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4" r:id="rId1"/>
  </p:sldMasterIdLst>
  <p:notesMasterIdLst>
    <p:notesMasterId r:id="rId34"/>
  </p:notesMasterIdLst>
  <p:handoutMasterIdLst>
    <p:handoutMasterId r:id="rId35"/>
  </p:handoutMasterIdLst>
  <p:sldIdLst>
    <p:sldId id="276" r:id="rId2"/>
    <p:sldId id="280" r:id="rId3"/>
    <p:sldId id="308" r:id="rId4"/>
    <p:sldId id="326" r:id="rId5"/>
    <p:sldId id="327" r:id="rId6"/>
    <p:sldId id="325" r:id="rId7"/>
    <p:sldId id="334" r:id="rId8"/>
    <p:sldId id="309" r:id="rId9"/>
    <p:sldId id="300" r:id="rId10"/>
    <p:sldId id="310" r:id="rId11"/>
    <p:sldId id="311" r:id="rId12"/>
    <p:sldId id="312" r:id="rId13"/>
    <p:sldId id="313" r:id="rId14"/>
    <p:sldId id="330" r:id="rId15"/>
    <p:sldId id="335" r:id="rId16"/>
    <p:sldId id="314" r:id="rId17"/>
    <p:sldId id="315" r:id="rId18"/>
    <p:sldId id="316" r:id="rId19"/>
    <p:sldId id="317" r:id="rId20"/>
    <p:sldId id="328" r:id="rId21"/>
    <p:sldId id="318" r:id="rId22"/>
    <p:sldId id="319" r:id="rId23"/>
    <p:sldId id="320" r:id="rId24"/>
    <p:sldId id="321" r:id="rId25"/>
    <p:sldId id="331" r:id="rId26"/>
    <p:sldId id="333" r:id="rId27"/>
    <p:sldId id="332" r:id="rId28"/>
    <p:sldId id="322" r:id="rId29"/>
    <p:sldId id="336" r:id="rId30"/>
    <p:sldId id="324" r:id="rId31"/>
    <p:sldId id="323" r:id="rId32"/>
    <p:sldId id="287" r:id="rId33"/>
  </p:sldIdLst>
  <p:sldSz cx="9144000" cy="6858000" type="screen4x3"/>
  <p:notesSz cx="9926638" cy="6797675"/>
  <p:embeddedFontLst>
    <p:embeddedFont>
      <p:font typeface="Calibri Light" panose="020F0302020204030204" pitchFamily="34" charset="0"/>
      <p:regular r:id="rId36"/>
      <p: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KoPub돋움체 Bold" panose="02020603020101020101" pitchFamily="18" charset="-127"/>
      <p:regular r:id="rId42"/>
    </p:embeddedFont>
    <p:embeddedFont>
      <p:font typeface="맑은 고딕" panose="020B0503020000020004" pitchFamily="50" charset="-127"/>
      <p:regular r:id="rId43"/>
      <p:bold r:id="rId44"/>
    </p:embeddedFont>
    <p:embeddedFont>
      <p:font typeface="Noto Sans KR" panose="020B0200000000000000" pitchFamily="50" charset="-127"/>
      <p:regular r:id="rId45"/>
      <p:bold r:id="rId46"/>
    </p:embeddedFont>
    <p:embeddedFont>
      <p:font typeface="함초롬돋움" panose="020B0604000101010101" pitchFamily="50" charset="-127"/>
      <p:regular r:id="rId47"/>
      <p:bold r:id="rId48"/>
    </p:embeddedFont>
    <p:embeddedFont>
      <p:font typeface="KoPubWorld돋움체 Bold" panose="020B0600000101010101" charset="-127"/>
      <p:bold r:id="rId4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1C83C0"/>
    <a:srgbClr val="4B9ECE"/>
    <a:srgbClr val="203864"/>
    <a:srgbClr val="0D357D"/>
    <a:srgbClr val="9DC3E6"/>
    <a:srgbClr val="E6E6E6"/>
    <a:srgbClr val="996633"/>
    <a:srgbClr val="0D1C4B"/>
    <a:srgbClr val="684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92" autoAdjust="0"/>
    <p:restoredTop sz="81111" autoAdjust="0"/>
  </p:normalViewPr>
  <p:slideViewPr>
    <p:cSldViewPr snapToGrid="0">
      <p:cViewPr varScale="1">
        <p:scale>
          <a:sx n="71" d="100"/>
          <a:sy n="71" d="100"/>
        </p:scale>
        <p:origin x="19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5622798" y="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DDBB23-55B5-41DC-B7A0-A3FC506AE685}" type="datetimeFigureOut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410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CBE28-EB41-4470-B0CA-EEC9290187C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62562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623372" y="0"/>
            <a:ext cx="4301543" cy="34145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6E476-07D5-476E-9CB9-3B969ED561E8}" type="datetimeFigureOut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433763" y="849313"/>
            <a:ext cx="3059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992664" y="3271382"/>
            <a:ext cx="7941310" cy="267658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623372" y="6456219"/>
            <a:ext cx="4301543" cy="34145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FE681-3DDA-4D3A-833E-131C7108762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65068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"</a:t>
            </a:r>
            <a:r>
              <a:rPr lang="ko-KR" altLang="en-US" dirty="0" smtClean="0"/>
              <a:t>안녕하세요</a:t>
            </a:r>
            <a:r>
              <a:rPr lang="en-US" altLang="ko-KR" dirty="0" smtClean="0"/>
              <a:t>. </a:t>
            </a:r>
            <a:r>
              <a:rPr lang="ko-KR" altLang="en-US" dirty="0" smtClean="0"/>
              <a:t>오늘은 일차의원에서 가장 많이 접하는 위장관 질환 세 가지</a:t>
            </a:r>
            <a:r>
              <a:rPr lang="en-US" altLang="ko-KR" dirty="0" smtClean="0"/>
              <a:t>—GERD, </a:t>
            </a:r>
            <a:r>
              <a:rPr lang="ko-KR" altLang="en-US" dirty="0" smtClean="0"/>
              <a:t>기능성 소화불량</a:t>
            </a:r>
            <a:r>
              <a:rPr lang="en-US" altLang="ko-KR" dirty="0" smtClean="0"/>
              <a:t>, IBS—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2025</a:t>
            </a:r>
            <a:r>
              <a:rPr lang="ko-KR" altLang="en-US" dirty="0" smtClean="0"/>
              <a:t>년 최신 가이드라인을 정리해 드리겠습니다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특히 올해 국내 </a:t>
            </a:r>
            <a:r>
              <a:rPr lang="en-US" altLang="ko-KR" dirty="0" smtClean="0"/>
              <a:t>Seoul Consensus</a:t>
            </a:r>
            <a:r>
              <a:rPr lang="ko-KR" altLang="en-US" dirty="0" smtClean="0"/>
              <a:t>가 </a:t>
            </a:r>
            <a:r>
              <a:rPr lang="en-US" altLang="ko-KR" dirty="0" smtClean="0"/>
              <a:t>GERD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IBS </a:t>
            </a:r>
            <a:r>
              <a:rPr lang="ko-KR" altLang="en-US" dirty="0" smtClean="0"/>
              <a:t>모두 </a:t>
            </a:r>
            <a:r>
              <a:rPr lang="ko-KR" altLang="en-US" dirty="0" err="1" smtClean="0"/>
              <a:t>업데이트되었고</a:t>
            </a:r>
            <a:r>
              <a:rPr lang="en-US" altLang="ko-KR" dirty="0" smtClean="0"/>
              <a:t>, H. pylori </a:t>
            </a:r>
            <a:r>
              <a:rPr lang="ko-KR" altLang="en-US" dirty="0" smtClean="0"/>
              <a:t>쪽에서도 </a:t>
            </a:r>
            <a:r>
              <a:rPr lang="en-US" altLang="ko-KR" dirty="0" smtClean="0"/>
              <a:t>2025 </a:t>
            </a:r>
            <a:r>
              <a:rPr lang="ko-KR" altLang="en-US" dirty="0" smtClean="0"/>
              <a:t>가이드라인이 거의 완성되어 핵심 내용을 미리 공유해 드릴 수 있게 됐습니다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오늘 발표에 활용한 가이드라인은 </a:t>
            </a:r>
            <a:r>
              <a:rPr lang="en-US" altLang="ko-KR" dirty="0" smtClean="0"/>
              <a:t>2025 Seoul Consensus on GERD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IBS, NEJM 2026 </a:t>
            </a:r>
            <a:r>
              <a:rPr lang="ko-KR" altLang="en-US" dirty="0" smtClean="0"/>
              <a:t>기능성 소화불량 리뷰</a:t>
            </a:r>
            <a:r>
              <a:rPr lang="en-US" altLang="ko-KR" dirty="0" smtClean="0"/>
              <a:t>, </a:t>
            </a:r>
            <a:r>
              <a:rPr lang="ko-KR" altLang="en-US" dirty="0" smtClean="0"/>
              <a:t>그리고 한국 </a:t>
            </a:r>
            <a:r>
              <a:rPr lang="en-US" altLang="ko-KR" dirty="0" smtClean="0"/>
              <a:t>H. pylori 2025 </a:t>
            </a:r>
            <a:r>
              <a:rPr lang="ko-KR" altLang="en-US" dirty="0" smtClean="0"/>
              <a:t>가이드라인 선행 분석 논문입니다</a:t>
            </a:r>
            <a:r>
              <a:rPr lang="en-US" altLang="ko-KR" dirty="0" smtClean="0"/>
              <a:t>."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671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"</a:t>
            </a:r>
            <a:r>
              <a:rPr lang="ko-KR" altLang="en-US" dirty="0" smtClean="0"/>
              <a:t>치료에서 </a:t>
            </a:r>
            <a:r>
              <a:rPr lang="en-US" altLang="ko-KR" dirty="0" smtClean="0"/>
              <a:t>2025 </a:t>
            </a:r>
            <a:r>
              <a:rPr lang="ko-KR" altLang="en-US" dirty="0" smtClean="0"/>
              <a:t>가이드라인의 가장 큰 변화가 여기 있습니다</a:t>
            </a:r>
            <a:r>
              <a:rPr lang="en-US" altLang="ko-KR" dirty="0" smtClean="0"/>
              <a:t>. NERD</a:t>
            </a:r>
            <a:r>
              <a:rPr lang="ko-KR" altLang="en-US" dirty="0" smtClean="0"/>
              <a:t>나 경증 </a:t>
            </a:r>
            <a:r>
              <a:rPr lang="ko-KR" altLang="en-US" dirty="0" err="1" smtClean="0"/>
              <a:t>식도염</a:t>
            </a:r>
            <a:r>
              <a:rPr lang="en-US" altLang="ko-KR" dirty="0" smtClean="0"/>
              <a:t>, LA A·B</a:t>
            </a:r>
            <a:r>
              <a:rPr lang="ko-KR" altLang="en-US" dirty="0" smtClean="0"/>
              <a:t>는 </a:t>
            </a:r>
            <a:r>
              <a:rPr lang="en-US" altLang="ko-KR" dirty="0" smtClean="0"/>
              <a:t>PPI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P-CAB</a:t>
            </a:r>
            <a:r>
              <a:rPr lang="ko-KR" altLang="en-US" dirty="0" smtClean="0"/>
              <a:t>이 동등하게 권고됩니다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그런데 중증 </a:t>
            </a:r>
            <a:r>
              <a:rPr lang="ko-KR" altLang="en-US" dirty="0" err="1" smtClean="0"/>
              <a:t>식도염</a:t>
            </a:r>
            <a:r>
              <a:rPr lang="en-US" altLang="ko-KR" dirty="0" smtClean="0"/>
              <a:t>, LA C·D</a:t>
            </a:r>
            <a:r>
              <a:rPr lang="ko-KR" altLang="en-US" dirty="0" smtClean="0"/>
              <a:t>에서는 </a:t>
            </a:r>
            <a:r>
              <a:rPr lang="en-US" altLang="ko-KR" dirty="0" smtClean="0"/>
              <a:t>P-CAB</a:t>
            </a:r>
            <a:r>
              <a:rPr lang="ko-KR" altLang="en-US" dirty="0" smtClean="0"/>
              <a:t>을 우선 권고합니다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메타분석 결과 </a:t>
            </a:r>
            <a:r>
              <a:rPr lang="en-US" altLang="ko-KR" dirty="0" smtClean="0"/>
              <a:t>P-CAB</a:t>
            </a:r>
            <a:r>
              <a:rPr lang="ko-KR" altLang="en-US" dirty="0" smtClean="0"/>
              <a:t>의 </a:t>
            </a:r>
            <a:r>
              <a:rPr lang="ko-KR" altLang="en-US" dirty="0" err="1" smtClean="0"/>
              <a:t>치유율이</a:t>
            </a:r>
            <a:r>
              <a:rPr lang="ko-KR" altLang="en-US" dirty="0" smtClean="0"/>
              <a:t> </a:t>
            </a:r>
            <a:r>
              <a:rPr lang="en-US" altLang="ko-KR" dirty="0" smtClean="0"/>
              <a:t>91.1%</a:t>
            </a:r>
            <a:r>
              <a:rPr lang="ko-KR" altLang="en-US" dirty="0" smtClean="0"/>
              <a:t>로 </a:t>
            </a:r>
            <a:r>
              <a:rPr lang="en-US" altLang="ko-KR" dirty="0" smtClean="0"/>
              <a:t>PPI</a:t>
            </a:r>
            <a:r>
              <a:rPr lang="ko-KR" altLang="en-US" dirty="0" smtClean="0"/>
              <a:t>의 </a:t>
            </a:r>
            <a:r>
              <a:rPr lang="en-US" altLang="ko-KR" dirty="0" smtClean="0"/>
              <a:t>80.6%</a:t>
            </a:r>
            <a:r>
              <a:rPr lang="ko-KR" altLang="en-US" dirty="0" smtClean="0"/>
              <a:t>보다 유의하게 높았기 때문입니다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내시경에서 </a:t>
            </a:r>
            <a:r>
              <a:rPr lang="en-US" altLang="ko-KR" dirty="0" smtClean="0"/>
              <a:t>LA C</a:t>
            </a:r>
            <a:r>
              <a:rPr lang="ko-KR" altLang="en-US" dirty="0" smtClean="0"/>
              <a:t>나 </a:t>
            </a:r>
            <a:r>
              <a:rPr lang="en-US" altLang="ko-KR" dirty="0" smtClean="0"/>
              <a:t>D</a:t>
            </a:r>
            <a:r>
              <a:rPr lang="ko-KR" altLang="en-US" dirty="0" smtClean="0"/>
              <a:t>가 확인된 환자는 </a:t>
            </a:r>
            <a:r>
              <a:rPr lang="en-US" altLang="ko-KR" dirty="0" smtClean="0"/>
              <a:t>P-CAB</a:t>
            </a:r>
            <a:r>
              <a:rPr lang="ko-KR" altLang="en-US" dirty="0" smtClean="0"/>
              <a:t>으로 </a:t>
            </a:r>
            <a:r>
              <a:rPr lang="en-US" altLang="ko-KR" dirty="0" smtClean="0"/>
              <a:t>8</a:t>
            </a:r>
            <a:r>
              <a:rPr lang="ko-KR" altLang="en-US" dirty="0" smtClean="0"/>
              <a:t>주 치료하는 것이 현재 가장 강한 권고입니다</a:t>
            </a:r>
            <a:r>
              <a:rPr lang="en-US" altLang="ko-KR" dirty="0" smtClean="0"/>
              <a:t>."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5291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"</a:t>
            </a:r>
            <a:r>
              <a:rPr lang="ko-KR" altLang="en-US" dirty="0" smtClean="0"/>
              <a:t>초기 치료 후 유지 전략도 표현형에 따라 다릅니다</a:t>
            </a:r>
            <a:r>
              <a:rPr lang="en-US" altLang="ko-KR" dirty="0" smtClean="0"/>
              <a:t>. NERD</a:t>
            </a:r>
            <a:r>
              <a:rPr lang="ko-KR" altLang="en-US" dirty="0" smtClean="0"/>
              <a:t>와 경증은 증상이 생길 때만 복용하는 </a:t>
            </a:r>
            <a:r>
              <a:rPr lang="en-US" altLang="ko-KR" dirty="0" smtClean="0"/>
              <a:t>On-demand </a:t>
            </a:r>
            <a:r>
              <a:rPr lang="ko-KR" altLang="en-US" dirty="0" smtClean="0"/>
              <a:t>요법</a:t>
            </a:r>
            <a:r>
              <a:rPr lang="en-US" altLang="ko-KR" dirty="0" smtClean="0"/>
              <a:t>, </a:t>
            </a:r>
            <a:r>
              <a:rPr lang="ko-KR" altLang="en-US" dirty="0" smtClean="0"/>
              <a:t>중증 </a:t>
            </a:r>
            <a:r>
              <a:rPr lang="en-US" altLang="ko-KR" dirty="0" smtClean="0"/>
              <a:t>EE</a:t>
            </a:r>
            <a:r>
              <a:rPr lang="ko-KR" altLang="en-US" dirty="0" smtClean="0"/>
              <a:t>는 재발과 합병증 위험 때문에 지속 요법이 필요합니다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어떤 경우든 최소 </a:t>
            </a:r>
            <a:r>
              <a:rPr lang="ko-KR" altLang="en-US" dirty="0" err="1" smtClean="0"/>
              <a:t>유효용량을</a:t>
            </a:r>
            <a:r>
              <a:rPr lang="ko-KR" altLang="en-US" dirty="0" smtClean="0"/>
              <a:t> 유지하고 </a:t>
            </a:r>
            <a:r>
              <a:rPr lang="en-US" altLang="ko-KR" dirty="0" smtClean="0"/>
              <a:t>12</a:t>
            </a:r>
            <a:r>
              <a:rPr lang="ko-KR" altLang="en-US" dirty="0" smtClean="0"/>
              <a:t>개월 이내 재평가하는 것이 원칙입니다</a:t>
            </a:r>
            <a:r>
              <a:rPr lang="en-US" altLang="ko-KR" dirty="0" smtClean="0"/>
              <a:t>."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08122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8031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"</a:t>
            </a:r>
            <a:r>
              <a:rPr lang="ko-KR" altLang="en-US" dirty="0" smtClean="0"/>
              <a:t>두 번째 주제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기능성 소화불량입니다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전세계 유병률이 약 </a:t>
            </a:r>
            <a:r>
              <a:rPr lang="en-US" altLang="ko-KR" dirty="0" smtClean="0"/>
              <a:t>20%, </a:t>
            </a:r>
            <a:r>
              <a:rPr lang="ko-KR" altLang="en-US" dirty="0" smtClean="0"/>
              <a:t>국내 건강검진 대상자 기준으로도 </a:t>
            </a:r>
            <a:r>
              <a:rPr lang="en-US" altLang="ko-KR" dirty="0" smtClean="0"/>
              <a:t>10% </a:t>
            </a:r>
            <a:r>
              <a:rPr lang="ko-KR" altLang="en-US" dirty="0" smtClean="0"/>
              <a:t>이상으로 흔하면서도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진단이 애매해서 불필요한 검사가 많이 이루어지는 영역입니다</a:t>
            </a:r>
            <a:r>
              <a:rPr lang="en-US" altLang="ko-KR" dirty="0" smtClean="0"/>
              <a:t>.“</a:t>
            </a:r>
          </a:p>
          <a:p>
            <a:r>
              <a:rPr lang="en-US" altLang="ko-KR" dirty="0" smtClean="0"/>
              <a:t>"Rome IV </a:t>
            </a:r>
            <a:r>
              <a:rPr lang="ko-KR" altLang="en-US" dirty="0" smtClean="0"/>
              <a:t>기준에 따라 </a:t>
            </a:r>
            <a:r>
              <a:rPr lang="en-US" altLang="ko-KR" dirty="0" smtClean="0"/>
              <a:t>PDS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EPS </a:t>
            </a:r>
            <a:r>
              <a:rPr lang="ko-KR" altLang="en-US" dirty="0" smtClean="0"/>
              <a:t>두 아형으로 나뉩니다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식후 포만감</a:t>
            </a:r>
            <a:r>
              <a:rPr lang="en-US" altLang="ko-KR" dirty="0" smtClean="0"/>
              <a:t>·</a:t>
            </a:r>
            <a:r>
              <a:rPr lang="ko-KR" altLang="en-US" dirty="0" smtClean="0"/>
              <a:t>조기 포만이 </a:t>
            </a:r>
            <a:r>
              <a:rPr lang="ko-KR" altLang="en-US" dirty="0" err="1" smtClean="0"/>
              <a:t>주증상이면</a:t>
            </a:r>
            <a:r>
              <a:rPr lang="ko-KR" altLang="en-US" dirty="0" smtClean="0"/>
              <a:t> </a:t>
            </a:r>
            <a:r>
              <a:rPr lang="en-US" altLang="ko-KR" dirty="0" smtClean="0"/>
              <a:t>PDS, </a:t>
            </a:r>
            <a:r>
              <a:rPr lang="ko-KR" altLang="en-US" dirty="0" smtClean="0"/>
              <a:t>명치 통증</a:t>
            </a:r>
            <a:r>
              <a:rPr lang="en-US" altLang="ko-KR" dirty="0" smtClean="0"/>
              <a:t>·</a:t>
            </a:r>
            <a:r>
              <a:rPr lang="ko-KR" altLang="en-US" dirty="0" err="1" smtClean="0"/>
              <a:t>작열감이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주증상이면</a:t>
            </a:r>
            <a:r>
              <a:rPr lang="ko-KR" altLang="en-US" dirty="0" smtClean="0"/>
              <a:t> </a:t>
            </a:r>
            <a:r>
              <a:rPr lang="en-US" altLang="ko-KR" dirty="0" smtClean="0"/>
              <a:t>EPS</a:t>
            </a:r>
            <a:r>
              <a:rPr lang="ko-KR" altLang="en-US" dirty="0" smtClean="0"/>
              <a:t>입니다</a:t>
            </a:r>
            <a:r>
              <a:rPr lang="en-US" altLang="ko-KR" dirty="0" smtClean="0"/>
              <a:t>. H. pylori </a:t>
            </a:r>
            <a:r>
              <a:rPr lang="ko-KR" altLang="en-US" dirty="0" smtClean="0"/>
              <a:t>검사는 </a:t>
            </a:r>
            <a:r>
              <a:rPr lang="en-US" altLang="ko-KR" dirty="0" smtClean="0"/>
              <a:t>60</a:t>
            </a:r>
            <a:r>
              <a:rPr lang="ko-KR" altLang="en-US" dirty="0" smtClean="0"/>
              <a:t>세 미만에서는 내시경 없이 비침습적 검사를 먼저 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그리고 여기서 중요한 것이</a:t>
            </a:r>
            <a:r>
              <a:rPr lang="en-US" altLang="ko-KR" dirty="0" smtClean="0"/>
              <a:t>, H. pylori </a:t>
            </a:r>
            <a:r>
              <a:rPr lang="ko-KR" altLang="en-US" dirty="0" smtClean="0"/>
              <a:t>양성이면 제균 치료가 기능성 소화불량 증상 개선에도 장기적으로 효과가 있다는 근거가 있어서 적극 권고됩니다</a:t>
            </a:r>
            <a:r>
              <a:rPr lang="en-US" altLang="ko-KR" dirty="0" smtClean="0"/>
              <a:t>."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74173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"</a:t>
            </a:r>
            <a:r>
              <a:rPr lang="ko-KR" altLang="en-US" dirty="0" smtClean="0"/>
              <a:t>두 번째 주제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기능성 소화불량입니다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전세계 유병률이 약 </a:t>
            </a:r>
            <a:r>
              <a:rPr lang="en-US" altLang="ko-KR" dirty="0" smtClean="0"/>
              <a:t>20%, </a:t>
            </a:r>
            <a:r>
              <a:rPr lang="ko-KR" altLang="en-US" dirty="0" smtClean="0"/>
              <a:t>국내 건강검진 대상자 기준으로도 </a:t>
            </a:r>
            <a:r>
              <a:rPr lang="en-US" altLang="ko-KR" dirty="0" smtClean="0"/>
              <a:t>10% </a:t>
            </a:r>
            <a:r>
              <a:rPr lang="ko-KR" altLang="en-US" dirty="0" smtClean="0"/>
              <a:t>이상으로 흔하면서도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진단이 애매해서 불필요한 검사가 많이 이루어지는 영역입니다</a:t>
            </a:r>
            <a:r>
              <a:rPr lang="en-US" altLang="ko-KR" dirty="0" smtClean="0"/>
              <a:t>.“</a:t>
            </a:r>
          </a:p>
          <a:p>
            <a:r>
              <a:rPr lang="en-US" altLang="ko-KR" dirty="0" smtClean="0"/>
              <a:t>"Rome IV </a:t>
            </a:r>
            <a:r>
              <a:rPr lang="ko-KR" altLang="en-US" dirty="0" smtClean="0"/>
              <a:t>기준에 따라 </a:t>
            </a:r>
            <a:r>
              <a:rPr lang="en-US" altLang="ko-KR" dirty="0" smtClean="0"/>
              <a:t>PDS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EPS </a:t>
            </a:r>
            <a:r>
              <a:rPr lang="ko-KR" altLang="en-US" dirty="0" smtClean="0"/>
              <a:t>두 아형으로 나뉩니다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식후 포만감</a:t>
            </a:r>
            <a:r>
              <a:rPr lang="en-US" altLang="ko-KR" dirty="0" smtClean="0"/>
              <a:t>·</a:t>
            </a:r>
            <a:r>
              <a:rPr lang="ko-KR" altLang="en-US" dirty="0" smtClean="0"/>
              <a:t>조기 포만이 </a:t>
            </a:r>
            <a:r>
              <a:rPr lang="ko-KR" altLang="en-US" dirty="0" err="1" smtClean="0"/>
              <a:t>주증상이면</a:t>
            </a:r>
            <a:r>
              <a:rPr lang="ko-KR" altLang="en-US" dirty="0" smtClean="0"/>
              <a:t> </a:t>
            </a:r>
            <a:r>
              <a:rPr lang="en-US" altLang="ko-KR" dirty="0" smtClean="0"/>
              <a:t>PDS, </a:t>
            </a:r>
            <a:r>
              <a:rPr lang="ko-KR" altLang="en-US" dirty="0" smtClean="0"/>
              <a:t>명치 통증</a:t>
            </a:r>
            <a:r>
              <a:rPr lang="en-US" altLang="ko-KR" dirty="0" smtClean="0"/>
              <a:t>·</a:t>
            </a:r>
            <a:r>
              <a:rPr lang="ko-KR" altLang="en-US" dirty="0" err="1" smtClean="0"/>
              <a:t>작열감이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주증상이면</a:t>
            </a:r>
            <a:r>
              <a:rPr lang="ko-KR" altLang="en-US" dirty="0" smtClean="0"/>
              <a:t> </a:t>
            </a:r>
            <a:r>
              <a:rPr lang="en-US" altLang="ko-KR" dirty="0" smtClean="0"/>
              <a:t>EPS</a:t>
            </a:r>
            <a:r>
              <a:rPr lang="ko-KR" altLang="en-US" dirty="0" smtClean="0"/>
              <a:t>입니다</a:t>
            </a:r>
            <a:r>
              <a:rPr lang="en-US" altLang="ko-KR" dirty="0" smtClean="0"/>
              <a:t>. H. pylori </a:t>
            </a:r>
            <a:r>
              <a:rPr lang="ko-KR" altLang="en-US" dirty="0" smtClean="0"/>
              <a:t>검사는 </a:t>
            </a:r>
            <a:r>
              <a:rPr lang="en-US" altLang="ko-KR" dirty="0" smtClean="0"/>
              <a:t>60</a:t>
            </a:r>
            <a:r>
              <a:rPr lang="ko-KR" altLang="en-US" dirty="0" smtClean="0"/>
              <a:t>세 미만에서는 내시경 없이 비침습적 검사를 먼저 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그리고 여기서 중요한 것이</a:t>
            </a:r>
            <a:r>
              <a:rPr lang="en-US" altLang="ko-KR" dirty="0" smtClean="0"/>
              <a:t>, H. pylori </a:t>
            </a:r>
            <a:r>
              <a:rPr lang="ko-KR" altLang="en-US" dirty="0" smtClean="0"/>
              <a:t>양성이면 제균 치료가 기능성 소화불량 증상 개선에도 장기적으로 효과가 있다는 근거가 있어서 적극 권고됩니다</a:t>
            </a:r>
            <a:r>
              <a:rPr lang="en-US" altLang="ko-KR" dirty="0" smtClean="0"/>
              <a:t>."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7805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"</a:t>
            </a:r>
            <a:r>
              <a:rPr lang="ko-KR" altLang="en-US" dirty="0" smtClean="0"/>
              <a:t>두 번째 주제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기능성 소화불량입니다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전세계 유병률이 약 </a:t>
            </a:r>
            <a:r>
              <a:rPr lang="en-US" altLang="ko-KR" dirty="0" smtClean="0"/>
              <a:t>20%, </a:t>
            </a:r>
            <a:r>
              <a:rPr lang="ko-KR" altLang="en-US" dirty="0" smtClean="0"/>
              <a:t>국내 건강검진 대상자 기준으로도 </a:t>
            </a:r>
            <a:r>
              <a:rPr lang="en-US" altLang="ko-KR" dirty="0" smtClean="0"/>
              <a:t>10% </a:t>
            </a:r>
            <a:r>
              <a:rPr lang="ko-KR" altLang="en-US" dirty="0" smtClean="0"/>
              <a:t>이상으로 흔하면서도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진단이 애매해서 불필요한 검사가 많이 이루어지는 영역입니다</a:t>
            </a:r>
            <a:r>
              <a:rPr lang="en-US" altLang="ko-KR" dirty="0" smtClean="0"/>
              <a:t>.“</a:t>
            </a:r>
          </a:p>
          <a:p>
            <a:r>
              <a:rPr lang="en-US" altLang="ko-KR" dirty="0" smtClean="0"/>
              <a:t>"Rome IV </a:t>
            </a:r>
            <a:r>
              <a:rPr lang="ko-KR" altLang="en-US" dirty="0" smtClean="0"/>
              <a:t>기준에 따라 </a:t>
            </a:r>
            <a:r>
              <a:rPr lang="en-US" altLang="ko-KR" dirty="0" smtClean="0"/>
              <a:t>PDS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EPS </a:t>
            </a:r>
            <a:r>
              <a:rPr lang="ko-KR" altLang="en-US" dirty="0" smtClean="0"/>
              <a:t>두 아형으로 나뉩니다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식후 포만감</a:t>
            </a:r>
            <a:r>
              <a:rPr lang="en-US" altLang="ko-KR" dirty="0" smtClean="0"/>
              <a:t>·</a:t>
            </a:r>
            <a:r>
              <a:rPr lang="ko-KR" altLang="en-US" dirty="0" smtClean="0"/>
              <a:t>조기 포만이 </a:t>
            </a:r>
            <a:r>
              <a:rPr lang="ko-KR" altLang="en-US" dirty="0" err="1" smtClean="0"/>
              <a:t>주증상이면</a:t>
            </a:r>
            <a:r>
              <a:rPr lang="ko-KR" altLang="en-US" dirty="0" smtClean="0"/>
              <a:t> </a:t>
            </a:r>
            <a:r>
              <a:rPr lang="en-US" altLang="ko-KR" dirty="0" smtClean="0"/>
              <a:t>PDS, </a:t>
            </a:r>
            <a:r>
              <a:rPr lang="ko-KR" altLang="en-US" dirty="0" smtClean="0"/>
              <a:t>명치 통증</a:t>
            </a:r>
            <a:r>
              <a:rPr lang="en-US" altLang="ko-KR" dirty="0" smtClean="0"/>
              <a:t>·</a:t>
            </a:r>
            <a:r>
              <a:rPr lang="ko-KR" altLang="en-US" dirty="0" err="1" smtClean="0"/>
              <a:t>작열감이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주증상이면</a:t>
            </a:r>
            <a:r>
              <a:rPr lang="ko-KR" altLang="en-US" dirty="0" smtClean="0"/>
              <a:t> </a:t>
            </a:r>
            <a:r>
              <a:rPr lang="en-US" altLang="ko-KR" dirty="0" smtClean="0"/>
              <a:t>EPS</a:t>
            </a:r>
            <a:r>
              <a:rPr lang="ko-KR" altLang="en-US" dirty="0" smtClean="0"/>
              <a:t>입니다</a:t>
            </a:r>
            <a:r>
              <a:rPr lang="en-US" altLang="ko-KR" dirty="0" smtClean="0"/>
              <a:t>. H. pylori </a:t>
            </a:r>
            <a:r>
              <a:rPr lang="ko-KR" altLang="en-US" dirty="0" smtClean="0"/>
              <a:t>검사는 </a:t>
            </a:r>
            <a:r>
              <a:rPr lang="en-US" altLang="ko-KR" dirty="0" smtClean="0"/>
              <a:t>60</a:t>
            </a:r>
            <a:r>
              <a:rPr lang="ko-KR" altLang="en-US" dirty="0" smtClean="0"/>
              <a:t>세 미만에서는 내시경 없이 비침습적 검사를 먼저 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그리고 여기서 중요한 것이</a:t>
            </a:r>
            <a:r>
              <a:rPr lang="en-US" altLang="ko-KR" dirty="0" smtClean="0"/>
              <a:t>, H. pylori </a:t>
            </a:r>
            <a:r>
              <a:rPr lang="ko-KR" altLang="en-US" dirty="0" smtClean="0"/>
              <a:t>양성이면 제균 치료가 기능성 소화불량 증상 개선에도 장기적으로 효과가 있다는 근거가 있어서 적극 권고됩니다</a:t>
            </a:r>
            <a:r>
              <a:rPr lang="en-US" altLang="ko-KR" dirty="0" smtClean="0"/>
              <a:t>."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96822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"</a:t>
            </a:r>
            <a:r>
              <a:rPr lang="ko-KR" altLang="en-US" dirty="0" smtClean="0"/>
              <a:t>치료는 단계적 접근입니다</a:t>
            </a:r>
            <a:r>
              <a:rPr lang="en-US" altLang="ko-KR" dirty="0" smtClean="0"/>
              <a:t>. 1</a:t>
            </a:r>
            <a:r>
              <a:rPr lang="ko-KR" altLang="en-US" dirty="0" smtClean="0"/>
              <a:t>단계로 식이조절과 </a:t>
            </a:r>
            <a:r>
              <a:rPr lang="en-US" altLang="ko-KR" dirty="0" smtClean="0"/>
              <a:t>PPI</a:t>
            </a:r>
            <a:r>
              <a:rPr lang="ko-KR" altLang="en-US" dirty="0" smtClean="0"/>
              <a:t>를 시작합니다</a:t>
            </a:r>
            <a:r>
              <a:rPr lang="en-US" altLang="ko-KR" dirty="0" smtClean="0"/>
              <a:t>. EPS </a:t>
            </a:r>
            <a:r>
              <a:rPr lang="ko-KR" altLang="en-US" dirty="0" smtClean="0"/>
              <a:t>위주라면 </a:t>
            </a:r>
            <a:r>
              <a:rPr lang="en-US" altLang="ko-KR" dirty="0" smtClean="0"/>
              <a:t>PPI </a:t>
            </a:r>
            <a:r>
              <a:rPr lang="ko-KR" altLang="en-US" dirty="0" smtClean="0"/>
              <a:t>하루 한 번 </a:t>
            </a:r>
            <a:r>
              <a:rPr lang="en-US" altLang="ko-KR" dirty="0" smtClean="0"/>
              <a:t>8</a:t>
            </a:r>
            <a:r>
              <a:rPr lang="ko-KR" altLang="en-US" dirty="0" smtClean="0"/>
              <a:t>주가 </a:t>
            </a:r>
            <a:r>
              <a:rPr lang="en-US" altLang="ko-KR" dirty="0" smtClean="0"/>
              <a:t>1</a:t>
            </a:r>
            <a:r>
              <a:rPr lang="ko-KR" altLang="en-US" dirty="0" smtClean="0"/>
              <a:t>차입니다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반응이 없으면 </a:t>
            </a:r>
            <a:r>
              <a:rPr lang="en-US" altLang="ko-KR" dirty="0" smtClean="0"/>
              <a:t>2</a:t>
            </a:r>
            <a:r>
              <a:rPr lang="ko-KR" altLang="en-US" dirty="0" smtClean="0"/>
              <a:t>단계로 </a:t>
            </a:r>
            <a:r>
              <a:rPr lang="ko-KR" altLang="en-US" dirty="0" err="1" smtClean="0"/>
              <a:t>삼환계</a:t>
            </a:r>
            <a:r>
              <a:rPr lang="ko-KR" altLang="en-US" dirty="0" smtClean="0"/>
              <a:t> 항우울제 </a:t>
            </a:r>
            <a:r>
              <a:rPr lang="ko-KR" altLang="en-US" dirty="0" err="1" smtClean="0"/>
              <a:t>저용량을</a:t>
            </a:r>
            <a:r>
              <a:rPr lang="ko-KR" altLang="en-US" dirty="0" smtClean="0"/>
              <a:t> 추가합니다</a:t>
            </a:r>
            <a:r>
              <a:rPr lang="en-US" altLang="ko-KR" dirty="0" smtClean="0"/>
              <a:t>. Amitriptyline 10~15mg </a:t>
            </a:r>
            <a:r>
              <a:rPr lang="ko-KR" altLang="en-US" dirty="0" smtClean="0"/>
              <a:t>취침 전 시작인데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환자에게 반드시 미리 설명해야 합니다</a:t>
            </a:r>
            <a:r>
              <a:rPr lang="en-US" altLang="ko-KR" dirty="0" smtClean="0"/>
              <a:t>. '</a:t>
            </a:r>
            <a:r>
              <a:rPr lang="ko-KR" altLang="en-US" dirty="0" smtClean="0"/>
              <a:t>이건 우울증 치료제가 아니라 내장 통증 조절 목적</a:t>
            </a:r>
            <a:r>
              <a:rPr lang="en-US" altLang="ko-KR" dirty="0" smtClean="0"/>
              <a:t>'</a:t>
            </a:r>
            <a:r>
              <a:rPr lang="ko-KR" altLang="en-US" dirty="0" smtClean="0"/>
              <a:t>이라고요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그래야 복약 순응도가 유지됩니다</a:t>
            </a:r>
            <a:r>
              <a:rPr lang="en-US" altLang="ko-KR" dirty="0" smtClean="0"/>
              <a:t>. 3</a:t>
            </a:r>
            <a:r>
              <a:rPr lang="ko-KR" altLang="en-US" dirty="0" smtClean="0"/>
              <a:t>단계 위장관운동촉진제 중 </a:t>
            </a:r>
            <a:r>
              <a:rPr lang="en-US" altLang="ko-KR" dirty="0" smtClean="0"/>
              <a:t>Metoclopramide</a:t>
            </a:r>
            <a:r>
              <a:rPr lang="ko-KR" altLang="en-US" dirty="0" smtClean="0"/>
              <a:t>는 </a:t>
            </a:r>
            <a:r>
              <a:rPr lang="ko-KR" altLang="en-US" dirty="0" err="1" smtClean="0"/>
              <a:t>지연성</a:t>
            </a:r>
            <a:r>
              <a:rPr lang="ko-KR" altLang="en-US" dirty="0" smtClean="0"/>
              <a:t> 운동장애 위험으로 반드시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주 이내로 </a:t>
            </a:r>
            <a:r>
              <a:rPr lang="ko-KR" altLang="en-US" dirty="0" err="1" smtClean="0"/>
              <a:t>제한하셔야</a:t>
            </a:r>
            <a:r>
              <a:rPr lang="ko-KR" altLang="en-US" dirty="0" smtClean="0"/>
              <a:t> 합니다</a:t>
            </a:r>
            <a:r>
              <a:rPr lang="en-US" altLang="ko-KR" dirty="0" smtClean="0"/>
              <a:t>."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68195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"</a:t>
            </a:r>
            <a:r>
              <a:rPr lang="ko-KR" altLang="en-US" dirty="0" smtClean="0"/>
              <a:t>임상에서 가장 헷갈리는 부분입니다</a:t>
            </a:r>
            <a:r>
              <a:rPr lang="en-US" altLang="ko-KR" dirty="0" smtClean="0"/>
              <a:t>. GERD</a:t>
            </a:r>
            <a:r>
              <a:rPr lang="ko-KR" altLang="en-US" dirty="0" smtClean="0"/>
              <a:t>는 흉골 후방 </a:t>
            </a:r>
            <a:r>
              <a:rPr lang="ko-KR" altLang="en-US" dirty="0" err="1" smtClean="0"/>
              <a:t>작열감이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주증상이고</a:t>
            </a:r>
            <a:r>
              <a:rPr lang="ko-KR" altLang="en-US" dirty="0" smtClean="0"/>
              <a:t> 누웠을 때 악화됩니다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기능성 소화불량은 명치 부위 통증</a:t>
            </a:r>
            <a:r>
              <a:rPr lang="en-US" altLang="ko-KR" dirty="0" smtClean="0"/>
              <a:t>·</a:t>
            </a:r>
            <a:r>
              <a:rPr lang="ko-KR" altLang="en-US" dirty="0" smtClean="0"/>
              <a:t>포만감이 </a:t>
            </a:r>
            <a:r>
              <a:rPr lang="ko-KR" altLang="en-US" dirty="0" err="1" smtClean="0"/>
              <a:t>주증상입니다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두 질환이 동시에 존재하는 경우가 </a:t>
            </a:r>
            <a:r>
              <a:rPr lang="en-US" altLang="ko-KR" dirty="0" smtClean="0"/>
              <a:t>40~50%</a:t>
            </a:r>
            <a:r>
              <a:rPr lang="ko-KR" altLang="en-US" dirty="0" smtClean="0"/>
              <a:t>로 매우 흔합니다</a:t>
            </a:r>
            <a:r>
              <a:rPr lang="en-US" altLang="ko-KR" dirty="0" smtClean="0"/>
              <a:t>. GERD </a:t>
            </a:r>
            <a:r>
              <a:rPr lang="ko-KR" altLang="en-US" dirty="0" smtClean="0"/>
              <a:t>치료 중 명치 통증이 남아 있으면 반드시 기능성 소화불량 동반을 생각하셔야 합니다</a:t>
            </a:r>
            <a:r>
              <a:rPr lang="en-US" altLang="ko-KR" dirty="0" smtClean="0"/>
              <a:t>."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241584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69980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"Rome IV </a:t>
            </a:r>
            <a:r>
              <a:rPr lang="ko-KR" altLang="en-US" dirty="0" smtClean="0"/>
              <a:t>기준으로 복통이 배변과 관련되어 주 </a:t>
            </a:r>
            <a:r>
              <a:rPr lang="en-US" altLang="ko-KR" dirty="0" smtClean="0"/>
              <a:t>1</a:t>
            </a:r>
            <a:r>
              <a:rPr lang="ko-KR" altLang="en-US" dirty="0" smtClean="0"/>
              <a:t>회 이상</a:t>
            </a:r>
            <a:r>
              <a:rPr lang="en-US" altLang="ko-KR" dirty="0" smtClean="0"/>
              <a:t>, 3</a:t>
            </a:r>
            <a:r>
              <a:rPr lang="ko-KR" altLang="en-US" dirty="0" smtClean="0"/>
              <a:t>개월 이상 지속되면 </a:t>
            </a:r>
            <a:r>
              <a:rPr lang="en-US" altLang="ko-KR" dirty="0" smtClean="0"/>
              <a:t>IBS</a:t>
            </a:r>
            <a:r>
              <a:rPr lang="ko-KR" altLang="en-US" dirty="0" smtClean="0"/>
              <a:t>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최소 검사로 </a:t>
            </a:r>
            <a:r>
              <a:rPr lang="en-US" altLang="ko-KR" dirty="0" smtClean="0"/>
              <a:t>CBC, CRP, </a:t>
            </a:r>
            <a:r>
              <a:rPr lang="ko-KR" altLang="en-US" dirty="0" smtClean="0"/>
              <a:t>그리고 분변 </a:t>
            </a:r>
            <a:r>
              <a:rPr lang="ko-KR" altLang="en-US" dirty="0" err="1" smtClean="0"/>
              <a:t>칼프로텍틴이</a:t>
            </a:r>
            <a:r>
              <a:rPr lang="ko-KR" altLang="en-US" dirty="0" smtClean="0"/>
              <a:t> 핵심입니다</a:t>
            </a:r>
            <a:r>
              <a:rPr lang="en-US" altLang="ko-KR" dirty="0" smtClean="0"/>
              <a:t>. 50mg/g </a:t>
            </a:r>
            <a:r>
              <a:rPr lang="ko-KR" altLang="en-US" dirty="0" smtClean="0"/>
              <a:t>이상이면 </a:t>
            </a:r>
            <a:r>
              <a:rPr lang="en-US" altLang="ko-KR" dirty="0" smtClean="0"/>
              <a:t>IBD </a:t>
            </a:r>
            <a:r>
              <a:rPr lang="ko-KR" altLang="en-US" dirty="0" smtClean="0"/>
              <a:t>가능성이 있으므로 대장내시경을 권고하고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낮으면 </a:t>
            </a:r>
            <a:r>
              <a:rPr lang="en-US" altLang="ko-KR" dirty="0" smtClean="0"/>
              <a:t>IBS </a:t>
            </a:r>
            <a:r>
              <a:rPr lang="ko-KR" altLang="en-US" dirty="0" smtClean="0"/>
              <a:t>진단을 지지하는 근거가 됩니다</a:t>
            </a:r>
            <a:r>
              <a:rPr lang="en-US" altLang="ko-KR" dirty="0" smtClean="0"/>
              <a:t>. 2025 Seoul Consensus</a:t>
            </a:r>
            <a:r>
              <a:rPr lang="ko-KR" altLang="en-US" dirty="0" smtClean="0"/>
              <a:t>에서 특히 강조된 것이 양성 진단 전략인데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경보증상이</a:t>
            </a:r>
            <a:r>
              <a:rPr lang="ko-KR" altLang="en-US" dirty="0" smtClean="0"/>
              <a:t> 없고 기본 검사 이상이 없으면 내시경 없이 증상 기반으로 </a:t>
            </a:r>
            <a:r>
              <a:rPr lang="en-US" altLang="ko-KR" dirty="0" smtClean="0"/>
              <a:t>IBS</a:t>
            </a:r>
            <a:r>
              <a:rPr lang="ko-KR" altLang="en-US" dirty="0" smtClean="0"/>
              <a:t>를 진단하는 것이 비용효과적으로 입증되어 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연간 의료비 </a:t>
            </a:r>
            <a:r>
              <a:rPr lang="en-US" altLang="ko-KR" dirty="0" smtClean="0"/>
              <a:t>40% </a:t>
            </a:r>
            <a:r>
              <a:rPr lang="ko-KR" altLang="en-US" dirty="0" smtClean="0"/>
              <a:t>절감이 확인된 데이터가 있습니다</a:t>
            </a:r>
            <a:r>
              <a:rPr lang="en-US" altLang="ko-KR" dirty="0" smtClean="0"/>
              <a:t>."</a:t>
            </a:r>
            <a:endParaRPr lang="ko-KR" altLang="en-US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7912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69267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"</a:t>
            </a:r>
            <a:r>
              <a:rPr lang="ko-KR" altLang="en-US" dirty="0" smtClean="0"/>
              <a:t>기능성 소화불량에 대해 추가 말씀을 드리겠습니다</a:t>
            </a:r>
            <a:r>
              <a:rPr lang="en-US" altLang="ko-KR" dirty="0" smtClean="0"/>
              <a:t>. 2026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NEJM</a:t>
            </a:r>
            <a:r>
              <a:rPr lang="ko-KR" altLang="en-US" dirty="0" smtClean="0"/>
              <a:t>에 </a:t>
            </a:r>
            <a:r>
              <a:rPr lang="en-US" altLang="ko-KR" dirty="0" smtClean="0"/>
              <a:t>Mayo Clinic</a:t>
            </a:r>
            <a:r>
              <a:rPr lang="ko-KR" altLang="en-US" dirty="0" smtClean="0"/>
              <a:t>의 </a:t>
            </a:r>
            <a:r>
              <a:rPr lang="en-US" altLang="ko-KR" dirty="0" err="1" smtClean="0"/>
              <a:t>Pasricha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Talley </a:t>
            </a:r>
            <a:r>
              <a:rPr lang="ko-KR" altLang="en-US" dirty="0" smtClean="0"/>
              <a:t>교수가 최신 리뷰를 게재했습니다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병태생리에서 가장 중요한 업데이트는 십이지장 점막의 </a:t>
            </a:r>
            <a:r>
              <a:rPr lang="en-US" altLang="ko-KR" dirty="0" smtClean="0"/>
              <a:t>Th2 </a:t>
            </a:r>
            <a:r>
              <a:rPr lang="ko-KR" altLang="en-US" dirty="0" smtClean="0"/>
              <a:t>면역반응에 의한 </a:t>
            </a:r>
            <a:r>
              <a:rPr lang="ko-KR" altLang="en-US" dirty="0" err="1" smtClean="0"/>
              <a:t>미세염증</a:t>
            </a:r>
            <a:r>
              <a:rPr lang="ko-KR" altLang="en-US" dirty="0" smtClean="0"/>
              <a:t> 모델입니다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치료 측면에서는 세 가지를 기억해 주십시오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첫째</a:t>
            </a:r>
            <a:r>
              <a:rPr lang="en-US" altLang="ko-KR" dirty="0" smtClean="0"/>
              <a:t>, </a:t>
            </a:r>
            <a:r>
              <a:rPr lang="ko-KR" altLang="en-US" dirty="0" smtClean="0"/>
              <a:t>체중 감소가 동반된 </a:t>
            </a:r>
            <a:r>
              <a:rPr lang="en-US" altLang="ko-KR" dirty="0" smtClean="0"/>
              <a:t>FD </a:t>
            </a:r>
            <a:r>
              <a:rPr lang="ko-KR" altLang="en-US" dirty="0" smtClean="0"/>
              <a:t>환자에게는 </a:t>
            </a:r>
            <a:r>
              <a:rPr lang="en-US" altLang="ko-KR" dirty="0" smtClean="0"/>
              <a:t>Mirtazapine</a:t>
            </a:r>
            <a:r>
              <a:rPr lang="ko-KR" altLang="en-US" dirty="0" smtClean="0"/>
              <a:t>을 </a:t>
            </a:r>
            <a:r>
              <a:rPr lang="en-US" altLang="ko-KR" dirty="0" smtClean="0"/>
              <a:t>TCA </a:t>
            </a:r>
            <a:r>
              <a:rPr lang="ko-KR" altLang="en-US" dirty="0" smtClean="0"/>
              <a:t>대안으로 고려할 수 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둘째</a:t>
            </a:r>
            <a:r>
              <a:rPr lang="en-US" altLang="ko-KR" dirty="0" smtClean="0"/>
              <a:t>, CBT</a:t>
            </a:r>
            <a:r>
              <a:rPr lang="ko-KR" altLang="en-US" dirty="0" smtClean="0"/>
              <a:t>가 약물 무반응 시 </a:t>
            </a:r>
            <a:r>
              <a:rPr lang="en-US" altLang="ko-KR" dirty="0" smtClean="0"/>
              <a:t>1</a:t>
            </a:r>
            <a:r>
              <a:rPr lang="ko-KR" altLang="en-US" dirty="0" smtClean="0"/>
              <a:t>차 권고 수준으로 격상됐습니다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셋째</a:t>
            </a:r>
            <a:r>
              <a:rPr lang="en-US" altLang="ko-KR" dirty="0" smtClean="0"/>
              <a:t>, </a:t>
            </a:r>
            <a:r>
              <a:rPr lang="ko-KR" altLang="en-US" dirty="0" smtClean="0"/>
              <a:t>현재까지 </a:t>
            </a:r>
            <a:r>
              <a:rPr lang="en-US" altLang="ko-KR" dirty="0" smtClean="0"/>
              <a:t>FDA </a:t>
            </a:r>
            <a:r>
              <a:rPr lang="ko-KR" altLang="en-US" dirty="0" smtClean="0"/>
              <a:t>승인을 받은 </a:t>
            </a:r>
            <a:r>
              <a:rPr lang="en-US" altLang="ko-KR" dirty="0" smtClean="0"/>
              <a:t>FD </a:t>
            </a:r>
            <a:r>
              <a:rPr lang="ko-KR" altLang="en-US" dirty="0" smtClean="0"/>
              <a:t>전용 치료제는 없다는 점</a:t>
            </a:r>
            <a:r>
              <a:rPr lang="en-US" altLang="ko-KR" dirty="0" smtClean="0"/>
              <a:t>, </a:t>
            </a:r>
            <a:r>
              <a:rPr lang="ko-KR" altLang="en-US" dirty="0" smtClean="0"/>
              <a:t>모든 치료는 증상 조절 목적임을 환자에게 알려주시는 것이 중요합니다</a:t>
            </a:r>
            <a:r>
              <a:rPr lang="en-US" altLang="ko-KR" dirty="0" smtClean="0"/>
              <a:t>."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111494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514778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"</a:t>
            </a:r>
            <a:r>
              <a:rPr lang="ko-KR" altLang="en-US" dirty="0" smtClean="0"/>
              <a:t>어떤 환자를 언제 의뢰할 것인가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 판단이 일차의원에서 가장 중요합니다</a:t>
            </a:r>
            <a:r>
              <a:rPr lang="en-US" altLang="ko-KR" dirty="0" smtClean="0"/>
              <a:t>."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88371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"</a:t>
            </a:r>
            <a:r>
              <a:rPr lang="ko-KR" altLang="en-US" dirty="0" err="1" smtClean="0"/>
              <a:t>경보증상은</a:t>
            </a:r>
            <a:r>
              <a:rPr lang="ko-KR" altLang="en-US" dirty="0" smtClean="0"/>
              <a:t> 세 단계입니다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즉시 의뢰</a:t>
            </a:r>
            <a:r>
              <a:rPr lang="en-US" altLang="ko-KR" dirty="0" smtClean="0"/>
              <a:t>: </a:t>
            </a:r>
            <a:r>
              <a:rPr lang="ko-KR" altLang="en-US" dirty="0" smtClean="0"/>
              <a:t>연하곤란</a:t>
            </a:r>
            <a:r>
              <a:rPr lang="en-US" altLang="ko-KR" dirty="0" smtClean="0"/>
              <a:t>, </a:t>
            </a:r>
            <a:r>
              <a:rPr lang="ko-KR" altLang="en-US" dirty="0" smtClean="0"/>
              <a:t>비의도적 체중 감소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혈변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 세 가지는 기다리지 마시고 바로 의뢰해 주십시오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우선 의뢰</a:t>
            </a:r>
            <a:r>
              <a:rPr lang="en-US" altLang="ko-KR" dirty="0" smtClean="0"/>
              <a:t>, 2</a:t>
            </a:r>
            <a:r>
              <a:rPr lang="ko-KR" altLang="en-US" dirty="0" smtClean="0"/>
              <a:t>주 이내</a:t>
            </a:r>
            <a:r>
              <a:rPr lang="en-US" altLang="ko-KR" dirty="0" smtClean="0"/>
              <a:t>: 50</a:t>
            </a:r>
            <a:r>
              <a:rPr lang="ko-KR" altLang="en-US" dirty="0" smtClean="0"/>
              <a:t>세 이상 새로운 증상</a:t>
            </a:r>
            <a:r>
              <a:rPr lang="en-US" altLang="ko-KR" dirty="0" smtClean="0"/>
              <a:t>, </a:t>
            </a:r>
            <a:r>
              <a:rPr lang="ko-KR" altLang="en-US" dirty="0" smtClean="0"/>
              <a:t>원인 불명 빈혈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복부 </a:t>
            </a:r>
            <a:r>
              <a:rPr lang="ko-KR" altLang="en-US" dirty="0" err="1" smtClean="0"/>
              <a:t>종괴</a:t>
            </a:r>
            <a:r>
              <a:rPr lang="en-US" altLang="ko-KR" dirty="0" smtClean="0"/>
              <a:t>. </a:t>
            </a:r>
            <a:r>
              <a:rPr lang="ko-KR" altLang="en-US" dirty="0" smtClean="0"/>
              <a:t>치료 실패 의뢰</a:t>
            </a:r>
            <a:r>
              <a:rPr lang="en-US" altLang="ko-KR" dirty="0" smtClean="0"/>
              <a:t>: </a:t>
            </a:r>
            <a:r>
              <a:rPr lang="ko-KR" altLang="en-US" dirty="0" smtClean="0"/>
              <a:t>최적 치료 </a:t>
            </a:r>
            <a:r>
              <a:rPr lang="en-US" altLang="ko-KR" dirty="0" smtClean="0"/>
              <a:t>8~12</a:t>
            </a:r>
            <a:r>
              <a:rPr lang="ko-KR" altLang="en-US" dirty="0" smtClean="0"/>
              <a:t>주 무반응입니다</a:t>
            </a:r>
            <a:r>
              <a:rPr lang="en-US" altLang="ko-KR" dirty="0" smtClean="0"/>
              <a:t>."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967668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 smtClean="0"/>
              <a:t>슬라이드 </a:t>
            </a:r>
            <a:r>
              <a:rPr lang="en-US" altLang="ko-KR" b="1" dirty="0" smtClean="0"/>
              <a:t>17 — </a:t>
            </a:r>
            <a:r>
              <a:rPr lang="ko-KR" altLang="en-US" b="1" dirty="0" smtClean="0"/>
              <a:t>생활습관 관리</a:t>
            </a:r>
          </a:p>
          <a:p>
            <a:r>
              <a:rPr lang="en-US" altLang="ko-KR" dirty="0" smtClean="0"/>
              <a:t>"</a:t>
            </a:r>
            <a:r>
              <a:rPr lang="ko-KR" altLang="en-US" dirty="0" smtClean="0"/>
              <a:t>생활습관 관리입니다</a:t>
            </a:r>
            <a:r>
              <a:rPr lang="en-US" altLang="ko-KR" dirty="0" smtClean="0"/>
              <a:t>. GERD</a:t>
            </a:r>
            <a:r>
              <a:rPr lang="ko-KR" altLang="en-US" dirty="0" smtClean="0"/>
              <a:t>는 체중 감량</a:t>
            </a:r>
            <a:r>
              <a:rPr lang="en-US" altLang="ko-KR" dirty="0" smtClean="0"/>
              <a:t>, </a:t>
            </a:r>
            <a:r>
              <a:rPr lang="ko-KR" altLang="en-US" dirty="0" smtClean="0"/>
              <a:t>취침 </a:t>
            </a:r>
            <a:r>
              <a:rPr lang="en-US" altLang="ko-KR" dirty="0" smtClean="0"/>
              <a:t>3</a:t>
            </a:r>
            <a:r>
              <a:rPr lang="ko-KR" altLang="en-US" dirty="0" smtClean="0"/>
              <a:t>시간 전 금식</a:t>
            </a:r>
            <a:r>
              <a:rPr lang="en-US" altLang="ko-KR" dirty="0" smtClean="0"/>
              <a:t>, </a:t>
            </a:r>
            <a:r>
              <a:rPr lang="ko-KR" altLang="en-US" dirty="0" smtClean="0"/>
              <a:t>침상 머리 거상이 핵심입니다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기능성 소화불량은 소량씩 자주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저</a:t>
            </a:r>
            <a:r>
              <a:rPr lang="en-US" altLang="ko-KR" dirty="0" smtClean="0"/>
              <a:t>FODMAP </a:t>
            </a:r>
            <a:r>
              <a:rPr lang="ko-KR" altLang="en-US" dirty="0" err="1" smtClean="0"/>
              <a:t>식이입니다</a:t>
            </a:r>
            <a:r>
              <a:rPr lang="en-US" altLang="ko-KR" dirty="0" smtClean="0"/>
              <a:t>. IBS</a:t>
            </a:r>
            <a:r>
              <a:rPr lang="ko-KR" altLang="en-US" dirty="0" smtClean="0"/>
              <a:t>도 저</a:t>
            </a:r>
            <a:r>
              <a:rPr lang="en-US" altLang="ko-KR" dirty="0" smtClean="0"/>
              <a:t>FODMAP</a:t>
            </a:r>
            <a:r>
              <a:rPr lang="ko-KR" altLang="en-US" dirty="0" smtClean="0"/>
              <a:t>과 규칙적 운동이 권고됩니다</a:t>
            </a:r>
            <a:r>
              <a:rPr lang="en-US" altLang="ko-KR" dirty="0" smtClean="0"/>
              <a:t>. 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208718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 smtClean="0"/>
              <a:t>슬라이드 </a:t>
            </a:r>
            <a:r>
              <a:rPr lang="en-US" altLang="ko-KR" b="1" dirty="0" smtClean="0"/>
              <a:t>17 — </a:t>
            </a:r>
            <a:r>
              <a:rPr lang="ko-KR" altLang="en-US" b="1" dirty="0" smtClean="0"/>
              <a:t>생활습관 관리</a:t>
            </a:r>
          </a:p>
          <a:p>
            <a:r>
              <a:rPr lang="en-US" altLang="ko-KR" dirty="0" smtClean="0"/>
              <a:t>"</a:t>
            </a:r>
            <a:r>
              <a:rPr lang="ko-KR" altLang="en-US" dirty="0" smtClean="0"/>
              <a:t>생활습관 관리입니다</a:t>
            </a:r>
            <a:r>
              <a:rPr lang="en-US" altLang="ko-KR" dirty="0" smtClean="0"/>
              <a:t>. GERD</a:t>
            </a:r>
            <a:r>
              <a:rPr lang="ko-KR" altLang="en-US" dirty="0" smtClean="0"/>
              <a:t>는 체중 감량</a:t>
            </a:r>
            <a:r>
              <a:rPr lang="en-US" altLang="ko-KR" dirty="0" smtClean="0"/>
              <a:t>, </a:t>
            </a:r>
            <a:r>
              <a:rPr lang="ko-KR" altLang="en-US" dirty="0" smtClean="0"/>
              <a:t>취침 </a:t>
            </a:r>
            <a:r>
              <a:rPr lang="en-US" altLang="ko-KR" dirty="0" smtClean="0"/>
              <a:t>3</a:t>
            </a:r>
            <a:r>
              <a:rPr lang="ko-KR" altLang="en-US" dirty="0" smtClean="0"/>
              <a:t>시간 전 금식</a:t>
            </a:r>
            <a:r>
              <a:rPr lang="en-US" altLang="ko-KR" dirty="0" smtClean="0"/>
              <a:t>, </a:t>
            </a:r>
            <a:r>
              <a:rPr lang="ko-KR" altLang="en-US" dirty="0" smtClean="0"/>
              <a:t>침상 머리 거상이 핵심입니다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기능성 소화불량은 소량씩 자주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저</a:t>
            </a:r>
            <a:r>
              <a:rPr lang="en-US" altLang="ko-KR" dirty="0" smtClean="0"/>
              <a:t>FODMAP </a:t>
            </a:r>
            <a:r>
              <a:rPr lang="ko-KR" altLang="en-US" dirty="0" err="1" smtClean="0"/>
              <a:t>식이입니다</a:t>
            </a:r>
            <a:r>
              <a:rPr lang="en-US" altLang="ko-KR" dirty="0" smtClean="0"/>
              <a:t>. IBS</a:t>
            </a:r>
            <a:r>
              <a:rPr lang="ko-KR" altLang="en-US" dirty="0" smtClean="0"/>
              <a:t>도 저</a:t>
            </a:r>
            <a:r>
              <a:rPr lang="en-US" altLang="ko-KR" dirty="0" smtClean="0"/>
              <a:t>FODMAP</a:t>
            </a:r>
            <a:r>
              <a:rPr lang="ko-KR" altLang="en-US" dirty="0" smtClean="0"/>
              <a:t>과 규칙적 운동이 권고됩니다</a:t>
            </a:r>
            <a:r>
              <a:rPr lang="en-US" altLang="ko-KR" dirty="0" smtClean="0"/>
              <a:t>. 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254726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 smtClean="0"/>
              <a:t>슬라이드 </a:t>
            </a:r>
            <a:r>
              <a:rPr lang="en-US" altLang="ko-KR" b="1" dirty="0" smtClean="0"/>
              <a:t>17 — </a:t>
            </a:r>
            <a:r>
              <a:rPr lang="ko-KR" altLang="en-US" b="1" dirty="0" smtClean="0"/>
              <a:t>생활습관 관리</a:t>
            </a:r>
          </a:p>
          <a:p>
            <a:r>
              <a:rPr lang="en-US" altLang="ko-KR" dirty="0" smtClean="0"/>
              <a:t>"</a:t>
            </a:r>
            <a:r>
              <a:rPr lang="ko-KR" altLang="en-US" dirty="0" smtClean="0"/>
              <a:t>생활습관 관리입니다</a:t>
            </a:r>
            <a:r>
              <a:rPr lang="en-US" altLang="ko-KR" dirty="0" smtClean="0"/>
              <a:t>. GERD</a:t>
            </a:r>
            <a:r>
              <a:rPr lang="ko-KR" altLang="en-US" dirty="0" smtClean="0"/>
              <a:t>는 체중 감량</a:t>
            </a:r>
            <a:r>
              <a:rPr lang="en-US" altLang="ko-KR" dirty="0" smtClean="0"/>
              <a:t>, </a:t>
            </a:r>
            <a:r>
              <a:rPr lang="ko-KR" altLang="en-US" dirty="0" smtClean="0"/>
              <a:t>취침 </a:t>
            </a:r>
            <a:r>
              <a:rPr lang="en-US" altLang="ko-KR" dirty="0" smtClean="0"/>
              <a:t>3</a:t>
            </a:r>
            <a:r>
              <a:rPr lang="ko-KR" altLang="en-US" dirty="0" smtClean="0"/>
              <a:t>시간 전 금식</a:t>
            </a:r>
            <a:r>
              <a:rPr lang="en-US" altLang="ko-KR" dirty="0" smtClean="0"/>
              <a:t>, </a:t>
            </a:r>
            <a:r>
              <a:rPr lang="ko-KR" altLang="en-US" dirty="0" smtClean="0"/>
              <a:t>침상 머리 거상이 핵심입니다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기능성 소화불량은 소량씩 자주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저</a:t>
            </a:r>
            <a:r>
              <a:rPr lang="en-US" altLang="ko-KR" dirty="0" smtClean="0"/>
              <a:t>FODMAP </a:t>
            </a:r>
            <a:r>
              <a:rPr lang="ko-KR" altLang="en-US" dirty="0" err="1" smtClean="0"/>
              <a:t>식이입니다</a:t>
            </a:r>
            <a:r>
              <a:rPr lang="en-US" altLang="ko-KR" dirty="0" smtClean="0"/>
              <a:t>. IBS</a:t>
            </a:r>
            <a:r>
              <a:rPr lang="ko-KR" altLang="en-US" dirty="0" smtClean="0"/>
              <a:t>도 저</a:t>
            </a:r>
            <a:r>
              <a:rPr lang="en-US" altLang="ko-KR" dirty="0" smtClean="0"/>
              <a:t>FODMAP</a:t>
            </a:r>
            <a:r>
              <a:rPr lang="ko-KR" altLang="en-US" dirty="0" smtClean="0"/>
              <a:t>과 규칙적 운동이 권고됩니다</a:t>
            </a:r>
            <a:r>
              <a:rPr lang="en-US" altLang="ko-KR" dirty="0" smtClean="0"/>
              <a:t>. 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95026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b="1" dirty="0" smtClean="0"/>
              <a:t>슬라이드 </a:t>
            </a:r>
            <a:r>
              <a:rPr lang="en-US" altLang="ko-KR" b="1" dirty="0" smtClean="0"/>
              <a:t>17 — </a:t>
            </a:r>
            <a:r>
              <a:rPr lang="ko-KR" altLang="en-US" b="1" dirty="0" smtClean="0"/>
              <a:t>생활습관 관리</a:t>
            </a:r>
          </a:p>
          <a:p>
            <a:r>
              <a:rPr lang="en-US" altLang="ko-KR" dirty="0" smtClean="0"/>
              <a:t>"</a:t>
            </a:r>
            <a:r>
              <a:rPr lang="ko-KR" altLang="en-US" dirty="0" smtClean="0"/>
              <a:t>생활습관 관리입니다</a:t>
            </a:r>
            <a:r>
              <a:rPr lang="en-US" altLang="ko-KR" dirty="0" smtClean="0"/>
              <a:t>. GERD</a:t>
            </a:r>
            <a:r>
              <a:rPr lang="ko-KR" altLang="en-US" dirty="0" smtClean="0"/>
              <a:t>는 체중 감량</a:t>
            </a:r>
            <a:r>
              <a:rPr lang="en-US" altLang="ko-KR" dirty="0" smtClean="0"/>
              <a:t>, </a:t>
            </a:r>
            <a:r>
              <a:rPr lang="ko-KR" altLang="en-US" dirty="0" smtClean="0"/>
              <a:t>취침 </a:t>
            </a:r>
            <a:r>
              <a:rPr lang="en-US" altLang="ko-KR" dirty="0" smtClean="0"/>
              <a:t>3</a:t>
            </a:r>
            <a:r>
              <a:rPr lang="ko-KR" altLang="en-US" dirty="0" smtClean="0"/>
              <a:t>시간 전 금식</a:t>
            </a:r>
            <a:r>
              <a:rPr lang="en-US" altLang="ko-KR" dirty="0" smtClean="0"/>
              <a:t>, </a:t>
            </a:r>
            <a:r>
              <a:rPr lang="ko-KR" altLang="en-US" dirty="0" smtClean="0"/>
              <a:t>침상 머리 거상이 핵심입니다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기능성 소화불량은 소량씩 자주</a:t>
            </a:r>
            <a:r>
              <a:rPr lang="en-US" altLang="ko-KR" dirty="0" smtClean="0"/>
              <a:t>, </a:t>
            </a:r>
            <a:r>
              <a:rPr lang="ko-KR" altLang="en-US" dirty="0" smtClean="0"/>
              <a:t>저</a:t>
            </a:r>
            <a:r>
              <a:rPr lang="en-US" altLang="ko-KR" dirty="0" smtClean="0"/>
              <a:t>FODMAP </a:t>
            </a:r>
            <a:r>
              <a:rPr lang="ko-KR" altLang="en-US" dirty="0" err="1" smtClean="0"/>
              <a:t>식이입니다</a:t>
            </a:r>
            <a:r>
              <a:rPr lang="en-US" altLang="ko-KR" dirty="0" smtClean="0"/>
              <a:t>. IBS</a:t>
            </a:r>
            <a:r>
              <a:rPr lang="ko-KR" altLang="en-US" dirty="0" smtClean="0"/>
              <a:t>도 저</a:t>
            </a:r>
            <a:r>
              <a:rPr lang="en-US" altLang="ko-KR" dirty="0" smtClean="0"/>
              <a:t>FODMAP</a:t>
            </a:r>
            <a:r>
              <a:rPr lang="ko-KR" altLang="en-US" dirty="0" smtClean="0"/>
              <a:t>과 규칙적 운동이 권고됩니다</a:t>
            </a:r>
            <a:r>
              <a:rPr lang="en-US" altLang="ko-KR" dirty="0" smtClean="0"/>
              <a:t>. 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177506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"</a:t>
            </a:r>
            <a:r>
              <a:rPr lang="ko-KR" altLang="en-US" dirty="0" smtClean="0"/>
              <a:t>약물 안전성입니다</a:t>
            </a:r>
            <a:r>
              <a:rPr lang="en-US" altLang="ko-KR" dirty="0" smtClean="0"/>
              <a:t>. PPI</a:t>
            </a:r>
            <a:r>
              <a:rPr lang="ko-KR" altLang="en-US" dirty="0" smtClean="0"/>
              <a:t>는 </a:t>
            </a:r>
            <a:r>
              <a:rPr lang="ko-KR" altLang="en-US" dirty="0" err="1" smtClean="0"/>
              <a:t>장기복용</a:t>
            </a:r>
            <a:r>
              <a:rPr lang="ko-KR" altLang="en-US" dirty="0" smtClean="0"/>
              <a:t> 시 골절과 </a:t>
            </a:r>
            <a:r>
              <a:rPr lang="en-US" altLang="ko-KR" dirty="0" err="1" smtClean="0"/>
              <a:t>C.diff</a:t>
            </a:r>
            <a:r>
              <a:rPr lang="en-US" altLang="ko-KR" dirty="0" smtClean="0"/>
              <a:t> </a:t>
            </a:r>
            <a:r>
              <a:rPr lang="ko-KR" altLang="en-US" dirty="0" smtClean="0"/>
              <a:t>감염 위험이 소폭 증가합니다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불필요한 장기 처방은 지양하고 최소 </a:t>
            </a:r>
            <a:r>
              <a:rPr lang="ko-KR" altLang="en-US" dirty="0" err="1" smtClean="0"/>
              <a:t>유효용량을</a:t>
            </a:r>
            <a:r>
              <a:rPr lang="ko-KR" altLang="en-US" dirty="0" smtClean="0"/>
              <a:t> 권장합니다</a:t>
            </a:r>
            <a:r>
              <a:rPr lang="en-US" altLang="ko-KR" dirty="0" smtClean="0"/>
              <a:t>. Metoclopramide</a:t>
            </a:r>
            <a:r>
              <a:rPr lang="ko-KR" altLang="en-US" dirty="0" smtClean="0"/>
              <a:t>는 반드시 최대 </a:t>
            </a:r>
            <a:r>
              <a:rPr lang="en-US" altLang="ko-KR" dirty="0" smtClean="0"/>
              <a:t>12</a:t>
            </a:r>
            <a:r>
              <a:rPr lang="ko-KR" altLang="en-US" dirty="0" smtClean="0"/>
              <a:t>주 이내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고령 환자에서 특히 주의하십시오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삼환계</a:t>
            </a:r>
            <a:r>
              <a:rPr lang="ko-KR" altLang="en-US" dirty="0" smtClean="0"/>
              <a:t> 항우울제는 </a:t>
            </a:r>
            <a:r>
              <a:rPr lang="ko-KR" altLang="en-US" dirty="0" err="1" smtClean="0"/>
              <a:t>저용량부터</a:t>
            </a:r>
            <a:r>
              <a:rPr lang="ko-KR" altLang="en-US" dirty="0" smtClean="0"/>
              <a:t> 시작하고 구갈</a:t>
            </a:r>
            <a:r>
              <a:rPr lang="en-US" altLang="ko-KR" dirty="0" smtClean="0"/>
              <a:t>·</a:t>
            </a:r>
            <a:r>
              <a:rPr lang="ko-KR" altLang="en-US" dirty="0" smtClean="0"/>
              <a:t>변비</a:t>
            </a:r>
            <a:r>
              <a:rPr lang="en-US" altLang="ko-KR" dirty="0" smtClean="0"/>
              <a:t>·</a:t>
            </a:r>
            <a:r>
              <a:rPr lang="ko-KR" altLang="en-US" dirty="0" err="1" smtClean="0"/>
              <a:t>기립성</a:t>
            </a:r>
            <a:r>
              <a:rPr lang="ko-KR" altLang="en-US" dirty="0" smtClean="0"/>
              <a:t> 저혈압 등 </a:t>
            </a:r>
            <a:r>
              <a:rPr lang="ko-KR" altLang="en-US" dirty="0" err="1" smtClean="0"/>
              <a:t>항콜린성</a:t>
            </a:r>
            <a:r>
              <a:rPr lang="ko-KR" altLang="en-US" dirty="0" smtClean="0"/>
              <a:t> 부작용을 모니터링하시면 됩니다</a:t>
            </a:r>
            <a:r>
              <a:rPr lang="en-US" altLang="ko-KR" dirty="0" smtClean="0"/>
              <a:t>."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61631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373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"</a:t>
            </a:r>
            <a:r>
              <a:rPr lang="ko-KR" altLang="en-US" dirty="0" smtClean="0"/>
              <a:t>오늘 자주 등장할 약어들을 미리 확인해 두시겠습니다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가장 핵심적인 것은 </a:t>
            </a:r>
            <a:r>
              <a:rPr lang="en-US" altLang="ko-KR" dirty="0" smtClean="0"/>
              <a:t>PPI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P-CAB</a:t>
            </a:r>
            <a:r>
              <a:rPr lang="ko-KR" altLang="en-US" dirty="0" smtClean="0"/>
              <a:t>의 차이입니다</a:t>
            </a:r>
            <a:r>
              <a:rPr lang="en-US" altLang="ko-KR" dirty="0" smtClean="0"/>
              <a:t>. P-CAB</a:t>
            </a:r>
            <a:r>
              <a:rPr lang="ko-KR" altLang="en-US" dirty="0" smtClean="0"/>
              <a:t>은 </a:t>
            </a:r>
            <a:r>
              <a:rPr lang="en-US" altLang="ko-KR" dirty="0" err="1" smtClean="0"/>
              <a:t>Vonoprazan</a:t>
            </a:r>
            <a:r>
              <a:rPr lang="ko-KR" altLang="en-US" dirty="0" smtClean="0"/>
              <a:t>으로 대표되는 새로운 계열로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오늘 </a:t>
            </a:r>
            <a:r>
              <a:rPr lang="en-US" altLang="ko-KR" dirty="0" smtClean="0"/>
              <a:t>GERD </a:t>
            </a:r>
            <a:r>
              <a:rPr lang="ko-KR" altLang="en-US" dirty="0" smtClean="0"/>
              <a:t>치료와 </a:t>
            </a:r>
            <a:r>
              <a:rPr lang="en-US" altLang="ko-KR" dirty="0" smtClean="0"/>
              <a:t>H. pylori </a:t>
            </a:r>
            <a:r>
              <a:rPr lang="ko-KR" altLang="en-US" dirty="0" smtClean="0"/>
              <a:t>제균 두 가지 영역 모두에서 중요하게 등장합니다</a:t>
            </a:r>
            <a:r>
              <a:rPr lang="en-US" altLang="ko-KR" dirty="0" smtClean="0"/>
              <a:t>."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74729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오늘 </a:t>
            </a:r>
            <a:r>
              <a:rPr lang="en-US" altLang="ko-KR" dirty="0" smtClean="0"/>
              <a:t>2025 </a:t>
            </a:r>
            <a:r>
              <a:rPr lang="ko-KR" altLang="en-US" dirty="0" smtClean="0"/>
              <a:t>가이드라인의 핵심 메시지 다섯 가지입니다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첫째</a:t>
            </a:r>
            <a:r>
              <a:rPr lang="en-US" altLang="ko-KR" dirty="0" smtClean="0"/>
              <a:t>, </a:t>
            </a:r>
            <a:r>
              <a:rPr lang="en-US" altLang="ko-KR" b="1" dirty="0" smtClean="0"/>
              <a:t>GERD</a:t>
            </a:r>
            <a:r>
              <a:rPr lang="en-US" altLang="ko-KR" dirty="0" smtClean="0"/>
              <a:t>: </a:t>
            </a:r>
            <a:r>
              <a:rPr lang="ko-KR" altLang="en-US" dirty="0" smtClean="0"/>
              <a:t>중증 </a:t>
            </a:r>
            <a:r>
              <a:rPr lang="ko-KR" altLang="en-US" dirty="0" err="1" smtClean="0"/>
              <a:t>식도염</a:t>
            </a:r>
            <a:r>
              <a:rPr lang="ko-KR" altLang="en-US" dirty="0" smtClean="0"/>
              <a:t> </a:t>
            </a:r>
            <a:r>
              <a:rPr lang="en-US" altLang="ko-KR" dirty="0" smtClean="0"/>
              <a:t>LA C·D</a:t>
            </a:r>
            <a:r>
              <a:rPr lang="ko-KR" altLang="en-US" dirty="0" smtClean="0"/>
              <a:t>에는 </a:t>
            </a:r>
            <a:r>
              <a:rPr lang="en-US" altLang="ko-KR" dirty="0" smtClean="0"/>
              <a:t>P-CAB </a:t>
            </a:r>
            <a:r>
              <a:rPr lang="ko-KR" altLang="en-US" dirty="0" smtClean="0"/>
              <a:t>우선</a:t>
            </a:r>
            <a:r>
              <a:rPr lang="en-US" altLang="ko-KR" dirty="0" smtClean="0"/>
              <a:t>. NERD·</a:t>
            </a:r>
            <a:r>
              <a:rPr lang="ko-KR" altLang="en-US" dirty="0" smtClean="0"/>
              <a:t>경증은 </a:t>
            </a:r>
            <a:r>
              <a:rPr lang="en-US" altLang="ko-KR" dirty="0" smtClean="0"/>
              <a:t>PPI</a:t>
            </a:r>
            <a:r>
              <a:rPr lang="ko-KR" altLang="en-US" dirty="0" smtClean="0"/>
              <a:t>와 </a:t>
            </a:r>
            <a:r>
              <a:rPr lang="en-US" altLang="ko-KR" dirty="0" smtClean="0"/>
              <a:t>P-CAB </a:t>
            </a:r>
            <a:r>
              <a:rPr lang="ko-KR" altLang="en-US" dirty="0" smtClean="0"/>
              <a:t>동등</a:t>
            </a:r>
            <a:r>
              <a:rPr lang="en-US" altLang="ko-KR" dirty="0" smtClean="0"/>
              <a:t>, </a:t>
            </a:r>
            <a:r>
              <a:rPr lang="ko-KR" altLang="en-US" dirty="0" smtClean="0"/>
              <a:t>유지는 </a:t>
            </a:r>
            <a:r>
              <a:rPr lang="en-US" altLang="ko-KR" dirty="0" smtClean="0"/>
              <a:t>On-demand.</a:t>
            </a:r>
          </a:p>
          <a:p>
            <a:r>
              <a:rPr lang="ko-KR" altLang="en-US" dirty="0" smtClean="0"/>
              <a:t>둘째</a:t>
            </a:r>
            <a:r>
              <a:rPr lang="en-US" altLang="ko-KR" dirty="0" smtClean="0"/>
              <a:t>, </a:t>
            </a:r>
            <a:r>
              <a:rPr lang="ko-KR" altLang="en-US" b="1" dirty="0" smtClean="0"/>
              <a:t>기능성 소화불량</a:t>
            </a:r>
            <a:r>
              <a:rPr lang="en-US" altLang="ko-KR" dirty="0" smtClean="0"/>
              <a:t>: H. pylori </a:t>
            </a:r>
            <a:r>
              <a:rPr lang="ko-KR" altLang="en-US" dirty="0" smtClean="0"/>
              <a:t>먼저 확인하고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양성이면 제균</a:t>
            </a:r>
            <a:r>
              <a:rPr lang="en-US" altLang="ko-KR" dirty="0" smtClean="0"/>
              <a:t>. </a:t>
            </a:r>
            <a:r>
              <a:rPr lang="ko-KR" altLang="en-US" dirty="0" smtClean="0"/>
              <a:t>단계적으로 </a:t>
            </a:r>
            <a:r>
              <a:rPr lang="en-US" altLang="ko-KR" dirty="0" smtClean="0"/>
              <a:t>PPI, </a:t>
            </a:r>
            <a:r>
              <a:rPr lang="ko-KR" altLang="en-US" dirty="0" smtClean="0"/>
              <a:t>그 다음 </a:t>
            </a:r>
            <a:r>
              <a:rPr lang="en-US" altLang="ko-KR" dirty="0" smtClean="0"/>
              <a:t>TCA, </a:t>
            </a:r>
            <a:r>
              <a:rPr lang="ko-KR" altLang="en-US" dirty="0" smtClean="0"/>
              <a:t>그 다음 </a:t>
            </a:r>
            <a:r>
              <a:rPr lang="ko-KR" altLang="en-US" dirty="0" err="1" smtClean="0"/>
              <a:t>운동촉진제</a:t>
            </a:r>
            <a:r>
              <a:rPr lang="ko-KR" altLang="en-US" dirty="0" smtClean="0"/>
              <a:t> 순서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셋째</a:t>
            </a:r>
            <a:r>
              <a:rPr lang="en-US" altLang="ko-KR" dirty="0" smtClean="0"/>
              <a:t>, </a:t>
            </a:r>
            <a:r>
              <a:rPr lang="en-US" altLang="ko-KR" b="1" dirty="0" smtClean="0"/>
              <a:t>IBS</a:t>
            </a:r>
            <a:r>
              <a:rPr lang="en-US" altLang="ko-KR" dirty="0" smtClean="0"/>
              <a:t>: </a:t>
            </a:r>
            <a:r>
              <a:rPr lang="ko-KR" altLang="en-US" dirty="0" smtClean="0"/>
              <a:t>분변 </a:t>
            </a:r>
            <a:r>
              <a:rPr lang="ko-KR" altLang="en-US" dirty="0" err="1" smtClean="0"/>
              <a:t>칼프로텍틴으로</a:t>
            </a:r>
            <a:r>
              <a:rPr lang="ko-KR" altLang="en-US" dirty="0" smtClean="0"/>
              <a:t> </a:t>
            </a:r>
            <a:r>
              <a:rPr lang="en-US" altLang="ko-KR" dirty="0" smtClean="0"/>
              <a:t>IBD</a:t>
            </a:r>
            <a:r>
              <a:rPr lang="ko-KR" altLang="en-US" dirty="0" smtClean="0"/>
              <a:t>를 감별하고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증상 기반 양성 진단으로 불필요한 내시경을 줄인다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아형별</a:t>
            </a:r>
            <a:r>
              <a:rPr lang="ko-KR" altLang="en-US" dirty="0" smtClean="0"/>
              <a:t> 치료에 </a:t>
            </a:r>
            <a:r>
              <a:rPr lang="en-US" altLang="ko-KR" dirty="0" smtClean="0"/>
              <a:t>CBT</a:t>
            </a:r>
            <a:r>
              <a:rPr lang="ko-KR" altLang="en-US" dirty="0" smtClean="0"/>
              <a:t>까지 고려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넷째</a:t>
            </a:r>
            <a:r>
              <a:rPr lang="en-US" altLang="ko-KR" dirty="0" smtClean="0"/>
              <a:t>, </a:t>
            </a:r>
            <a:r>
              <a:rPr lang="en-US" altLang="ko-KR" b="1" dirty="0" smtClean="0"/>
              <a:t>H. pylori</a:t>
            </a:r>
            <a:r>
              <a:rPr lang="en-US" altLang="ko-KR" dirty="0" smtClean="0"/>
              <a:t>: </a:t>
            </a:r>
            <a:r>
              <a:rPr lang="ko-KR" altLang="en-US" dirty="0" smtClean="0"/>
              <a:t>가장 크게 바뀌었습니다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표준 </a:t>
            </a:r>
            <a:r>
              <a:rPr lang="ko-KR" altLang="en-US" dirty="0" err="1" smtClean="0"/>
              <a:t>삼제요법은</a:t>
            </a:r>
            <a:r>
              <a:rPr lang="ko-KR" altLang="en-US" dirty="0" smtClean="0"/>
              <a:t> 경험적 </a:t>
            </a:r>
            <a:r>
              <a:rPr lang="en-US" altLang="ko-KR" dirty="0" smtClean="0"/>
              <a:t>1</a:t>
            </a:r>
            <a:r>
              <a:rPr lang="ko-KR" altLang="en-US" dirty="0" smtClean="0"/>
              <a:t>차에서 퇴장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비스무스</a:t>
            </a:r>
            <a:r>
              <a:rPr lang="ko-KR" altLang="en-US" dirty="0" smtClean="0"/>
              <a:t> 변형 </a:t>
            </a:r>
            <a:r>
              <a:rPr lang="en-US" altLang="ko-KR" dirty="0" smtClean="0"/>
              <a:t>4</a:t>
            </a:r>
            <a:r>
              <a:rPr lang="ko-KR" altLang="en-US" dirty="0" err="1" smtClean="0"/>
              <a:t>제요법</a:t>
            </a:r>
            <a:r>
              <a:rPr lang="ko-KR" altLang="en-US" dirty="0" smtClean="0"/>
              <a:t> 또는 </a:t>
            </a:r>
            <a:r>
              <a:rPr lang="en-US" altLang="ko-KR" dirty="0" smtClean="0"/>
              <a:t>PCR </a:t>
            </a:r>
            <a:r>
              <a:rPr lang="ko-KR" altLang="en-US" dirty="0" smtClean="0"/>
              <a:t>기반 맞춤 치료가 새 표준입니다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다섯째</a:t>
            </a:r>
            <a:r>
              <a:rPr lang="en-US" altLang="ko-KR" dirty="0" smtClean="0"/>
              <a:t>, </a:t>
            </a:r>
            <a:r>
              <a:rPr lang="ko-KR" altLang="en-US" b="1" dirty="0" smtClean="0"/>
              <a:t>공통 원칙</a:t>
            </a:r>
            <a:r>
              <a:rPr lang="en-US" altLang="ko-KR" dirty="0" smtClean="0"/>
              <a:t>: </a:t>
            </a:r>
            <a:r>
              <a:rPr lang="ko-KR" altLang="en-US" dirty="0" err="1" smtClean="0"/>
              <a:t>경보증상은</a:t>
            </a:r>
            <a:r>
              <a:rPr lang="ko-KR" altLang="en-US" dirty="0" smtClean="0"/>
              <a:t> 즉시 의뢰</a:t>
            </a:r>
            <a:r>
              <a:rPr lang="en-US" altLang="ko-KR" dirty="0" smtClean="0"/>
              <a:t>, 8~12</a:t>
            </a:r>
            <a:r>
              <a:rPr lang="ko-KR" altLang="en-US" dirty="0" smtClean="0"/>
              <a:t>주 재평가</a:t>
            </a:r>
            <a:r>
              <a:rPr lang="en-US" altLang="ko-KR" dirty="0" smtClean="0"/>
              <a:t>, </a:t>
            </a:r>
            <a:r>
              <a:rPr lang="ko-KR" altLang="en-US" dirty="0" smtClean="0"/>
              <a:t>최소 </a:t>
            </a:r>
            <a:r>
              <a:rPr lang="ko-KR" altLang="en-US" dirty="0" err="1" smtClean="0"/>
              <a:t>유효용량</a:t>
            </a:r>
            <a:r>
              <a:rPr lang="ko-KR" altLang="en-US" dirty="0" smtClean="0"/>
              <a:t> 유지</a:t>
            </a:r>
            <a:r>
              <a:rPr lang="en-US" altLang="ko-KR" dirty="0" smtClean="0"/>
              <a:t>. Rome IV</a:t>
            </a:r>
            <a:r>
              <a:rPr lang="ko-KR" altLang="en-US" dirty="0" smtClean="0"/>
              <a:t>가 현행 표준이고 </a:t>
            </a:r>
            <a:r>
              <a:rPr lang="en-US" altLang="ko-KR" dirty="0" smtClean="0"/>
              <a:t>Rome V</a:t>
            </a:r>
            <a:r>
              <a:rPr lang="ko-KR" altLang="en-US" dirty="0" smtClean="0"/>
              <a:t>는 올해 하반기 예정입니다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감사합니다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질문 받겠습니다</a:t>
            </a:r>
            <a:r>
              <a:rPr lang="en-US" altLang="ko-KR" dirty="0" smtClean="0"/>
              <a:t>."</a:t>
            </a:r>
          </a:p>
          <a:p>
            <a:endParaRPr lang="en-US" altLang="ko-KR" dirty="0" smtClean="0"/>
          </a:p>
          <a:p>
            <a:r>
              <a:rPr lang="ko-KR" altLang="en-US" dirty="0" smtClean="0"/>
              <a:t>🔑 </a:t>
            </a:r>
            <a:r>
              <a:rPr lang="en-US" altLang="ko-KR" b="1" dirty="0" smtClean="0"/>
              <a:t>"</a:t>
            </a:r>
            <a:r>
              <a:rPr lang="ko-KR" altLang="en-US" b="1" dirty="0" smtClean="0"/>
              <a:t>오늘 발표에서 기존과 달라진 핵심 세 가지만 기억하세요</a:t>
            </a:r>
            <a:r>
              <a:rPr lang="en-US" altLang="ko-KR" b="1" dirty="0" smtClean="0"/>
              <a:t>."</a:t>
            </a:r>
            <a:endParaRPr lang="ko-KR" altLang="en-US" dirty="0" smtClean="0"/>
          </a:p>
          <a:p>
            <a:r>
              <a:rPr lang="en-US" altLang="ko-KR" b="1" dirty="0" smtClean="0"/>
              <a:t>GERD</a:t>
            </a:r>
            <a:r>
              <a:rPr lang="en-US" altLang="ko-KR" dirty="0" smtClean="0"/>
              <a:t>: </a:t>
            </a:r>
            <a:r>
              <a:rPr lang="ko-KR" altLang="en-US" dirty="0" smtClean="0"/>
              <a:t>내시경에서 </a:t>
            </a:r>
            <a:r>
              <a:rPr lang="en-US" altLang="ko-KR" dirty="0" smtClean="0"/>
              <a:t>LA C·D </a:t>
            </a:r>
            <a:r>
              <a:rPr lang="ko-KR" altLang="en-US" dirty="0" smtClean="0"/>
              <a:t>나오면 → 이제 </a:t>
            </a:r>
            <a:r>
              <a:rPr lang="en-US" altLang="ko-KR" dirty="0" smtClean="0"/>
              <a:t>P-CAB</a:t>
            </a:r>
            <a:r>
              <a:rPr lang="ko-KR" altLang="en-US" dirty="0" smtClean="0"/>
              <a:t>을 먼저 씁니다</a:t>
            </a:r>
            <a:r>
              <a:rPr lang="en-US" altLang="ko-KR" dirty="0" smtClean="0"/>
              <a:t>.</a:t>
            </a:r>
          </a:p>
          <a:p>
            <a:r>
              <a:rPr lang="en-US" altLang="ko-KR" b="1" dirty="0" smtClean="0"/>
              <a:t>IBS</a:t>
            </a:r>
            <a:r>
              <a:rPr lang="en-US" altLang="ko-KR" dirty="0" smtClean="0"/>
              <a:t>: </a:t>
            </a:r>
            <a:r>
              <a:rPr lang="ko-KR" altLang="en-US" dirty="0" smtClean="0"/>
              <a:t>분변 </a:t>
            </a:r>
            <a:r>
              <a:rPr lang="ko-KR" altLang="en-US" dirty="0" err="1" smtClean="0"/>
              <a:t>칼프로텍틴</a:t>
            </a:r>
            <a:r>
              <a:rPr lang="ko-KR" altLang="en-US" dirty="0" smtClean="0"/>
              <a:t> 하나로 </a:t>
            </a:r>
            <a:r>
              <a:rPr lang="en-US" altLang="ko-KR" dirty="0" smtClean="0"/>
              <a:t>IBD </a:t>
            </a:r>
            <a:r>
              <a:rPr lang="ko-KR" altLang="en-US" dirty="0" smtClean="0"/>
              <a:t>감별하고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내시경 없이 진단 가능합니다</a:t>
            </a:r>
            <a:r>
              <a:rPr lang="en-US" altLang="ko-KR" dirty="0" smtClean="0"/>
              <a:t>.</a:t>
            </a:r>
          </a:p>
          <a:p>
            <a:r>
              <a:rPr lang="en-US" altLang="ko-KR" b="1" dirty="0" smtClean="0"/>
              <a:t>H. pylori</a:t>
            </a:r>
            <a:r>
              <a:rPr lang="en-US" altLang="ko-KR" dirty="0" smtClean="0"/>
              <a:t>: Clarithromycin </a:t>
            </a:r>
            <a:r>
              <a:rPr lang="ko-KR" altLang="en-US" dirty="0" err="1" smtClean="0"/>
              <a:t>삼제요법은</a:t>
            </a:r>
            <a:r>
              <a:rPr lang="ko-KR" altLang="en-US" dirty="0" smtClean="0"/>
              <a:t> 이제 안 됩니다</a:t>
            </a:r>
            <a:r>
              <a:rPr lang="en-US" altLang="ko-KR" dirty="0" smtClean="0"/>
              <a:t>. </a:t>
            </a:r>
            <a:r>
              <a:rPr lang="ko-KR" altLang="en-US" dirty="0" err="1" smtClean="0"/>
              <a:t>비스무스</a:t>
            </a:r>
            <a:r>
              <a:rPr lang="ko-KR" altLang="en-US" dirty="0" smtClean="0"/>
              <a:t> 변형 </a:t>
            </a:r>
            <a:r>
              <a:rPr lang="en-US" altLang="ko-KR" dirty="0" smtClean="0"/>
              <a:t>4</a:t>
            </a:r>
            <a:r>
              <a:rPr lang="ko-KR" altLang="en-US" dirty="0" err="1" smtClean="0"/>
              <a:t>제요법이나</a:t>
            </a:r>
            <a:r>
              <a:rPr lang="ko-KR" altLang="en-US" dirty="0" smtClean="0"/>
              <a:t> </a:t>
            </a:r>
            <a:r>
              <a:rPr lang="en-US" altLang="ko-KR" dirty="0" smtClean="0"/>
              <a:t>PCR </a:t>
            </a:r>
            <a:r>
              <a:rPr lang="ko-KR" altLang="en-US" dirty="0" smtClean="0"/>
              <a:t>맞춤 치료로 바꿔야 합니다</a:t>
            </a:r>
            <a:r>
              <a:rPr lang="en-US" altLang="ko-KR" dirty="0" smtClean="0"/>
              <a:t>.</a:t>
            </a:r>
          </a:p>
          <a:p>
            <a:r>
              <a:rPr lang="ko-KR" altLang="en-US" i="1" dirty="0" smtClean="0"/>
              <a:t>출처 전체 목록은 기존 슬라이드 </a:t>
            </a:r>
            <a:r>
              <a:rPr lang="en-US" altLang="ko-KR" i="1" dirty="0" smtClean="0"/>
              <a:t>21(</a:t>
            </a:r>
            <a:r>
              <a:rPr lang="ko-KR" altLang="en-US" i="1" dirty="0" smtClean="0"/>
              <a:t>참고문헌 슬라이드</a:t>
            </a:r>
            <a:r>
              <a:rPr lang="en-US" altLang="ko-KR" i="1" dirty="0" smtClean="0"/>
              <a:t>)</a:t>
            </a:r>
            <a:r>
              <a:rPr lang="ko-KR" altLang="en-US" i="1" dirty="0" smtClean="0"/>
              <a:t>에 아래 항목을 추가하시면 됩니다</a:t>
            </a:r>
            <a:r>
              <a:rPr lang="en-US" altLang="ko-KR" i="1" dirty="0" smtClean="0"/>
              <a:t>:</a:t>
            </a:r>
            <a:endParaRPr lang="ko-KR" altLang="en-US" dirty="0" smtClean="0"/>
          </a:p>
          <a:p>
            <a:r>
              <a:rPr lang="en-US" altLang="ko-KR" i="1" dirty="0" smtClean="0"/>
              <a:t>Bang CS, et al. Korean J Helicobacter Up </a:t>
            </a:r>
            <a:r>
              <a:rPr lang="en-US" altLang="ko-KR" i="1" dirty="0" err="1" smtClean="0"/>
              <a:t>Gastrointest</a:t>
            </a:r>
            <a:r>
              <a:rPr lang="en-US" altLang="ko-KR" i="1" dirty="0" smtClean="0"/>
              <a:t> Res 2026;26:23-36. (2025 </a:t>
            </a:r>
            <a:r>
              <a:rPr lang="ko-KR" altLang="en-US" i="1" dirty="0" smtClean="0"/>
              <a:t>한국 </a:t>
            </a:r>
            <a:r>
              <a:rPr lang="en-US" altLang="ko-KR" i="1" dirty="0" smtClean="0"/>
              <a:t>H. pylori </a:t>
            </a:r>
            <a:r>
              <a:rPr lang="ko-KR" altLang="en-US" i="1" dirty="0" smtClean="0"/>
              <a:t>가이드라인 선행 분석</a:t>
            </a:r>
            <a:r>
              <a:rPr lang="en-US" altLang="ko-KR" i="1" dirty="0" smtClean="0"/>
              <a:t>)</a:t>
            </a:r>
            <a:endParaRPr lang="ko-KR" altLang="en-US" dirty="0" smtClean="0"/>
          </a:p>
          <a:p>
            <a:r>
              <a:rPr lang="en-US" altLang="ko-KR" i="1" dirty="0" err="1" smtClean="0"/>
              <a:t>Chey</a:t>
            </a:r>
            <a:r>
              <a:rPr lang="en-US" altLang="ko-KR" i="1" dirty="0" smtClean="0"/>
              <a:t> WD, et al. ACG Clinical Guideline: Treatment of H. pylori. Am J </a:t>
            </a:r>
            <a:r>
              <a:rPr lang="en-US" altLang="ko-KR" i="1" dirty="0" err="1" smtClean="0"/>
              <a:t>Gastroenterol</a:t>
            </a:r>
            <a:r>
              <a:rPr lang="en-US" altLang="ko-KR" i="1" dirty="0" smtClean="0"/>
              <a:t> 2024;119:1730-1753.</a:t>
            </a:r>
            <a:endParaRPr lang="ko-KR" altLang="en-US" dirty="0" smtClean="0"/>
          </a:p>
          <a:p>
            <a:r>
              <a:rPr lang="en-US" altLang="ko-KR" i="1" dirty="0" err="1" smtClean="0"/>
              <a:t>Pasricha</a:t>
            </a:r>
            <a:r>
              <a:rPr lang="en-US" altLang="ko-KR" i="1" dirty="0" smtClean="0"/>
              <a:t> PJ &amp; Talley NJ. Functional Dyspepsia. NEJM 2026;394:166-178.</a:t>
            </a:r>
            <a:endParaRPr lang="ko-KR" altLang="en-US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573306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감사합니다</a:t>
            </a:r>
            <a:r>
              <a:rPr lang="en-US" altLang="ko-KR" dirty="0" smtClean="0"/>
              <a:t>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5365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521783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23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"</a:t>
            </a:r>
            <a:r>
              <a:rPr lang="ko-KR" altLang="en-US" dirty="0" smtClean="0"/>
              <a:t>본론 전에 배경 개념을 짚겠습니다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오늘 다룰 세 질환은 모두 예전에 </a:t>
            </a:r>
            <a:r>
              <a:rPr lang="en-US" altLang="ko-KR" dirty="0" smtClean="0"/>
              <a:t>'</a:t>
            </a:r>
            <a:r>
              <a:rPr lang="ko-KR" altLang="en-US" dirty="0" smtClean="0"/>
              <a:t>기능성 위장관 질환</a:t>
            </a:r>
            <a:r>
              <a:rPr lang="en-US" altLang="ko-KR" dirty="0" smtClean="0"/>
              <a:t>'</a:t>
            </a:r>
            <a:r>
              <a:rPr lang="ko-KR" altLang="en-US" dirty="0" smtClean="0"/>
              <a:t>이라 불렸는데</a:t>
            </a:r>
            <a:r>
              <a:rPr lang="en-US" altLang="ko-KR" dirty="0" smtClean="0"/>
              <a:t>, 2016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Rome IV</a:t>
            </a:r>
            <a:r>
              <a:rPr lang="ko-KR" altLang="en-US" dirty="0" smtClean="0"/>
              <a:t>부터 공식 명칭이 </a:t>
            </a:r>
            <a:r>
              <a:rPr lang="en-US" altLang="ko-KR" dirty="0" smtClean="0"/>
              <a:t>DGBI, </a:t>
            </a:r>
            <a:r>
              <a:rPr lang="ko-KR" altLang="en-US" dirty="0" smtClean="0"/>
              <a:t>장</a:t>
            </a:r>
            <a:r>
              <a:rPr lang="en-US" altLang="ko-KR" dirty="0" smtClean="0"/>
              <a:t>-</a:t>
            </a:r>
            <a:r>
              <a:rPr lang="ko-KR" altLang="en-US" dirty="0" smtClean="0"/>
              <a:t>뇌 상호작용 이상으로 바뀌었습니다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기질적 이상 없이 장과 뇌 사이의 신호 전달 문제로 증상이 생긴다는 개념입니다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현재 표준은 </a:t>
            </a:r>
            <a:r>
              <a:rPr lang="en-US" altLang="ko-KR" dirty="0" smtClean="0"/>
              <a:t>Rome IV</a:t>
            </a:r>
            <a:r>
              <a:rPr lang="ko-KR" altLang="en-US" dirty="0" smtClean="0"/>
              <a:t>이고</a:t>
            </a:r>
            <a:r>
              <a:rPr lang="en-US" altLang="ko-KR" dirty="0" smtClean="0"/>
              <a:t>, Rome V</a:t>
            </a:r>
            <a:r>
              <a:rPr lang="ko-KR" altLang="en-US" dirty="0" smtClean="0"/>
              <a:t>가 올해 하반기 출판 예정입니다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가장 큰 예고 변화는 </a:t>
            </a:r>
            <a:r>
              <a:rPr lang="en-US" altLang="ko-KR" dirty="0" smtClean="0"/>
              <a:t>IBS </a:t>
            </a:r>
            <a:r>
              <a:rPr lang="ko-KR" altLang="en-US" dirty="0" smtClean="0"/>
              <a:t>복통 빈도 기준이 </a:t>
            </a:r>
            <a:r>
              <a:rPr lang="en-US" altLang="ko-KR" dirty="0" smtClean="0"/>
              <a:t>'</a:t>
            </a:r>
            <a:r>
              <a:rPr lang="ko-KR" altLang="en-US" dirty="0" smtClean="0"/>
              <a:t>주 </a:t>
            </a:r>
            <a:r>
              <a:rPr lang="en-US" altLang="ko-KR" dirty="0" smtClean="0"/>
              <a:t>1</a:t>
            </a:r>
            <a:r>
              <a:rPr lang="ko-KR" altLang="en-US" dirty="0" smtClean="0"/>
              <a:t>회 이상</a:t>
            </a:r>
            <a:r>
              <a:rPr lang="en-US" altLang="ko-KR" dirty="0" smtClean="0"/>
              <a:t>'</a:t>
            </a:r>
            <a:r>
              <a:rPr lang="ko-KR" altLang="en-US" dirty="0" smtClean="0"/>
              <a:t>에서 </a:t>
            </a:r>
            <a:r>
              <a:rPr lang="en-US" altLang="ko-KR" dirty="0" smtClean="0"/>
              <a:t>'</a:t>
            </a:r>
            <a:r>
              <a:rPr lang="ko-KR" altLang="en-US" dirty="0" smtClean="0"/>
              <a:t>월 </a:t>
            </a:r>
            <a:r>
              <a:rPr lang="en-US" altLang="ko-KR" dirty="0" smtClean="0"/>
              <a:t>3</a:t>
            </a:r>
            <a:r>
              <a:rPr lang="ko-KR" altLang="en-US" dirty="0" smtClean="0"/>
              <a:t>회 이상</a:t>
            </a:r>
            <a:r>
              <a:rPr lang="en-US" altLang="ko-KR" dirty="0" smtClean="0"/>
              <a:t>'</a:t>
            </a:r>
            <a:r>
              <a:rPr lang="ko-KR" altLang="en-US" dirty="0" smtClean="0"/>
              <a:t>으로 다시 완화될 가능성이 있다는 점인데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아직 공식 출판 전이므로 오늘 발표는 </a:t>
            </a:r>
            <a:r>
              <a:rPr lang="en-US" altLang="ko-KR" dirty="0" smtClean="0"/>
              <a:t>Rome IV </a:t>
            </a:r>
            <a:r>
              <a:rPr lang="ko-KR" altLang="en-US" dirty="0" smtClean="0"/>
              <a:t>기준으로 말씀드립니다</a:t>
            </a:r>
            <a:r>
              <a:rPr lang="en-US" altLang="ko-KR" dirty="0" smtClean="0"/>
              <a:t>.“</a:t>
            </a:r>
          </a:p>
          <a:p>
            <a:pPr marL="0" marR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Disorders</a:t>
            </a:r>
            <a:r>
              <a:rPr lang="en-US" altLang="ko-KR" baseline="0" dirty="0" smtClean="0"/>
              <a:t> of Gut-Brain Interaction</a:t>
            </a:r>
            <a:endParaRPr lang="ko-KR" altLang="en-US" dirty="0" smtClean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0738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0110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4821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"GERD </a:t>
            </a:r>
            <a:r>
              <a:rPr lang="ko-KR" altLang="en-US" dirty="0" smtClean="0"/>
              <a:t>진단은 증상 기반입니다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흉골 후방 </a:t>
            </a:r>
            <a:r>
              <a:rPr lang="ko-KR" altLang="en-US" dirty="0" err="1" smtClean="0"/>
              <a:t>작열감과</a:t>
            </a:r>
            <a:r>
              <a:rPr lang="ko-KR" altLang="en-US" dirty="0" smtClean="0"/>
              <a:t> 위산 역류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 두 가지가 전형 증상이고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경보증상이</a:t>
            </a:r>
            <a:r>
              <a:rPr lang="ko-KR" altLang="en-US" dirty="0" smtClean="0"/>
              <a:t> 없으면 내시경 없이 먼저 치료적 시험을 합니다</a:t>
            </a:r>
            <a:r>
              <a:rPr lang="en-US" altLang="ko-KR" dirty="0" smtClean="0"/>
              <a:t>. PPI</a:t>
            </a:r>
            <a:r>
              <a:rPr lang="ko-KR" altLang="en-US" dirty="0" smtClean="0"/>
              <a:t>나 </a:t>
            </a:r>
            <a:r>
              <a:rPr lang="en-US" altLang="ko-KR" dirty="0" smtClean="0"/>
              <a:t>P-CAB</a:t>
            </a:r>
            <a:r>
              <a:rPr lang="ko-KR" altLang="en-US" dirty="0" smtClean="0"/>
              <a:t>을 </a:t>
            </a:r>
            <a:r>
              <a:rPr lang="en-US" altLang="ko-KR" dirty="0" smtClean="0"/>
              <a:t>4~8</a:t>
            </a:r>
            <a:r>
              <a:rPr lang="ko-KR" altLang="en-US" dirty="0" smtClean="0"/>
              <a:t>주 투여해서 증상이 개선되면 임상적 </a:t>
            </a:r>
            <a:r>
              <a:rPr lang="en-US" altLang="ko-KR" dirty="0" smtClean="0"/>
              <a:t>GERD</a:t>
            </a:r>
            <a:r>
              <a:rPr lang="ko-KR" altLang="en-US" dirty="0" smtClean="0"/>
              <a:t>로 진단합니다</a:t>
            </a:r>
            <a:r>
              <a:rPr lang="en-US" altLang="ko-KR" dirty="0" smtClean="0"/>
              <a:t>. 2025 Seoul Consensus—</a:t>
            </a:r>
            <a:r>
              <a:rPr lang="ko-KR" altLang="en-US" dirty="0" smtClean="0"/>
              <a:t>정확히는 </a:t>
            </a:r>
            <a:r>
              <a:rPr lang="en-US" altLang="ko-KR" dirty="0" smtClean="0"/>
              <a:t>2026</a:t>
            </a:r>
            <a:r>
              <a:rPr lang="ko-KR" altLang="en-US" dirty="0" smtClean="0"/>
              <a:t>년 초에 게재된 업데이트</a:t>
            </a:r>
            <a:r>
              <a:rPr lang="en-US" altLang="ko-KR" dirty="0" smtClean="0"/>
              <a:t>—</a:t>
            </a:r>
            <a:r>
              <a:rPr lang="ko-KR" altLang="en-US" dirty="0" smtClean="0"/>
              <a:t>에서도 이 접근이 일차의료 표준으로 재확인되었습니다</a:t>
            </a:r>
            <a:r>
              <a:rPr lang="en-US" altLang="ko-KR" dirty="0" smtClean="0"/>
              <a:t>."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302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C30CC-E463-4C67-8101-7DACF33278EE}" type="datetime1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F81A-86CD-49D3-B392-CC3A0931F0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7939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53D86-C020-4C1C-ACF7-10B9577816F0}" type="datetime1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F81A-86CD-49D3-B392-CC3A0931F0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8551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28C9C-49E5-45EE-842E-1C1124FB71B4}" type="datetime1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F81A-86CD-49D3-B392-CC3A0931F0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3135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87760-201A-42C3-968E-C79667F270FB}" type="datetime1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F81A-86CD-49D3-B392-CC3A0931F0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4962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90780-D11A-4427-86A3-C6B2FE3A6711}" type="datetime1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F81A-86CD-49D3-B392-CC3A0931F0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9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5836D-72F8-4781-9E27-F419E9022192}" type="datetime1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F81A-86CD-49D3-B392-CC3A0931F0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18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E800-33D0-4A86-B808-FA17B5603E0F}" type="datetime1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F81A-86CD-49D3-B392-CC3A0931F0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0229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7235F-CE11-46C3-A6E5-504DCC7CAD97}" type="datetime1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F81A-86CD-49D3-B392-CC3A0931F0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703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EB4A-F66B-4A32-9EAC-52B3EF05ED68}" type="datetime1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F81A-86CD-49D3-B392-CC3A0931F0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879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AB5B0-8388-45EB-BF27-56D029CEFE99}" type="datetime1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F81A-86CD-49D3-B392-CC3A0931F0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2387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46983-A4E1-44C4-9166-752B476C7AFC}" type="datetime1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DBF81A-86CD-49D3-B392-CC3A0931F0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366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FA768-44EA-4D6F-96D3-23D7EF55991F}" type="datetime1">
              <a:rPr lang="ko-KR" altLang="en-US" smtClean="0"/>
              <a:t>2026-04-12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DBF81A-86CD-49D3-B392-CC3A0931F05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2351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5"/>
          <a:stretch/>
        </p:blipFill>
        <p:spPr>
          <a:xfrm>
            <a:off x="0" y="0"/>
            <a:ext cx="9173882" cy="6858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528" y="274306"/>
            <a:ext cx="1714659" cy="154030"/>
          </a:xfrm>
          <a:prstGeom prst="rect">
            <a:avLst/>
          </a:prstGeom>
        </p:spPr>
      </p:pic>
      <p:grpSp>
        <p:nvGrpSpPr>
          <p:cNvPr id="24" name="그룹 23"/>
          <p:cNvGrpSpPr/>
          <p:nvPr/>
        </p:nvGrpSpPr>
        <p:grpSpPr>
          <a:xfrm>
            <a:off x="650932" y="2365073"/>
            <a:ext cx="7953252" cy="3131252"/>
            <a:chOff x="945899" y="2365073"/>
            <a:chExt cx="7953252" cy="3131252"/>
          </a:xfrm>
        </p:grpSpPr>
        <p:sp>
          <p:nvSpPr>
            <p:cNvPr id="10" name="직사각형 9"/>
            <p:cNvSpPr/>
            <p:nvPr/>
          </p:nvSpPr>
          <p:spPr>
            <a:xfrm>
              <a:off x="945899" y="2365073"/>
              <a:ext cx="7953252" cy="2079887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endParaRPr lang="en-US" altLang="ko-KR" sz="3600" dirty="0" smtClean="0">
                <a:solidFill>
                  <a:schemeClr val="bg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endParaRPr lang="en-US" altLang="ko-KR" sz="3600" dirty="0" smtClean="0">
                <a:solidFill>
                  <a:schemeClr val="bg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r>
                <a:rPr lang="ko-KR" altLang="en-US" sz="3600" dirty="0" err="1" smtClean="0">
                  <a:solidFill>
                    <a:schemeClr val="bg1"/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위장관질환</a:t>
              </a:r>
              <a:r>
                <a:rPr lang="ko-KR" altLang="en-US" sz="3600" dirty="0" smtClean="0">
                  <a:solidFill>
                    <a:schemeClr val="bg1"/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 </a:t>
              </a:r>
              <a:r>
                <a:rPr lang="ko-KR" altLang="en-US" sz="3600" dirty="0">
                  <a:solidFill>
                    <a:schemeClr val="bg1"/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치료의 최신 </a:t>
              </a:r>
              <a:r>
                <a:rPr lang="ko-KR" altLang="en-US" sz="3600" dirty="0" smtClean="0">
                  <a:solidFill>
                    <a:schemeClr val="bg1"/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가이드라인</a:t>
              </a:r>
              <a:endParaRPr lang="en-US" altLang="ko-KR" sz="3600" dirty="0" smtClean="0">
                <a:solidFill>
                  <a:schemeClr val="bg1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945899" y="2858853"/>
              <a:ext cx="7918704" cy="432497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r>
                <a:rPr lang="en-US" altLang="ko-KR" sz="2400" dirty="0">
                  <a:solidFill>
                    <a:srgbClr val="579ED7"/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2026</a:t>
              </a:r>
              <a:r>
                <a:rPr lang="ko-KR" altLang="en-US" sz="2400" dirty="0">
                  <a:solidFill>
                    <a:srgbClr val="579ED7"/>
                  </a:solidFill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년도 임상우울증학회 춘계학술대회 및 개원의연수강좌</a:t>
              </a:r>
              <a:endParaRPr lang="en-US" altLang="ko-KR" sz="2400" dirty="0">
                <a:solidFill>
                  <a:srgbClr val="579ED7"/>
                </a:solidFill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</p:txBody>
        </p:sp>
        <p:grpSp>
          <p:nvGrpSpPr>
            <p:cNvPr id="6" name="그룹 5"/>
            <p:cNvGrpSpPr/>
            <p:nvPr/>
          </p:nvGrpSpPr>
          <p:grpSpPr>
            <a:xfrm>
              <a:off x="980447" y="4967259"/>
              <a:ext cx="5525748" cy="529066"/>
              <a:chOff x="283354" y="5037109"/>
              <a:chExt cx="5525748" cy="529066"/>
            </a:xfrm>
          </p:grpSpPr>
          <p:grpSp>
            <p:nvGrpSpPr>
              <p:cNvPr id="5" name="그룹 4"/>
              <p:cNvGrpSpPr/>
              <p:nvPr/>
            </p:nvGrpSpPr>
            <p:grpSpPr>
              <a:xfrm>
                <a:off x="440505" y="5037109"/>
                <a:ext cx="5368597" cy="529066"/>
                <a:chOff x="440505" y="5037109"/>
                <a:chExt cx="5368597" cy="529066"/>
              </a:xfrm>
            </p:grpSpPr>
            <p:sp>
              <p:nvSpPr>
                <p:cNvPr id="8" name="직사각형 7"/>
                <p:cNvSpPr/>
                <p:nvPr/>
              </p:nvSpPr>
              <p:spPr>
                <a:xfrm>
                  <a:off x="440505" y="5037109"/>
                  <a:ext cx="5368597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ko-KR" altLang="en-US" sz="1600" dirty="0" smtClean="0">
                      <a:solidFill>
                        <a:schemeClr val="bg1"/>
                      </a:solidFill>
                      <a:latin typeface="함초롬돋움" panose="020B0604000101010101" pitchFamily="50" charset="-127"/>
                      <a:ea typeface="함초롬돋움" panose="020B0604000101010101" pitchFamily="50" charset="-127"/>
                      <a:cs typeface="함초롬돋움" panose="020B0604000101010101" pitchFamily="50" charset="-127"/>
                    </a:rPr>
                    <a:t>분당서울대학교병원 건강증진센터 가정의학과  </a:t>
                  </a:r>
                  <a:endParaRPr lang="en-US" altLang="ko-KR" sz="1600" dirty="0">
                    <a:solidFill>
                      <a:schemeClr val="bg1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endParaRPr>
                </a:p>
              </p:txBody>
            </p:sp>
            <p:sp>
              <p:nvSpPr>
                <p:cNvPr id="9" name="직사각형 8"/>
                <p:cNvSpPr/>
                <p:nvPr/>
              </p:nvSpPr>
              <p:spPr>
                <a:xfrm>
                  <a:off x="440506" y="5319954"/>
                  <a:ext cx="4395763" cy="246221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r>
                    <a:rPr lang="ko-KR" altLang="en-US" sz="1600" dirty="0" smtClean="0">
                      <a:solidFill>
                        <a:schemeClr val="bg1"/>
                      </a:solidFill>
                      <a:latin typeface="함초롬돋움" panose="020B0604000101010101" pitchFamily="50" charset="-127"/>
                      <a:ea typeface="함초롬돋움" panose="020B0604000101010101" pitchFamily="50" charset="-127"/>
                      <a:cs typeface="함초롬돋움" panose="020B0604000101010101" pitchFamily="50" charset="-127"/>
                    </a:rPr>
                    <a:t>김정은 </a:t>
                  </a:r>
                  <a:endParaRPr lang="en-US" altLang="ko-KR" sz="1600" dirty="0">
                    <a:solidFill>
                      <a:schemeClr val="bg1"/>
                    </a:solidFill>
                    <a:latin typeface="함초롬돋움" panose="020B0604000101010101" pitchFamily="50" charset="-127"/>
                    <a:ea typeface="함초롬돋움" panose="020B0604000101010101" pitchFamily="50" charset="-127"/>
                    <a:cs typeface="함초롬돋움" panose="020B0604000101010101" pitchFamily="50" charset="-127"/>
                  </a:endParaRPr>
                </a:p>
              </p:txBody>
            </p:sp>
          </p:grpSp>
          <p:sp>
            <p:nvSpPr>
              <p:cNvPr id="19" name="직사각형 18"/>
              <p:cNvSpPr/>
              <p:nvPr/>
            </p:nvSpPr>
            <p:spPr>
              <a:xfrm>
                <a:off x="283354" y="5037109"/>
                <a:ext cx="50021" cy="468341"/>
              </a:xfrm>
              <a:prstGeom prst="rect">
                <a:avLst/>
              </a:prstGeom>
              <a:solidFill>
                <a:srgbClr val="579ED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endParaRPr>
              </a:p>
            </p:txBody>
          </p:sp>
        </p:grpSp>
      </p:grpSp>
      <p:cxnSp>
        <p:nvCxnSpPr>
          <p:cNvPr id="18" name="직선 연결선 17"/>
          <p:cNvCxnSpPr/>
          <p:nvPr/>
        </p:nvCxnSpPr>
        <p:spPr>
          <a:xfrm>
            <a:off x="-29882" y="699473"/>
            <a:ext cx="917388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06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GERD – </a:t>
            </a:r>
            <a:r>
              <a:rPr lang="ko-KR" altLang="en-US" sz="2800" b="1" dirty="0" err="1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표현형별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초기 치료 전략</a:t>
            </a:r>
            <a:endParaRPr lang="en-US" altLang="ko-KR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400" b="1" u="sng" dirty="0">
                <a:latin typeface="+mn-ea"/>
                <a:cs typeface="함초롬돋움" panose="020B0604000101010101" pitchFamily="50" charset="-127"/>
              </a:rPr>
              <a:t>NERD/</a:t>
            </a:r>
            <a:r>
              <a:rPr lang="ko-KR" altLang="en-US" sz="2400" b="1" u="sng" dirty="0" smtClean="0">
                <a:latin typeface="+mn-ea"/>
                <a:cs typeface="함초롬돋움" panose="020B0604000101010101" pitchFamily="50" charset="-127"/>
              </a:rPr>
              <a:t>경증</a:t>
            </a:r>
            <a:r>
              <a:rPr lang="en-US" altLang="ko-KR" sz="2400" b="1" u="sng" dirty="0" smtClean="0">
                <a:latin typeface="+mn-ea"/>
                <a:cs typeface="함초롬돋움" panose="020B0604000101010101" pitchFamily="50" charset="-127"/>
              </a:rPr>
              <a:t>EE (LA </a:t>
            </a:r>
            <a:r>
              <a:rPr lang="en-US" altLang="ko-KR" sz="2400" b="1" u="sng" dirty="0">
                <a:latin typeface="+mn-ea"/>
                <a:cs typeface="함초롬돋움" panose="020B0604000101010101" pitchFamily="50" charset="-127"/>
              </a:rPr>
              <a:t>A,B</a:t>
            </a:r>
            <a:r>
              <a:rPr lang="en-US" altLang="ko-KR" sz="2400" b="1" u="sng" dirty="0" smtClean="0">
                <a:latin typeface="+mn-ea"/>
                <a:cs typeface="함초롬돋움" panose="020B0604000101010101" pitchFamily="50" charset="-127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 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   </a:t>
            </a:r>
            <a:r>
              <a:rPr lang="en-US" altLang="ko-KR" sz="2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→ 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PPI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또는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P-CAB 4-8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주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(Strong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sz="900" b="1" dirty="0">
              <a:latin typeface="+mn-ea"/>
              <a:cs typeface="함초롬돋움" panose="020B0604000101010101" pitchFamily="50" charset="-127"/>
            </a:endParaRPr>
          </a:p>
          <a:p>
            <a:pPr marL="457200" indent="-457200">
              <a:lnSpc>
                <a:spcPct val="150000"/>
              </a:lnSpc>
              <a:buAutoNum type="arabicPeriod" startAt="2"/>
            </a:pPr>
            <a:r>
              <a:rPr lang="ko-KR" altLang="en-US" sz="2400" b="1" u="sng" dirty="0" smtClean="0">
                <a:latin typeface="+mn-ea"/>
                <a:cs typeface="함초롬돋움" panose="020B0604000101010101" pitchFamily="50" charset="-127"/>
              </a:rPr>
              <a:t>중증 </a:t>
            </a:r>
            <a:r>
              <a:rPr lang="en-US" altLang="ko-KR" sz="2400" b="1" u="sng" dirty="0">
                <a:latin typeface="+mn-ea"/>
                <a:cs typeface="함초롬돋움" panose="020B0604000101010101" pitchFamily="50" charset="-127"/>
              </a:rPr>
              <a:t>EE (LA C,D</a:t>
            </a:r>
            <a:r>
              <a:rPr lang="en-US" altLang="ko-KR" sz="2400" b="1" u="sng" dirty="0" smtClean="0">
                <a:latin typeface="+mn-ea"/>
                <a:cs typeface="함초롬돋움" panose="020B0604000101010101" pitchFamily="50" charset="-127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    </a:t>
            </a:r>
            <a:r>
              <a:rPr lang="en-US" altLang="ko-KR" sz="2400" b="1" dirty="0" smtClean="0">
                <a:latin typeface="맑은 고딕" panose="020B0503020000020004" pitchFamily="50" charset="-127"/>
                <a:cs typeface="함초롬돋움" panose="020B0604000101010101" pitchFamily="50" charset="-127"/>
              </a:rPr>
              <a:t>→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P-CAB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우선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8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주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치료</a:t>
            </a:r>
            <a:endParaRPr lang="en-US" altLang="ko-KR" sz="2400" b="1" dirty="0" smtClean="0">
              <a:latin typeface="+mn-ea"/>
              <a:cs typeface="함초롬돋움" panose="020B0604000101010101" pitchFamily="50" charset="-127"/>
            </a:endParaRPr>
          </a:p>
          <a:p>
            <a:pPr>
              <a:lnSpc>
                <a:spcPct val="150000"/>
              </a:lnSpc>
            </a:pPr>
            <a:endParaRPr lang="en-US" altLang="ko-KR" sz="900" b="1" dirty="0" smtClean="0">
              <a:latin typeface="+mn-ea"/>
              <a:cs typeface="함초롬돋움" panose="020B06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 smtClean="0">
                <a:solidFill>
                  <a:schemeClr val="bg2">
                    <a:lumMod val="75000"/>
                  </a:schemeClr>
                </a:solidFill>
                <a:latin typeface="+mn-ea"/>
                <a:cs typeface="함초롬돋움" panose="020B0604000101010101" pitchFamily="50" charset="-127"/>
              </a:rPr>
              <a:t>근거</a:t>
            </a:r>
            <a:r>
              <a:rPr lang="en-US" altLang="ko-KR" sz="2400" b="1" dirty="0">
                <a:solidFill>
                  <a:schemeClr val="bg2">
                    <a:lumMod val="75000"/>
                  </a:schemeClr>
                </a:solidFill>
                <a:latin typeface="+mn-ea"/>
                <a:cs typeface="함초롬돋움" panose="020B0604000101010101" pitchFamily="50" charset="-127"/>
              </a:rPr>
              <a:t>: P-CAB </a:t>
            </a:r>
            <a:r>
              <a:rPr lang="ko-KR" altLang="en-US" sz="2400" b="1" dirty="0" err="1">
                <a:solidFill>
                  <a:schemeClr val="bg2">
                    <a:lumMod val="75000"/>
                  </a:schemeClr>
                </a:solidFill>
                <a:latin typeface="+mn-ea"/>
                <a:cs typeface="함초롬돋움" panose="020B0604000101010101" pitchFamily="50" charset="-127"/>
              </a:rPr>
              <a:t>치유율</a:t>
            </a:r>
            <a:r>
              <a:rPr lang="ko-KR" altLang="en-US" sz="2400" b="1" dirty="0">
                <a:solidFill>
                  <a:schemeClr val="bg2">
                    <a:lumMod val="75000"/>
                  </a:schemeClr>
                </a:solidFill>
                <a:latin typeface="+mn-ea"/>
                <a:cs typeface="함초롬돋움" panose="020B0604000101010101" pitchFamily="50" charset="-127"/>
              </a:rPr>
              <a:t> </a:t>
            </a:r>
            <a:r>
              <a:rPr lang="en-US" altLang="ko-KR" sz="2400" b="1" dirty="0">
                <a:solidFill>
                  <a:schemeClr val="bg2">
                    <a:lumMod val="75000"/>
                  </a:schemeClr>
                </a:solidFill>
                <a:latin typeface="+mn-ea"/>
                <a:cs typeface="함초롬돋움" panose="020B0604000101010101" pitchFamily="50" charset="-127"/>
              </a:rPr>
              <a:t>91.1% vs PPI 80.6% (</a:t>
            </a:r>
            <a:r>
              <a:rPr lang="ko-KR" altLang="en-US" sz="2400" b="1" dirty="0">
                <a:solidFill>
                  <a:schemeClr val="bg2">
                    <a:lumMod val="75000"/>
                  </a:schemeClr>
                </a:solidFill>
                <a:latin typeface="+mn-ea"/>
                <a:cs typeface="함초롬돋움" panose="020B0604000101010101" pitchFamily="50" charset="-127"/>
              </a:rPr>
              <a:t>중증 </a:t>
            </a:r>
            <a:r>
              <a:rPr lang="en-US" altLang="ko-KR" sz="2400" b="1" dirty="0">
                <a:solidFill>
                  <a:schemeClr val="bg2">
                    <a:lumMod val="75000"/>
                  </a:schemeClr>
                </a:solidFill>
                <a:latin typeface="+mn-ea"/>
                <a:cs typeface="함초롬돋움" panose="020B0604000101010101" pitchFamily="50" charset="-127"/>
              </a:rPr>
              <a:t>EE</a:t>
            </a:r>
            <a:r>
              <a:rPr lang="en-US" altLang="ko-KR" sz="2400" b="1" dirty="0" smtClean="0">
                <a:solidFill>
                  <a:schemeClr val="bg2">
                    <a:lumMod val="75000"/>
                  </a:schemeClr>
                </a:solidFill>
                <a:latin typeface="+mn-ea"/>
                <a:cs typeface="함초롬돋움" panose="020B0604000101010101" pitchFamily="50" charset="-127"/>
              </a:rPr>
              <a:t>)</a:t>
            </a:r>
          </a:p>
          <a:p>
            <a:pPr lvl="1">
              <a:lnSpc>
                <a:spcPct val="150000"/>
              </a:lnSpc>
            </a:pPr>
            <a:r>
              <a:rPr lang="ko-KR" altLang="en-US" sz="2000" b="1" dirty="0" smtClean="0">
                <a:solidFill>
                  <a:schemeClr val="bg2">
                    <a:lumMod val="75000"/>
                  </a:schemeClr>
                </a:solidFill>
                <a:latin typeface="+mn-ea"/>
                <a:cs typeface="함초롬돋움" panose="020B0604000101010101" pitchFamily="50" charset="-127"/>
              </a:rPr>
              <a:t>메타분석</a:t>
            </a:r>
            <a:r>
              <a:rPr lang="en-US" altLang="ko-KR" sz="2000" b="1" dirty="0" smtClean="0">
                <a:solidFill>
                  <a:schemeClr val="bg2">
                    <a:lumMod val="75000"/>
                  </a:schemeClr>
                </a:solidFill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000" b="1" dirty="0" smtClean="0">
                <a:solidFill>
                  <a:schemeClr val="bg2">
                    <a:lumMod val="75000"/>
                  </a:schemeClr>
                </a:solidFill>
                <a:latin typeface="+mn-ea"/>
                <a:cs typeface="함초롬돋움" panose="020B0604000101010101" pitchFamily="50" charset="-127"/>
              </a:rPr>
              <a:t>유의하게 높음</a:t>
            </a:r>
            <a:endParaRPr lang="en-US" altLang="ko-KR" sz="2000" b="1" dirty="0">
              <a:solidFill>
                <a:schemeClr val="bg2">
                  <a:lumMod val="75000"/>
                </a:schemeClr>
              </a:solidFill>
              <a:latin typeface="+mn-ea"/>
              <a:cs typeface="함초롬돋움" panose="020B060400010101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489057" y="655509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ko-KR" sz="1000" dirty="0"/>
              <a:t>2025 Seoul Consensus (J </a:t>
            </a:r>
            <a:r>
              <a:rPr lang="en-US" altLang="ko-KR" sz="1000" dirty="0" err="1"/>
              <a:t>Neurogastroenterol</a:t>
            </a:r>
            <a:r>
              <a:rPr lang="en-US" altLang="ko-KR" sz="1000" dirty="0"/>
              <a:t> </a:t>
            </a:r>
            <a:r>
              <a:rPr lang="en-US" altLang="ko-KR" sz="1000" dirty="0" err="1"/>
              <a:t>Motil</a:t>
            </a:r>
            <a:r>
              <a:rPr lang="en-US" altLang="ko-KR" sz="1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758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GERD – </a:t>
            </a:r>
            <a:r>
              <a:rPr lang="ko-KR" altLang="en-US" sz="2800" b="1" dirty="0" err="1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표현형별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</a:t>
            </a:r>
            <a:r>
              <a:rPr lang="ko-KR" altLang="en-US" sz="2800" b="1" dirty="0" err="1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초기치료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후 </a:t>
            </a:r>
            <a:r>
              <a:rPr lang="ko-KR" altLang="en-US" sz="2800" b="1" dirty="0" err="1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유지요법</a:t>
            </a:r>
            <a:endParaRPr lang="en-US" altLang="ko-KR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400" b="1" u="sng" dirty="0">
                <a:latin typeface="+mn-ea"/>
                <a:cs typeface="함초롬돋움" panose="020B0604000101010101" pitchFamily="50" charset="-127"/>
              </a:rPr>
              <a:t>NERD/</a:t>
            </a:r>
            <a:r>
              <a:rPr lang="ko-KR" altLang="en-US" sz="2400" b="1" u="sng" dirty="0" smtClean="0">
                <a:latin typeface="+mn-ea"/>
                <a:cs typeface="함초롬돋움" panose="020B0604000101010101" pitchFamily="50" charset="-127"/>
              </a:rPr>
              <a:t>경증</a:t>
            </a:r>
            <a:r>
              <a:rPr lang="en-US" altLang="ko-KR" sz="2400" b="1" u="sng" dirty="0" smtClean="0">
                <a:latin typeface="+mn-ea"/>
                <a:cs typeface="함초롬돋움" panose="020B0604000101010101" pitchFamily="50" charset="-127"/>
              </a:rPr>
              <a:t>EE (LA </a:t>
            </a:r>
            <a:r>
              <a:rPr lang="en-US" altLang="ko-KR" sz="2400" b="1" u="sng" dirty="0">
                <a:latin typeface="+mn-ea"/>
                <a:cs typeface="함초롬돋움" panose="020B0604000101010101" pitchFamily="50" charset="-127"/>
              </a:rPr>
              <a:t>A,B</a:t>
            </a:r>
            <a:r>
              <a:rPr lang="en-US" altLang="ko-KR" sz="2400" b="1" u="sng" dirty="0" smtClean="0">
                <a:latin typeface="+mn-ea"/>
                <a:cs typeface="함초롬돋움" panose="020B0604000101010101" pitchFamily="50" charset="-127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 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   </a:t>
            </a:r>
            <a:r>
              <a:rPr lang="en-US" altLang="ko-KR" sz="2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→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 On-demand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요법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권고 </a:t>
            </a:r>
            <a:r>
              <a:rPr lang="en-US" altLang="ko-KR" sz="2400" b="1" dirty="0" smtClean="0">
                <a:solidFill>
                  <a:schemeClr val="bg2">
                    <a:lumMod val="75000"/>
                  </a:schemeClr>
                </a:solidFill>
                <a:latin typeface="+mn-ea"/>
                <a:cs typeface="함초롬돋움" panose="020B0604000101010101" pitchFamily="50" charset="-127"/>
              </a:rPr>
              <a:t>(</a:t>
            </a:r>
            <a:r>
              <a:rPr lang="ko-KR" altLang="en-US" sz="2400" b="1" dirty="0" smtClean="0">
                <a:solidFill>
                  <a:schemeClr val="bg2">
                    <a:lumMod val="75000"/>
                  </a:schemeClr>
                </a:solidFill>
                <a:latin typeface="+mn-ea"/>
                <a:cs typeface="함초롬돋움" panose="020B0604000101010101" pitchFamily="50" charset="-127"/>
              </a:rPr>
              <a:t>증상 있을 때만</a:t>
            </a:r>
            <a:r>
              <a:rPr lang="en-US" altLang="ko-KR" sz="2400" b="1" dirty="0" smtClean="0">
                <a:solidFill>
                  <a:schemeClr val="bg2">
                    <a:lumMod val="75000"/>
                  </a:schemeClr>
                </a:solidFill>
                <a:latin typeface="+mn-ea"/>
                <a:cs typeface="함초롬돋움" panose="020B0604000101010101" pitchFamily="50" charset="-127"/>
              </a:rPr>
              <a:t>)</a:t>
            </a:r>
            <a:endParaRPr lang="en-US" altLang="ko-KR" sz="900" b="1" dirty="0" smtClean="0">
              <a:solidFill>
                <a:schemeClr val="bg2">
                  <a:lumMod val="75000"/>
                </a:schemeClr>
              </a:solidFill>
              <a:latin typeface="+mn-ea"/>
              <a:cs typeface="함초롬돋움" panose="020B0604000101010101" pitchFamily="50" charset="-127"/>
            </a:endParaRPr>
          </a:p>
          <a:p>
            <a:pPr marL="457200" indent="-457200">
              <a:lnSpc>
                <a:spcPct val="150000"/>
              </a:lnSpc>
              <a:buAutoNum type="arabicPeriod" startAt="2"/>
            </a:pPr>
            <a:r>
              <a:rPr lang="ko-KR" altLang="en-US" sz="2400" b="1" u="sng" dirty="0" smtClean="0">
                <a:latin typeface="+mn-ea"/>
                <a:cs typeface="함초롬돋움" panose="020B0604000101010101" pitchFamily="50" charset="-127"/>
              </a:rPr>
              <a:t>중증 </a:t>
            </a:r>
            <a:r>
              <a:rPr lang="en-US" altLang="ko-KR" sz="2400" b="1" u="sng" dirty="0">
                <a:latin typeface="+mn-ea"/>
                <a:cs typeface="함초롬돋움" panose="020B0604000101010101" pitchFamily="50" charset="-127"/>
              </a:rPr>
              <a:t>EE (LA C,D</a:t>
            </a:r>
            <a:r>
              <a:rPr lang="en-US" altLang="ko-KR" sz="2400" b="1" u="sng" dirty="0" smtClean="0">
                <a:latin typeface="+mn-ea"/>
                <a:cs typeface="함초롬돋움" panose="020B0604000101010101" pitchFamily="50" charset="-127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    </a:t>
            </a:r>
            <a:r>
              <a:rPr lang="en-US" altLang="ko-KR" sz="2400" b="1" dirty="0" smtClean="0">
                <a:latin typeface="맑은 고딕" panose="020B0503020000020004" pitchFamily="50" charset="-127"/>
                <a:cs typeface="함초롬돋움" panose="020B0604000101010101" pitchFamily="50" charset="-127"/>
              </a:rPr>
              <a:t>→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지속 요법 권고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(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합병증 위험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ko-KR" sz="900" b="1" dirty="0" smtClean="0">
              <a:latin typeface="+mn-ea"/>
              <a:cs typeface="함초롬돋움" panose="020B06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장기 안전성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: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최소 </a:t>
            </a:r>
            <a:r>
              <a:rPr lang="ko-KR" altLang="en-US" sz="2400" b="1" dirty="0" err="1">
                <a:latin typeface="+mn-ea"/>
                <a:cs typeface="함초롬돋움" panose="020B0604000101010101" pitchFamily="50" charset="-127"/>
              </a:rPr>
              <a:t>유효용량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12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개월 내 재평가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4489057" y="655509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ko-KR" sz="1000" dirty="0"/>
              <a:t>2025 Seoul Consensus (J </a:t>
            </a:r>
            <a:r>
              <a:rPr lang="en-US" altLang="ko-KR" sz="1000" dirty="0" err="1"/>
              <a:t>Neurogastroenterol</a:t>
            </a:r>
            <a:r>
              <a:rPr lang="en-US" altLang="ko-KR" sz="1000" dirty="0"/>
              <a:t> </a:t>
            </a:r>
            <a:r>
              <a:rPr lang="en-US" altLang="ko-KR" sz="1000" dirty="0" err="1"/>
              <a:t>Motil</a:t>
            </a:r>
            <a:r>
              <a:rPr lang="en-US" altLang="ko-KR" sz="1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8423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3459983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4400" b="1" dirty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기능성 소화불량</a:t>
            </a: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34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기능성 소화불량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–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일차의료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진단 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/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접근</a:t>
            </a:r>
            <a:endParaRPr lang="en-US" altLang="ko-KR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유병률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: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캐나다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8%,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전세계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20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%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           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: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우리나라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건강검진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대상자 기준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10.3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% </a:t>
            </a:r>
            <a:r>
              <a:rPr lang="en-US" altLang="ko-KR" sz="1400" b="1" dirty="0" smtClean="0">
                <a:latin typeface="+mn-ea"/>
                <a:cs typeface="함초롬돋움" panose="020B0604000101010101" pitchFamily="50" charset="-127"/>
              </a:rPr>
              <a:t>(2018</a:t>
            </a:r>
            <a:r>
              <a:rPr lang="en-US" altLang="ko-KR" sz="1400" b="1" dirty="0" smtClean="0">
                <a:latin typeface="+mn-ea"/>
                <a:cs typeface="함초롬돋움" panose="020B0604000101010101" pitchFamily="50" charset="-127"/>
              </a:rPr>
              <a:t>)</a:t>
            </a:r>
            <a:endParaRPr lang="en-US" altLang="ko-KR" sz="1400" b="1" dirty="0">
              <a:latin typeface="+mn-ea"/>
              <a:cs typeface="함초롬돋움" panose="020B060400010101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666416" y="6247317"/>
            <a:ext cx="74775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ACG/CAG 2017, BCMJ </a:t>
            </a:r>
            <a:r>
              <a:rPr lang="en-US" altLang="ko-KR" sz="1000" dirty="0" smtClean="0"/>
              <a:t>2026</a:t>
            </a:r>
          </a:p>
          <a:p>
            <a:pPr algn="r"/>
            <a:r>
              <a:rPr lang="en-US" altLang="ko-KR" sz="1000" dirty="0"/>
              <a:t>Kim SE, Kim N, Lee JY, et al. Prevalence and Risk Factors of Functional Dyspepsia in Health Check-up Population: A Nationwide Multicenter Prospective Study. </a:t>
            </a:r>
            <a:r>
              <a:rPr lang="en-US" altLang="ko-KR" sz="1000" i="1" dirty="0"/>
              <a:t>J </a:t>
            </a:r>
            <a:r>
              <a:rPr lang="en-US" altLang="ko-KR" sz="1000" i="1" dirty="0" err="1"/>
              <a:t>Neurogastroenterol</a:t>
            </a:r>
            <a:r>
              <a:rPr lang="en-US" altLang="ko-KR" sz="1000" i="1" dirty="0"/>
              <a:t> </a:t>
            </a:r>
            <a:r>
              <a:rPr lang="en-US" altLang="ko-KR" sz="1000" i="1" dirty="0" err="1"/>
              <a:t>Motil</a:t>
            </a:r>
            <a:r>
              <a:rPr lang="en-US" altLang="ko-KR" sz="1000" dirty="0"/>
              <a:t>. 2018;24(4):603-613. doi:10.5056/jnm18068</a:t>
            </a:r>
          </a:p>
        </p:txBody>
      </p:sp>
    </p:spTree>
    <p:extLst>
      <p:ext uri="{BB962C8B-B14F-4D97-AF65-F5344CB8AC3E}">
        <p14:creationId xmlns:p14="http://schemas.microsoft.com/office/powerpoint/2010/main" val="351484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기능성 소화불량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–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일차의료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진단 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/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접근</a:t>
            </a:r>
            <a:endParaRPr lang="en-US" altLang="ko-KR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Rome IV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기준</a:t>
            </a:r>
            <a:endParaRPr lang="en-US" altLang="ko-KR" sz="2400" b="1" dirty="0">
              <a:latin typeface="+mn-ea"/>
              <a:cs typeface="함초롬돋움" panose="020B0604000101010101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  </a:t>
            </a:r>
            <a:r>
              <a:rPr lang="en-US" altLang="ko-KR" sz="2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→ </a:t>
            </a:r>
            <a:r>
              <a:rPr lang="en-US" altLang="ko-KR" sz="2400" b="1" u="sng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Postprandial Distress Syndrome, </a:t>
            </a:r>
            <a:r>
              <a:rPr lang="en-US" altLang="ko-KR" sz="2400" b="1" u="sng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PDS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 </a:t>
            </a:r>
            <a:r>
              <a:rPr lang="en-US" altLang="ko-KR" sz="2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    (</a:t>
            </a:r>
            <a:r>
              <a:rPr lang="ko-KR" altLang="en-US" sz="2400" b="1" dirty="0" err="1" smtClean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식후불편감</a:t>
            </a:r>
            <a:r>
              <a:rPr lang="ko-KR" altLang="en-US" sz="2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 증후군</a:t>
            </a:r>
            <a:r>
              <a:rPr lang="en-US" altLang="ko-KR" sz="2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)</a:t>
            </a:r>
            <a:r>
              <a:rPr lang="en-US" altLang="ko-KR" sz="2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 :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식후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포만감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조기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포만</a:t>
            </a:r>
            <a:endParaRPr lang="en-US" altLang="ko-KR" sz="2400" b="1" dirty="0">
              <a:latin typeface="+mn-ea"/>
              <a:cs typeface="함초롬돋움" panose="020B0604000101010101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  </a:t>
            </a:r>
            <a:r>
              <a:rPr lang="en-US" altLang="ko-KR" sz="2400" b="1" dirty="0" smtClean="0">
                <a:latin typeface="맑은 고딕" panose="020B0503020000020004" pitchFamily="50" charset="-127"/>
                <a:cs typeface="함초롬돋움" panose="020B0604000101010101" pitchFamily="50" charset="-127"/>
              </a:rPr>
              <a:t>→ </a:t>
            </a:r>
            <a:r>
              <a:rPr lang="en-US" altLang="ko-KR" sz="2400" b="1" u="sng" dirty="0" smtClean="0">
                <a:latin typeface="맑은 고딕" panose="020B0503020000020004" pitchFamily="50" charset="-127"/>
                <a:cs typeface="함초롬돋움" panose="020B0604000101010101" pitchFamily="50" charset="-127"/>
              </a:rPr>
              <a:t>Epigastric Pain Syndrome, EPS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2400" b="1" dirty="0">
                <a:latin typeface="맑은 고딕" panose="020B0503020000020004" pitchFamily="50" charset="-127"/>
                <a:cs typeface="함초롬돋움" panose="020B0604000101010101" pitchFamily="50" charset="-127"/>
              </a:rPr>
              <a:t> </a:t>
            </a:r>
            <a:r>
              <a:rPr lang="en-US" altLang="ko-KR" sz="2400" b="1" dirty="0" smtClean="0">
                <a:latin typeface="맑은 고딕" panose="020B0503020000020004" pitchFamily="50" charset="-127"/>
                <a:cs typeface="함초롬돋움" panose="020B0604000101010101" pitchFamily="50" charset="-127"/>
              </a:rPr>
              <a:t>    (</a:t>
            </a:r>
            <a:r>
              <a:rPr lang="ko-KR" altLang="en-US" sz="2400" b="1" dirty="0" err="1" smtClean="0">
                <a:latin typeface="맑은 고딕" panose="020B0503020000020004" pitchFamily="50" charset="-127"/>
                <a:cs typeface="함초롬돋움" panose="020B0604000101010101" pitchFamily="50" charset="-127"/>
              </a:rPr>
              <a:t>명치통증</a:t>
            </a:r>
            <a:r>
              <a:rPr lang="ko-KR" altLang="en-US" sz="2400" b="1" dirty="0" smtClean="0">
                <a:latin typeface="맑은 고딕" panose="020B0503020000020004" pitchFamily="50" charset="-127"/>
                <a:cs typeface="함초롬돋움" panose="020B0604000101010101" pitchFamily="50" charset="-127"/>
              </a:rPr>
              <a:t> 증후군</a:t>
            </a:r>
            <a:r>
              <a:rPr lang="en-US" altLang="ko-KR" sz="2400" b="1" dirty="0" smtClean="0">
                <a:latin typeface="맑은 고딕" panose="020B0503020000020004" pitchFamily="50" charset="-127"/>
                <a:cs typeface="함초롬돋움" panose="020B0604000101010101" pitchFamily="50" charset="-127"/>
              </a:rPr>
              <a:t>):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명치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통증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/</a:t>
            </a:r>
            <a:r>
              <a:rPr lang="ko-KR" altLang="en-US" sz="2400" b="1" dirty="0" err="1" smtClean="0">
                <a:latin typeface="+mn-ea"/>
                <a:cs typeface="함초롬돋움" panose="020B0604000101010101" pitchFamily="50" charset="-127"/>
              </a:rPr>
              <a:t>작열감</a:t>
            </a:r>
            <a:endParaRPr lang="ko-KR" altLang="en-US" sz="2400" b="1" dirty="0">
              <a:latin typeface="+mn-ea"/>
              <a:cs typeface="함초롬돋움" panose="020B060400010101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666416" y="6247317"/>
            <a:ext cx="74775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ACG/CAG 2017, BCMJ </a:t>
            </a:r>
            <a:r>
              <a:rPr lang="en-US" altLang="ko-KR" sz="1000" dirty="0" smtClean="0"/>
              <a:t>2026</a:t>
            </a:r>
          </a:p>
          <a:p>
            <a:pPr algn="r"/>
            <a:r>
              <a:rPr lang="en-US" altLang="ko-KR" sz="1000" dirty="0"/>
              <a:t>Kim SE, Kim N, Lee JY, et al. Prevalence and Risk Factors of Functional Dyspepsia in Health Check-up Population: A Nationwide Multicenter Prospective Study. </a:t>
            </a:r>
            <a:r>
              <a:rPr lang="en-US" altLang="ko-KR" sz="1000" i="1" dirty="0"/>
              <a:t>J </a:t>
            </a:r>
            <a:r>
              <a:rPr lang="en-US" altLang="ko-KR" sz="1000" i="1" dirty="0" err="1"/>
              <a:t>Neurogastroenterol</a:t>
            </a:r>
            <a:r>
              <a:rPr lang="en-US" altLang="ko-KR" sz="1000" i="1" dirty="0"/>
              <a:t> </a:t>
            </a:r>
            <a:r>
              <a:rPr lang="en-US" altLang="ko-KR" sz="1000" i="1" dirty="0" err="1"/>
              <a:t>Motil</a:t>
            </a:r>
            <a:r>
              <a:rPr lang="en-US" altLang="ko-KR" sz="1000" dirty="0"/>
              <a:t>. 2018;24(4):603-613. doi:10.5056/jnm18068</a:t>
            </a:r>
          </a:p>
        </p:txBody>
      </p:sp>
    </p:spTree>
    <p:extLst>
      <p:ext uri="{BB962C8B-B14F-4D97-AF65-F5344CB8AC3E}">
        <p14:creationId xmlns:p14="http://schemas.microsoft.com/office/powerpoint/2010/main" val="125704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기능성 소화불량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–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일차의료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진단 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/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접근</a:t>
            </a:r>
            <a:endParaRPr lang="en-US" altLang="ko-KR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H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. pylori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검사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: 60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세 미만 비침습적 검사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우선</a:t>
            </a:r>
            <a:endParaRPr lang="en-US" altLang="ko-KR" sz="2400" b="1" dirty="0" smtClean="0">
              <a:latin typeface="+mn-ea"/>
              <a:cs typeface="함초롬돋움" panose="020B06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2400" b="1" dirty="0"/>
              <a:t>H. pylori </a:t>
            </a:r>
            <a:r>
              <a:rPr lang="ko-KR" altLang="en-US" sz="2400" b="1" dirty="0" smtClean="0"/>
              <a:t>양성 </a:t>
            </a:r>
            <a:r>
              <a:rPr lang="en-US" altLang="ko-KR" sz="2400" dirty="0" smtClean="0">
                <a:sym typeface="Wingdings" panose="05000000000000000000" pitchFamily="2" charset="2"/>
              </a:rPr>
              <a:t></a:t>
            </a:r>
            <a:r>
              <a:rPr lang="ko-KR" altLang="en-US" sz="2400" dirty="0" smtClean="0"/>
              <a:t> </a:t>
            </a:r>
            <a:r>
              <a:rPr lang="ko-KR" altLang="en-US" sz="2400" dirty="0"/>
              <a:t>제균 치료가 기능성 소화불량 증상 개선에도 장기적으로 효과가 있다는 </a:t>
            </a:r>
            <a:r>
              <a:rPr lang="ko-KR" altLang="en-US" sz="2400" dirty="0" smtClean="0"/>
              <a:t>근거 존재 </a:t>
            </a:r>
            <a:r>
              <a:rPr lang="en-US" altLang="ko-KR" sz="2400" dirty="0" smtClean="0">
                <a:sym typeface="Wingdings" panose="05000000000000000000" pitchFamily="2" charset="2"/>
              </a:rPr>
              <a:t> </a:t>
            </a:r>
            <a:r>
              <a:rPr lang="ko-KR" altLang="en-US" sz="2400" dirty="0" smtClean="0"/>
              <a:t>적극 권고</a:t>
            </a:r>
            <a:endParaRPr lang="ko-KR" altLang="en-US" sz="2400" b="1" dirty="0">
              <a:latin typeface="+mn-ea"/>
              <a:cs typeface="함초롬돋움" panose="020B060400010101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666416" y="6247317"/>
            <a:ext cx="74775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ko-KR" sz="1000" dirty="0"/>
              <a:t>ACG/CAG 2017, BCMJ </a:t>
            </a:r>
            <a:r>
              <a:rPr lang="en-US" altLang="ko-KR" sz="1000" dirty="0" smtClean="0"/>
              <a:t>2026</a:t>
            </a:r>
          </a:p>
          <a:p>
            <a:pPr algn="r"/>
            <a:r>
              <a:rPr lang="en-US" altLang="ko-KR" sz="1000" dirty="0"/>
              <a:t>Kim SE, Kim N, Lee JY, et al. Prevalence and Risk Factors of Functional Dyspepsia in Health Check-up Population: A Nationwide Multicenter Prospective Study. </a:t>
            </a:r>
            <a:r>
              <a:rPr lang="en-US" altLang="ko-KR" sz="1000" i="1" dirty="0"/>
              <a:t>J </a:t>
            </a:r>
            <a:r>
              <a:rPr lang="en-US" altLang="ko-KR" sz="1000" i="1" dirty="0" err="1"/>
              <a:t>Neurogastroenterol</a:t>
            </a:r>
            <a:r>
              <a:rPr lang="en-US" altLang="ko-KR" sz="1000" i="1" dirty="0"/>
              <a:t> </a:t>
            </a:r>
            <a:r>
              <a:rPr lang="en-US" altLang="ko-KR" sz="1000" i="1" dirty="0" err="1"/>
              <a:t>Motil</a:t>
            </a:r>
            <a:r>
              <a:rPr lang="en-US" altLang="ko-KR" sz="1000" dirty="0"/>
              <a:t>. 2018;24(4):603-613. doi:10.5056/jnm18068</a:t>
            </a:r>
          </a:p>
        </p:txBody>
      </p:sp>
    </p:spTree>
    <p:extLst>
      <p:ext uri="{BB962C8B-B14F-4D97-AF65-F5344CB8AC3E}">
        <p14:creationId xmlns:p14="http://schemas.microsoft.com/office/powerpoint/2010/main" val="218788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기능성 소화불량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–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단계적 치료</a:t>
            </a:r>
            <a:endParaRPr lang="en-US" altLang="ko-KR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8650" y="1599714"/>
            <a:ext cx="8080452" cy="435133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1.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식이조절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(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저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FODMAP), PPI 1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일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1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회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8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주</a:t>
            </a:r>
            <a:endParaRPr lang="en-US" altLang="ko-KR" sz="2400" b="1" dirty="0" smtClean="0">
              <a:latin typeface="+mn-ea"/>
              <a:cs typeface="함초롬돋움" panose="020B0604000101010101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ko-KR" sz="2400" b="1" dirty="0">
                <a:latin typeface="+mn-ea"/>
                <a:ea typeface="맑은 고딕" panose="020B0503020000020004" pitchFamily="50" charset="-127"/>
                <a:cs typeface="함초롬돋움" panose="020B0604000101010101" pitchFamily="50" charset="-127"/>
              </a:rPr>
              <a:t>↓</a:t>
            </a:r>
            <a:endParaRPr lang="ko-KR" altLang="en-US" sz="2400" b="1" dirty="0">
              <a:latin typeface="+mn-ea"/>
              <a:cs typeface="함초롬돋움" panose="020B0604000101010101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2. </a:t>
            </a:r>
            <a:r>
              <a:rPr lang="ko-KR" altLang="en-US" sz="2400" b="1" dirty="0" err="1" smtClean="0">
                <a:latin typeface="+mn-ea"/>
                <a:cs typeface="함초롬돋움" panose="020B0604000101010101" pitchFamily="50" charset="-127"/>
              </a:rPr>
              <a:t>삼환계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항우울제 </a:t>
            </a:r>
            <a:endParaRPr lang="en-US" altLang="ko-KR" sz="2400" b="1" dirty="0" smtClean="0">
              <a:latin typeface="+mn-ea"/>
              <a:cs typeface="함초롬돋움" panose="020B0604000101010101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ko-KR" sz="2400" b="1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함초롬돋움" panose="020B0604000101010101" pitchFamily="50" charset="-127"/>
              </a:rPr>
              <a:t>(</a:t>
            </a:r>
            <a:r>
              <a:rPr lang="en-US" altLang="ko-KR" sz="2400" b="1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함초롬돋움" panose="020B0604000101010101" pitchFamily="50" charset="-127"/>
              </a:rPr>
              <a:t>e.g. Amitriptyline </a:t>
            </a:r>
            <a:r>
              <a:rPr lang="en-US" altLang="ko-KR" sz="2400" b="1" dirty="0">
                <a:solidFill>
                  <a:schemeClr val="bg1">
                    <a:lumMod val="65000"/>
                  </a:schemeClr>
                </a:solidFill>
                <a:latin typeface="+mn-ea"/>
                <a:cs typeface="함초롬돋움" panose="020B0604000101010101" pitchFamily="50" charset="-127"/>
              </a:rPr>
              <a:t>10-15mg </a:t>
            </a:r>
            <a:r>
              <a:rPr lang="ko-KR" altLang="en-US" sz="2400" b="1" dirty="0">
                <a:solidFill>
                  <a:schemeClr val="bg1">
                    <a:lumMod val="65000"/>
                  </a:schemeClr>
                </a:solidFill>
                <a:latin typeface="+mn-ea"/>
                <a:cs typeface="함초롬돋움" panose="020B0604000101010101" pitchFamily="50" charset="-127"/>
              </a:rPr>
              <a:t>취침 전</a:t>
            </a:r>
            <a:r>
              <a:rPr lang="en-US" altLang="ko-KR" sz="2400" b="1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함초롬돋움" panose="020B0604000101010101" pitchFamily="50" charset="-127"/>
              </a:rPr>
              <a:t>)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en-US" sz="2400" b="1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함초롬돋움" panose="020B0604000101010101" pitchFamily="50" charset="-127"/>
              </a:rPr>
              <a:t>환자에게 설명</a:t>
            </a:r>
            <a:r>
              <a:rPr lang="en-US" altLang="ko-KR" sz="2400" b="1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 smtClean="0">
                <a:solidFill>
                  <a:schemeClr val="bg1">
                    <a:lumMod val="65000"/>
                  </a:schemeClr>
                </a:solidFill>
                <a:latin typeface="+mn-ea"/>
                <a:cs typeface="함초롬돋움" panose="020B0604000101010101" pitchFamily="50" charset="-127"/>
              </a:rPr>
              <a:t>복약 순응도</a:t>
            </a:r>
            <a:endParaRPr lang="en-US" altLang="ko-KR" sz="2400" b="1" dirty="0" smtClean="0">
              <a:solidFill>
                <a:schemeClr val="bg1">
                  <a:lumMod val="65000"/>
                </a:schemeClr>
              </a:solidFill>
              <a:latin typeface="+mn-ea"/>
              <a:cs typeface="함초롬돋움" panose="020B0604000101010101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ko-KR" altLang="ko-KR" sz="2400" b="1" dirty="0" smtClean="0">
                <a:latin typeface="+mn-ea"/>
                <a:cs typeface="함초롬돋움" panose="020B0604000101010101" pitchFamily="50" charset="-127"/>
              </a:rPr>
              <a:t>↓</a:t>
            </a:r>
            <a:endParaRPr lang="en-US" altLang="ko-KR" sz="2400" b="1" dirty="0">
              <a:latin typeface="+mn-ea"/>
              <a:cs typeface="함초롬돋움" panose="020B0604000101010101" pitchFamily="50" charset="-127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3.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위장관운동촉진제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(Metoclopramide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주의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, 12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주 이내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)</a:t>
            </a:r>
            <a:endParaRPr lang="en-US" altLang="ko-KR" sz="2400" b="1" dirty="0">
              <a:latin typeface="+mn-ea"/>
              <a:cs typeface="함초롬돋움" panose="020B060400010101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489057" y="655509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ko-KR" sz="1000" dirty="0"/>
              <a:t>ACG/CAG 2017, BCMJ 2026</a:t>
            </a:r>
          </a:p>
        </p:txBody>
      </p:sp>
    </p:spTree>
    <p:extLst>
      <p:ext uri="{BB962C8B-B14F-4D97-AF65-F5344CB8AC3E}">
        <p14:creationId xmlns:p14="http://schemas.microsoft.com/office/powerpoint/2010/main" val="102877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기능성 소화불량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vs GERD –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감별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</a:t>
            </a:r>
            <a:endParaRPr lang="en-US" altLang="ko-KR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GERD: </a:t>
            </a:r>
            <a:r>
              <a:rPr lang="ko-KR" altLang="en-US" sz="2400" b="1" dirty="0" err="1">
                <a:latin typeface="+mn-ea"/>
                <a:cs typeface="함초롬돋움" panose="020B0604000101010101" pitchFamily="50" charset="-127"/>
              </a:rPr>
              <a:t>흉골후방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 </a:t>
            </a:r>
            <a:r>
              <a:rPr lang="ko-KR" altLang="en-US" sz="2400" b="1" dirty="0" err="1">
                <a:latin typeface="+mn-ea"/>
                <a:cs typeface="함초롬돋움" panose="020B0604000101010101" pitchFamily="50" charset="-127"/>
              </a:rPr>
              <a:t>작열감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 err="1">
                <a:latin typeface="+mn-ea"/>
                <a:cs typeface="함초롬돋움" panose="020B0604000101010101" pitchFamily="50" charset="-127"/>
              </a:rPr>
              <a:t>산역류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 err="1">
                <a:latin typeface="+mn-ea"/>
                <a:cs typeface="함초롬돋움" panose="020B0604000101010101" pitchFamily="50" charset="-127"/>
              </a:rPr>
              <a:t>와위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/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식후 악화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기능성 소화불량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: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명치 통증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식후 포만감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조기 포만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중복 가능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: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두 질환 동시 존재 흔함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4489057" y="655509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ko-KR" sz="1000" dirty="0"/>
              <a:t>BCMJ 2026</a:t>
            </a:r>
          </a:p>
        </p:txBody>
      </p:sp>
    </p:spTree>
    <p:extLst>
      <p:ext uri="{BB962C8B-B14F-4D97-AF65-F5344CB8AC3E}">
        <p14:creationId xmlns:p14="http://schemas.microsoft.com/office/powerpoint/2010/main" val="256266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3459983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ko-KR" sz="44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IBS</a:t>
            </a:r>
            <a:endParaRPr lang="ko-KR" altLang="en-US" sz="44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902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과민성대장증후군 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–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진단 </a:t>
            </a:r>
            <a:endParaRPr lang="en-US" altLang="ko-KR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latin typeface="+mn-ea"/>
                <a:cs typeface="함초롬돋움" panose="020B0604000101010101" pitchFamily="50" charset="-127"/>
              </a:rPr>
              <a:t>Rome IV: </a:t>
            </a:r>
            <a:r>
              <a:rPr lang="ko-KR" altLang="en-US" sz="2000" b="1" dirty="0">
                <a:latin typeface="+mn-ea"/>
                <a:cs typeface="함초롬돋움" panose="020B0604000101010101" pitchFamily="50" charset="-127"/>
              </a:rPr>
              <a:t>복통 </a:t>
            </a:r>
            <a:r>
              <a:rPr lang="en-US" altLang="ko-KR" sz="2000" b="1" dirty="0">
                <a:latin typeface="+mn-ea"/>
                <a:cs typeface="함초롬돋움" panose="020B0604000101010101" pitchFamily="50" charset="-127"/>
              </a:rPr>
              <a:t>+ </a:t>
            </a:r>
            <a:r>
              <a:rPr lang="ko-KR" altLang="en-US" sz="2000" b="1" dirty="0">
                <a:latin typeface="+mn-ea"/>
                <a:cs typeface="함초롬돋움" panose="020B0604000101010101" pitchFamily="50" charset="-127"/>
              </a:rPr>
              <a:t>배변 관련 변화</a:t>
            </a:r>
            <a:r>
              <a:rPr lang="en-US" altLang="ko-KR" sz="20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000" b="1" dirty="0" smtClean="0">
                <a:latin typeface="+mn-ea"/>
                <a:cs typeface="함초롬돋움" panose="020B0604000101010101" pitchFamily="50" charset="-127"/>
              </a:rPr>
              <a:t>주 </a:t>
            </a:r>
            <a:r>
              <a:rPr lang="en-US" altLang="ko-KR" sz="2000" b="1" dirty="0" smtClean="0">
                <a:latin typeface="+mn-ea"/>
                <a:cs typeface="함초롬돋움" panose="020B0604000101010101" pitchFamily="50" charset="-127"/>
              </a:rPr>
              <a:t>1</a:t>
            </a:r>
            <a:r>
              <a:rPr lang="ko-KR" altLang="en-US" sz="2000" b="1" dirty="0" smtClean="0">
                <a:latin typeface="+mn-ea"/>
                <a:cs typeface="함초롬돋움" panose="020B0604000101010101" pitchFamily="50" charset="-127"/>
              </a:rPr>
              <a:t>회 이상</a:t>
            </a:r>
            <a:r>
              <a:rPr lang="en-US" altLang="ko-KR" sz="2000" b="1" dirty="0" smtClean="0">
                <a:latin typeface="+mn-ea"/>
                <a:cs typeface="함초롬돋움" panose="020B0604000101010101" pitchFamily="50" charset="-127"/>
              </a:rPr>
              <a:t>, 3</a:t>
            </a:r>
            <a:r>
              <a:rPr lang="ko-KR" altLang="en-US" sz="2000" b="1" dirty="0">
                <a:latin typeface="+mn-ea"/>
                <a:cs typeface="함초롬돋움" panose="020B0604000101010101" pitchFamily="50" charset="-127"/>
              </a:rPr>
              <a:t>개월 </a:t>
            </a:r>
            <a:r>
              <a:rPr lang="ko-KR" altLang="en-US" sz="2000" b="1" dirty="0" smtClean="0">
                <a:latin typeface="+mn-ea"/>
                <a:cs typeface="함초롬돋움" panose="020B0604000101010101" pitchFamily="50" charset="-127"/>
              </a:rPr>
              <a:t>이상 지속</a:t>
            </a:r>
            <a:endParaRPr lang="ko-KR" altLang="en-US" sz="2000" b="1" dirty="0">
              <a:latin typeface="+mn-ea"/>
              <a:cs typeface="함초롬돋움" panose="020B0604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latin typeface="+mn-ea"/>
                <a:cs typeface="함초롬돋움" panose="020B0604000101010101" pitchFamily="50" charset="-127"/>
              </a:rPr>
              <a:t>필수 검사</a:t>
            </a:r>
            <a:r>
              <a:rPr lang="en-US" altLang="ko-KR" sz="2000" b="1" dirty="0">
                <a:latin typeface="+mn-ea"/>
                <a:cs typeface="함초롬돋움" panose="020B0604000101010101" pitchFamily="50" charset="-127"/>
              </a:rPr>
              <a:t>: CBC, CRP, </a:t>
            </a:r>
            <a:r>
              <a:rPr lang="ko-KR" altLang="en-US" sz="2000" b="1" dirty="0">
                <a:latin typeface="+mn-ea"/>
                <a:cs typeface="함초롬돋움" panose="020B0604000101010101" pitchFamily="50" charset="-127"/>
              </a:rPr>
              <a:t>분변 </a:t>
            </a:r>
            <a:r>
              <a:rPr lang="ko-KR" altLang="en-US" sz="2000" b="1" dirty="0" err="1">
                <a:latin typeface="+mn-ea"/>
                <a:cs typeface="함초롬돋움" panose="020B0604000101010101" pitchFamily="50" charset="-127"/>
              </a:rPr>
              <a:t>칼프로텍틴</a:t>
            </a:r>
            <a:r>
              <a:rPr lang="ko-KR" altLang="en-US" sz="2000" b="1" dirty="0">
                <a:latin typeface="+mn-ea"/>
                <a:cs typeface="함초롬돋움" panose="020B0604000101010101" pitchFamily="50" charset="-127"/>
              </a:rPr>
              <a:t> </a:t>
            </a:r>
            <a:r>
              <a:rPr lang="en-US" altLang="ko-KR" sz="2000" b="1" dirty="0">
                <a:latin typeface="+mn-ea"/>
                <a:cs typeface="함초롬돋움" panose="020B0604000101010101" pitchFamily="50" charset="-127"/>
              </a:rPr>
              <a:t>(&gt;50 mg/g)</a:t>
            </a:r>
          </a:p>
          <a:p>
            <a:pPr>
              <a:lnSpc>
                <a:spcPct val="150000"/>
              </a:lnSpc>
            </a:pPr>
            <a:r>
              <a:rPr lang="ko-KR" altLang="en-US" sz="2000" b="1" dirty="0">
                <a:latin typeface="+mn-ea"/>
                <a:cs typeface="함초롬돋움" panose="020B0604000101010101" pitchFamily="50" charset="-127"/>
              </a:rPr>
              <a:t>대장내시경</a:t>
            </a:r>
            <a:r>
              <a:rPr lang="en-US" altLang="ko-KR" sz="2000" b="1" dirty="0">
                <a:latin typeface="+mn-ea"/>
                <a:cs typeface="함초롬돋움" panose="020B0604000101010101" pitchFamily="50" charset="-127"/>
              </a:rPr>
              <a:t>: </a:t>
            </a:r>
            <a:r>
              <a:rPr lang="ko-KR" altLang="en-US" sz="2000" b="1" dirty="0" err="1">
                <a:latin typeface="+mn-ea"/>
                <a:cs typeface="함초롬돋움" panose="020B0604000101010101" pitchFamily="50" charset="-127"/>
              </a:rPr>
              <a:t>경보증상</a:t>
            </a:r>
            <a:r>
              <a:rPr lang="en-US" altLang="ko-KR" sz="20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000" b="1" dirty="0" smtClean="0">
                <a:latin typeface="+mn-ea"/>
                <a:cs typeface="함초롬돋움" panose="020B0604000101010101" pitchFamily="50" charset="-127"/>
              </a:rPr>
              <a:t>가족력</a:t>
            </a:r>
            <a:r>
              <a:rPr lang="en-US" altLang="ko-KR" sz="2000" b="1" dirty="0" smtClean="0">
                <a:latin typeface="+mn-ea"/>
                <a:cs typeface="함초롬돋움" panose="020B0604000101010101" pitchFamily="50" charset="-127"/>
              </a:rPr>
              <a:t>, new-onset IBS </a:t>
            </a:r>
            <a:r>
              <a:rPr lang="ko-KR" altLang="en-US" sz="2000" b="1" dirty="0" smtClean="0">
                <a:latin typeface="+mn-ea"/>
                <a:cs typeface="함초롬돋움" panose="020B0604000101010101" pitchFamily="50" charset="-127"/>
              </a:rPr>
              <a:t>증상 </a:t>
            </a:r>
            <a:r>
              <a:rPr lang="en-US" altLang="ko-KR" sz="1600" b="1" dirty="0" smtClean="0">
                <a:latin typeface="+mn-ea"/>
                <a:cs typeface="함초롬돋움" panose="020B0604000101010101" pitchFamily="50" charset="-127"/>
              </a:rPr>
              <a:t>(</a:t>
            </a:r>
            <a:r>
              <a:rPr lang="ko-KR" altLang="en-US" sz="1600" b="1" dirty="0" smtClean="0">
                <a:latin typeface="+mn-ea"/>
                <a:cs typeface="함초롬돋움" panose="020B0604000101010101" pitchFamily="50" charset="-127"/>
              </a:rPr>
              <a:t>암검진미시행군</a:t>
            </a:r>
            <a:r>
              <a:rPr lang="en-US" altLang="ko-KR" sz="1600" b="1" dirty="0" smtClean="0">
                <a:latin typeface="+mn-ea"/>
                <a:cs typeface="함초롬돋움" panose="020B0604000101010101" pitchFamily="50" charset="-127"/>
              </a:rPr>
              <a:t>)</a:t>
            </a:r>
            <a:endParaRPr lang="ko-KR" altLang="en-US" sz="2000" b="1" dirty="0">
              <a:latin typeface="+mn-ea"/>
              <a:cs typeface="함초롬돋움" panose="020B060400010101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489057" y="655509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ko-KR" sz="1000" dirty="0"/>
              <a:t>2025 Seoul Consensus (J </a:t>
            </a:r>
            <a:r>
              <a:rPr lang="en-US" altLang="ko-KR" sz="1000" dirty="0" err="1"/>
              <a:t>Neurogastroenterol</a:t>
            </a:r>
            <a:r>
              <a:rPr lang="en-US" altLang="ko-KR" sz="1000" dirty="0"/>
              <a:t> </a:t>
            </a:r>
            <a:r>
              <a:rPr lang="en-US" altLang="ko-KR" sz="1000" dirty="0" err="1"/>
              <a:t>Motil</a:t>
            </a:r>
            <a:r>
              <a:rPr lang="en-US" altLang="ko-KR" sz="1000" dirty="0"/>
              <a:t>)</a:t>
            </a:r>
          </a:p>
        </p:txBody>
      </p:sp>
      <p:pic>
        <p:nvPicPr>
          <p:cNvPr id="1026" name="Picture 2" descr="https://pdf.medrang.co.kr/JNM2/2025/031/jnm-31-2-133-f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319" y="3724201"/>
            <a:ext cx="6030437" cy="245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736319" y="6242917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000" b="1" dirty="0"/>
              <a:t>Fig 1</a:t>
            </a:r>
            <a:r>
              <a:rPr lang="en-US" altLang="ko-KR" sz="1000" dirty="0"/>
              <a:t>. Suggested diagnostic algorithm for irritable bowel syndrome (IBS).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835784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253519" y="426852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32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목차</a:t>
            </a:r>
            <a:endParaRPr lang="en-US" altLang="ko-KR" sz="32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ko-KR" altLang="en-US" sz="2400" b="1" dirty="0">
                <a:latin typeface="+mj-ea"/>
                <a:ea typeface="+mj-ea"/>
                <a:cs typeface="함초롬돋움" panose="020B0604000101010101" pitchFamily="50" charset="-127"/>
              </a:rPr>
              <a:t>위식도역류질환 </a:t>
            </a:r>
            <a:r>
              <a:rPr lang="en-US" altLang="ko-KR" sz="2400" b="1" dirty="0">
                <a:latin typeface="+mj-ea"/>
                <a:ea typeface="+mj-ea"/>
                <a:cs typeface="함초롬돋움" panose="020B0604000101010101" pitchFamily="50" charset="-127"/>
              </a:rPr>
              <a:t>(</a:t>
            </a:r>
            <a:r>
              <a:rPr lang="en-US" altLang="ko-KR" sz="2400" b="1" dirty="0" smtClean="0">
                <a:latin typeface="+mj-ea"/>
                <a:ea typeface="+mj-ea"/>
                <a:cs typeface="함초롬돋움" panose="020B0604000101010101" pitchFamily="50" charset="-127"/>
              </a:rPr>
              <a:t>GERD) </a:t>
            </a:r>
            <a:endParaRPr lang="en-US" altLang="ko-KR" sz="2400" b="1" dirty="0">
              <a:latin typeface="+mj-ea"/>
              <a:ea typeface="+mj-ea"/>
              <a:cs typeface="함초롬돋움" panose="020B0604000101010101" pitchFamily="50" charset="-127"/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2400" b="1" dirty="0" smtClean="0">
                <a:latin typeface="+mj-ea"/>
                <a:ea typeface="+mj-ea"/>
                <a:cs typeface="함초롬돋움" panose="020B0604000101010101" pitchFamily="50" charset="-127"/>
              </a:rPr>
              <a:t>기능성 소화불량</a:t>
            </a:r>
            <a:endParaRPr lang="en-US" altLang="ko-KR" sz="2400" dirty="0" smtClean="0">
              <a:latin typeface="+mj-ea"/>
              <a:ea typeface="+mj-ea"/>
              <a:cs typeface="함초롬돋움" panose="020B0604000101010101" pitchFamily="50" charset="-127"/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2400" b="1" dirty="0">
                <a:latin typeface="+mj-ea"/>
                <a:ea typeface="+mj-ea"/>
                <a:cs typeface="함초롬돋움" panose="020B0604000101010101" pitchFamily="50" charset="-127"/>
              </a:rPr>
              <a:t>과민성대장증후군 </a:t>
            </a:r>
            <a:r>
              <a:rPr lang="en-US" altLang="ko-KR" sz="2400" b="1" dirty="0">
                <a:latin typeface="+mj-ea"/>
                <a:ea typeface="+mj-ea"/>
                <a:cs typeface="함초롬돋움" panose="020B0604000101010101" pitchFamily="50" charset="-127"/>
              </a:rPr>
              <a:t>(IBS) </a:t>
            </a:r>
            <a:endParaRPr lang="en-US" altLang="ko-KR" sz="2400" b="1" dirty="0" smtClean="0">
              <a:latin typeface="+mj-ea"/>
              <a:ea typeface="+mj-ea"/>
              <a:cs typeface="함초롬돋움" panose="020B0604000101010101" pitchFamily="50" charset="-127"/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2400" b="1" dirty="0">
                <a:latin typeface="+mj-ea"/>
                <a:ea typeface="+mj-ea"/>
                <a:cs typeface="함초롬돋움" panose="020B0604000101010101" pitchFamily="50" charset="-127"/>
              </a:rPr>
              <a:t>의뢰 시점과 </a:t>
            </a:r>
            <a:r>
              <a:rPr lang="en-US" altLang="ko-KR" sz="2400" b="1" dirty="0">
                <a:latin typeface="+mj-ea"/>
                <a:ea typeface="+mj-ea"/>
                <a:cs typeface="함초롬돋움" panose="020B0604000101010101" pitchFamily="50" charset="-127"/>
              </a:rPr>
              <a:t>Red flag </a:t>
            </a:r>
            <a:r>
              <a:rPr lang="ko-KR" altLang="en-US" sz="2400" b="1" dirty="0" smtClean="0">
                <a:latin typeface="+mj-ea"/>
                <a:ea typeface="+mj-ea"/>
                <a:cs typeface="함초롬돋움" panose="020B0604000101010101" pitchFamily="50" charset="-127"/>
              </a:rPr>
              <a:t>증상</a:t>
            </a:r>
            <a:endParaRPr lang="en-US" altLang="ko-KR" sz="2400" b="1" dirty="0" smtClean="0">
              <a:latin typeface="+mj-ea"/>
              <a:ea typeface="+mj-ea"/>
              <a:cs typeface="함초롬돋움" panose="020B0604000101010101" pitchFamily="50" charset="-127"/>
            </a:endParaRPr>
          </a:p>
          <a:p>
            <a:pPr marL="514350" indent="-514350">
              <a:buFont typeface="+mj-lt"/>
              <a:buAutoNum type="arabicPeriod"/>
            </a:pPr>
            <a:r>
              <a:rPr lang="ko-KR" altLang="en-US" sz="2400" b="1" dirty="0" smtClean="0">
                <a:latin typeface="+mj-ea"/>
                <a:ea typeface="+mj-ea"/>
                <a:cs typeface="함초롬돋움" panose="020B0604000101010101" pitchFamily="50" charset="-127"/>
              </a:rPr>
              <a:t>기타 관리 방법</a:t>
            </a:r>
            <a:endParaRPr lang="ko-KR" altLang="en-US" sz="2400" b="1" dirty="0">
              <a:latin typeface="+mj-ea"/>
              <a:ea typeface="+mj-ea"/>
              <a:cs typeface="함초롬돋움" panose="020B0604000101010101" pitchFamily="50" charset="-127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ko-KR" sz="2400" b="1" dirty="0" smtClean="0">
                <a:latin typeface="+mj-ea"/>
                <a:ea typeface="+mj-ea"/>
                <a:cs typeface="함초롬돋움" panose="020B0604000101010101" pitchFamily="50" charset="-127"/>
              </a:rPr>
              <a:t>Take-home message</a:t>
            </a:r>
            <a:endParaRPr lang="en-US" altLang="ko-KR" sz="2400" b="1" dirty="0" smtClean="0">
              <a:solidFill>
                <a:schemeClr val="bg1">
                  <a:lumMod val="65000"/>
                </a:schemeClr>
              </a:solidFill>
              <a:latin typeface="+mj-ea"/>
              <a:ea typeface="+mj-ea"/>
              <a:cs typeface="함초롬돋움" panose="020B0604000101010101" pitchFamily="50" charset="-127"/>
            </a:endParaRPr>
          </a:p>
          <a:p>
            <a:pPr marL="457200" indent="-457200">
              <a:buFont typeface="+mj-lt"/>
              <a:buAutoNum type="arabicPeriod"/>
            </a:pPr>
            <a:endParaRPr lang="ko-KR" altLang="en-US" sz="2400" dirty="0">
              <a:solidFill>
                <a:schemeClr val="bg1">
                  <a:lumMod val="65000"/>
                </a:schemeClr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500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2800" b="1" dirty="0">
                <a:solidFill>
                  <a:srgbClr val="0E347E"/>
                </a:solidFill>
                <a:latin typeface="+mn-ea"/>
                <a:cs typeface="함초롬돋움" panose="020B0604000101010101" pitchFamily="50" charset="-127"/>
              </a:rPr>
              <a:t>기능성 소화불량 – 2026 NEJM </a:t>
            </a:r>
            <a:r>
              <a:rPr lang="ko-KR" altLang="en-US" sz="2800" b="1" dirty="0" smtClean="0">
                <a:solidFill>
                  <a:srgbClr val="0E347E"/>
                </a:solidFill>
                <a:latin typeface="+mn-ea"/>
                <a:cs typeface="함초롬돋움" panose="020B0604000101010101" pitchFamily="50" charset="-127"/>
              </a:rPr>
              <a:t>리뷰 </a:t>
            </a:r>
            <a:r>
              <a:rPr lang="ko-KR" altLang="en-US" sz="2800" b="1" dirty="0">
                <a:solidFill>
                  <a:srgbClr val="0E347E"/>
                </a:solidFill>
                <a:latin typeface="+mn-ea"/>
                <a:cs typeface="함초롬돋움" panose="020B0604000101010101" pitchFamily="50" charset="-127"/>
              </a:rPr>
              <a:t>핵심</a:t>
            </a:r>
          </a:p>
          <a:p>
            <a:endParaRPr lang="en-US" altLang="ko-KR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ody"/>
          <p:cNvSpPr/>
          <p:nvPr/>
        </p:nvSpPr>
        <p:spPr>
          <a:xfrm>
            <a:off x="457200" y="1310000"/>
            <a:ext cx="8229600" cy="5100000"/>
          </a:xfrm>
          <a:prstGeom prst="rect">
            <a:avLst/>
          </a:prstGeom>
          <a:noFill/>
        </p:spPr>
        <p:txBody>
          <a:bodyPr lIns="91440" tIns="45720" rIns="91440" bIns="45720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ko-KR" altLang="en-US" sz="2000" b="1" dirty="0">
                <a:solidFill>
                  <a:srgbClr val="0E347E"/>
                </a:solidFill>
                <a:latin typeface="+mn-ea"/>
                <a:ea typeface="+mn-ea"/>
                <a:cs typeface="함초롬돋움" panose="020B0604000101010101" pitchFamily="50" charset="-127"/>
              </a:rPr>
              <a:t>새로운 병태생리 이해 (NEJM 2026, Pasricha &amp; Talley)</a:t>
            </a:r>
          </a:p>
          <a:p>
            <a:pPr marL="342900" indent="0">
              <a:lnSpc>
                <a:spcPct val="150000"/>
              </a:lnSpc>
              <a:buNone/>
            </a:pPr>
            <a:r>
              <a:rPr lang="ko-KR" altLang="en-US" sz="1800" dirty="0">
                <a:latin typeface="+mn-ea"/>
                <a:ea typeface="+mn-ea"/>
                <a:cs typeface="함초롬돋움" panose="020B0604000101010101" pitchFamily="50" charset="-127"/>
              </a:rPr>
              <a:t>• 십이지장 점막 미세염증(Th2 면역반응) </a:t>
            </a:r>
            <a:endParaRPr lang="en-US" altLang="ko-KR" sz="1800" dirty="0" smtClean="0">
              <a:latin typeface="+mn-ea"/>
              <a:ea typeface="+mn-ea"/>
              <a:cs typeface="함초롬돋움" panose="020B0604000101010101" pitchFamily="50" charset="-127"/>
            </a:endParaRPr>
          </a:p>
          <a:p>
            <a:pPr marL="342900" indent="0">
              <a:lnSpc>
                <a:spcPct val="150000"/>
              </a:lnSpc>
              <a:buNone/>
            </a:pPr>
            <a:r>
              <a:rPr lang="en-US" altLang="ko-KR" dirty="0">
                <a:latin typeface="+mn-ea"/>
                <a:cs typeface="함초롬돋움" panose="020B0604000101010101" pitchFamily="50" charset="-127"/>
              </a:rPr>
              <a:t> </a:t>
            </a:r>
            <a:r>
              <a:rPr lang="en-US" altLang="ko-KR" dirty="0" smtClean="0">
                <a:latin typeface="+mn-ea"/>
                <a:cs typeface="함초롬돋움" panose="020B0604000101010101" pitchFamily="50" charset="-127"/>
              </a:rPr>
              <a:t>  </a:t>
            </a:r>
            <a:r>
              <a:rPr lang="ko-KR" altLang="en-US" sz="1800" dirty="0" smtClean="0">
                <a:latin typeface="+mn-ea"/>
                <a:ea typeface="+mn-ea"/>
                <a:cs typeface="함초롬돋움" panose="020B0604000101010101" pitchFamily="50" charset="-127"/>
              </a:rPr>
              <a:t>→ </a:t>
            </a:r>
            <a:r>
              <a:rPr lang="ko-KR" altLang="en-US" sz="1800" dirty="0">
                <a:latin typeface="+mn-ea"/>
                <a:ea typeface="+mn-ea"/>
                <a:cs typeface="함초롬돋움" panose="020B0604000101010101" pitchFamily="50" charset="-127"/>
              </a:rPr>
              <a:t>장 신경 기능 이상 → 운동장애 + 내장 과민성</a:t>
            </a:r>
          </a:p>
          <a:p>
            <a:pPr marL="342900" indent="0">
              <a:lnSpc>
                <a:spcPct val="150000"/>
              </a:lnSpc>
              <a:buNone/>
            </a:pPr>
            <a:r>
              <a:rPr lang="ko-KR" altLang="en-US" sz="1800" dirty="0">
                <a:latin typeface="+mn-ea"/>
                <a:ea typeface="+mn-ea"/>
                <a:cs typeface="함초롬돋움" panose="020B0604000101010101" pitchFamily="50" charset="-127"/>
              </a:rPr>
              <a:t>• 음식 항원, 감염, 장내 세균 불균형이 촉발 가능 — IBS·GERD와 중복(40~50%) 흔함</a:t>
            </a:r>
          </a:p>
          <a:p>
            <a:pPr>
              <a:lnSpc>
                <a:spcPct val="150000"/>
              </a:lnSpc>
              <a:buNone/>
            </a:pPr>
            <a:endParaRPr lang="ko-KR" sz="1600" dirty="0"/>
          </a:p>
          <a:p>
            <a:pPr marL="0" indent="0">
              <a:lnSpc>
                <a:spcPct val="150000"/>
              </a:lnSpc>
              <a:buNone/>
            </a:pPr>
            <a:r>
              <a:rPr lang="ko-KR" altLang="en-US" sz="2000" b="1" dirty="0">
                <a:solidFill>
                  <a:srgbClr val="0E347E"/>
                </a:solidFill>
                <a:latin typeface="+mn-ea"/>
                <a:ea typeface="+mn-ea"/>
                <a:cs typeface="함초롬돋움" panose="020B0604000101010101" pitchFamily="50" charset="-127"/>
              </a:rPr>
              <a:t>치료 추가 고려사항</a:t>
            </a:r>
          </a:p>
          <a:p>
            <a:pPr marL="342900" indent="0">
              <a:lnSpc>
                <a:spcPct val="150000"/>
              </a:lnSpc>
              <a:buNone/>
            </a:pPr>
            <a:r>
              <a:rPr lang="ko-KR" altLang="en-US" sz="1800" dirty="0">
                <a:latin typeface="+mn-ea"/>
                <a:ea typeface="+mn-ea"/>
                <a:cs typeface="함초롬돋움" panose="020B0604000101010101" pitchFamily="50" charset="-127"/>
              </a:rPr>
              <a:t>• Mirtazapine: 체중 감소 동반 FD 환자에서 고려 (기존 TCA 대안)</a:t>
            </a:r>
          </a:p>
          <a:p>
            <a:pPr marL="342900" indent="0">
              <a:lnSpc>
                <a:spcPct val="150000"/>
              </a:lnSpc>
              <a:buNone/>
            </a:pPr>
            <a:r>
              <a:rPr lang="ko-KR" altLang="en-US" sz="1800" dirty="0">
                <a:latin typeface="+mn-ea"/>
                <a:ea typeface="+mn-ea"/>
                <a:cs typeface="함초롬돋움" panose="020B0604000101010101" pitchFamily="50" charset="-127"/>
              </a:rPr>
              <a:t>• Acotiamide: 일본·아시아 승인, PDS(식후 불편감) 위장관 운동 개선 효과</a:t>
            </a:r>
          </a:p>
          <a:p>
            <a:pPr marL="342900" indent="0">
              <a:lnSpc>
                <a:spcPct val="150000"/>
              </a:lnSpc>
              <a:buNone/>
            </a:pPr>
            <a:r>
              <a:rPr lang="ko-KR" altLang="en-US" sz="1800" dirty="0">
                <a:latin typeface="+mn-ea"/>
                <a:ea typeface="+mn-ea"/>
                <a:cs typeface="함초롬돋움" panose="020B0604000101010101" pitchFamily="50" charset="-127"/>
              </a:rPr>
              <a:t>• 심리치료(CBT): 약물 무반응 시 1차적 권고 수준으로 격상</a:t>
            </a:r>
          </a:p>
          <a:p>
            <a:pPr marL="342900" indent="0">
              <a:lnSpc>
                <a:spcPct val="150000"/>
              </a:lnSpc>
              <a:buNone/>
            </a:pPr>
            <a:r>
              <a:rPr lang="ko-KR" altLang="en-US" sz="1800" dirty="0">
                <a:latin typeface="+mn-ea"/>
                <a:ea typeface="+mn-ea"/>
                <a:cs typeface="함초롬돋움" panose="020B0604000101010101" pitchFamily="50" charset="-127"/>
              </a:rPr>
              <a:t>• 현재 FDA 승인 FD 전용 치료제 없음 — 모든 치료는 증상 조절 목적</a:t>
            </a:r>
          </a:p>
          <a:p>
            <a:pPr>
              <a:lnSpc>
                <a:spcPct val="150000"/>
              </a:lnSpc>
              <a:buNone/>
            </a:pPr>
            <a:endParaRPr lang="ko-KR" sz="1600" dirty="0"/>
          </a:p>
        </p:txBody>
      </p:sp>
      <p:sp>
        <p:nvSpPr>
          <p:cNvPr id="11" name="source"/>
          <p:cNvSpPr/>
          <p:nvPr/>
        </p:nvSpPr>
        <p:spPr>
          <a:xfrm>
            <a:off x="4489057" y="6555094"/>
            <a:ext cx="457200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buNone/>
            </a:pPr>
            <a:r>
              <a:rPr lang="en-US" altLang="ko-KR" sz="1000" dirty="0">
                <a:latin typeface="+mn-ea"/>
                <a:ea typeface="+mn-ea"/>
                <a:cs typeface="함초롬돋움" panose="020B0604000101010101" pitchFamily="50" charset="-127"/>
              </a:rPr>
              <a:t>Pasricha PJ &amp; Talley NJ. NEJM 2026;394:166-178</a:t>
            </a:r>
          </a:p>
        </p:txBody>
      </p:sp>
    </p:spTree>
    <p:extLst>
      <p:ext uri="{BB962C8B-B14F-4D97-AF65-F5344CB8AC3E}">
        <p14:creationId xmlns:p14="http://schemas.microsoft.com/office/powerpoint/2010/main" val="254376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과민성대장증후군 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–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일차의료 치료  </a:t>
            </a:r>
            <a:endParaRPr lang="en-US" altLang="ko-KR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직사각형 2"/>
          <p:cNvSpPr/>
          <p:nvPr/>
        </p:nvSpPr>
        <p:spPr>
          <a:xfrm>
            <a:off x="4489057" y="655509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ko-KR" sz="1000" dirty="0"/>
              <a:t>2025 Seoul Consensus (J </a:t>
            </a:r>
            <a:r>
              <a:rPr lang="en-US" altLang="ko-KR" sz="1000" dirty="0" err="1"/>
              <a:t>Neurogastroenterol</a:t>
            </a:r>
            <a:r>
              <a:rPr lang="en-US" altLang="ko-KR" sz="1000" dirty="0"/>
              <a:t> </a:t>
            </a:r>
            <a:r>
              <a:rPr lang="en-US" altLang="ko-KR" sz="1000" dirty="0" err="1"/>
              <a:t>Motil</a:t>
            </a:r>
            <a:r>
              <a:rPr lang="en-US" altLang="ko-KR" sz="1000" dirty="0"/>
              <a:t>)</a:t>
            </a:r>
          </a:p>
        </p:txBody>
      </p:sp>
      <p:pic>
        <p:nvPicPr>
          <p:cNvPr id="2050" name="Picture 2" descr="https://pdf.medrang.co.kr/JNM2/2025/031/jnm-31-2-133-f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09" y="1463448"/>
            <a:ext cx="7800929" cy="482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" y="6378921"/>
            <a:ext cx="53622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800" b="1" dirty="0">
                <a:solidFill>
                  <a:srgbClr val="000000"/>
                </a:solidFill>
                <a:ea typeface="Noto Sans KR" panose="020B0200000000000000" pitchFamily="50" charset="-127"/>
              </a:rPr>
              <a:t>Fig 2. </a:t>
            </a:r>
            <a:r>
              <a:rPr lang="en-US" altLang="ko-KR" sz="800" dirty="0">
                <a:solidFill>
                  <a:srgbClr val="000000"/>
                </a:solidFill>
                <a:ea typeface="Noto Sans KR" panose="020B0200000000000000" pitchFamily="50" charset="-127"/>
              </a:rPr>
              <a:t>Suggested therapeutic algorithm for irritable bowel syndrome (IBS). FODMAP, fermentable oligosaccharides, disaccharides, monosaccharides, and polyols; IBS-C, IBS with predominant constipation; PEG, polyethylene glycol; IBS-D, IBS with predominant diarrhea; ESR, erythrocyte sedimentation rate; CRP, C-reactive protein; TCAs, tricyclic antidepressants.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368214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3459983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4400" b="1" dirty="0" err="1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의뢰시점</a:t>
            </a:r>
            <a:endParaRPr lang="en-US" altLang="ko-KR" sz="44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430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의뢰가 </a:t>
            </a:r>
            <a:r>
              <a:rPr lang="ko-KR" altLang="en-US" sz="2800" b="1" dirty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필요한 </a:t>
            </a:r>
            <a:r>
              <a:rPr lang="ko-KR" altLang="en-US" sz="2800" b="1" dirty="0" err="1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경보증상</a:t>
            </a:r>
            <a:endParaRPr lang="ko-KR" altLang="en-US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400" b="1" u="sng" dirty="0">
                <a:latin typeface="+mn-ea"/>
                <a:cs typeface="함초롬돋움" panose="020B0604000101010101" pitchFamily="50" charset="-127"/>
              </a:rPr>
              <a:t>즉시 의뢰</a:t>
            </a:r>
            <a:r>
              <a:rPr lang="en-US" altLang="ko-KR" sz="2400" b="1" u="sng" dirty="0">
                <a:latin typeface="+mn-ea"/>
                <a:cs typeface="함초롬돋움" panose="020B0604000101010101" pitchFamily="50" charset="-127"/>
              </a:rPr>
              <a:t>: </a:t>
            </a:r>
            <a:r>
              <a:rPr lang="ko-KR" altLang="en-US" sz="2400" b="1" u="sng" dirty="0">
                <a:latin typeface="+mn-ea"/>
                <a:cs typeface="함초롬돋움" panose="020B0604000101010101" pitchFamily="50" charset="-127"/>
              </a:rPr>
              <a:t>연하곤란</a:t>
            </a:r>
            <a:r>
              <a:rPr lang="en-US" altLang="ko-KR" sz="2400" b="1" u="sng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u="sng" dirty="0">
                <a:latin typeface="+mn-ea"/>
                <a:cs typeface="함초롬돋움" panose="020B0604000101010101" pitchFamily="50" charset="-127"/>
              </a:rPr>
              <a:t>의도하지 않은 체중감소</a:t>
            </a:r>
            <a:r>
              <a:rPr lang="en-US" altLang="ko-KR" sz="2400" b="1" u="sng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u="sng" dirty="0" err="1">
                <a:latin typeface="+mn-ea"/>
                <a:cs typeface="함초롬돋움" panose="020B0604000101010101" pitchFamily="50" charset="-127"/>
              </a:rPr>
              <a:t>혈변</a:t>
            </a:r>
            <a:endParaRPr lang="ko-KR" altLang="en-US" sz="2400" b="1" u="sng" dirty="0">
              <a:latin typeface="+mn-ea"/>
              <a:cs typeface="함초롬돋움" panose="020B0604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우선 의뢰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: 50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세 이상 새로운 증상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빈혈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치료 실패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: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최적 치료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8-12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주 무반응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4489057" y="655509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ko-KR" sz="1000" dirty="0"/>
              <a:t>ACG 2022, BCMJ 2026</a:t>
            </a:r>
          </a:p>
        </p:txBody>
      </p:sp>
    </p:spTree>
    <p:extLst>
      <p:ext uri="{BB962C8B-B14F-4D97-AF65-F5344CB8AC3E}">
        <p14:creationId xmlns:p14="http://schemas.microsoft.com/office/powerpoint/2010/main" val="91104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2800" b="1" dirty="0" err="1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위장관질환</a:t>
            </a:r>
            <a:r>
              <a:rPr lang="ko-KR" altLang="en-US" sz="2800" b="1" dirty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생활습관 관리</a:t>
            </a: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GERD: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체중감량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취침 전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3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시간 금식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 err="1">
                <a:latin typeface="+mn-ea"/>
                <a:cs typeface="함초롬돋움" panose="020B0604000101010101" pitchFamily="50" charset="-127"/>
              </a:rPr>
              <a:t>침상머리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 거상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기능성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소화불량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: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소량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식사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저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FODMAP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식이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운동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IBS: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저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FODMAP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식이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적절한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운동</a:t>
            </a:r>
            <a:endParaRPr lang="en-US" altLang="ko-KR" sz="2400" b="1" dirty="0">
              <a:latin typeface="+mn-ea"/>
              <a:cs typeface="함초롬돋움" panose="020B060400010101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489057" y="655509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ko-KR" sz="1000" dirty="0"/>
              <a:t>2025 Seoul Consensus, BCMJ 2026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4648370" y="5780673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r"/>
            <a:r>
              <a:rPr lang="en-US" altLang="ko-KR" sz="2800" b="1" i="1" dirty="0" err="1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H.Pylori</a:t>
            </a:r>
            <a:r>
              <a:rPr lang="en-US" altLang="ko-KR" sz="2800" b="1" i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일차의료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관리</a:t>
            </a:r>
            <a:endParaRPr lang="ko-KR" altLang="en-US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9465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LOW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FODMAP DIET </a:t>
            </a:r>
            <a:endParaRPr lang="ko-KR" altLang="en-US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359" y="2350363"/>
            <a:ext cx="5278551" cy="2763093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2664178" y="6262546"/>
            <a:ext cx="64798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000" dirty="0"/>
              <a:t>https://charlestongi.com/news&amp;events/the-low-fodmap-diet-for-irritable-bowel-syndrome</a:t>
            </a:r>
            <a:r>
              <a:rPr lang="ko-KR" altLang="en-US" sz="1000" dirty="0" smtClean="0"/>
              <a:t>/</a:t>
            </a:r>
            <a:endParaRPr lang="en-US" altLang="ko-KR" sz="1000" dirty="0" smtClean="0"/>
          </a:p>
          <a:p>
            <a:r>
              <a:rPr lang="en-US" altLang="ko-KR" sz="1000" dirty="0"/>
              <a:t>http://www.samsunghospital.com/home/healthInfo/content/contenView.do?CONT_SRC_ID=32421&amp;CONT_SRC=HOMEPAGE&amp;CONT_ID=4188&amp;CONT_CLS_CD=001021003005</a:t>
            </a:r>
            <a:endParaRPr lang="ko-KR" altLang="en-US" sz="10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6" y="1863335"/>
            <a:ext cx="3572603" cy="359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LOW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FODMAP DIET </a:t>
            </a:r>
            <a:endParaRPr lang="ko-KR" altLang="en-US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직사각형 4"/>
          <p:cNvSpPr/>
          <p:nvPr/>
        </p:nvSpPr>
        <p:spPr>
          <a:xfrm>
            <a:off x="2664178" y="6262546"/>
            <a:ext cx="64798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000" dirty="0"/>
              <a:t>https://</a:t>
            </a:r>
            <a:r>
              <a:rPr lang="en-US" altLang="ko-KR" sz="1000" dirty="0" smtClean="0"/>
              <a:t>www.youtube.com/watch?v=psA0pbYXWX8</a:t>
            </a:r>
            <a:r>
              <a:rPr lang="en-US" altLang="ko-KR" sz="1000" dirty="0"/>
              <a:t> </a:t>
            </a:r>
            <a:r>
              <a:rPr lang="en-US" altLang="ko-KR" sz="1000" dirty="0" smtClean="0"/>
              <a:t>2020.11.25 </a:t>
            </a:r>
            <a:r>
              <a:rPr lang="ko-KR" altLang="en-US" sz="1000" dirty="0" err="1" smtClean="0"/>
              <a:t>방송분</a:t>
            </a:r>
            <a:r>
              <a:rPr lang="ko-KR" altLang="en-US" sz="1000" dirty="0" smtClean="0"/>
              <a:t> 캡쳐 </a:t>
            </a:r>
            <a:r>
              <a:rPr lang="en-US" altLang="ko-KR" sz="1000" dirty="0" smtClean="0"/>
              <a:t>http</a:t>
            </a:r>
            <a:r>
              <a:rPr lang="en-US" altLang="ko-KR" sz="1000" dirty="0"/>
              <a:t>://www.samsunghospital.com/home/healthInfo/content/contenView.do?CONT_SRC_ID=32421&amp;CONT_SRC=HOMEPAGE&amp;CONT_ID=4188&amp;CONT_CLS_CD=001021003005</a:t>
            </a:r>
            <a:endParaRPr lang="ko-KR" altLang="en-US" sz="10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756" y="1863335"/>
            <a:ext cx="3572603" cy="359712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8329" y="2306952"/>
            <a:ext cx="5421494" cy="284991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1148" y="2320230"/>
            <a:ext cx="828675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4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2800" b="1" dirty="0" err="1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위장관질환</a:t>
            </a:r>
            <a:r>
              <a:rPr lang="ko-KR" altLang="en-US" sz="2800" b="1" dirty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생활습관 관리</a:t>
            </a: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GERD: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체중감량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취침 전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3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시간 금식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 err="1">
                <a:latin typeface="+mn-ea"/>
                <a:cs typeface="함초롬돋움" panose="020B0604000101010101" pitchFamily="50" charset="-127"/>
              </a:rPr>
              <a:t>침상머리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 거상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기능성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소화불량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: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소량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식사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저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FODMAP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식이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운동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IBS: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저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FODMAP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식이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적절한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운동</a:t>
            </a:r>
            <a:endParaRPr lang="en-US" altLang="ko-KR" sz="2400" b="1" dirty="0">
              <a:latin typeface="+mn-ea"/>
              <a:cs typeface="함초롬돋움" panose="020B0604000101010101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4489057" y="655509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ko-KR" sz="1000" dirty="0"/>
              <a:t>2025 Seoul Consensus, BCMJ 2026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4648370" y="5780673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r"/>
            <a:r>
              <a:rPr lang="en-US" altLang="ko-KR" sz="2800" b="1" i="1" dirty="0" err="1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H.Pylori</a:t>
            </a:r>
            <a:r>
              <a:rPr lang="en-US" altLang="ko-KR" sz="2800" b="1" i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일차의료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관리</a:t>
            </a:r>
            <a:endParaRPr lang="ko-KR" altLang="en-US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3588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2800" b="1" dirty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약물 안전성 및 장기 사용 주의</a:t>
            </a: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06072" y="1825625"/>
            <a:ext cx="7973483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PPI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장기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사용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 </a:t>
            </a:r>
            <a:r>
              <a:rPr lang="en-US" altLang="ko-KR" sz="2400" b="1" dirty="0" smtClean="0">
                <a:latin typeface="맑은 고딕" panose="020B0503020000020004" pitchFamily="50" charset="-127"/>
                <a:ea typeface="맑은 고딕" panose="020B0503020000020004" pitchFamily="50" charset="-127"/>
                <a:cs typeface="함초롬돋움" panose="020B0604000101010101" pitchFamily="50" charset="-127"/>
              </a:rPr>
              <a:t>→</a:t>
            </a: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골절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en-US" altLang="ko-KR" sz="2400" b="1" i="1" dirty="0" err="1">
                <a:latin typeface="+mn-ea"/>
                <a:cs typeface="함초롬돋움" panose="020B0604000101010101" pitchFamily="50" charset="-127"/>
              </a:rPr>
              <a:t>C.diff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감염 위험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(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소폭 증가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Metoclopramide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 </a:t>
            </a:r>
            <a:r>
              <a:rPr lang="en-US" altLang="ko-KR" sz="2400" b="1" dirty="0">
                <a:latin typeface="맑은 고딕" panose="020B0503020000020004" pitchFamily="50" charset="-127"/>
                <a:cs typeface="함초롬돋움" panose="020B0604000101010101" pitchFamily="50" charset="-127"/>
              </a:rPr>
              <a:t>→ </a:t>
            </a:r>
            <a:r>
              <a:rPr lang="ko-KR" altLang="en-US" sz="2400" b="1" dirty="0" err="1" smtClean="0">
                <a:latin typeface="+mn-ea"/>
                <a:cs typeface="함초롬돋움" panose="020B0604000101010101" pitchFamily="50" charset="-127"/>
              </a:rPr>
              <a:t>지연성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운동장애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(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최대 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12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주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 err="1">
                <a:latin typeface="+mn-ea"/>
                <a:cs typeface="함초롬돋움" panose="020B0604000101010101" pitchFamily="50" charset="-127"/>
              </a:rPr>
              <a:t>삼환계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항우울제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 </a:t>
            </a:r>
            <a:r>
              <a:rPr lang="en-US" altLang="ko-KR" sz="2400" b="1" dirty="0">
                <a:latin typeface="맑은 고딕" panose="020B0503020000020004" pitchFamily="50" charset="-127"/>
                <a:cs typeface="함초롬돋움" panose="020B0604000101010101" pitchFamily="50" charset="-127"/>
              </a:rPr>
              <a:t>→ </a:t>
            </a:r>
            <a:r>
              <a:rPr lang="ko-KR" altLang="en-US" sz="2400" b="1" dirty="0" err="1" smtClean="0">
                <a:latin typeface="+mn-ea"/>
                <a:cs typeface="함초롬돋움" panose="020B0604000101010101" pitchFamily="50" charset="-127"/>
              </a:rPr>
              <a:t>저용량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시작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 err="1">
                <a:latin typeface="+mn-ea"/>
                <a:cs typeface="함초롬돋움" panose="020B0604000101010101" pitchFamily="50" charset="-127"/>
              </a:rPr>
              <a:t>항콜린성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 부작용 주의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4489057" y="655509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ko-KR" sz="1000" dirty="0"/>
              <a:t>ACG 2022, BCMJ 2026</a:t>
            </a:r>
          </a:p>
        </p:txBody>
      </p:sp>
    </p:spTree>
    <p:extLst>
      <p:ext uri="{BB962C8B-B14F-4D97-AF65-F5344CB8AC3E}">
        <p14:creationId xmlns:p14="http://schemas.microsoft.com/office/powerpoint/2010/main" val="186996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/>
          <p:nvPr/>
        </p:nvSpPr>
        <p:spPr>
          <a:xfrm>
            <a:off x="337732" y="550667"/>
            <a:ext cx="8468536" cy="338429"/>
          </a:xfrm>
          <a:prstGeom prst="rect">
            <a:avLst/>
          </a:prstGeom>
          <a:noFill/>
        </p:spPr>
        <p:txBody>
          <a:bodyPr wrap="none" lIns="0" tIns="0" rIns="0" bIns="0">
            <a:noAutofit/>
          </a:bodyPr>
          <a:lstStyle/>
          <a:p>
            <a:pPr>
              <a:buNone/>
            </a:pPr>
            <a:r>
              <a:rPr lang="ko-KR" altLang="en-US" sz="2800" b="1" dirty="0">
                <a:solidFill>
                  <a:srgbClr val="0E347E"/>
                </a:solidFill>
                <a:latin typeface="+mn-ea"/>
                <a:ea typeface="+mn-ea"/>
                <a:cs typeface="함초롬돋움" panose="020B0604000101010101" pitchFamily="50" charset="-127"/>
              </a:rPr>
              <a:t>H. pylori – 일차의료 진단·제균 전략</a:t>
            </a:r>
          </a:p>
        </p:txBody>
      </p:sp>
      <p:cxnSp>
        <p:nvCxnSpPr>
          <p:cNvPr id="3" name="line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ody"/>
          <p:cNvSpPr/>
          <p:nvPr/>
        </p:nvSpPr>
        <p:spPr>
          <a:xfrm>
            <a:off x="457200" y="1310000"/>
            <a:ext cx="8229600" cy="5100000"/>
          </a:xfrm>
          <a:prstGeom prst="rect">
            <a:avLst/>
          </a:prstGeom>
          <a:noFill/>
        </p:spPr>
        <p:txBody>
          <a:bodyPr lIns="91440" tIns="45720" rIns="91440" bIns="45720">
            <a:noAutofit/>
          </a:bodyPr>
          <a:lstStyle/>
          <a:p>
            <a:pPr marL="0" indent="0">
              <a:buNone/>
            </a:pPr>
            <a:r>
              <a:rPr lang="ko-KR" altLang="en-US" sz="2000" b="1" dirty="0">
                <a:solidFill>
                  <a:srgbClr val="0E347E"/>
                </a:solidFill>
                <a:latin typeface="+mn-ea"/>
                <a:ea typeface="+mn-ea"/>
                <a:cs typeface="함초롬돋움" panose="020B0604000101010101" pitchFamily="50" charset="-127"/>
              </a:rPr>
              <a:t>Test-and-Treat 전략 (60세 미만, 경보증상 없는 경우)</a:t>
            </a:r>
          </a:p>
          <a:p>
            <a:pPr marL="342900" indent="0">
              <a:buNone/>
            </a:pPr>
            <a:r>
              <a:rPr lang="ko-KR" altLang="en-US" sz="1800" dirty="0">
                <a:latin typeface="+mn-ea"/>
                <a:ea typeface="+mn-ea"/>
                <a:cs typeface="함초롬돋움" panose="020B0604000101010101" pitchFamily="50" charset="-127"/>
              </a:rPr>
              <a:t>• 비침습적 검사(UBT 또는 분변 항원 검사) → 양성 시 제균 → 4주 후 확인 검사</a:t>
            </a:r>
          </a:p>
          <a:p>
            <a:pPr marL="342900" indent="0">
              <a:buNone/>
            </a:pPr>
            <a:r>
              <a:rPr lang="ko-KR" altLang="en-US" sz="1800" dirty="0">
                <a:latin typeface="+mn-ea"/>
                <a:ea typeface="+mn-ea"/>
                <a:cs typeface="함초롬돋움" panose="020B0604000101010101" pitchFamily="50" charset="-127"/>
              </a:rPr>
              <a:t>• 확인 검사 전 PPI 2주 중단 필수 (위음성 방지)</a:t>
            </a:r>
          </a:p>
          <a:p>
            <a:pPr>
              <a:buNone/>
            </a:pPr>
            <a:endParaRPr lang="ko-KR" sz="1600" dirty="0"/>
          </a:p>
          <a:p>
            <a:pPr marL="0" indent="0">
              <a:buNone/>
            </a:pPr>
            <a:r>
              <a:rPr lang="ko-KR" altLang="en-US" sz="2000" b="1" dirty="0">
                <a:solidFill>
                  <a:srgbClr val="0E347E"/>
                </a:solidFill>
                <a:latin typeface="+mn-ea"/>
                <a:ea typeface="+mn-ea"/>
                <a:cs typeface="함초롬돋움" panose="020B0604000101010101" pitchFamily="50" charset="-127"/>
              </a:rPr>
              <a:t>1차 제균 요법 (한국 권고)</a:t>
            </a:r>
          </a:p>
          <a:p>
            <a:pPr marL="342900" indent="0">
              <a:buNone/>
            </a:pPr>
            <a:r>
              <a:rPr lang="ko-KR" altLang="en-US" sz="1800" dirty="0">
                <a:latin typeface="+mn-ea"/>
                <a:ea typeface="+mn-ea"/>
                <a:cs typeface="함초롬돋움" panose="020B0604000101010101" pitchFamily="50" charset="-127"/>
              </a:rPr>
              <a:t>• 비스무스 사제요법: PPI + Bismuth + Metronidazole + Tetracycline (14일) ★ 우선 권고</a:t>
            </a:r>
          </a:p>
          <a:p>
            <a:pPr marL="571500" indent="0">
              <a:buNone/>
            </a:pPr>
            <a:r>
              <a:rPr lang="ko-KR" altLang="en-US" sz="1800" dirty="0">
                <a:latin typeface="+mn-ea"/>
                <a:ea typeface="+mn-ea"/>
                <a:cs typeface="함초롬돋움" panose="020B0604000101010101" pitchFamily="50" charset="-127"/>
              </a:rPr>
              <a:t>• → 국내 Clarithromycin 내성률 15~30%로 높아 비스무스 요법 우선</a:t>
            </a:r>
          </a:p>
          <a:p>
            <a:pPr marL="342900" indent="0">
              <a:buNone/>
            </a:pPr>
            <a:r>
              <a:rPr lang="ko-KR" altLang="en-US" sz="1800" dirty="0">
                <a:latin typeface="+mn-ea"/>
                <a:ea typeface="+mn-ea"/>
                <a:cs typeface="함초롬돋움" panose="020B0604000101010101" pitchFamily="50" charset="-127"/>
              </a:rPr>
              <a:t>• 표준 삼제요법: PPI + Amoxicillin + Clarithromycin (14일) — 내성 낮은 지역</a:t>
            </a:r>
          </a:p>
          <a:p>
            <a:pPr>
              <a:buNone/>
            </a:pPr>
            <a:endParaRPr lang="ko-KR" sz="1600" dirty="0"/>
          </a:p>
          <a:p>
            <a:pPr marL="0" indent="0">
              <a:buNone/>
            </a:pPr>
            <a:r>
              <a:rPr lang="ko-KR" altLang="en-US" sz="2000" b="1" dirty="0">
                <a:solidFill>
                  <a:srgbClr val="0E347E"/>
                </a:solidFill>
                <a:latin typeface="+mn-ea"/>
                <a:ea typeface="+mn-ea"/>
                <a:cs typeface="함초롬돋움" panose="020B0604000101010101" pitchFamily="50" charset="-127"/>
              </a:rPr>
              <a:t>2차 제균 및 주의사항</a:t>
            </a:r>
          </a:p>
          <a:p>
            <a:pPr marL="342900" indent="0">
              <a:buNone/>
            </a:pPr>
            <a:r>
              <a:rPr lang="ko-KR" altLang="en-US" sz="1800" dirty="0">
                <a:latin typeface="+mn-ea"/>
                <a:ea typeface="+mn-ea"/>
                <a:cs typeface="함초롬돋움" panose="020B0604000101010101" pitchFamily="50" charset="-127"/>
              </a:rPr>
              <a:t>• 1차 실패 시: 레보플록사신 삼제요법 (PPI + Amoxicillin + Levofloxacin, 14일)</a:t>
            </a:r>
          </a:p>
          <a:p>
            <a:pPr marL="342900" indent="0">
              <a:buNone/>
            </a:pPr>
            <a:r>
              <a:rPr lang="ko-KR" altLang="en-US" sz="1800" dirty="0">
                <a:latin typeface="+mn-ea"/>
                <a:ea typeface="+mn-ea"/>
                <a:cs typeface="함초롬돋움" panose="020B0604000101010101" pitchFamily="50" charset="-127"/>
              </a:rPr>
              <a:t>• 제균 효과: 기능성 소화불량 증상 개선 + 장기적 위암 예방 효과 (근거 moderate~strong)</a:t>
            </a:r>
          </a:p>
          <a:p>
            <a:pPr marL="342900" indent="0">
              <a:buNone/>
            </a:pPr>
            <a:r>
              <a:rPr lang="ko-KR" altLang="en-US" sz="1800" dirty="0">
                <a:latin typeface="+mn-ea"/>
                <a:ea typeface="+mn-ea"/>
                <a:cs typeface="함초롬돋움" panose="020B0604000101010101" pitchFamily="50" charset="-127"/>
              </a:rPr>
              <a:t>• 복약 순응도 강조 — 제균 실패 시 내성 위험 증가</a:t>
            </a:r>
          </a:p>
        </p:txBody>
      </p:sp>
      <p:sp>
        <p:nvSpPr>
          <p:cNvPr id="5" name="source"/>
          <p:cNvSpPr/>
          <p:nvPr/>
        </p:nvSpPr>
        <p:spPr>
          <a:xfrm>
            <a:off x="4489057" y="6555094"/>
            <a:ext cx="457200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buNone/>
            </a:pPr>
            <a:r>
              <a:rPr lang="en-US" altLang="ko-KR" sz="1000" dirty="0">
                <a:latin typeface="+mn-ea"/>
                <a:ea typeface="+mn-ea"/>
                <a:cs typeface="함초롬돋움" panose="020B0604000101010101" pitchFamily="50" charset="-127"/>
              </a:rPr>
              <a:t>Korean H. pylori Guideline 2021; ACG/CAG 2017</a:t>
            </a:r>
          </a:p>
        </p:txBody>
      </p:sp>
    </p:spTree>
    <p:extLst>
      <p:ext uri="{BB962C8B-B14F-4D97-AF65-F5344CB8AC3E}">
        <p14:creationId xmlns:p14="http://schemas.microsoft.com/office/powerpoint/2010/main" val="2539047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253519" y="426852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ko-KR" altLang="en-US" sz="32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주요</a:t>
            </a:r>
            <a:r>
              <a:rPr lang="en-US" altLang="ko-KR" sz="32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</a:t>
            </a:r>
            <a:r>
              <a:rPr lang="ko-KR" altLang="en-US" sz="32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약어 정리</a:t>
            </a:r>
            <a:endParaRPr lang="en-US" altLang="ko-KR" sz="32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2000" b="1" dirty="0">
                <a:latin typeface="+mj-ea"/>
                <a:ea typeface="+mj-ea"/>
                <a:cs typeface="함초롬돋움" panose="020B0604000101010101" pitchFamily="50" charset="-127"/>
              </a:rPr>
              <a:t>GERD: Gastroesophageal Reflux Disease </a:t>
            </a:r>
            <a:r>
              <a:rPr lang="en-US" altLang="ko-KR" sz="2000" dirty="0">
                <a:latin typeface="+mj-ea"/>
                <a:ea typeface="+mj-ea"/>
                <a:cs typeface="함초롬돋움" panose="020B0604000101010101" pitchFamily="50" charset="-127"/>
              </a:rPr>
              <a:t>(</a:t>
            </a:r>
            <a:r>
              <a:rPr lang="ko-KR" altLang="en-US" sz="2000" dirty="0">
                <a:latin typeface="+mj-ea"/>
                <a:ea typeface="+mj-ea"/>
                <a:cs typeface="함초롬돋움" panose="020B0604000101010101" pitchFamily="50" charset="-127"/>
              </a:rPr>
              <a:t>위식도역류질환</a:t>
            </a:r>
            <a:r>
              <a:rPr lang="en-US" altLang="ko-KR" sz="2000" dirty="0">
                <a:latin typeface="+mj-ea"/>
                <a:ea typeface="+mj-ea"/>
                <a:cs typeface="함초롬돋움" panose="020B0604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latin typeface="+mj-ea"/>
                <a:ea typeface="+mj-ea"/>
                <a:cs typeface="함초롬돋움" panose="020B0604000101010101" pitchFamily="50" charset="-127"/>
              </a:rPr>
              <a:t>NERD: Non-Erosive Reflux Disease </a:t>
            </a:r>
            <a:r>
              <a:rPr lang="en-US" altLang="ko-KR" sz="2000" dirty="0">
                <a:latin typeface="+mj-ea"/>
                <a:ea typeface="+mj-ea"/>
                <a:cs typeface="함초롬돋움" panose="020B0604000101010101" pitchFamily="50" charset="-127"/>
              </a:rPr>
              <a:t>(</a:t>
            </a:r>
            <a:r>
              <a:rPr lang="ko-KR" altLang="en-US" sz="2000" dirty="0" err="1">
                <a:latin typeface="+mj-ea"/>
                <a:ea typeface="+mj-ea"/>
                <a:cs typeface="함초롬돋움" panose="020B0604000101010101" pitchFamily="50" charset="-127"/>
              </a:rPr>
              <a:t>비미란성</a:t>
            </a:r>
            <a:r>
              <a:rPr lang="ko-KR" altLang="en-US" sz="2000" dirty="0">
                <a:latin typeface="+mj-ea"/>
                <a:ea typeface="+mj-ea"/>
                <a:cs typeface="함초롬돋움" panose="020B0604000101010101" pitchFamily="50" charset="-127"/>
              </a:rPr>
              <a:t> 역류질환</a:t>
            </a:r>
            <a:r>
              <a:rPr lang="en-US" altLang="ko-KR" sz="2000" dirty="0">
                <a:latin typeface="+mj-ea"/>
                <a:ea typeface="+mj-ea"/>
                <a:cs typeface="함초롬돋움" panose="020B0604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latin typeface="+mj-ea"/>
                <a:ea typeface="+mj-ea"/>
                <a:cs typeface="함초롬돋움" panose="020B0604000101010101" pitchFamily="50" charset="-127"/>
              </a:rPr>
              <a:t>EE: Erosive Esophagitis </a:t>
            </a:r>
            <a:r>
              <a:rPr lang="en-US" altLang="ko-KR" sz="2000" dirty="0">
                <a:latin typeface="+mj-ea"/>
                <a:ea typeface="+mj-ea"/>
                <a:cs typeface="함초롬돋움" panose="020B0604000101010101" pitchFamily="50" charset="-127"/>
              </a:rPr>
              <a:t>(</a:t>
            </a:r>
            <a:r>
              <a:rPr lang="ko-KR" altLang="en-US" sz="2000" dirty="0" err="1">
                <a:latin typeface="+mj-ea"/>
                <a:ea typeface="+mj-ea"/>
                <a:cs typeface="함초롬돋움" panose="020B0604000101010101" pitchFamily="50" charset="-127"/>
              </a:rPr>
              <a:t>미란성</a:t>
            </a:r>
            <a:r>
              <a:rPr lang="ko-KR" altLang="en-US" sz="2000" dirty="0">
                <a:latin typeface="+mj-ea"/>
                <a:ea typeface="+mj-ea"/>
                <a:cs typeface="함초롬돋움" panose="020B0604000101010101" pitchFamily="50" charset="-127"/>
              </a:rPr>
              <a:t> </a:t>
            </a:r>
            <a:r>
              <a:rPr lang="ko-KR" altLang="en-US" sz="2000" dirty="0" err="1">
                <a:latin typeface="+mj-ea"/>
                <a:ea typeface="+mj-ea"/>
                <a:cs typeface="함초롬돋움" panose="020B0604000101010101" pitchFamily="50" charset="-127"/>
              </a:rPr>
              <a:t>식도염</a:t>
            </a:r>
            <a:r>
              <a:rPr lang="en-US" altLang="ko-KR" sz="2000" dirty="0">
                <a:latin typeface="+mj-ea"/>
                <a:ea typeface="+mj-ea"/>
                <a:cs typeface="함초롬돋움" panose="020B0604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latin typeface="+mj-ea"/>
                <a:ea typeface="+mj-ea"/>
                <a:cs typeface="함초롬돋움" panose="020B0604000101010101" pitchFamily="50" charset="-127"/>
              </a:rPr>
              <a:t>PPI: Proton Pump Inhibitor </a:t>
            </a:r>
            <a:r>
              <a:rPr lang="en-US" altLang="ko-KR" sz="2000" dirty="0">
                <a:latin typeface="+mj-ea"/>
                <a:ea typeface="+mj-ea"/>
                <a:cs typeface="함초롬돋움" panose="020B0604000101010101" pitchFamily="50" charset="-127"/>
              </a:rPr>
              <a:t>(</a:t>
            </a:r>
            <a:r>
              <a:rPr lang="ko-KR" altLang="en-US" sz="2000" dirty="0">
                <a:latin typeface="+mj-ea"/>
                <a:ea typeface="+mj-ea"/>
                <a:cs typeface="함초롬돋움" panose="020B0604000101010101" pitchFamily="50" charset="-127"/>
              </a:rPr>
              <a:t>양성자펌프억제제</a:t>
            </a:r>
            <a:r>
              <a:rPr lang="en-US" altLang="ko-KR" sz="2000" dirty="0">
                <a:latin typeface="+mj-ea"/>
                <a:ea typeface="+mj-ea"/>
                <a:cs typeface="함초롬돋움" panose="020B0604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latin typeface="+mj-ea"/>
                <a:ea typeface="+mj-ea"/>
                <a:cs typeface="함초롬돋움" panose="020B0604000101010101" pitchFamily="50" charset="-127"/>
              </a:rPr>
              <a:t>P-CAB: Potassium-Competitive Acid Blocker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latin typeface="+mj-ea"/>
                <a:ea typeface="+mj-ea"/>
                <a:cs typeface="함초롬돋움" panose="020B0604000101010101" pitchFamily="50" charset="-127"/>
              </a:rPr>
              <a:t>IBS: Irritable Bowel Syndrome </a:t>
            </a:r>
            <a:r>
              <a:rPr lang="en-US" altLang="ko-KR" sz="2000" dirty="0">
                <a:latin typeface="+mj-ea"/>
                <a:ea typeface="+mj-ea"/>
                <a:cs typeface="함초롬돋움" panose="020B0604000101010101" pitchFamily="50" charset="-127"/>
              </a:rPr>
              <a:t>(</a:t>
            </a:r>
            <a:r>
              <a:rPr lang="ko-KR" altLang="en-US" sz="2000" dirty="0">
                <a:latin typeface="+mj-ea"/>
                <a:ea typeface="+mj-ea"/>
                <a:cs typeface="함초롬돋움" panose="020B0604000101010101" pitchFamily="50" charset="-127"/>
              </a:rPr>
              <a:t>과민성대장증후군</a:t>
            </a:r>
            <a:r>
              <a:rPr lang="en-US" altLang="ko-KR" sz="2000" dirty="0">
                <a:latin typeface="+mj-ea"/>
                <a:ea typeface="+mj-ea"/>
                <a:cs typeface="함초롬돋움" panose="020B0604000101010101" pitchFamily="50" charset="-127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2000" b="1" dirty="0">
                <a:latin typeface="+mj-ea"/>
                <a:ea typeface="+mj-ea"/>
                <a:cs typeface="함초롬돋움" panose="020B0604000101010101" pitchFamily="50" charset="-127"/>
              </a:rPr>
              <a:t>TCA: Tricyclic Antidepressant </a:t>
            </a:r>
            <a:r>
              <a:rPr lang="en-US" altLang="ko-KR" sz="2000" dirty="0">
                <a:latin typeface="+mj-ea"/>
                <a:ea typeface="+mj-ea"/>
                <a:cs typeface="함초롬돋움" panose="020B0604000101010101" pitchFamily="50" charset="-127"/>
              </a:rPr>
              <a:t>(</a:t>
            </a:r>
            <a:r>
              <a:rPr lang="ko-KR" altLang="en-US" sz="2000" dirty="0" err="1">
                <a:latin typeface="+mj-ea"/>
                <a:ea typeface="+mj-ea"/>
                <a:cs typeface="함초롬돋움" panose="020B0604000101010101" pitchFamily="50" charset="-127"/>
              </a:rPr>
              <a:t>삼환계</a:t>
            </a:r>
            <a:r>
              <a:rPr lang="ko-KR" altLang="en-US" sz="2000" dirty="0">
                <a:latin typeface="+mj-ea"/>
                <a:ea typeface="+mj-ea"/>
                <a:cs typeface="함초롬돋움" panose="020B0604000101010101" pitchFamily="50" charset="-127"/>
              </a:rPr>
              <a:t> 항우울제</a:t>
            </a:r>
            <a:r>
              <a:rPr lang="en-US" altLang="ko-KR" sz="2000" dirty="0" smtClean="0">
                <a:latin typeface="+mj-ea"/>
                <a:ea typeface="+mj-ea"/>
                <a:cs typeface="함초롬돋움" panose="020B0604000101010101" pitchFamily="50" charset="-127"/>
              </a:rPr>
              <a:t>)</a:t>
            </a:r>
            <a:endParaRPr lang="en-US" altLang="ko-KR" sz="2000" dirty="0">
              <a:latin typeface="+mj-ea"/>
              <a:ea typeface="+mj-ea"/>
              <a:cs typeface="함초롬돋움" panose="020B0604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1046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3459983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ko-KR" sz="44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Take-home message</a:t>
            </a:r>
            <a:endParaRPr lang="ko-KR" altLang="en-US" sz="44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746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Take-home message</a:t>
            </a:r>
            <a:endParaRPr lang="ko-KR" altLang="en-US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06072" y="1825625"/>
            <a:ext cx="7973483" cy="4351338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ko-KR" sz="2000" b="1" dirty="0" smtClean="0">
                <a:latin typeface="+mn-ea"/>
                <a:cs typeface="함초롬돋움" panose="020B0604000101010101" pitchFamily="50" charset="-127"/>
              </a:rPr>
              <a:t>2025 </a:t>
            </a:r>
            <a:r>
              <a:rPr lang="ko-KR" altLang="en-US" sz="2000" b="1" dirty="0">
                <a:latin typeface="+mn-ea"/>
                <a:cs typeface="함초롬돋움" panose="020B0604000101010101" pitchFamily="50" charset="-127"/>
              </a:rPr>
              <a:t>가이드라인 핵심</a:t>
            </a:r>
            <a:r>
              <a:rPr lang="en-US" altLang="ko-KR" sz="2000" b="1" dirty="0">
                <a:latin typeface="+mn-ea"/>
                <a:cs typeface="함초롬돋움" panose="020B0604000101010101" pitchFamily="50" charset="-127"/>
              </a:rPr>
              <a:t>: </a:t>
            </a:r>
            <a:r>
              <a:rPr lang="ko-KR" altLang="en-US" sz="2000" b="1" dirty="0">
                <a:latin typeface="+mn-ea"/>
                <a:cs typeface="함초롬돋움" panose="020B0604000101010101" pitchFamily="50" charset="-127"/>
              </a:rPr>
              <a:t>표현형 기반 </a:t>
            </a:r>
            <a:r>
              <a:rPr lang="ko-KR" altLang="en-US" sz="2000" b="1" i="1" dirty="0"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함초롬돋움" panose="020B0604000101010101" pitchFamily="50" charset="-127"/>
              </a:rPr>
              <a:t>맞춤 치료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000" b="1" dirty="0">
                <a:latin typeface="+mn-ea"/>
                <a:cs typeface="함초롬돋움" panose="020B0604000101010101" pitchFamily="50" charset="-127"/>
              </a:rPr>
              <a:t>GERD: </a:t>
            </a:r>
            <a:r>
              <a:rPr lang="ko-KR" altLang="en-US" sz="2000" dirty="0" err="1">
                <a:latin typeface="+mn-ea"/>
                <a:cs typeface="함초롬돋움" panose="020B0604000101010101" pitchFamily="50" charset="-127"/>
              </a:rPr>
              <a:t>표현형별</a:t>
            </a:r>
            <a:r>
              <a:rPr lang="ko-KR" altLang="en-US" sz="2000" dirty="0">
                <a:latin typeface="+mn-ea"/>
                <a:cs typeface="함초롬돋움" panose="020B0604000101010101" pitchFamily="50" charset="-127"/>
              </a:rPr>
              <a:t> 치료 </a:t>
            </a:r>
            <a:r>
              <a:rPr lang="en-US" altLang="ko-KR" sz="2000" dirty="0">
                <a:latin typeface="+mn-ea"/>
                <a:cs typeface="함초롬돋움" panose="020B0604000101010101" pitchFamily="50" charset="-127"/>
              </a:rPr>
              <a:t>(P-CAB </a:t>
            </a:r>
            <a:r>
              <a:rPr lang="ko-KR" altLang="en-US" sz="2000" dirty="0">
                <a:latin typeface="+mn-ea"/>
                <a:cs typeface="함초롬돋움" panose="020B0604000101010101" pitchFamily="50" charset="-127"/>
              </a:rPr>
              <a:t>중증 </a:t>
            </a:r>
            <a:r>
              <a:rPr lang="en-US" altLang="ko-KR" sz="2000" dirty="0">
                <a:latin typeface="+mn-ea"/>
                <a:cs typeface="함초롬돋움" panose="020B0604000101010101" pitchFamily="50" charset="-127"/>
              </a:rPr>
              <a:t>EE </a:t>
            </a:r>
            <a:r>
              <a:rPr lang="ko-KR" altLang="en-US" sz="2000" dirty="0">
                <a:latin typeface="+mn-ea"/>
                <a:cs typeface="함초롬돋움" panose="020B0604000101010101" pitchFamily="50" charset="-127"/>
              </a:rPr>
              <a:t>우선</a:t>
            </a:r>
            <a:r>
              <a:rPr lang="en-US" altLang="ko-KR" sz="2000" dirty="0">
                <a:latin typeface="+mn-ea"/>
                <a:cs typeface="함초롬돋움" panose="020B0604000101010101" pitchFamily="50" charset="-127"/>
              </a:rPr>
              <a:t>, on-demand vs </a:t>
            </a:r>
            <a:r>
              <a:rPr lang="ko-KR" altLang="en-US" sz="2000" dirty="0">
                <a:latin typeface="+mn-ea"/>
                <a:cs typeface="함초롬돋움" panose="020B0604000101010101" pitchFamily="50" charset="-127"/>
              </a:rPr>
              <a:t>지속</a:t>
            </a:r>
            <a:r>
              <a:rPr lang="en-US" altLang="ko-KR" sz="2000" dirty="0">
                <a:latin typeface="+mn-ea"/>
                <a:cs typeface="함초롬돋움" panose="020B0604000101010101" pitchFamily="50" charset="-127"/>
              </a:rPr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000" b="1" dirty="0">
                <a:latin typeface="+mn-ea"/>
                <a:cs typeface="함초롬돋움" panose="020B0604000101010101" pitchFamily="50" charset="-127"/>
              </a:rPr>
              <a:t>기능성 소화불량</a:t>
            </a:r>
            <a:r>
              <a:rPr lang="en-US" altLang="ko-KR" sz="2000" b="1" dirty="0">
                <a:latin typeface="+mn-ea"/>
                <a:cs typeface="함초롬돋움" panose="020B0604000101010101" pitchFamily="50" charset="-127"/>
              </a:rPr>
              <a:t>: </a:t>
            </a:r>
            <a:r>
              <a:rPr lang="en-US" altLang="ko-KR" sz="2000" dirty="0">
                <a:latin typeface="+mn-ea"/>
                <a:cs typeface="함초롬돋움" panose="020B0604000101010101" pitchFamily="50" charset="-127"/>
              </a:rPr>
              <a:t>H. pylori </a:t>
            </a:r>
            <a:r>
              <a:rPr lang="ko-KR" altLang="en-US" sz="2000" dirty="0">
                <a:latin typeface="+mn-ea"/>
                <a:cs typeface="함초롬돋움" panose="020B0604000101010101" pitchFamily="50" charset="-127"/>
              </a:rPr>
              <a:t>제균 후 단계적 </a:t>
            </a:r>
            <a:r>
              <a:rPr lang="ko-KR" altLang="en-US" sz="2000" dirty="0" smtClean="0">
                <a:latin typeface="+mn-ea"/>
                <a:cs typeface="함초롬돋움" panose="020B0604000101010101" pitchFamily="50" charset="-127"/>
              </a:rPr>
              <a:t>치료</a:t>
            </a:r>
            <a:r>
              <a:rPr lang="en-US" altLang="ko-KR" sz="2000" dirty="0" smtClean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000" dirty="0">
                <a:latin typeface="+mn-ea"/>
                <a:cs typeface="함초롬돋움" panose="020B0604000101010101" pitchFamily="50" charset="-127"/>
              </a:rPr>
              <a:t>양성 진단 전략으로 불필요한 검사 감소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altLang="ko-KR" sz="2000" b="1" dirty="0">
                <a:latin typeface="+mn-ea"/>
                <a:cs typeface="함초롬돋움" panose="020B0604000101010101" pitchFamily="50" charset="-127"/>
              </a:rPr>
              <a:t>IBS: </a:t>
            </a:r>
            <a:r>
              <a:rPr lang="ko-KR" altLang="en-US" sz="2000" dirty="0">
                <a:latin typeface="+mn-ea"/>
                <a:cs typeface="함초롬돋움" panose="020B0604000101010101" pitchFamily="50" charset="-127"/>
              </a:rPr>
              <a:t>양성 진단 </a:t>
            </a:r>
            <a:r>
              <a:rPr lang="ko-KR" altLang="en-US" sz="2000" dirty="0" smtClean="0">
                <a:latin typeface="+mn-ea"/>
                <a:cs typeface="함초롬돋움" panose="020B0604000101010101" pitchFamily="50" charset="-127"/>
              </a:rPr>
              <a:t>전략</a:t>
            </a:r>
            <a:r>
              <a:rPr lang="ko-KR" altLang="en-US" sz="2000" dirty="0">
                <a:latin typeface="+mn-ea"/>
                <a:cs typeface="함초롬돋움" panose="020B0604000101010101" pitchFamily="50" charset="-127"/>
              </a:rPr>
              <a:t>으로 불필요한 검사 </a:t>
            </a:r>
            <a:r>
              <a:rPr lang="ko-KR" altLang="en-US" sz="2000" dirty="0" smtClean="0">
                <a:latin typeface="+mn-ea"/>
                <a:cs typeface="함초롬돋움" panose="020B0604000101010101" pitchFamily="50" charset="-127"/>
              </a:rPr>
              <a:t>감소</a:t>
            </a:r>
            <a:r>
              <a:rPr lang="en-US" altLang="ko-KR" sz="2000" dirty="0" smtClean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000" dirty="0">
                <a:latin typeface="+mn-ea"/>
                <a:cs typeface="함초롬돋움" panose="020B0604000101010101" pitchFamily="50" charset="-127"/>
              </a:rPr>
              <a:t>분변 </a:t>
            </a:r>
            <a:r>
              <a:rPr lang="ko-KR" altLang="en-US" sz="2000" dirty="0" err="1">
                <a:latin typeface="+mn-ea"/>
                <a:cs typeface="함초롬돋움" panose="020B0604000101010101" pitchFamily="50" charset="-127"/>
              </a:rPr>
              <a:t>칼프로텍틴으로</a:t>
            </a:r>
            <a:r>
              <a:rPr lang="ko-KR" altLang="en-US" sz="2000" dirty="0">
                <a:latin typeface="+mn-ea"/>
                <a:cs typeface="함초롬돋움" panose="020B0604000101010101" pitchFamily="50" charset="-127"/>
              </a:rPr>
              <a:t> </a:t>
            </a:r>
            <a:r>
              <a:rPr lang="en-US" altLang="ko-KR" sz="2000" dirty="0">
                <a:latin typeface="+mn-ea"/>
                <a:cs typeface="함초롬돋움" panose="020B0604000101010101" pitchFamily="50" charset="-127"/>
              </a:rPr>
              <a:t>IBD </a:t>
            </a:r>
            <a:r>
              <a:rPr lang="ko-KR" altLang="en-US" sz="2000" dirty="0" smtClean="0">
                <a:latin typeface="+mn-ea"/>
                <a:cs typeface="함초롬돋움" panose="020B0604000101010101" pitchFamily="50" charset="-127"/>
              </a:rPr>
              <a:t>감별</a:t>
            </a:r>
            <a:endParaRPr lang="en-US" altLang="ko-KR" sz="2000" dirty="0" smtClean="0">
              <a:latin typeface="+mn-ea"/>
              <a:cs typeface="함초롬돋움" panose="020B0604000101010101" pitchFamily="50" charset="-127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ko-KR" altLang="en-US" sz="2000" b="1" dirty="0" smtClean="0">
                <a:latin typeface="+mn-ea"/>
                <a:cs typeface="함초롬돋움" panose="020B0604000101010101" pitchFamily="50" charset="-127"/>
              </a:rPr>
              <a:t>공통</a:t>
            </a:r>
            <a:r>
              <a:rPr lang="en-US" altLang="ko-KR" sz="2000" b="1" dirty="0">
                <a:latin typeface="+mn-ea"/>
                <a:cs typeface="함초롬돋움" panose="020B0604000101010101" pitchFamily="50" charset="-127"/>
              </a:rPr>
              <a:t>: </a:t>
            </a:r>
            <a:r>
              <a:rPr lang="ko-KR" altLang="en-US" sz="2000" dirty="0">
                <a:latin typeface="+mn-ea"/>
                <a:cs typeface="함초롬돋움" panose="020B0604000101010101" pitchFamily="50" charset="-127"/>
              </a:rPr>
              <a:t>생활습관 개선</a:t>
            </a:r>
            <a:r>
              <a:rPr lang="en-US" altLang="ko-KR" sz="2000" dirty="0">
                <a:latin typeface="+mn-ea"/>
                <a:cs typeface="함초롬돋움" panose="020B0604000101010101" pitchFamily="50" charset="-127"/>
              </a:rPr>
              <a:t>, 8-12</a:t>
            </a:r>
            <a:r>
              <a:rPr lang="ko-KR" altLang="en-US" sz="2000" dirty="0">
                <a:latin typeface="+mn-ea"/>
                <a:cs typeface="함초롬돋움" panose="020B0604000101010101" pitchFamily="50" charset="-127"/>
              </a:rPr>
              <a:t>주 재평가</a:t>
            </a:r>
            <a:r>
              <a:rPr lang="en-US" altLang="ko-KR" sz="2000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000" dirty="0" err="1">
                <a:latin typeface="+mn-ea"/>
                <a:cs typeface="함초롬돋움" panose="020B0604000101010101" pitchFamily="50" charset="-127"/>
              </a:rPr>
              <a:t>경보증상</a:t>
            </a:r>
            <a:r>
              <a:rPr lang="ko-KR" altLang="en-US" sz="2000" dirty="0">
                <a:latin typeface="+mn-ea"/>
                <a:cs typeface="함초롬돋움" panose="020B0604000101010101" pitchFamily="50" charset="-127"/>
              </a:rPr>
              <a:t> 주의</a:t>
            </a:r>
          </a:p>
        </p:txBody>
      </p:sp>
    </p:spTree>
    <p:extLst>
      <p:ext uri="{BB962C8B-B14F-4D97-AF65-F5344CB8AC3E}">
        <p14:creationId xmlns:p14="http://schemas.microsoft.com/office/powerpoint/2010/main" val="34439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5"/>
          <a:stretch/>
        </p:blipFill>
        <p:spPr>
          <a:xfrm>
            <a:off x="-29882" y="0"/>
            <a:ext cx="9173882" cy="6858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528" y="274306"/>
            <a:ext cx="1714659" cy="154030"/>
          </a:xfrm>
          <a:prstGeom prst="rect">
            <a:avLst/>
          </a:prstGeom>
        </p:spPr>
      </p:pic>
      <p:grpSp>
        <p:nvGrpSpPr>
          <p:cNvPr id="24" name="그룹 23"/>
          <p:cNvGrpSpPr/>
          <p:nvPr/>
        </p:nvGrpSpPr>
        <p:grpSpPr>
          <a:xfrm>
            <a:off x="3414106" y="2874069"/>
            <a:ext cx="2285905" cy="1809336"/>
            <a:chOff x="945899" y="1693121"/>
            <a:chExt cx="7953252" cy="2751839"/>
          </a:xfrm>
        </p:grpSpPr>
        <p:sp>
          <p:nvSpPr>
            <p:cNvPr id="10" name="직사각형 9"/>
            <p:cNvSpPr/>
            <p:nvPr/>
          </p:nvSpPr>
          <p:spPr>
            <a:xfrm>
              <a:off x="945899" y="2365073"/>
              <a:ext cx="7953252" cy="2079887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r>
                <a:rPr lang="ko-KR" altLang="en-US" sz="4000" dirty="0" smtClean="0">
                  <a:solidFill>
                    <a:schemeClr val="bg1"/>
                  </a:solidFill>
                  <a:latin typeface="KoPub돋움체 Bold" panose="02020603020101020101" pitchFamily="18" charset="-127"/>
                  <a:ea typeface="KoPub돋움체 Bold" panose="02020603020101020101" pitchFamily="18" charset="-127"/>
                  <a:cs typeface="KoPubWorld돋움체 Bold" panose="00000800000000000000" pitchFamily="2" charset="-127"/>
                </a:rPr>
                <a:t>감사합니다</a:t>
              </a:r>
              <a:endParaRPr lang="en-US" altLang="ko-KR" sz="4000" dirty="0">
                <a:solidFill>
                  <a:schemeClr val="bg1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KoPubWorld돋움체 Bold" panose="00000800000000000000" pitchFamily="2" charset="-127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980447" y="1693121"/>
              <a:ext cx="7918704" cy="432497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endParaRPr lang="en-US" altLang="ko-KR" sz="3000" dirty="0">
                <a:solidFill>
                  <a:srgbClr val="579ED7"/>
                </a:solidFill>
                <a:latin typeface="KoPub돋움체 Bold" panose="02020603020101020101" pitchFamily="18" charset="-127"/>
                <a:ea typeface="KoPub돋움체 Bold" panose="02020603020101020101" pitchFamily="18" charset="-127"/>
                <a:cs typeface="KoPubWorld돋움체 Bold" panose="00000800000000000000" pitchFamily="2" charset="-127"/>
              </a:endParaRPr>
            </a:p>
          </p:txBody>
        </p:sp>
      </p:grpSp>
      <p:cxnSp>
        <p:nvCxnSpPr>
          <p:cNvPr id="18" name="직선 연결선 17"/>
          <p:cNvCxnSpPr/>
          <p:nvPr/>
        </p:nvCxnSpPr>
        <p:spPr>
          <a:xfrm>
            <a:off x="-29882" y="699473"/>
            <a:ext cx="917388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11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3459983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ko-KR" sz="44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Introduction</a:t>
            </a:r>
            <a:endParaRPr lang="en-US" altLang="ko-KR" sz="44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3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Recent Guidelines </a:t>
            </a:r>
            <a:endParaRPr lang="en-US" altLang="ko-KR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표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66567"/>
              </p:ext>
            </p:extLst>
          </p:nvPr>
        </p:nvGraphicFramePr>
        <p:xfrm>
          <a:off x="484909" y="1854195"/>
          <a:ext cx="8304089" cy="382928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015837">
                  <a:extLst>
                    <a:ext uri="{9D8B030D-6E8A-4147-A177-3AD203B41FA5}">
                      <a16:colId xmlns:a16="http://schemas.microsoft.com/office/drawing/2014/main" val="4000526926"/>
                    </a:ext>
                  </a:extLst>
                </a:gridCol>
                <a:gridCol w="2916381">
                  <a:extLst>
                    <a:ext uri="{9D8B030D-6E8A-4147-A177-3AD203B41FA5}">
                      <a16:colId xmlns:a16="http://schemas.microsoft.com/office/drawing/2014/main" val="4204226056"/>
                    </a:ext>
                  </a:extLst>
                </a:gridCol>
                <a:gridCol w="1343891">
                  <a:extLst>
                    <a:ext uri="{9D8B030D-6E8A-4147-A177-3AD203B41FA5}">
                      <a16:colId xmlns:a16="http://schemas.microsoft.com/office/drawing/2014/main" val="524664406"/>
                    </a:ext>
                  </a:extLst>
                </a:gridCol>
                <a:gridCol w="2027980">
                  <a:extLst>
                    <a:ext uri="{9D8B030D-6E8A-4147-A177-3AD203B41FA5}">
                      <a16:colId xmlns:a16="http://schemas.microsoft.com/office/drawing/2014/main" val="4200089651"/>
                    </a:ext>
                  </a:extLst>
                </a:gridCol>
              </a:tblGrid>
              <a:tr h="49732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질환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가이드라인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연도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비고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151627"/>
                  </a:ext>
                </a:extLst>
              </a:tr>
              <a:tr h="4973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GERD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2025 Focused Update of the Seoul Consensus on GERD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2025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2026 </a:t>
                      </a:r>
                      <a:r>
                        <a:rPr lang="ko-KR" altLang="en-US" dirty="0" smtClean="0"/>
                        <a:t>게재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115021"/>
                  </a:ext>
                </a:extLst>
              </a:tr>
              <a:tr h="4973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IBS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2025 Seoul Consensus on IBS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mtClean="0"/>
                        <a:t>2025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909027"/>
                  </a:ext>
                </a:extLst>
              </a:tr>
              <a:tr h="49732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기능성소화불량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ACG/CAG 2017 +  NEJM 2026 </a:t>
                      </a:r>
                    </a:p>
                    <a:p>
                      <a:pPr algn="ctr" latinLnBrk="1"/>
                      <a:r>
                        <a:rPr lang="en-US" altLang="ko-KR" dirty="0" smtClean="0"/>
                        <a:t>(</a:t>
                      </a:r>
                      <a:r>
                        <a:rPr lang="en-US" altLang="ko-KR" dirty="0" err="1" smtClean="0"/>
                        <a:t>Pasricha</a:t>
                      </a:r>
                      <a:r>
                        <a:rPr lang="en-US" altLang="ko-KR" dirty="0" smtClean="0"/>
                        <a:t> &amp; Talley)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mtClean="0"/>
                        <a:t>2017-2026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3222224"/>
                  </a:ext>
                </a:extLst>
              </a:tr>
              <a:tr h="4973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ROME criteria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Rome IV (2016)</a:t>
                      </a:r>
                      <a:endParaRPr lang="ko-KR" alt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mtClean="0"/>
                        <a:t>2016 (</a:t>
                      </a:r>
                      <a:r>
                        <a:rPr lang="ko-KR" altLang="en-US" smtClean="0"/>
                        <a:t>현행</a:t>
                      </a:r>
                      <a:r>
                        <a:rPr lang="en-US" altLang="ko-KR" smtClean="0"/>
                        <a:t>)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/>
                        <a:t>Rome V 2026 </a:t>
                      </a:r>
                    </a:p>
                    <a:p>
                      <a:pPr algn="ctr" latinLnBrk="1"/>
                      <a:r>
                        <a:rPr lang="ko-KR" altLang="en-US" b="1" dirty="0" smtClean="0"/>
                        <a:t>하반기 예정</a:t>
                      </a:r>
                      <a:endParaRPr lang="ko-KR" alt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897361"/>
                  </a:ext>
                </a:extLst>
              </a:tr>
              <a:tr h="49732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err="1" smtClean="0"/>
                        <a:t>H.Pylori</a:t>
                      </a:r>
                      <a:r>
                        <a:rPr lang="en-US" altLang="ko-KR" baseline="0" dirty="0" smtClean="0"/>
                        <a:t> 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한국 </a:t>
                      </a:r>
                      <a:r>
                        <a:rPr lang="en-US" altLang="ko-KR" dirty="0" smtClean="0"/>
                        <a:t>H. pylori </a:t>
                      </a:r>
                      <a:r>
                        <a:rPr lang="ko-KR" altLang="en-US" dirty="0" smtClean="0"/>
                        <a:t>가이드라인 </a:t>
                      </a:r>
                      <a:r>
                        <a:rPr lang="en-US" altLang="ko-KR" b="0" dirty="0" smtClean="0"/>
                        <a:t>2020</a:t>
                      </a:r>
                      <a:r>
                        <a:rPr lang="ko-KR" altLang="en-US" dirty="0" smtClean="0"/>
                        <a:t> </a:t>
                      </a:r>
                      <a:r>
                        <a:rPr lang="en-US" altLang="ko-KR" dirty="0" smtClean="0"/>
                        <a:t>+ Bang CS et al. 2025 </a:t>
                      </a:r>
                      <a:r>
                        <a:rPr lang="ko-KR" altLang="en-US" dirty="0" smtClean="0"/>
                        <a:t>가이드라인 리뷰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/>
                        <a:t>2020+2026</a:t>
                      </a:r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 smtClean="0"/>
                        <a:t>신규 가이드라인</a:t>
                      </a:r>
                      <a:r>
                        <a:rPr lang="ko-KR" altLang="en-US" baseline="0" dirty="0" smtClean="0"/>
                        <a:t> </a:t>
                      </a:r>
                      <a:r>
                        <a:rPr lang="ko-KR" altLang="en-US" dirty="0" smtClean="0"/>
                        <a:t>출판 예정</a:t>
                      </a:r>
                      <a:endParaRPr lang="ko-KR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139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2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253519" y="426852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ko-KR" sz="32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ROME criteria </a:t>
            </a:r>
            <a:endParaRPr lang="en-US" altLang="ko-KR" sz="32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직선 연결선 3"/>
          <p:cNvCxnSpPr/>
          <p:nvPr/>
        </p:nvCxnSpPr>
        <p:spPr>
          <a:xfrm>
            <a:off x="557561" y="5508702"/>
            <a:ext cx="7861610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타원 4"/>
          <p:cNvSpPr/>
          <p:nvPr/>
        </p:nvSpPr>
        <p:spPr>
          <a:xfrm>
            <a:off x="1382751" y="5413916"/>
            <a:ext cx="189571" cy="18957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170878" y="5698273"/>
            <a:ext cx="680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1994</a:t>
            </a:r>
            <a:endParaRPr lang="ko-KR" altLang="en-US" sz="1600" b="1" dirty="0"/>
          </a:p>
        </p:txBody>
      </p:sp>
      <p:sp>
        <p:nvSpPr>
          <p:cNvPr id="11" name="타원 10"/>
          <p:cNvSpPr/>
          <p:nvPr/>
        </p:nvSpPr>
        <p:spPr>
          <a:xfrm>
            <a:off x="2745988" y="5413916"/>
            <a:ext cx="189571" cy="18957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2534115" y="5698273"/>
            <a:ext cx="680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2000</a:t>
            </a:r>
            <a:endParaRPr lang="ko-KR" altLang="en-US" sz="1600" b="1" dirty="0"/>
          </a:p>
        </p:txBody>
      </p:sp>
      <p:sp>
        <p:nvSpPr>
          <p:cNvPr id="13" name="타원 12"/>
          <p:cNvSpPr/>
          <p:nvPr/>
        </p:nvSpPr>
        <p:spPr>
          <a:xfrm>
            <a:off x="4222119" y="5429084"/>
            <a:ext cx="189571" cy="18957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4010246" y="5713441"/>
            <a:ext cx="680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2006</a:t>
            </a:r>
            <a:endParaRPr lang="ko-KR" altLang="en-US" sz="1600" b="1" dirty="0"/>
          </a:p>
        </p:txBody>
      </p:sp>
      <p:sp>
        <p:nvSpPr>
          <p:cNvPr id="15" name="타원 14"/>
          <p:cNvSpPr/>
          <p:nvPr/>
        </p:nvSpPr>
        <p:spPr>
          <a:xfrm>
            <a:off x="5620210" y="5444252"/>
            <a:ext cx="189571" cy="18957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/>
          <p:cNvSpPr txBox="1"/>
          <p:nvPr/>
        </p:nvSpPr>
        <p:spPr>
          <a:xfrm>
            <a:off x="5408337" y="5728609"/>
            <a:ext cx="680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2016</a:t>
            </a:r>
            <a:endParaRPr lang="ko-KR" altLang="en-US" sz="1600" b="1" dirty="0"/>
          </a:p>
        </p:txBody>
      </p:sp>
      <p:sp>
        <p:nvSpPr>
          <p:cNvPr id="17" name="타원 16"/>
          <p:cNvSpPr/>
          <p:nvPr/>
        </p:nvSpPr>
        <p:spPr>
          <a:xfrm>
            <a:off x="7094961" y="5444252"/>
            <a:ext cx="189571" cy="189571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6883088" y="5728609"/>
            <a:ext cx="680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2026</a:t>
            </a:r>
            <a:endParaRPr lang="ko-KR" alt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902568" y="2192050"/>
            <a:ext cx="8220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ROME I</a:t>
            </a:r>
            <a:endParaRPr lang="ko-KR" alt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534115" y="2192050"/>
            <a:ext cx="930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ROME II</a:t>
            </a:r>
            <a:endParaRPr lang="ko-KR" altLang="en-US" sz="1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103802" y="2163727"/>
            <a:ext cx="948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ROME III</a:t>
            </a:r>
            <a:endParaRPr lang="ko-KR" altLang="en-US" sz="1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641693" y="2192050"/>
            <a:ext cx="955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ROME IV</a:t>
            </a:r>
            <a:endParaRPr lang="ko-KR" altLang="en-US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350056" y="2192050"/>
            <a:ext cx="997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/>
              <a:t>ROME V</a:t>
            </a:r>
            <a:endParaRPr lang="ko-KR" altLang="en-US" sz="1600" b="1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1630" y="2838850"/>
            <a:ext cx="1416031" cy="2093881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5683" y="2833024"/>
            <a:ext cx="1539975" cy="204230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6" y="2833024"/>
            <a:ext cx="1376909" cy="2034704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780" y="2833024"/>
            <a:ext cx="1404246" cy="2044905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709" y="2815923"/>
            <a:ext cx="1394899" cy="211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2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ko-KR" sz="2800" b="1" dirty="0" smtClean="0">
                <a:solidFill>
                  <a:srgbClr val="0E347E"/>
                </a:solidFill>
                <a:latin typeface="+mj-ea"/>
                <a:cs typeface="함초롬돋움" panose="020B0604000101010101" pitchFamily="50" charset="-127"/>
              </a:rPr>
              <a:t>ROME V criteria </a:t>
            </a:r>
            <a:endParaRPr lang="en-US" altLang="ko-KR" sz="2800" b="1" dirty="0">
              <a:solidFill>
                <a:srgbClr val="0E347E"/>
              </a:solidFill>
              <a:latin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dirty="0"/>
              <a:t>2016</a:t>
            </a:r>
            <a:r>
              <a:rPr lang="ko-KR" altLang="en-US" sz="2400" dirty="0"/>
              <a:t>년 </a:t>
            </a:r>
            <a:r>
              <a:rPr lang="en-US" altLang="ko-KR" sz="2400" dirty="0"/>
              <a:t>Rome IV</a:t>
            </a:r>
            <a:r>
              <a:rPr lang="ko-KR" altLang="en-US" sz="2400" dirty="0"/>
              <a:t>부터 공식 </a:t>
            </a:r>
            <a:r>
              <a:rPr lang="ko-KR" altLang="en-US" sz="2400" dirty="0" smtClean="0"/>
              <a:t>명칭 </a:t>
            </a:r>
            <a:r>
              <a:rPr lang="en-US" altLang="ko-KR" sz="2400" b="1" dirty="0"/>
              <a:t>DGBI</a:t>
            </a:r>
            <a:r>
              <a:rPr lang="en-US" altLang="ko-KR" sz="2400" dirty="0"/>
              <a:t>, </a:t>
            </a:r>
            <a:r>
              <a:rPr lang="ko-KR" altLang="en-US" sz="2400" dirty="0"/>
              <a:t>장</a:t>
            </a:r>
            <a:r>
              <a:rPr lang="en-US" altLang="ko-KR" sz="2400" dirty="0"/>
              <a:t>-</a:t>
            </a:r>
            <a:r>
              <a:rPr lang="ko-KR" altLang="en-US" sz="2400" dirty="0"/>
              <a:t>뇌 상호작용 이상으로 </a:t>
            </a:r>
            <a:r>
              <a:rPr lang="ko-KR" altLang="en-US" sz="2400" dirty="0" smtClean="0"/>
              <a:t>변경됨 </a:t>
            </a:r>
            <a:r>
              <a:rPr lang="en-US" altLang="ko-KR" sz="2400" dirty="0" smtClean="0"/>
              <a:t>(</a:t>
            </a:r>
            <a:r>
              <a:rPr lang="en-US" altLang="ko-KR" sz="2400" dirty="0"/>
              <a:t>Disorders of Gut-Brain </a:t>
            </a:r>
            <a:r>
              <a:rPr lang="en-US" altLang="ko-KR" sz="2400" dirty="0" smtClean="0"/>
              <a:t>Interaction)</a:t>
            </a:r>
          </a:p>
          <a:p>
            <a:pPr lvl="1">
              <a:lnSpc>
                <a:spcPct val="150000"/>
              </a:lnSpc>
            </a:pPr>
            <a:r>
              <a:rPr lang="ko-KR" altLang="en-US" sz="2000" dirty="0" smtClean="0"/>
              <a:t>기질적 </a:t>
            </a:r>
            <a:r>
              <a:rPr lang="ko-KR" altLang="en-US" sz="2000" dirty="0"/>
              <a:t>이상 없이 장과 뇌 사이의 신호 전달 문제로 </a:t>
            </a:r>
            <a:r>
              <a:rPr lang="ko-KR" altLang="en-US" sz="2000" dirty="0" err="1" smtClean="0"/>
              <a:t>증상발생</a:t>
            </a:r>
            <a:r>
              <a:rPr lang="ko-KR" altLang="en-US" sz="2000" dirty="0" smtClean="0"/>
              <a:t> </a:t>
            </a:r>
            <a:endParaRPr lang="en-US" altLang="ko-KR" sz="2000" dirty="0" smtClean="0"/>
          </a:p>
          <a:p>
            <a:pPr>
              <a:lnSpc>
                <a:spcPct val="150000"/>
              </a:lnSpc>
            </a:pPr>
            <a:r>
              <a:rPr lang="ko-KR" altLang="en-US" sz="2400" dirty="0" smtClean="0"/>
              <a:t>가장 </a:t>
            </a:r>
            <a:r>
              <a:rPr lang="ko-KR" altLang="en-US" sz="2400" dirty="0"/>
              <a:t>큰 예고 </a:t>
            </a:r>
            <a:r>
              <a:rPr lang="ko-KR" altLang="en-US" sz="2400" dirty="0" smtClean="0"/>
              <a:t>변화</a:t>
            </a:r>
            <a:endParaRPr lang="en-US" altLang="ko-KR" sz="2400" dirty="0"/>
          </a:p>
          <a:p>
            <a:pPr lvl="1">
              <a:lnSpc>
                <a:spcPct val="150000"/>
              </a:lnSpc>
            </a:pPr>
            <a:r>
              <a:rPr lang="en-US" altLang="ko-KR" sz="2000" dirty="0" smtClean="0"/>
              <a:t>IBS </a:t>
            </a:r>
            <a:r>
              <a:rPr lang="ko-KR" altLang="en-US" sz="2000" dirty="0"/>
              <a:t>복통 빈도 기준이 </a:t>
            </a:r>
            <a:r>
              <a:rPr lang="en-US" altLang="ko-KR" sz="2000" dirty="0"/>
              <a:t>'</a:t>
            </a:r>
            <a:r>
              <a:rPr lang="ko-KR" altLang="en-US" sz="2000" dirty="0"/>
              <a:t>주 </a:t>
            </a:r>
            <a:r>
              <a:rPr lang="en-US" altLang="ko-KR" sz="2000" dirty="0"/>
              <a:t>1</a:t>
            </a:r>
            <a:r>
              <a:rPr lang="ko-KR" altLang="en-US" sz="2000" dirty="0"/>
              <a:t>회 이상</a:t>
            </a:r>
            <a:r>
              <a:rPr lang="en-US" altLang="ko-KR" sz="2000" dirty="0"/>
              <a:t>'</a:t>
            </a:r>
            <a:r>
              <a:rPr lang="ko-KR" altLang="en-US" sz="2000" dirty="0"/>
              <a:t>에서 </a:t>
            </a:r>
            <a:r>
              <a:rPr lang="en-US" altLang="ko-KR" sz="2000" dirty="0"/>
              <a:t>'</a:t>
            </a:r>
            <a:r>
              <a:rPr lang="ko-KR" altLang="en-US" sz="2000" b="1" dirty="0"/>
              <a:t>월 </a:t>
            </a:r>
            <a:r>
              <a:rPr lang="en-US" altLang="ko-KR" sz="2000" b="1" dirty="0"/>
              <a:t>3</a:t>
            </a:r>
            <a:r>
              <a:rPr lang="ko-KR" altLang="en-US" sz="2000" b="1" dirty="0"/>
              <a:t>회 이상</a:t>
            </a:r>
            <a:r>
              <a:rPr lang="en-US" altLang="ko-KR" sz="2000" dirty="0"/>
              <a:t>'</a:t>
            </a:r>
            <a:r>
              <a:rPr lang="ko-KR" altLang="en-US" sz="2000" dirty="0"/>
              <a:t>으로 다시 완화될 가능성이 있다는 </a:t>
            </a:r>
            <a:r>
              <a:rPr lang="ko-KR" altLang="en-US" sz="2000" dirty="0" smtClean="0"/>
              <a:t>점</a:t>
            </a:r>
            <a:endParaRPr lang="en-US" altLang="ko-KR" sz="2000" dirty="0" smtClean="0"/>
          </a:p>
          <a:p>
            <a:pPr lvl="1">
              <a:lnSpc>
                <a:spcPct val="150000"/>
              </a:lnSpc>
            </a:pPr>
            <a:r>
              <a:rPr lang="ko-KR" altLang="en-US" sz="2000" dirty="0" smtClean="0"/>
              <a:t>아직 </a:t>
            </a:r>
            <a:r>
              <a:rPr lang="ko-KR" altLang="en-US" sz="2000" dirty="0"/>
              <a:t>공식 출판 </a:t>
            </a:r>
            <a:r>
              <a:rPr lang="ko-KR" altLang="en-US" sz="2000" dirty="0" smtClean="0"/>
              <a:t>전</a:t>
            </a:r>
            <a:r>
              <a:rPr lang="en-US" altLang="ko-KR" sz="2000" dirty="0" smtClean="0"/>
              <a:t>,</a:t>
            </a:r>
            <a:r>
              <a:rPr lang="ko-KR" altLang="en-US" sz="2000" dirty="0" smtClean="0"/>
              <a:t> </a:t>
            </a:r>
            <a:r>
              <a:rPr lang="ko-KR" altLang="en-US" sz="2000" dirty="0"/>
              <a:t>오늘 발표는 </a:t>
            </a:r>
            <a:r>
              <a:rPr lang="en-US" altLang="ko-KR" sz="2000" dirty="0"/>
              <a:t>Rome IV </a:t>
            </a:r>
            <a:r>
              <a:rPr lang="ko-KR" altLang="en-US" sz="2000" dirty="0" smtClean="0"/>
              <a:t>기준 </a:t>
            </a:r>
            <a:r>
              <a:rPr lang="en-US" altLang="ko-KR" sz="2000" dirty="0" smtClean="0"/>
              <a:t>(shipping June)</a:t>
            </a:r>
            <a:endParaRPr lang="ko-KR" altLang="en-US" sz="2000" b="1" dirty="0">
              <a:latin typeface="+mn-ea"/>
              <a:cs typeface="함초롬돋움" panose="020B0604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243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3459983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ko-KR" sz="44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GERD</a:t>
            </a:r>
            <a:endParaRPr lang="en-US" altLang="ko-KR" sz="44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1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그림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492" y="274306"/>
            <a:ext cx="1698146" cy="152546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337732" y="550667"/>
            <a:ext cx="4234268" cy="33842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GERD –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일차의료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진단 </a:t>
            </a:r>
            <a:r>
              <a:rPr lang="en-US" altLang="ko-KR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/ </a:t>
            </a:r>
            <a:r>
              <a:rPr lang="ko-KR" altLang="en-US" sz="2800" b="1" dirty="0" smtClean="0">
                <a:solidFill>
                  <a:srgbClr val="0E347E"/>
                </a:solidFill>
                <a:latin typeface="+mj-ea"/>
                <a:ea typeface="+mj-ea"/>
                <a:cs typeface="함초롬돋움" panose="020B0604000101010101" pitchFamily="50" charset="-127"/>
              </a:rPr>
              <a:t>접근</a:t>
            </a:r>
            <a:endParaRPr lang="en-US" altLang="ko-KR" sz="2800" b="1" dirty="0">
              <a:solidFill>
                <a:srgbClr val="0E347E"/>
              </a:solidFill>
              <a:latin typeface="+mj-ea"/>
              <a:ea typeface="+mj-ea"/>
              <a:cs typeface="함초롬돋움" panose="020B0604000101010101" pitchFamily="50" charset="-127"/>
            </a:endParaRPr>
          </a:p>
        </p:txBody>
      </p:sp>
      <p:cxnSp>
        <p:nvCxnSpPr>
          <p:cNvPr id="34" name="직선 연결선 33"/>
          <p:cNvCxnSpPr/>
          <p:nvPr/>
        </p:nvCxnSpPr>
        <p:spPr>
          <a:xfrm>
            <a:off x="1" y="1201272"/>
            <a:ext cx="9143999" cy="0"/>
          </a:xfrm>
          <a:prstGeom prst="line">
            <a:avLst/>
          </a:prstGeom>
          <a:ln w="12700">
            <a:solidFill>
              <a:srgbClr val="0D34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내용 개체 틀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전형 증상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: </a:t>
            </a:r>
            <a:r>
              <a:rPr lang="ko-KR" altLang="en-US" sz="2400" b="1" dirty="0" err="1">
                <a:latin typeface="+mn-ea"/>
                <a:cs typeface="함초롬돋움" panose="020B0604000101010101" pitchFamily="50" charset="-127"/>
              </a:rPr>
              <a:t>흉골후방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 </a:t>
            </a:r>
            <a:r>
              <a:rPr lang="ko-KR" altLang="en-US" sz="2400" b="1" dirty="0" err="1">
                <a:latin typeface="+mn-ea"/>
                <a:cs typeface="함초롬돋움" panose="020B0604000101010101" pitchFamily="50" charset="-127"/>
              </a:rPr>
              <a:t>작열감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위산역류</a:t>
            </a:r>
          </a:p>
          <a:p>
            <a:pPr>
              <a:lnSpc>
                <a:spcPct val="150000"/>
              </a:lnSpc>
            </a:pP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임상 진단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: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증상 기반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, </a:t>
            </a:r>
            <a:r>
              <a:rPr lang="ko-KR" altLang="en-US" sz="2400" b="1" dirty="0" err="1">
                <a:latin typeface="+mn-ea"/>
                <a:cs typeface="함초롬돋움" panose="020B0604000101010101" pitchFamily="50" charset="-127"/>
              </a:rPr>
              <a:t>경보증상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 없으면 내시경 불필요</a:t>
            </a:r>
          </a:p>
          <a:p>
            <a:pPr>
              <a:lnSpc>
                <a:spcPct val="150000"/>
              </a:lnSpc>
            </a:pPr>
            <a:r>
              <a:rPr lang="en-US" altLang="ko-KR" sz="2400" b="1" dirty="0" smtClean="0">
                <a:latin typeface="+mn-ea"/>
                <a:cs typeface="함초롬돋움" panose="020B0604000101010101" pitchFamily="50" charset="-127"/>
              </a:rPr>
              <a:t>PPI/P-CAB </a:t>
            </a:r>
            <a:r>
              <a:rPr lang="ko-KR" altLang="en-US" sz="2400" b="1" dirty="0" smtClean="0">
                <a:latin typeface="+mn-ea"/>
                <a:cs typeface="함초롬돋움" panose="020B0604000101010101" pitchFamily="50" charset="-127"/>
              </a:rPr>
              <a:t>진단적 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시험</a:t>
            </a:r>
            <a:r>
              <a:rPr lang="en-US" altLang="ko-KR" sz="2400" b="1" dirty="0">
                <a:latin typeface="+mn-ea"/>
                <a:cs typeface="함초롬돋움" panose="020B0604000101010101" pitchFamily="50" charset="-127"/>
              </a:rPr>
              <a:t>: 4-8</a:t>
            </a:r>
            <a:r>
              <a:rPr lang="ko-KR" altLang="en-US" sz="2400" b="1" dirty="0">
                <a:latin typeface="+mn-ea"/>
                <a:cs typeface="함초롬돋움" panose="020B0604000101010101" pitchFamily="50" charset="-127"/>
              </a:rPr>
              <a:t>주 투여로 증상 개선 확인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4489057" y="655509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altLang="ko-KR" sz="1000" dirty="0"/>
              <a:t>2025 Seoul Consensus (J </a:t>
            </a:r>
            <a:r>
              <a:rPr lang="en-US" altLang="ko-KR" sz="1000" dirty="0" err="1"/>
              <a:t>Neurogastroenterol</a:t>
            </a:r>
            <a:r>
              <a:rPr lang="en-US" altLang="ko-KR" sz="1000" dirty="0"/>
              <a:t> </a:t>
            </a:r>
            <a:r>
              <a:rPr lang="en-US" altLang="ko-KR" sz="1000" dirty="0" err="1"/>
              <a:t>Motil</a:t>
            </a:r>
            <a:r>
              <a:rPr lang="en-US" altLang="ko-KR" sz="1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332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8098</TotalTime>
  <Words>2925</Words>
  <Application>Microsoft Office PowerPoint</Application>
  <PresentationFormat>화면 슬라이드 쇼(4:3)</PresentationFormat>
  <Paragraphs>239</Paragraphs>
  <Slides>32</Slides>
  <Notes>31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32</vt:i4>
      </vt:variant>
    </vt:vector>
  </HeadingPairs>
  <TitlesOfParts>
    <vt:vector size="42" baseType="lpstr">
      <vt:lpstr>Calibri Light</vt:lpstr>
      <vt:lpstr>Calibri</vt:lpstr>
      <vt:lpstr>Wingdings</vt:lpstr>
      <vt:lpstr>KoPub돋움체 Bold</vt:lpstr>
      <vt:lpstr>맑은 고딕</vt:lpstr>
      <vt:lpstr>Noto Sans KR</vt:lpstr>
      <vt:lpstr>Arial</vt:lpstr>
      <vt:lpstr>함초롬돋움</vt:lpstr>
      <vt:lpstr>KoPubWorld돋움체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SNUBH</dc:creator>
  <cp:lastModifiedBy>김정은</cp:lastModifiedBy>
  <cp:revision>830</cp:revision>
  <dcterms:created xsi:type="dcterms:W3CDTF">2023-04-20T04:59:48Z</dcterms:created>
  <dcterms:modified xsi:type="dcterms:W3CDTF">2026-04-12T05:52:01Z</dcterms:modified>
</cp:coreProperties>
</file>