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4"/>
  </p:notesMasterIdLst>
  <p:sldIdLst>
    <p:sldId id="257" r:id="rId2"/>
    <p:sldId id="258" r:id="rId3"/>
    <p:sldId id="374" r:id="rId4"/>
    <p:sldId id="380" r:id="rId5"/>
    <p:sldId id="476" r:id="rId6"/>
    <p:sldId id="394" r:id="rId7"/>
    <p:sldId id="381" r:id="rId8"/>
    <p:sldId id="382" r:id="rId9"/>
    <p:sldId id="383" r:id="rId10"/>
    <p:sldId id="386" r:id="rId11"/>
    <p:sldId id="384" r:id="rId12"/>
    <p:sldId id="375" r:id="rId13"/>
    <p:sldId id="391" r:id="rId14"/>
    <p:sldId id="392" r:id="rId15"/>
    <p:sldId id="393" r:id="rId16"/>
    <p:sldId id="405" r:id="rId17"/>
    <p:sldId id="395" r:id="rId18"/>
    <p:sldId id="406" r:id="rId19"/>
    <p:sldId id="263" r:id="rId20"/>
    <p:sldId id="264" r:id="rId21"/>
    <p:sldId id="396" r:id="rId22"/>
    <p:sldId id="408" r:id="rId23"/>
    <p:sldId id="446" r:id="rId24"/>
    <p:sldId id="397" r:id="rId25"/>
    <p:sldId id="376" r:id="rId26"/>
    <p:sldId id="399" r:id="rId27"/>
    <p:sldId id="400" r:id="rId28"/>
    <p:sldId id="401" r:id="rId29"/>
    <p:sldId id="402" r:id="rId30"/>
    <p:sldId id="418" r:id="rId31"/>
    <p:sldId id="414" r:id="rId32"/>
    <p:sldId id="432" r:id="rId33"/>
    <p:sldId id="416" r:id="rId34"/>
    <p:sldId id="417" r:id="rId35"/>
    <p:sldId id="419" r:id="rId36"/>
    <p:sldId id="433" r:id="rId37"/>
    <p:sldId id="420" r:id="rId38"/>
    <p:sldId id="413" r:id="rId39"/>
    <p:sldId id="412" r:id="rId40"/>
    <p:sldId id="411" r:id="rId41"/>
    <p:sldId id="410" r:id="rId42"/>
    <p:sldId id="434" r:id="rId43"/>
    <p:sldId id="435" r:id="rId44"/>
    <p:sldId id="447" r:id="rId45"/>
    <p:sldId id="436" r:id="rId46"/>
    <p:sldId id="438" r:id="rId47"/>
    <p:sldId id="441" r:id="rId48"/>
    <p:sldId id="440" r:id="rId49"/>
    <p:sldId id="439" r:id="rId50"/>
    <p:sldId id="475" r:id="rId51"/>
    <p:sldId id="474" r:id="rId52"/>
    <p:sldId id="265" r:id="rId53"/>
  </p:sldIdLst>
  <p:sldSz cx="20104100" cy="11309350"/>
  <p:notesSz cx="20104100" cy="11309350"/>
  <p:embeddedFontLst>
    <p:embeddedFont>
      <p:font typeface="Pretendard" panose="020B0600000101010101" charset="-127"/>
      <p:regular r:id="rId55"/>
      <p:bold r:id="rId56"/>
    </p:embeddedFont>
    <p:embeddedFont>
      <p:font typeface="Pretendard Light" panose="020B0600000101010101" charset="-127"/>
      <p:regular r:id="rId57"/>
    </p:embeddedFont>
    <p:embeddedFont>
      <p:font typeface="NanumGothic" pitchFamily="2" charset="-127"/>
      <p:regular r:id="rId58"/>
      <p:bold r:id="rId59"/>
    </p:embeddedFont>
    <p:embeddedFont>
      <p:font typeface="Arial Black" panose="020B0A04020102020204" pitchFamily="34" charset="0"/>
      <p:bold r:id="rId60"/>
    </p:embeddedFont>
    <p:embeddedFont>
      <p:font typeface="Segoe UI" panose="020B0502040204020203" pitchFamily="34" charset="0"/>
      <p:regular r:id="rId61"/>
      <p:bold r:id="rId62"/>
      <p:italic r:id="rId63"/>
      <p:boldItalic r:id="rId64"/>
    </p:embeddedFont>
    <p:embeddedFont>
      <p:font typeface="맑은 고딕" panose="020B0503020000020004" pitchFamily="50" charset="-127"/>
      <p:regular r:id="rId65"/>
      <p:bold r:id="rId66"/>
    </p:embeddedFont>
    <p:embeddedFont>
      <p:font typeface="맑은 고딕" panose="020B0503020000020004" pitchFamily="50" charset="-127"/>
      <p:regular r:id="rId65"/>
      <p:bold r:id="rId66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5EA"/>
    <a:srgbClr val="01573C"/>
    <a:srgbClr val="587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9BC10A-E9E6-44D2-AB2C-D210C2E9D9A4}" v="236" dt="2026-04-11T16:29:00.36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72941" autoAdjust="0"/>
  </p:normalViewPr>
  <p:slideViewPr>
    <p:cSldViewPr>
      <p:cViewPr varScale="1">
        <p:scale>
          <a:sx n="50" d="100"/>
          <a:sy n="50" d="100"/>
        </p:scale>
        <p:origin x="1668" y="42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-6" y="-1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eoju Sohn" userId="a0218b70922a7aa6" providerId="LiveId" clId="{7B0A9747-44A2-4611-9BF4-32B0132E6EE4}"/>
    <pc:docChg chg="custSel delSld modSld sldOrd">
      <pc:chgData name="Yeoju Sohn" userId="a0218b70922a7aa6" providerId="LiveId" clId="{7B0A9747-44A2-4611-9BF4-32B0132E6EE4}" dt="2026-04-11T16:29:01.315" v="2468" actId="20577"/>
      <pc:docMkLst>
        <pc:docMk/>
      </pc:docMkLst>
      <pc:sldChg chg="modNotesTx">
        <pc:chgData name="Yeoju Sohn" userId="a0218b70922a7aa6" providerId="LiveId" clId="{7B0A9747-44A2-4611-9BF4-32B0132E6EE4}" dt="2026-04-11T15:10:32.934" v="21" actId="20577"/>
        <pc:sldMkLst>
          <pc:docMk/>
          <pc:sldMk cId="0" sldId="257"/>
        </pc:sldMkLst>
      </pc:sldChg>
      <pc:sldChg chg="modNotesTx">
        <pc:chgData name="Yeoju Sohn" userId="a0218b70922a7aa6" providerId="LiveId" clId="{7B0A9747-44A2-4611-9BF4-32B0132E6EE4}" dt="2026-04-11T15:10:41.472" v="33" actId="20577"/>
        <pc:sldMkLst>
          <pc:docMk/>
          <pc:sldMk cId="0" sldId="258"/>
        </pc:sldMkLst>
      </pc:sldChg>
      <pc:sldChg chg="modSp mod">
        <pc:chgData name="Yeoju Sohn" userId="a0218b70922a7aa6" providerId="LiveId" clId="{7B0A9747-44A2-4611-9BF4-32B0132E6EE4}" dt="2026-04-11T16:10:24.910" v="2213" actId="732"/>
        <pc:sldMkLst>
          <pc:docMk/>
          <pc:sldMk cId="3464332954" sldId="263"/>
        </pc:sldMkLst>
        <pc:picChg chg="mod modCrop">
          <ac:chgData name="Yeoju Sohn" userId="a0218b70922a7aa6" providerId="LiveId" clId="{7B0A9747-44A2-4611-9BF4-32B0132E6EE4}" dt="2026-04-11T16:10:24.910" v="2213" actId="732"/>
          <ac:picMkLst>
            <pc:docMk/>
            <pc:sldMk cId="3464332954" sldId="263"/>
            <ac:picMk id="3" creationId="{C736F7E0-50F5-483F-853B-9A00D385112E}"/>
          </ac:picMkLst>
        </pc:picChg>
      </pc:sldChg>
      <pc:sldChg chg="modNotesTx">
        <pc:chgData name="Yeoju Sohn" userId="a0218b70922a7aa6" providerId="LiveId" clId="{7B0A9747-44A2-4611-9BF4-32B0132E6EE4}" dt="2026-04-11T15:30:21.196" v="994" actId="20577"/>
        <pc:sldMkLst>
          <pc:docMk/>
          <pc:sldMk cId="3055269245" sldId="264"/>
        </pc:sldMkLst>
      </pc:sldChg>
      <pc:sldChg chg="modNotesTx">
        <pc:chgData name="Yeoju Sohn" userId="a0218b70922a7aa6" providerId="LiveId" clId="{7B0A9747-44A2-4611-9BF4-32B0132E6EE4}" dt="2026-04-11T16:01:36.556" v="2212" actId="20577"/>
        <pc:sldMkLst>
          <pc:docMk/>
          <pc:sldMk cId="0" sldId="265"/>
        </pc:sldMkLst>
      </pc:sldChg>
      <pc:sldChg chg="modNotesTx">
        <pc:chgData name="Yeoju Sohn" userId="a0218b70922a7aa6" providerId="LiveId" clId="{7B0A9747-44A2-4611-9BF4-32B0132E6EE4}" dt="2026-04-11T15:11:03.233" v="65" actId="20577"/>
        <pc:sldMkLst>
          <pc:docMk/>
          <pc:sldMk cId="2967533480" sldId="374"/>
        </pc:sldMkLst>
      </pc:sldChg>
      <pc:sldChg chg="modNotesTx">
        <pc:chgData name="Yeoju Sohn" userId="a0218b70922a7aa6" providerId="LiveId" clId="{7B0A9747-44A2-4611-9BF4-32B0132E6EE4}" dt="2026-04-11T15:21:27.162" v="529" actId="20577"/>
        <pc:sldMkLst>
          <pc:docMk/>
          <pc:sldMk cId="2890305077" sldId="380"/>
        </pc:sldMkLst>
      </pc:sldChg>
      <pc:sldChg chg="modNotesTx">
        <pc:chgData name="Yeoju Sohn" userId="a0218b70922a7aa6" providerId="LiveId" clId="{7B0A9747-44A2-4611-9BF4-32B0132E6EE4}" dt="2026-04-11T15:23:05.120" v="596" actId="20577"/>
        <pc:sldMkLst>
          <pc:docMk/>
          <pc:sldMk cId="4090015991" sldId="381"/>
        </pc:sldMkLst>
      </pc:sldChg>
      <pc:sldChg chg="modNotesTx">
        <pc:chgData name="Yeoju Sohn" userId="a0218b70922a7aa6" providerId="LiveId" clId="{7B0A9747-44A2-4611-9BF4-32B0132E6EE4}" dt="2026-04-11T15:15:33.682" v="305" actId="20577"/>
        <pc:sldMkLst>
          <pc:docMk/>
          <pc:sldMk cId="857335429" sldId="382"/>
        </pc:sldMkLst>
      </pc:sldChg>
      <pc:sldChg chg="modNotesTx">
        <pc:chgData name="Yeoju Sohn" userId="a0218b70922a7aa6" providerId="LiveId" clId="{7B0A9747-44A2-4611-9BF4-32B0132E6EE4}" dt="2026-04-11T15:23:55.499" v="656" actId="6549"/>
        <pc:sldMkLst>
          <pc:docMk/>
          <pc:sldMk cId="2178837451" sldId="383"/>
        </pc:sldMkLst>
      </pc:sldChg>
      <pc:sldChg chg="del">
        <pc:chgData name="Yeoju Sohn" userId="a0218b70922a7aa6" providerId="LiveId" clId="{7B0A9747-44A2-4611-9BF4-32B0132E6EE4}" dt="2026-04-11T15:24:47.632" v="657" actId="47"/>
        <pc:sldMkLst>
          <pc:docMk/>
          <pc:sldMk cId="2773953983" sldId="385"/>
        </pc:sldMkLst>
      </pc:sldChg>
      <pc:sldChg chg="modNotesTx">
        <pc:chgData name="Yeoju Sohn" userId="a0218b70922a7aa6" providerId="LiveId" clId="{7B0A9747-44A2-4611-9BF4-32B0132E6EE4}" dt="2026-04-11T15:17:15.586" v="323" actId="20577"/>
        <pc:sldMkLst>
          <pc:docMk/>
          <pc:sldMk cId="21965674" sldId="386"/>
        </pc:sldMkLst>
      </pc:sldChg>
      <pc:sldChg chg="del">
        <pc:chgData name="Yeoju Sohn" userId="a0218b70922a7aa6" providerId="LiveId" clId="{7B0A9747-44A2-4611-9BF4-32B0132E6EE4}" dt="2026-04-11T15:24:51.284" v="658" actId="47"/>
        <pc:sldMkLst>
          <pc:docMk/>
          <pc:sldMk cId="2922308913" sldId="387"/>
        </pc:sldMkLst>
      </pc:sldChg>
      <pc:sldChg chg="del">
        <pc:chgData name="Yeoju Sohn" userId="a0218b70922a7aa6" providerId="LiveId" clId="{7B0A9747-44A2-4611-9BF4-32B0132E6EE4}" dt="2026-04-11T15:24:54.892" v="659" actId="47"/>
        <pc:sldMkLst>
          <pc:docMk/>
          <pc:sldMk cId="2827195943" sldId="388"/>
        </pc:sldMkLst>
      </pc:sldChg>
      <pc:sldChg chg="del modNotesTx">
        <pc:chgData name="Yeoju Sohn" userId="a0218b70922a7aa6" providerId="LiveId" clId="{7B0A9747-44A2-4611-9BF4-32B0132E6EE4}" dt="2026-04-11T15:26:27.387" v="700" actId="47"/>
        <pc:sldMkLst>
          <pc:docMk/>
          <pc:sldMk cId="796373311" sldId="389"/>
        </pc:sldMkLst>
      </pc:sldChg>
      <pc:sldChg chg="del modNotesTx">
        <pc:chgData name="Yeoju Sohn" userId="a0218b70922a7aa6" providerId="LiveId" clId="{7B0A9747-44A2-4611-9BF4-32B0132E6EE4}" dt="2026-04-11T15:26:30.986" v="701" actId="47"/>
        <pc:sldMkLst>
          <pc:docMk/>
          <pc:sldMk cId="3295430697" sldId="390"/>
        </pc:sldMkLst>
      </pc:sldChg>
      <pc:sldChg chg="modNotesTx">
        <pc:chgData name="Yeoju Sohn" userId="a0218b70922a7aa6" providerId="LiveId" clId="{7B0A9747-44A2-4611-9BF4-32B0132E6EE4}" dt="2026-04-11T16:26:33.701" v="2316" actId="20577"/>
        <pc:sldMkLst>
          <pc:docMk/>
          <pc:sldMk cId="2539366519" sldId="391"/>
        </pc:sldMkLst>
      </pc:sldChg>
      <pc:sldChg chg="modNotesTx">
        <pc:chgData name="Yeoju Sohn" userId="a0218b70922a7aa6" providerId="LiveId" clId="{7B0A9747-44A2-4611-9BF4-32B0132E6EE4}" dt="2026-04-11T15:27:17.125" v="759" actId="20577"/>
        <pc:sldMkLst>
          <pc:docMk/>
          <pc:sldMk cId="3795946263" sldId="392"/>
        </pc:sldMkLst>
      </pc:sldChg>
      <pc:sldChg chg="modNotesTx">
        <pc:chgData name="Yeoju Sohn" userId="a0218b70922a7aa6" providerId="LiveId" clId="{7B0A9747-44A2-4611-9BF4-32B0132E6EE4}" dt="2026-04-11T15:28:02.267" v="779" actId="20577"/>
        <pc:sldMkLst>
          <pc:docMk/>
          <pc:sldMk cId="1332789609" sldId="393"/>
        </pc:sldMkLst>
      </pc:sldChg>
      <pc:sldChg chg="modNotesTx">
        <pc:chgData name="Yeoju Sohn" userId="a0218b70922a7aa6" providerId="LiveId" clId="{7B0A9747-44A2-4611-9BF4-32B0132E6EE4}" dt="2026-04-11T15:13:48.863" v="300" actId="20577"/>
        <pc:sldMkLst>
          <pc:docMk/>
          <pc:sldMk cId="1412534682" sldId="394"/>
        </pc:sldMkLst>
      </pc:sldChg>
      <pc:sldChg chg="modNotesTx">
        <pc:chgData name="Yeoju Sohn" userId="a0218b70922a7aa6" providerId="LiveId" clId="{7B0A9747-44A2-4611-9BF4-32B0132E6EE4}" dt="2026-04-11T15:30:54.250" v="1003" actId="20577"/>
        <pc:sldMkLst>
          <pc:docMk/>
          <pc:sldMk cId="1677568802" sldId="396"/>
        </pc:sldMkLst>
      </pc:sldChg>
      <pc:sldChg chg="modNotesTx">
        <pc:chgData name="Yeoju Sohn" userId="a0218b70922a7aa6" providerId="LiveId" clId="{7B0A9747-44A2-4611-9BF4-32B0132E6EE4}" dt="2026-04-11T15:31:57.478" v="1020" actId="20577"/>
        <pc:sldMkLst>
          <pc:docMk/>
          <pc:sldMk cId="3982880513" sldId="397"/>
        </pc:sldMkLst>
      </pc:sldChg>
      <pc:sldChg chg="modNotesTx">
        <pc:chgData name="Yeoju Sohn" userId="a0218b70922a7aa6" providerId="LiveId" clId="{7B0A9747-44A2-4611-9BF4-32B0132E6EE4}" dt="2026-04-11T15:33:12.802" v="1063" actId="20577"/>
        <pc:sldMkLst>
          <pc:docMk/>
          <pc:sldMk cId="366981669" sldId="399"/>
        </pc:sldMkLst>
      </pc:sldChg>
      <pc:sldChg chg="modNotesTx">
        <pc:chgData name="Yeoju Sohn" userId="a0218b70922a7aa6" providerId="LiveId" clId="{7B0A9747-44A2-4611-9BF4-32B0132E6EE4}" dt="2026-04-11T15:33:32.944" v="1099" actId="20577"/>
        <pc:sldMkLst>
          <pc:docMk/>
          <pc:sldMk cId="568593612" sldId="400"/>
        </pc:sldMkLst>
      </pc:sldChg>
      <pc:sldChg chg="modNotesTx">
        <pc:chgData name="Yeoju Sohn" userId="a0218b70922a7aa6" providerId="LiveId" clId="{7B0A9747-44A2-4611-9BF4-32B0132E6EE4}" dt="2026-04-11T16:27:27.272" v="2318" actId="20577"/>
        <pc:sldMkLst>
          <pc:docMk/>
          <pc:sldMk cId="1399616905" sldId="401"/>
        </pc:sldMkLst>
      </pc:sldChg>
      <pc:sldChg chg="modNotesTx">
        <pc:chgData name="Yeoju Sohn" userId="a0218b70922a7aa6" providerId="LiveId" clId="{7B0A9747-44A2-4611-9BF4-32B0132E6EE4}" dt="2026-04-11T16:27:49.314" v="2324" actId="20577"/>
        <pc:sldMkLst>
          <pc:docMk/>
          <pc:sldMk cId="467834190" sldId="402"/>
        </pc:sldMkLst>
      </pc:sldChg>
      <pc:sldChg chg="modNotesTx">
        <pc:chgData name="Yeoju Sohn" userId="a0218b70922a7aa6" providerId="LiveId" clId="{7B0A9747-44A2-4611-9BF4-32B0132E6EE4}" dt="2026-04-11T15:29:19.341" v="891" actId="20577"/>
        <pc:sldMkLst>
          <pc:docMk/>
          <pc:sldMk cId="3588811624" sldId="405"/>
        </pc:sldMkLst>
      </pc:sldChg>
      <pc:sldChg chg="modNotesTx">
        <pc:chgData name="Yeoju Sohn" userId="a0218b70922a7aa6" providerId="LiveId" clId="{7B0A9747-44A2-4611-9BF4-32B0132E6EE4}" dt="2026-04-11T15:29:56.895" v="904" actId="6549"/>
        <pc:sldMkLst>
          <pc:docMk/>
          <pc:sldMk cId="831962171" sldId="406"/>
        </pc:sldMkLst>
      </pc:sldChg>
      <pc:sldChg chg="modNotesTx">
        <pc:chgData name="Yeoju Sohn" userId="a0218b70922a7aa6" providerId="LiveId" clId="{7B0A9747-44A2-4611-9BF4-32B0132E6EE4}" dt="2026-04-11T15:31:17.357" v="1007" actId="6549"/>
        <pc:sldMkLst>
          <pc:docMk/>
          <pc:sldMk cId="2711587456" sldId="408"/>
        </pc:sldMkLst>
      </pc:sldChg>
      <pc:sldChg chg="del">
        <pc:chgData name="Yeoju Sohn" userId="a0218b70922a7aa6" providerId="LiveId" clId="{7B0A9747-44A2-4611-9BF4-32B0132E6EE4}" dt="2026-04-11T15:35:23.125" v="1205" actId="47"/>
        <pc:sldMkLst>
          <pc:docMk/>
          <pc:sldMk cId="492962013" sldId="409"/>
        </pc:sldMkLst>
      </pc:sldChg>
      <pc:sldChg chg="modNotesTx">
        <pc:chgData name="Yeoju Sohn" userId="a0218b70922a7aa6" providerId="LiveId" clId="{7B0A9747-44A2-4611-9BF4-32B0132E6EE4}" dt="2026-04-11T15:43:48.011" v="1815" actId="20577"/>
        <pc:sldMkLst>
          <pc:docMk/>
          <pc:sldMk cId="1172143984" sldId="410"/>
        </pc:sldMkLst>
      </pc:sldChg>
      <pc:sldChg chg="modNotesTx">
        <pc:chgData name="Yeoju Sohn" userId="a0218b70922a7aa6" providerId="LiveId" clId="{7B0A9747-44A2-4611-9BF4-32B0132E6EE4}" dt="2026-04-11T15:41:47.813" v="1541" actId="20577"/>
        <pc:sldMkLst>
          <pc:docMk/>
          <pc:sldMk cId="806314296" sldId="411"/>
        </pc:sldMkLst>
      </pc:sldChg>
      <pc:sldChg chg="modNotesTx">
        <pc:chgData name="Yeoju Sohn" userId="a0218b70922a7aa6" providerId="LiveId" clId="{7B0A9747-44A2-4611-9BF4-32B0132E6EE4}" dt="2026-04-11T15:40:57.177" v="1427" actId="20577"/>
        <pc:sldMkLst>
          <pc:docMk/>
          <pc:sldMk cId="2169515470" sldId="412"/>
        </pc:sldMkLst>
      </pc:sldChg>
      <pc:sldChg chg="modNotesTx">
        <pc:chgData name="Yeoju Sohn" userId="a0218b70922a7aa6" providerId="LiveId" clId="{7B0A9747-44A2-4611-9BF4-32B0132E6EE4}" dt="2026-04-11T15:40:34.257" v="1410" actId="6549"/>
        <pc:sldMkLst>
          <pc:docMk/>
          <pc:sldMk cId="3590283428" sldId="413"/>
        </pc:sldMkLst>
      </pc:sldChg>
      <pc:sldChg chg="modNotesTx">
        <pc:chgData name="Yeoju Sohn" userId="a0218b70922a7aa6" providerId="LiveId" clId="{7B0A9747-44A2-4611-9BF4-32B0132E6EE4}" dt="2026-04-11T16:25:17.543" v="2289" actId="20577"/>
        <pc:sldMkLst>
          <pc:docMk/>
          <pc:sldMk cId="2177217554" sldId="414"/>
        </pc:sldMkLst>
      </pc:sldChg>
      <pc:sldChg chg="del modNotesTx">
        <pc:chgData name="Yeoju Sohn" userId="a0218b70922a7aa6" providerId="LiveId" clId="{7B0A9747-44A2-4611-9BF4-32B0132E6EE4}" dt="2026-04-11T15:38:00.354" v="1283" actId="47"/>
        <pc:sldMkLst>
          <pc:docMk/>
          <pc:sldMk cId="1024695660" sldId="415"/>
        </pc:sldMkLst>
      </pc:sldChg>
      <pc:sldChg chg="delSp mod modNotesTx">
        <pc:chgData name="Yeoju Sohn" userId="a0218b70922a7aa6" providerId="LiveId" clId="{7B0A9747-44A2-4611-9BF4-32B0132E6EE4}" dt="2026-04-11T16:17:35.050" v="2214" actId="478"/>
        <pc:sldMkLst>
          <pc:docMk/>
          <pc:sldMk cId="1715635317" sldId="416"/>
        </pc:sldMkLst>
        <pc:picChg chg="del">
          <ac:chgData name="Yeoju Sohn" userId="a0218b70922a7aa6" providerId="LiveId" clId="{7B0A9747-44A2-4611-9BF4-32B0132E6EE4}" dt="2026-04-11T16:17:35.050" v="2214" actId="478"/>
          <ac:picMkLst>
            <pc:docMk/>
            <pc:sldMk cId="1715635317" sldId="416"/>
            <ac:picMk id="6" creationId="{E2797226-C796-4B12-AEC7-F18A09F691D2}"/>
          </ac:picMkLst>
        </pc:picChg>
      </pc:sldChg>
      <pc:sldChg chg="modNotesTx">
        <pc:chgData name="Yeoju Sohn" userId="a0218b70922a7aa6" providerId="LiveId" clId="{7B0A9747-44A2-4611-9BF4-32B0132E6EE4}" dt="2026-04-11T16:18:09.234" v="2237" actId="20577"/>
        <pc:sldMkLst>
          <pc:docMk/>
          <pc:sldMk cId="1665946483" sldId="417"/>
        </pc:sldMkLst>
      </pc:sldChg>
      <pc:sldChg chg="modNotesTx">
        <pc:chgData name="Yeoju Sohn" userId="a0218b70922a7aa6" providerId="LiveId" clId="{7B0A9747-44A2-4611-9BF4-32B0132E6EE4}" dt="2026-04-11T16:27:56.229" v="2326" actId="6549"/>
        <pc:sldMkLst>
          <pc:docMk/>
          <pc:sldMk cId="3230673354" sldId="418"/>
        </pc:sldMkLst>
      </pc:sldChg>
      <pc:sldChg chg="modNotesTx">
        <pc:chgData name="Yeoju Sohn" userId="a0218b70922a7aa6" providerId="LiveId" clId="{7B0A9747-44A2-4611-9BF4-32B0132E6EE4}" dt="2026-04-11T15:39:13.272" v="1324" actId="20577"/>
        <pc:sldMkLst>
          <pc:docMk/>
          <pc:sldMk cId="1191954211" sldId="419"/>
        </pc:sldMkLst>
      </pc:sldChg>
      <pc:sldChg chg="modNotesTx">
        <pc:chgData name="Yeoju Sohn" userId="a0218b70922a7aa6" providerId="LiveId" clId="{7B0A9747-44A2-4611-9BF4-32B0132E6EE4}" dt="2026-04-11T15:39:55.029" v="1358" actId="20577"/>
        <pc:sldMkLst>
          <pc:docMk/>
          <pc:sldMk cId="3334137059" sldId="420"/>
        </pc:sldMkLst>
      </pc:sldChg>
      <pc:sldChg chg="del">
        <pc:chgData name="Yeoju Sohn" userId="a0218b70922a7aa6" providerId="LiveId" clId="{7B0A9747-44A2-4611-9BF4-32B0132E6EE4}" dt="2026-04-11T15:45:54.037" v="1894" actId="47"/>
        <pc:sldMkLst>
          <pc:docMk/>
          <pc:sldMk cId="1986287782" sldId="421"/>
        </pc:sldMkLst>
      </pc:sldChg>
      <pc:sldChg chg="del">
        <pc:chgData name="Yeoju Sohn" userId="a0218b70922a7aa6" providerId="LiveId" clId="{7B0A9747-44A2-4611-9BF4-32B0132E6EE4}" dt="2026-04-11T15:45:54.037" v="1894" actId="47"/>
        <pc:sldMkLst>
          <pc:docMk/>
          <pc:sldMk cId="1658982901" sldId="422"/>
        </pc:sldMkLst>
      </pc:sldChg>
      <pc:sldChg chg="del">
        <pc:chgData name="Yeoju Sohn" userId="a0218b70922a7aa6" providerId="LiveId" clId="{7B0A9747-44A2-4611-9BF4-32B0132E6EE4}" dt="2026-04-11T15:45:54.037" v="1894" actId="47"/>
        <pc:sldMkLst>
          <pc:docMk/>
          <pc:sldMk cId="3641518016" sldId="423"/>
        </pc:sldMkLst>
      </pc:sldChg>
      <pc:sldChg chg="del">
        <pc:chgData name="Yeoju Sohn" userId="a0218b70922a7aa6" providerId="LiveId" clId="{7B0A9747-44A2-4611-9BF4-32B0132E6EE4}" dt="2026-04-11T15:45:54.037" v="1894" actId="47"/>
        <pc:sldMkLst>
          <pc:docMk/>
          <pc:sldMk cId="1967022286" sldId="424"/>
        </pc:sldMkLst>
      </pc:sldChg>
      <pc:sldChg chg="del">
        <pc:chgData name="Yeoju Sohn" userId="a0218b70922a7aa6" providerId="LiveId" clId="{7B0A9747-44A2-4611-9BF4-32B0132E6EE4}" dt="2026-04-11T15:45:54.037" v="1894" actId="47"/>
        <pc:sldMkLst>
          <pc:docMk/>
          <pc:sldMk cId="3794702251" sldId="430"/>
        </pc:sldMkLst>
      </pc:sldChg>
      <pc:sldChg chg="del">
        <pc:chgData name="Yeoju Sohn" userId="a0218b70922a7aa6" providerId="LiveId" clId="{7B0A9747-44A2-4611-9BF4-32B0132E6EE4}" dt="2026-04-11T15:45:54.037" v="1894" actId="47"/>
        <pc:sldMkLst>
          <pc:docMk/>
          <pc:sldMk cId="3944360144" sldId="431"/>
        </pc:sldMkLst>
      </pc:sldChg>
      <pc:sldChg chg="modNotesTx">
        <pc:chgData name="Yeoju Sohn" userId="a0218b70922a7aa6" providerId="LiveId" clId="{7B0A9747-44A2-4611-9BF4-32B0132E6EE4}" dt="2026-04-11T15:38:06.341" v="1285" actId="6549"/>
        <pc:sldMkLst>
          <pc:docMk/>
          <pc:sldMk cId="809029772" sldId="432"/>
        </pc:sldMkLst>
      </pc:sldChg>
      <pc:sldChg chg="modNotesTx">
        <pc:chgData name="Yeoju Sohn" userId="a0218b70922a7aa6" providerId="LiveId" clId="{7B0A9747-44A2-4611-9BF4-32B0132E6EE4}" dt="2026-04-11T16:21:07.608" v="2248" actId="6549"/>
        <pc:sldMkLst>
          <pc:docMk/>
          <pc:sldMk cId="1248626654" sldId="434"/>
        </pc:sldMkLst>
      </pc:sldChg>
      <pc:sldChg chg="modNotesTx">
        <pc:chgData name="Yeoju Sohn" userId="a0218b70922a7aa6" providerId="LiveId" clId="{7B0A9747-44A2-4611-9BF4-32B0132E6EE4}" dt="2026-04-11T15:18:52.933" v="349" actId="20577"/>
        <pc:sldMkLst>
          <pc:docMk/>
          <pc:sldMk cId="2252458433" sldId="436"/>
        </pc:sldMkLst>
      </pc:sldChg>
      <pc:sldChg chg="modNotesTx">
        <pc:chgData name="Yeoju Sohn" userId="a0218b70922a7aa6" providerId="LiveId" clId="{7B0A9747-44A2-4611-9BF4-32B0132E6EE4}" dt="2026-04-11T15:55:53.069" v="1977" actId="20577"/>
        <pc:sldMkLst>
          <pc:docMk/>
          <pc:sldMk cId="689304178" sldId="438"/>
        </pc:sldMkLst>
      </pc:sldChg>
      <pc:sldChg chg="ord modNotesTx">
        <pc:chgData name="Yeoju Sohn" userId="a0218b70922a7aa6" providerId="LiveId" clId="{7B0A9747-44A2-4611-9BF4-32B0132E6EE4}" dt="2026-04-11T15:57:59.698" v="2081" actId="20577"/>
        <pc:sldMkLst>
          <pc:docMk/>
          <pc:sldMk cId="4002016326" sldId="439"/>
        </pc:sldMkLst>
      </pc:sldChg>
      <pc:sldChg chg="modNotesTx">
        <pc:chgData name="Yeoju Sohn" userId="a0218b70922a7aa6" providerId="LiveId" clId="{7B0A9747-44A2-4611-9BF4-32B0132E6EE4}" dt="2026-04-11T16:29:01.315" v="2468" actId="20577"/>
        <pc:sldMkLst>
          <pc:docMk/>
          <pc:sldMk cId="644994465" sldId="440"/>
        </pc:sldMkLst>
      </pc:sldChg>
      <pc:sldChg chg="modNotesTx">
        <pc:chgData name="Yeoju Sohn" userId="a0218b70922a7aa6" providerId="LiveId" clId="{7B0A9747-44A2-4611-9BF4-32B0132E6EE4}" dt="2026-04-11T15:56:31.254" v="1997" actId="20577"/>
        <pc:sldMkLst>
          <pc:docMk/>
          <pc:sldMk cId="500345708" sldId="441"/>
        </pc:sldMkLst>
      </pc:sldChg>
      <pc:sldChg chg="modNotesTx">
        <pc:chgData name="Yeoju Sohn" userId="a0218b70922a7aa6" providerId="LiveId" clId="{7B0A9747-44A2-4611-9BF4-32B0132E6EE4}" dt="2026-04-11T16:27:12.181" v="2317" actId="6549"/>
        <pc:sldMkLst>
          <pc:docMk/>
          <pc:sldMk cId="1422719043" sldId="446"/>
        </pc:sldMkLst>
      </pc:sldChg>
      <pc:sldChg chg="modNotesTx">
        <pc:chgData name="Yeoju Sohn" userId="a0218b70922a7aa6" providerId="LiveId" clId="{7B0A9747-44A2-4611-9BF4-32B0132E6EE4}" dt="2026-04-11T15:48:37.602" v="1970" actId="20577"/>
        <pc:sldMkLst>
          <pc:docMk/>
          <pc:sldMk cId="1034450713" sldId="447"/>
        </pc:sldMkLst>
      </pc:sldChg>
      <pc:sldChg chg="modNotesTx">
        <pc:chgData name="Yeoju Sohn" userId="a0218b70922a7aa6" providerId="LiveId" clId="{7B0A9747-44A2-4611-9BF4-32B0132E6EE4}" dt="2026-04-11T16:24:27.036" v="2274" actId="20577"/>
        <pc:sldMkLst>
          <pc:docMk/>
          <pc:sldMk cId="3989920846" sldId="474"/>
        </pc:sldMkLst>
      </pc:sldChg>
      <pc:sldChg chg="modNotesTx">
        <pc:chgData name="Yeoju Sohn" userId="a0218b70922a7aa6" providerId="LiveId" clId="{7B0A9747-44A2-4611-9BF4-32B0132E6EE4}" dt="2026-04-11T15:22:09.121" v="551" actId="20577"/>
        <pc:sldMkLst>
          <pc:docMk/>
          <pc:sldMk cId="4129809730" sldId="476"/>
        </pc:sldMkLst>
      </pc:sldChg>
    </pc:docChg>
  </pc:docChgLst>
  <pc:docChgLst>
    <pc:chgData name="Yeoju Sohn" userId="a0218b70922a7aa6" providerId="LiveId" clId="{176C7F97-5BE7-41A5-BB6C-6378EB5E3799}"/>
    <pc:docChg chg="undo custSel modSld">
      <pc:chgData name="Yeoju Sohn" userId="a0218b70922a7aa6" providerId="LiveId" clId="{176C7F97-5BE7-41A5-BB6C-6378EB5E3799}" dt="2026-04-11T13:38:18.934" v="945" actId="20577"/>
      <pc:docMkLst>
        <pc:docMk/>
      </pc:docMkLst>
      <pc:sldChg chg="modNotesTx">
        <pc:chgData name="Yeoju Sohn" userId="a0218b70922a7aa6" providerId="LiveId" clId="{176C7F97-5BE7-41A5-BB6C-6378EB5E3799}" dt="2026-04-11T10:40:38.327" v="48" actId="6549"/>
        <pc:sldMkLst>
          <pc:docMk/>
          <pc:sldMk cId="0" sldId="257"/>
        </pc:sldMkLst>
      </pc:sldChg>
      <pc:sldChg chg="modNotesTx">
        <pc:chgData name="Yeoju Sohn" userId="a0218b70922a7aa6" providerId="LiveId" clId="{176C7F97-5BE7-41A5-BB6C-6378EB5E3799}" dt="2026-04-11T10:51:37.495" v="108" actId="20577"/>
        <pc:sldMkLst>
          <pc:docMk/>
          <pc:sldMk cId="0" sldId="258"/>
        </pc:sldMkLst>
      </pc:sldChg>
      <pc:sldChg chg="addSp delSp modSp mod">
        <pc:chgData name="Yeoju Sohn" userId="a0218b70922a7aa6" providerId="LiveId" clId="{176C7F97-5BE7-41A5-BB6C-6378EB5E3799}" dt="2026-04-11T13:36:18.102" v="927" actId="14100"/>
        <pc:sldMkLst>
          <pc:docMk/>
          <pc:sldMk cId="3464332954" sldId="263"/>
        </pc:sldMkLst>
        <pc:picChg chg="add mod modCrop">
          <ac:chgData name="Yeoju Sohn" userId="a0218b70922a7aa6" providerId="LiveId" clId="{176C7F97-5BE7-41A5-BB6C-6378EB5E3799}" dt="2026-04-11T13:36:18.102" v="927" actId="14100"/>
          <ac:picMkLst>
            <pc:docMk/>
            <pc:sldMk cId="3464332954" sldId="263"/>
            <ac:picMk id="3" creationId="{C736F7E0-50F5-483F-853B-9A00D385112E}"/>
          </ac:picMkLst>
        </pc:picChg>
        <pc:picChg chg="del">
          <ac:chgData name="Yeoju Sohn" userId="a0218b70922a7aa6" providerId="LiveId" clId="{176C7F97-5BE7-41A5-BB6C-6378EB5E3799}" dt="2026-04-11T13:07:22.456" v="827" actId="478"/>
          <ac:picMkLst>
            <pc:docMk/>
            <pc:sldMk cId="3464332954" sldId="263"/>
            <ac:picMk id="221" creationId="{00000000-0000-0000-0000-000000000000}"/>
          </ac:picMkLst>
        </pc:picChg>
      </pc:sldChg>
      <pc:sldChg chg="addSp delSp modSp mod modNotesTx">
        <pc:chgData name="Yeoju Sohn" userId="a0218b70922a7aa6" providerId="LiveId" clId="{176C7F97-5BE7-41A5-BB6C-6378EB5E3799}" dt="2026-04-11T13:36:55.482" v="938" actId="20577"/>
        <pc:sldMkLst>
          <pc:docMk/>
          <pc:sldMk cId="3055269245" sldId="264"/>
        </pc:sldMkLst>
        <pc:picChg chg="add mod">
          <ac:chgData name="Yeoju Sohn" userId="a0218b70922a7aa6" providerId="LiveId" clId="{176C7F97-5BE7-41A5-BB6C-6378EB5E3799}" dt="2026-04-11T13:09:57.196" v="841" actId="14100"/>
          <ac:picMkLst>
            <pc:docMk/>
            <pc:sldMk cId="3055269245" sldId="264"/>
            <ac:picMk id="3" creationId="{B14115DA-4D6A-4226-9495-456807CD4676}"/>
          </ac:picMkLst>
        </pc:picChg>
        <pc:picChg chg="del">
          <ac:chgData name="Yeoju Sohn" userId="a0218b70922a7aa6" providerId="LiveId" clId="{176C7F97-5BE7-41A5-BB6C-6378EB5E3799}" dt="2026-04-11T13:07:25.533" v="828" actId="478"/>
          <ac:picMkLst>
            <pc:docMk/>
            <pc:sldMk cId="3055269245" sldId="264"/>
            <ac:picMk id="236" creationId="{00000000-0000-0000-0000-000000000000}"/>
          </ac:picMkLst>
        </pc:picChg>
        <pc:cxnChg chg="mod">
          <ac:chgData name="Yeoju Sohn" userId="a0218b70922a7aa6" providerId="LiveId" clId="{176C7F97-5BE7-41A5-BB6C-6378EB5E3799}" dt="2026-04-11T13:07:30.550" v="829" actId="1076"/>
          <ac:cxnSpMkLst>
            <pc:docMk/>
            <pc:sldMk cId="3055269245" sldId="264"/>
            <ac:cxnSpMk id="235" creationId="{00000000-0000-0000-0000-000000000000}"/>
          </ac:cxnSpMkLst>
        </pc:cxnChg>
      </pc:sldChg>
      <pc:sldChg chg="modSp mod modNotesTx">
        <pc:chgData name="Yeoju Sohn" userId="a0218b70922a7aa6" providerId="LiveId" clId="{176C7F97-5BE7-41A5-BB6C-6378EB5E3799}" dt="2026-04-11T11:10:50.429" v="277" actId="20577"/>
        <pc:sldMkLst>
          <pc:docMk/>
          <pc:sldMk cId="2890305077" sldId="380"/>
        </pc:sldMkLst>
        <pc:spChg chg="mod">
          <ac:chgData name="Yeoju Sohn" userId="a0218b70922a7aa6" providerId="LiveId" clId="{176C7F97-5BE7-41A5-BB6C-6378EB5E3799}" dt="2026-04-11T10:56:45.939" v="147" actId="6549"/>
          <ac:spMkLst>
            <pc:docMk/>
            <pc:sldMk cId="2890305077" sldId="380"/>
            <ac:spMk id="9" creationId="{0D096641-3C29-43FD-AF1E-559FF1908334}"/>
          </ac:spMkLst>
        </pc:spChg>
      </pc:sldChg>
      <pc:sldChg chg="modSp mod modNotesTx">
        <pc:chgData name="Yeoju Sohn" userId="a0218b70922a7aa6" providerId="LiveId" clId="{176C7F97-5BE7-41A5-BB6C-6378EB5E3799}" dt="2026-04-11T11:13:37.775" v="389" actId="20577"/>
        <pc:sldMkLst>
          <pc:docMk/>
          <pc:sldMk cId="4090015991" sldId="381"/>
        </pc:sldMkLst>
        <pc:spChg chg="mod">
          <ac:chgData name="Yeoju Sohn" userId="a0218b70922a7aa6" providerId="LiveId" clId="{176C7F97-5BE7-41A5-BB6C-6378EB5E3799}" dt="2026-04-11T11:07:33.074" v="244" actId="20577"/>
          <ac:spMkLst>
            <pc:docMk/>
            <pc:sldMk cId="4090015991" sldId="381"/>
            <ac:spMk id="8" creationId="{860809FA-03E4-4F45-9565-B0BF1C83FE7A}"/>
          </ac:spMkLst>
        </pc:spChg>
      </pc:sldChg>
      <pc:sldChg chg="modSp mod modNotesTx">
        <pc:chgData name="Yeoju Sohn" userId="a0218b70922a7aa6" providerId="LiveId" clId="{176C7F97-5BE7-41A5-BB6C-6378EB5E3799}" dt="2026-04-11T11:07:56.370" v="265"/>
        <pc:sldMkLst>
          <pc:docMk/>
          <pc:sldMk cId="857335429" sldId="382"/>
        </pc:sldMkLst>
        <pc:spChg chg="mod">
          <ac:chgData name="Yeoju Sohn" userId="a0218b70922a7aa6" providerId="LiveId" clId="{176C7F97-5BE7-41A5-BB6C-6378EB5E3799}" dt="2026-04-11T11:07:56.370" v="265"/>
          <ac:spMkLst>
            <pc:docMk/>
            <pc:sldMk cId="857335429" sldId="382"/>
            <ac:spMk id="145" creationId="{A6951804-7DA7-4E10-AA5A-C56327C5B2D9}"/>
          </ac:spMkLst>
        </pc:spChg>
      </pc:sldChg>
      <pc:sldChg chg="modNotesTx">
        <pc:chgData name="Yeoju Sohn" userId="a0218b70922a7aa6" providerId="LiveId" clId="{176C7F97-5BE7-41A5-BB6C-6378EB5E3799}" dt="2026-04-11T10:52:46.356" v="125" actId="6549"/>
        <pc:sldMkLst>
          <pc:docMk/>
          <pc:sldMk cId="2178837451" sldId="383"/>
        </pc:sldMkLst>
      </pc:sldChg>
      <pc:sldChg chg="modNotesTx">
        <pc:chgData name="Yeoju Sohn" userId="a0218b70922a7aa6" providerId="LiveId" clId="{176C7F97-5BE7-41A5-BB6C-6378EB5E3799}" dt="2026-04-11T10:52:53.888" v="128" actId="6549"/>
        <pc:sldMkLst>
          <pc:docMk/>
          <pc:sldMk cId="3701909300" sldId="384"/>
        </pc:sldMkLst>
      </pc:sldChg>
      <pc:sldChg chg="addSp delSp modSp mod modNotesTx">
        <pc:chgData name="Yeoju Sohn" userId="a0218b70922a7aa6" providerId="LiveId" clId="{176C7F97-5BE7-41A5-BB6C-6378EB5E3799}" dt="2026-04-11T13:37:39.372" v="940" actId="20577"/>
        <pc:sldMkLst>
          <pc:docMk/>
          <pc:sldMk cId="2773953983" sldId="385"/>
        </pc:sldMkLst>
        <pc:spChg chg="mod">
          <ac:chgData name="Yeoju Sohn" userId="a0218b70922a7aa6" providerId="LiveId" clId="{176C7F97-5BE7-41A5-BB6C-6378EB5E3799}" dt="2026-04-11T11:16:28.861" v="395" actId="1076"/>
          <ac:spMkLst>
            <pc:docMk/>
            <pc:sldMk cId="2773953983" sldId="385"/>
            <ac:spMk id="3" creationId="{CF51975E-E977-4554-8300-A3A89E44FBBF}"/>
          </ac:spMkLst>
        </pc:spChg>
        <pc:grpChg chg="del">
          <ac:chgData name="Yeoju Sohn" userId="a0218b70922a7aa6" providerId="LiveId" clId="{176C7F97-5BE7-41A5-BB6C-6378EB5E3799}" dt="2026-04-11T11:16:19.555" v="391" actId="478"/>
          <ac:grpSpMkLst>
            <pc:docMk/>
            <pc:sldMk cId="2773953983" sldId="385"/>
            <ac:grpSpMk id="6" creationId="{9B8CD06C-B3A5-4918-B8EE-EA9CDA97C2E0}"/>
          </ac:grpSpMkLst>
        </pc:grpChg>
        <pc:picChg chg="add mod">
          <ac:chgData name="Yeoju Sohn" userId="a0218b70922a7aa6" providerId="LiveId" clId="{176C7F97-5BE7-41A5-BB6C-6378EB5E3799}" dt="2026-04-11T11:16:25.442" v="394" actId="14100"/>
          <ac:picMkLst>
            <pc:docMk/>
            <pc:sldMk cId="2773953983" sldId="385"/>
            <ac:picMk id="5" creationId="{BCF0FF3C-CB7C-4EEF-83A1-2D5F4A3BF26F}"/>
          </ac:picMkLst>
        </pc:picChg>
      </pc:sldChg>
      <pc:sldChg chg="modNotesTx">
        <pc:chgData name="Yeoju Sohn" userId="a0218b70922a7aa6" providerId="LiveId" clId="{176C7F97-5BE7-41A5-BB6C-6378EB5E3799}" dt="2026-04-11T11:14:59.317" v="390"/>
        <pc:sldMkLst>
          <pc:docMk/>
          <pc:sldMk cId="21965674" sldId="386"/>
        </pc:sldMkLst>
      </pc:sldChg>
      <pc:sldChg chg="addSp delSp modSp mod modNotesTx">
        <pc:chgData name="Yeoju Sohn" userId="a0218b70922a7aa6" providerId="LiveId" clId="{176C7F97-5BE7-41A5-BB6C-6378EB5E3799}" dt="2026-04-11T13:27:43.912" v="913" actId="20577"/>
        <pc:sldMkLst>
          <pc:docMk/>
          <pc:sldMk cId="2922308913" sldId="387"/>
        </pc:sldMkLst>
        <pc:grpChg chg="del">
          <ac:chgData name="Yeoju Sohn" userId="a0218b70922a7aa6" providerId="LiveId" clId="{176C7F97-5BE7-41A5-BB6C-6378EB5E3799}" dt="2026-04-11T10:59:44.704" v="148" actId="478"/>
          <ac:grpSpMkLst>
            <pc:docMk/>
            <pc:sldMk cId="2922308913" sldId="387"/>
            <ac:grpSpMk id="9" creationId="{30B48B48-291E-4CAF-9A93-9486C299D9DB}"/>
          </ac:grpSpMkLst>
        </pc:grpChg>
        <pc:picChg chg="add mod">
          <ac:chgData name="Yeoju Sohn" userId="a0218b70922a7aa6" providerId="LiveId" clId="{176C7F97-5BE7-41A5-BB6C-6378EB5E3799}" dt="2026-04-11T10:59:52.691" v="151" actId="14100"/>
          <ac:picMkLst>
            <pc:docMk/>
            <pc:sldMk cId="2922308913" sldId="387"/>
            <ac:picMk id="4" creationId="{2B642139-8555-429D-BEED-34BDF8C4892A}"/>
          </ac:picMkLst>
        </pc:picChg>
      </pc:sldChg>
      <pc:sldChg chg="addSp delSp modSp mod modNotesTx">
        <pc:chgData name="Yeoju Sohn" userId="a0218b70922a7aa6" providerId="LiveId" clId="{176C7F97-5BE7-41A5-BB6C-6378EB5E3799}" dt="2026-04-11T13:27:55.624" v="914" actId="20577"/>
        <pc:sldMkLst>
          <pc:docMk/>
          <pc:sldMk cId="2827195943" sldId="388"/>
        </pc:sldMkLst>
        <pc:grpChg chg="del">
          <ac:chgData name="Yeoju Sohn" userId="a0218b70922a7aa6" providerId="LiveId" clId="{176C7F97-5BE7-41A5-BB6C-6378EB5E3799}" dt="2026-04-11T11:17:48.102" v="401" actId="478"/>
          <ac:grpSpMkLst>
            <pc:docMk/>
            <pc:sldMk cId="2827195943" sldId="388"/>
            <ac:grpSpMk id="6" creationId="{1623699D-CE9A-4C8C-9FDD-818B0FED91E2}"/>
          </ac:grpSpMkLst>
        </pc:grpChg>
        <pc:picChg chg="add mod">
          <ac:chgData name="Yeoju Sohn" userId="a0218b70922a7aa6" providerId="LiveId" clId="{176C7F97-5BE7-41A5-BB6C-6378EB5E3799}" dt="2026-04-11T11:17:55.937" v="405" actId="1076"/>
          <ac:picMkLst>
            <pc:docMk/>
            <pc:sldMk cId="2827195943" sldId="388"/>
            <ac:picMk id="4" creationId="{01514B92-DDF1-42C5-B495-52D1EB7C8D26}"/>
          </ac:picMkLst>
        </pc:picChg>
      </pc:sldChg>
      <pc:sldChg chg="addSp delSp modSp mod modNotesTx">
        <pc:chgData name="Yeoju Sohn" userId="a0218b70922a7aa6" providerId="LiveId" clId="{176C7F97-5BE7-41A5-BB6C-6378EB5E3799}" dt="2026-04-11T13:28:54.679" v="920" actId="1076"/>
        <pc:sldMkLst>
          <pc:docMk/>
          <pc:sldMk cId="796373311" sldId="389"/>
        </pc:sldMkLst>
        <pc:spChg chg="add mod">
          <ac:chgData name="Yeoju Sohn" userId="a0218b70922a7aa6" providerId="LiveId" clId="{176C7F97-5BE7-41A5-BB6C-6378EB5E3799}" dt="2026-04-11T13:28:54.679" v="920" actId="1076"/>
          <ac:spMkLst>
            <pc:docMk/>
            <pc:sldMk cId="796373311" sldId="389"/>
            <ac:spMk id="5" creationId="{71589814-D41F-4ECB-84E4-6FC1EAA589DD}"/>
          </ac:spMkLst>
        </pc:spChg>
        <pc:spChg chg="mod topLvl">
          <ac:chgData name="Yeoju Sohn" userId="a0218b70922a7aa6" providerId="LiveId" clId="{176C7F97-5BE7-41A5-BB6C-6378EB5E3799}" dt="2026-04-11T12:47:31.337" v="408" actId="478"/>
          <ac:spMkLst>
            <pc:docMk/>
            <pc:sldMk cId="796373311" sldId="389"/>
            <ac:spMk id="8" creationId="{BD020AF3-3EA3-47B6-AFA4-9DF3A3F1F902}"/>
          </ac:spMkLst>
        </pc:spChg>
        <pc:spChg chg="topLvl">
          <ac:chgData name="Yeoju Sohn" userId="a0218b70922a7aa6" providerId="LiveId" clId="{176C7F97-5BE7-41A5-BB6C-6378EB5E3799}" dt="2026-04-11T12:47:25.091" v="406" actId="478"/>
          <ac:spMkLst>
            <pc:docMk/>
            <pc:sldMk cId="796373311" sldId="389"/>
            <ac:spMk id="11" creationId="{857E16A0-E2B0-41CA-86A2-FB3D317C9860}"/>
          </ac:spMkLst>
        </pc:spChg>
        <pc:grpChg chg="add del mod">
          <ac:chgData name="Yeoju Sohn" userId="a0218b70922a7aa6" providerId="LiveId" clId="{176C7F97-5BE7-41A5-BB6C-6378EB5E3799}" dt="2026-04-11T12:47:31.337" v="408" actId="478"/>
          <ac:grpSpMkLst>
            <pc:docMk/>
            <pc:sldMk cId="796373311" sldId="389"/>
            <ac:grpSpMk id="6" creationId="{669A67C9-8A30-48E8-8DEA-A5A9E614662B}"/>
          </ac:grpSpMkLst>
        </pc:grpChg>
        <pc:grpChg chg="del">
          <ac:chgData name="Yeoju Sohn" userId="a0218b70922a7aa6" providerId="LiveId" clId="{176C7F97-5BE7-41A5-BB6C-6378EB5E3799}" dt="2026-04-11T12:47:25.091" v="406" actId="478"/>
          <ac:grpSpMkLst>
            <pc:docMk/>
            <pc:sldMk cId="796373311" sldId="389"/>
            <ac:grpSpMk id="9" creationId="{8D671E18-3C1E-47BF-AC34-4348DF78A6B9}"/>
          </ac:grpSpMkLst>
        </pc:grpChg>
        <pc:picChg chg="add mod">
          <ac:chgData name="Yeoju Sohn" userId="a0218b70922a7aa6" providerId="LiveId" clId="{176C7F97-5BE7-41A5-BB6C-6378EB5E3799}" dt="2026-04-11T12:47:46.685" v="414" actId="14100"/>
          <ac:picMkLst>
            <pc:docMk/>
            <pc:sldMk cId="796373311" sldId="389"/>
            <ac:picMk id="4" creationId="{7542C588-52E4-4A7A-8459-A42F3A9A880A}"/>
          </ac:picMkLst>
        </pc:picChg>
        <pc:picChg chg="del mod topLvl">
          <ac:chgData name="Yeoju Sohn" userId="a0218b70922a7aa6" providerId="LiveId" clId="{176C7F97-5BE7-41A5-BB6C-6378EB5E3799}" dt="2026-04-11T12:47:31.337" v="408" actId="478"/>
          <ac:picMkLst>
            <pc:docMk/>
            <pc:sldMk cId="796373311" sldId="389"/>
            <ac:picMk id="7" creationId="{53695F43-B616-4718-AB4F-D8F937F9D720}"/>
          </ac:picMkLst>
        </pc:picChg>
        <pc:picChg chg="del topLvl">
          <ac:chgData name="Yeoju Sohn" userId="a0218b70922a7aa6" providerId="LiveId" clId="{176C7F97-5BE7-41A5-BB6C-6378EB5E3799}" dt="2026-04-11T12:47:25.091" v="406" actId="478"/>
          <ac:picMkLst>
            <pc:docMk/>
            <pc:sldMk cId="796373311" sldId="389"/>
            <ac:picMk id="10" creationId="{FBBCD86F-2AD9-4D52-806A-B82FF99AC095}"/>
          </ac:picMkLst>
        </pc:picChg>
      </pc:sldChg>
      <pc:sldChg chg="addSp delSp modSp mod">
        <pc:chgData name="Yeoju Sohn" userId="a0218b70922a7aa6" providerId="LiveId" clId="{176C7F97-5BE7-41A5-BB6C-6378EB5E3799}" dt="2026-04-11T12:49:09.632" v="430" actId="14100"/>
        <pc:sldMkLst>
          <pc:docMk/>
          <pc:sldMk cId="3295430697" sldId="390"/>
        </pc:sldMkLst>
        <pc:grpChg chg="del mod">
          <ac:chgData name="Yeoju Sohn" userId="a0218b70922a7aa6" providerId="LiveId" clId="{176C7F97-5BE7-41A5-BB6C-6378EB5E3799}" dt="2026-04-11T12:49:04.101" v="427" actId="478"/>
          <ac:grpSpMkLst>
            <pc:docMk/>
            <pc:sldMk cId="3295430697" sldId="390"/>
            <ac:grpSpMk id="6" creationId="{0B8F46FF-D0CA-4EAC-8745-0A387F61AC3C}"/>
          </ac:grpSpMkLst>
        </pc:grpChg>
        <pc:picChg chg="add mod">
          <ac:chgData name="Yeoju Sohn" userId="a0218b70922a7aa6" providerId="LiveId" clId="{176C7F97-5BE7-41A5-BB6C-6378EB5E3799}" dt="2026-04-11T12:49:09.632" v="430" actId="14100"/>
          <ac:picMkLst>
            <pc:docMk/>
            <pc:sldMk cId="3295430697" sldId="390"/>
            <ac:picMk id="4" creationId="{59D7EF7D-DC61-4707-BBD9-10FE5C5AD418}"/>
          </ac:picMkLst>
        </pc:picChg>
      </pc:sldChg>
      <pc:sldChg chg="addSp delSp modSp mod modNotesTx">
        <pc:chgData name="Yeoju Sohn" userId="a0218b70922a7aa6" providerId="LiveId" clId="{176C7F97-5BE7-41A5-BB6C-6378EB5E3799}" dt="2026-04-11T12:52:03.425" v="448" actId="6549"/>
        <pc:sldMkLst>
          <pc:docMk/>
          <pc:sldMk cId="2539366519" sldId="391"/>
        </pc:sldMkLst>
        <pc:picChg chg="del mod">
          <ac:chgData name="Yeoju Sohn" userId="a0218b70922a7aa6" providerId="LiveId" clId="{176C7F97-5BE7-41A5-BB6C-6378EB5E3799}" dt="2026-04-11T12:50:59.486" v="432" actId="478"/>
          <ac:picMkLst>
            <pc:docMk/>
            <pc:sldMk cId="2539366519" sldId="391"/>
            <ac:picMk id="4" creationId="{EA2E1834-4417-4761-834E-39DC2B894D48}"/>
          </ac:picMkLst>
        </pc:picChg>
        <pc:picChg chg="add mod">
          <ac:chgData name="Yeoju Sohn" userId="a0218b70922a7aa6" providerId="LiveId" clId="{176C7F97-5BE7-41A5-BB6C-6378EB5E3799}" dt="2026-04-11T12:51:07.659" v="435" actId="14100"/>
          <ac:picMkLst>
            <pc:docMk/>
            <pc:sldMk cId="2539366519" sldId="391"/>
            <ac:picMk id="5" creationId="{CEAD5FE0-249C-4E4B-B204-72A456CA478F}"/>
          </ac:picMkLst>
        </pc:picChg>
      </pc:sldChg>
      <pc:sldChg chg="addSp delSp modSp mod">
        <pc:chgData name="Yeoju Sohn" userId="a0218b70922a7aa6" providerId="LiveId" clId="{176C7F97-5BE7-41A5-BB6C-6378EB5E3799}" dt="2026-04-11T12:57:25.816" v="460" actId="1076"/>
        <pc:sldMkLst>
          <pc:docMk/>
          <pc:sldMk cId="3795946263" sldId="392"/>
        </pc:sldMkLst>
        <pc:picChg chg="add del mod">
          <ac:chgData name="Yeoju Sohn" userId="a0218b70922a7aa6" providerId="LiveId" clId="{176C7F97-5BE7-41A5-BB6C-6378EB5E3799}" dt="2026-04-11T12:55:55.843" v="454" actId="478"/>
          <ac:picMkLst>
            <pc:docMk/>
            <pc:sldMk cId="3795946263" sldId="392"/>
            <ac:picMk id="4" creationId="{856E7845-FA24-4D1E-887A-F6D6B6ED213C}"/>
          </ac:picMkLst>
        </pc:picChg>
        <pc:picChg chg="mod">
          <ac:chgData name="Yeoju Sohn" userId="a0218b70922a7aa6" providerId="LiveId" clId="{176C7F97-5BE7-41A5-BB6C-6378EB5E3799}" dt="2026-04-11T12:57:14.509" v="457" actId="1076"/>
          <ac:picMkLst>
            <pc:docMk/>
            <pc:sldMk cId="3795946263" sldId="392"/>
            <ac:picMk id="7" creationId="{6156C818-CBDD-4216-B867-E69AB6F59004}"/>
          </ac:picMkLst>
        </pc:picChg>
        <pc:picChg chg="add mod">
          <ac:chgData name="Yeoju Sohn" userId="a0218b70922a7aa6" providerId="LiveId" clId="{176C7F97-5BE7-41A5-BB6C-6378EB5E3799}" dt="2026-04-11T12:57:25.816" v="460" actId="1076"/>
          <ac:picMkLst>
            <pc:docMk/>
            <pc:sldMk cId="3795946263" sldId="392"/>
            <ac:picMk id="10" creationId="{EA38806A-3A5B-4FC8-B989-707355F7BB0C}"/>
          </ac:picMkLst>
        </pc:picChg>
      </pc:sldChg>
      <pc:sldChg chg="addSp modSp mod">
        <pc:chgData name="Yeoju Sohn" userId="a0218b70922a7aa6" providerId="LiveId" clId="{176C7F97-5BE7-41A5-BB6C-6378EB5E3799}" dt="2026-04-11T12:59:44.032" v="463" actId="14100"/>
        <pc:sldMkLst>
          <pc:docMk/>
          <pc:sldMk cId="1332789609" sldId="393"/>
        </pc:sldMkLst>
        <pc:picChg chg="add mod">
          <ac:chgData name="Yeoju Sohn" userId="a0218b70922a7aa6" providerId="LiveId" clId="{176C7F97-5BE7-41A5-BB6C-6378EB5E3799}" dt="2026-04-11T12:59:44.032" v="463" actId="14100"/>
          <ac:picMkLst>
            <pc:docMk/>
            <pc:sldMk cId="1332789609" sldId="393"/>
            <ac:picMk id="6" creationId="{8CE8C186-9D98-4DAD-A4A1-260792ACB89A}"/>
          </ac:picMkLst>
        </pc:picChg>
      </pc:sldChg>
      <pc:sldChg chg="addSp delSp modSp mod modNotesTx">
        <pc:chgData name="Yeoju Sohn" userId="a0218b70922a7aa6" providerId="LiveId" clId="{176C7F97-5BE7-41A5-BB6C-6378EB5E3799}" dt="2026-04-11T11:12:29.835" v="310" actId="14100"/>
        <pc:sldMkLst>
          <pc:docMk/>
          <pc:sldMk cId="1412534682" sldId="394"/>
        </pc:sldMkLst>
        <pc:spChg chg="add mod">
          <ac:chgData name="Yeoju Sohn" userId="a0218b70922a7aa6" providerId="LiveId" clId="{176C7F97-5BE7-41A5-BB6C-6378EB5E3799}" dt="2026-04-11T11:12:29.835" v="310" actId="14100"/>
          <ac:spMkLst>
            <pc:docMk/>
            <pc:sldMk cId="1412534682" sldId="394"/>
            <ac:spMk id="9" creationId="{C92BA80F-63C6-4761-A57E-EDC9C19A330B}"/>
          </ac:spMkLst>
        </pc:spChg>
        <pc:picChg chg="add mod">
          <ac:chgData name="Yeoju Sohn" userId="a0218b70922a7aa6" providerId="LiveId" clId="{176C7F97-5BE7-41A5-BB6C-6378EB5E3799}" dt="2026-04-11T11:07:02.099" v="183" actId="14100"/>
          <ac:picMkLst>
            <pc:docMk/>
            <pc:sldMk cId="1412534682" sldId="394"/>
            <ac:picMk id="3" creationId="{2007A681-4F7E-4FD0-A995-135B97CEDD5C}"/>
          </ac:picMkLst>
        </pc:picChg>
        <pc:picChg chg="del">
          <ac:chgData name="Yeoju Sohn" userId="a0218b70922a7aa6" providerId="LiveId" clId="{176C7F97-5BE7-41A5-BB6C-6378EB5E3799}" dt="2026-04-11T11:06:53.540" v="178" actId="478"/>
          <ac:picMkLst>
            <pc:docMk/>
            <pc:sldMk cId="1412534682" sldId="394"/>
            <ac:picMk id="12" creationId="{EE2CC3D2-8C66-4161-9747-FC0B3970EA44}"/>
          </ac:picMkLst>
        </pc:picChg>
      </pc:sldChg>
      <pc:sldChg chg="addSp delSp modSp mod modNotesTx">
        <pc:chgData name="Yeoju Sohn" userId="a0218b70922a7aa6" providerId="LiveId" clId="{176C7F97-5BE7-41A5-BB6C-6378EB5E3799}" dt="2026-04-11T13:06:17.253" v="823" actId="6549"/>
        <pc:sldMkLst>
          <pc:docMk/>
          <pc:sldMk cId="1892452128" sldId="395"/>
        </pc:sldMkLst>
        <pc:spChg chg="del">
          <ac:chgData name="Yeoju Sohn" userId="a0218b70922a7aa6" providerId="LiveId" clId="{176C7F97-5BE7-41A5-BB6C-6378EB5E3799}" dt="2026-04-11T13:02:38.745" v="472" actId="478"/>
          <ac:spMkLst>
            <pc:docMk/>
            <pc:sldMk cId="1892452128" sldId="395"/>
            <ac:spMk id="14" creationId="{09767C2B-0A12-41DF-9AB0-4D8EBAD47A20}"/>
          </ac:spMkLst>
        </pc:spChg>
        <pc:spChg chg="del">
          <ac:chgData name="Yeoju Sohn" userId="a0218b70922a7aa6" providerId="LiveId" clId="{176C7F97-5BE7-41A5-BB6C-6378EB5E3799}" dt="2026-04-11T13:02:26.486" v="470" actId="478"/>
          <ac:spMkLst>
            <pc:docMk/>
            <pc:sldMk cId="1892452128" sldId="395"/>
            <ac:spMk id="16" creationId="{A51BD7BF-9413-4B6D-95FE-0EB0B8F81F0E}"/>
          </ac:spMkLst>
        </pc:spChg>
        <pc:graphicFrameChg chg="del">
          <ac:chgData name="Yeoju Sohn" userId="a0218b70922a7aa6" providerId="LiveId" clId="{176C7F97-5BE7-41A5-BB6C-6378EB5E3799}" dt="2026-04-11T13:02:35.966" v="471" actId="478"/>
          <ac:graphicFrameMkLst>
            <pc:docMk/>
            <pc:sldMk cId="1892452128" sldId="395"/>
            <ac:graphicFrameMk id="15" creationId="{0984C9F0-7F90-4092-82C1-73CC105A5F89}"/>
          </ac:graphicFrameMkLst>
        </pc:graphicFrameChg>
        <pc:picChg chg="add mod">
          <ac:chgData name="Yeoju Sohn" userId="a0218b70922a7aa6" providerId="LiveId" clId="{176C7F97-5BE7-41A5-BB6C-6378EB5E3799}" dt="2026-04-11T13:02:44.476" v="475" actId="14100"/>
          <ac:picMkLst>
            <pc:docMk/>
            <pc:sldMk cId="1892452128" sldId="395"/>
            <ac:picMk id="4" creationId="{1DACBA03-115E-4211-9CDE-846EE6D526DA}"/>
          </ac:picMkLst>
        </pc:picChg>
      </pc:sldChg>
      <pc:sldChg chg="addSp delSp modSp mod modNotesTx">
        <pc:chgData name="Yeoju Sohn" userId="a0218b70922a7aa6" providerId="LiveId" clId="{176C7F97-5BE7-41A5-BB6C-6378EB5E3799}" dt="2026-04-11T13:38:18.934" v="945" actId="20577"/>
        <pc:sldMkLst>
          <pc:docMk/>
          <pc:sldMk cId="1677568802" sldId="396"/>
        </pc:sldMkLst>
        <pc:picChg chg="del mod">
          <ac:chgData name="Yeoju Sohn" userId="a0218b70922a7aa6" providerId="LiveId" clId="{176C7F97-5BE7-41A5-BB6C-6378EB5E3799}" dt="2026-04-11T13:13:58.567" v="846" actId="478"/>
          <ac:picMkLst>
            <pc:docMk/>
            <pc:sldMk cId="1677568802" sldId="396"/>
            <ac:picMk id="4" creationId="{54FBCF68-774C-4DD3-875F-9A7B55AC063A}"/>
          </ac:picMkLst>
        </pc:picChg>
        <pc:picChg chg="add mod">
          <ac:chgData name="Yeoju Sohn" userId="a0218b70922a7aa6" providerId="LiveId" clId="{176C7F97-5BE7-41A5-BB6C-6378EB5E3799}" dt="2026-04-11T13:14:02.943" v="849" actId="14100"/>
          <ac:picMkLst>
            <pc:docMk/>
            <pc:sldMk cId="1677568802" sldId="396"/>
            <ac:picMk id="5" creationId="{32F5A6ED-5626-48C3-894F-CE71C608C8C4}"/>
          </ac:picMkLst>
        </pc:picChg>
      </pc:sldChg>
      <pc:sldChg chg="modNotesTx">
        <pc:chgData name="Yeoju Sohn" userId="a0218b70922a7aa6" providerId="LiveId" clId="{176C7F97-5BE7-41A5-BB6C-6378EB5E3799}" dt="2026-04-11T13:15:22.811" v="850" actId="20577"/>
        <pc:sldMkLst>
          <pc:docMk/>
          <pc:sldMk cId="3982880513" sldId="397"/>
        </pc:sldMkLst>
      </pc:sldChg>
      <pc:sldChg chg="addSp delSp modSp mod modNotesTx">
        <pc:chgData name="Yeoju Sohn" userId="a0218b70922a7aa6" providerId="LiveId" clId="{176C7F97-5BE7-41A5-BB6C-6378EB5E3799}" dt="2026-04-11T13:01:01.991" v="468" actId="14100"/>
        <pc:sldMkLst>
          <pc:docMk/>
          <pc:sldMk cId="3588811624" sldId="405"/>
        </pc:sldMkLst>
        <pc:spChg chg="del">
          <ac:chgData name="Yeoju Sohn" userId="a0218b70922a7aa6" providerId="LiveId" clId="{176C7F97-5BE7-41A5-BB6C-6378EB5E3799}" dt="2026-04-11T13:00:56.783" v="465" actId="478"/>
          <ac:spMkLst>
            <pc:docMk/>
            <pc:sldMk cId="3588811624" sldId="405"/>
            <ac:spMk id="6" creationId="{85130E52-632C-4810-8F84-ACF35501A3F2}"/>
          </ac:spMkLst>
        </pc:spChg>
        <pc:picChg chg="add mod">
          <ac:chgData name="Yeoju Sohn" userId="a0218b70922a7aa6" providerId="LiveId" clId="{176C7F97-5BE7-41A5-BB6C-6378EB5E3799}" dt="2026-04-11T13:01:01.991" v="468" actId="14100"/>
          <ac:picMkLst>
            <pc:docMk/>
            <pc:sldMk cId="3588811624" sldId="405"/>
            <ac:picMk id="4" creationId="{9F7AD8DB-8A6C-4BAE-BA6C-2892315CB054}"/>
          </ac:picMkLst>
        </pc:picChg>
        <pc:picChg chg="del">
          <ac:chgData name="Yeoju Sohn" userId="a0218b70922a7aa6" providerId="LiveId" clId="{176C7F97-5BE7-41A5-BB6C-6378EB5E3799}" dt="2026-04-11T13:00:53.864" v="464" actId="478"/>
          <ac:picMkLst>
            <pc:docMk/>
            <pc:sldMk cId="3588811624" sldId="405"/>
            <ac:picMk id="5" creationId="{3E8506B9-1880-4828-99EC-8EBD9657A08C}"/>
          </ac:picMkLst>
        </pc:picChg>
      </pc:sldChg>
      <pc:sldChg chg="addSp modSp mod">
        <pc:chgData name="Yeoju Sohn" userId="a0218b70922a7aa6" providerId="LiveId" clId="{176C7F97-5BE7-41A5-BB6C-6378EB5E3799}" dt="2026-04-11T13:34:52.772" v="926" actId="14100"/>
        <pc:sldMkLst>
          <pc:docMk/>
          <pc:sldMk cId="831962171" sldId="406"/>
        </pc:sldMkLst>
        <pc:spChg chg="add mod">
          <ac:chgData name="Yeoju Sohn" userId="a0218b70922a7aa6" providerId="LiveId" clId="{176C7F97-5BE7-41A5-BB6C-6378EB5E3799}" dt="2026-04-11T13:34:52.772" v="926" actId="14100"/>
          <ac:spMkLst>
            <pc:docMk/>
            <pc:sldMk cId="831962171" sldId="406"/>
            <ac:spMk id="5" creationId="{56CA7A1C-906F-49E1-BB0C-EB6D8696C49A}"/>
          </ac:spMkLst>
        </pc:spChg>
        <pc:picChg chg="add mod">
          <ac:chgData name="Yeoju Sohn" userId="a0218b70922a7aa6" providerId="LiveId" clId="{176C7F97-5BE7-41A5-BB6C-6378EB5E3799}" dt="2026-04-11T13:06:51.489" v="826" actId="14100"/>
          <ac:picMkLst>
            <pc:docMk/>
            <pc:sldMk cId="831962171" sldId="406"/>
            <ac:picMk id="4" creationId="{E8CFB43A-44CC-4458-9D19-68E20F047475}"/>
          </ac:picMkLst>
        </pc:picChg>
      </pc:sldChg>
      <pc:sldChg chg="addSp delSp modSp mod modNotesTx">
        <pc:chgData name="Yeoju Sohn" userId="a0218b70922a7aa6" providerId="LiveId" clId="{176C7F97-5BE7-41A5-BB6C-6378EB5E3799}" dt="2026-04-11T13:37:55.232" v="944" actId="6549"/>
        <pc:sldMkLst>
          <pc:docMk/>
          <pc:sldMk cId="2711587456" sldId="408"/>
        </pc:sldMkLst>
        <pc:spChg chg="mod">
          <ac:chgData name="Yeoju Sohn" userId="a0218b70922a7aa6" providerId="LiveId" clId="{176C7F97-5BE7-41A5-BB6C-6378EB5E3799}" dt="2026-04-11T13:18:30.248" v="861" actId="14100"/>
          <ac:spMkLst>
            <pc:docMk/>
            <pc:sldMk cId="2711587456" sldId="408"/>
            <ac:spMk id="5" creationId="{A12E39CE-14AC-4835-A874-530D41A782DB}"/>
          </ac:spMkLst>
        </pc:spChg>
        <pc:picChg chg="add del mod modCrop">
          <ac:chgData name="Yeoju Sohn" userId="a0218b70922a7aa6" providerId="LiveId" clId="{176C7F97-5BE7-41A5-BB6C-6378EB5E3799}" dt="2026-04-11T13:18:13.848" v="859" actId="478"/>
          <ac:picMkLst>
            <pc:docMk/>
            <pc:sldMk cId="2711587456" sldId="408"/>
            <ac:picMk id="4" creationId="{B47DDDF0-4C43-4BE3-B5EE-13949AA9BA90}"/>
          </ac:picMkLst>
        </pc:picChg>
      </pc:sldChg>
      <pc:sldChg chg="modNotesTx">
        <pc:chgData name="Yeoju Sohn" userId="a0218b70922a7aa6" providerId="LiveId" clId="{176C7F97-5BE7-41A5-BB6C-6378EB5E3799}" dt="2026-04-11T11:09:09.228" v="274" actId="6549"/>
        <pc:sldMkLst>
          <pc:docMk/>
          <pc:sldMk cId="492962013" sldId="409"/>
        </pc:sldMkLst>
      </pc:sldChg>
      <pc:sldChg chg="addSp delSp modSp mod">
        <pc:chgData name="Yeoju Sohn" userId="a0218b70922a7aa6" providerId="LiveId" clId="{176C7F97-5BE7-41A5-BB6C-6378EB5E3799}" dt="2026-04-11T11:06:00.256" v="177" actId="14100"/>
        <pc:sldMkLst>
          <pc:docMk/>
          <pc:sldMk cId="1172143984" sldId="410"/>
        </pc:sldMkLst>
        <pc:picChg chg="del">
          <ac:chgData name="Yeoju Sohn" userId="a0218b70922a7aa6" providerId="LiveId" clId="{176C7F97-5BE7-41A5-BB6C-6378EB5E3799}" dt="2026-04-11T11:05:53.652" v="175" actId="478"/>
          <ac:picMkLst>
            <pc:docMk/>
            <pc:sldMk cId="1172143984" sldId="410"/>
            <ac:picMk id="4" creationId="{550CBE3A-1E63-47E0-B8A0-F9A424EC1D4A}"/>
          </ac:picMkLst>
        </pc:picChg>
        <pc:picChg chg="add mod">
          <ac:chgData name="Yeoju Sohn" userId="a0218b70922a7aa6" providerId="LiveId" clId="{176C7F97-5BE7-41A5-BB6C-6378EB5E3799}" dt="2026-04-11T11:06:00.256" v="177" actId="14100"/>
          <ac:picMkLst>
            <pc:docMk/>
            <pc:sldMk cId="1172143984" sldId="410"/>
            <ac:picMk id="5" creationId="{E198ACC7-C77C-46BD-9080-D2265ECCD9FB}"/>
          </ac:picMkLst>
        </pc:picChg>
      </pc:sldChg>
      <pc:sldChg chg="addSp delSp modSp mod">
        <pc:chgData name="Yeoju Sohn" userId="a0218b70922a7aa6" providerId="LiveId" clId="{176C7F97-5BE7-41A5-BB6C-6378EB5E3799}" dt="2026-04-11T11:08:36.307" v="272" actId="1076"/>
        <pc:sldMkLst>
          <pc:docMk/>
          <pc:sldMk cId="806314296" sldId="411"/>
        </pc:sldMkLst>
        <pc:picChg chg="add mod">
          <ac:chgData name="Yeoju Sohn" userId="a0218b70922a7aa6" providerId="LiveId" clId="{176C7F97-5BE7-41A5-BB6C-6378EB5E3799}" dt="2026-04-11T11:08:36.307" v="272" actId="1076"/>
          <ac:picMkLst>
            <pc:docMk/>
            <pc:sldMk cId="806314296" sldId="411"/>
            <ac:picMk id="4" creationId="{2B578882-DAC4-4A71-A228-3BEEE8B8A36E}"/>
          </ac:picMkLst>
        </pc:picChg>
        <pc:picChg chg="del">
          <ac:chgData name="Yeoju Sohn" userId="a0218b70922a7aa6" providerId="LiveId" clId="{176C7F97-5BE7-41A5-BB6C-6378EB5E3799}" dt="2026-04-11T11:08:30.403" v="269" actId="478"/>
          <ac:picMkLst>
            <pc:docMk/>
            <pc:sldMk cId="806314296" sldId="411"/>
            <ac:picMk id="5" creationId="{E5CBE49C-FF50-4854-8DD1-01401924ACBE}"/>
          </ac:picMkLst>
        </pc:picChg>
      </pc:sldChg>
      <pc:sldChg chg="modNotesTx">
        <pc:chgData name="Yeoju Sohn" userId="a0218b70922a7aa6" providerId="LiveId" clId="{176C7F97-5BE7-41A5-BB6C-6378EB5E3799}" dt="2026-04-11T11:03:43.971" v="172" actId="6549"/>
        <pc:sldMkLst>
          <pc:docMk/>
          <pc:sldMk cId="1248626654" sldId="434"/>
        </pc:sldMkLst>
      </pc:sldChg>
      <pc:sldChg chg="modSp mod">
        <pc:chgData name="Yeoju Sohn" userId="a0218b70922a7aa6" providerId="LiveId" clId="{176C7F97-5BE7-41A5-BB6C-6378EB5E3799}" dt="2026-04-11T13:16:23.876" v="852" actId="14100"/>
        <pc:sldMkLst>
          <pc:docMk/>
          <pc:sldMk cId="644994465" sldId="440"/>
        </pc:sldMkLst>
        <pc:spChg chg="mod">
          <ac:chgData name="Yeoju Sohn" userId="a0218b70922a7aa6" providerId="LiveId" clId="{176C7F97-5BE7-41A5-BB6C-6378EB5E3799}" dt="2026-04-11T13:16:23.876" v="852" actId="14100"/>
          <ac:spMkLst>
            <pc:docMk/>
            <pc:sldMk cId="644994465" sldId="440"/>
            <ac:spMk id="6" creationId="{B973EFDD-E567-48F9-A926-966628D4135C}"/>
          </ac:spMkLst>
        </pc:spChg>
      </pc:sldChg>
      <pc:sldChg chg="modNotesTx">
        <pc:chgData name="Yeoju Sohn" userId="a0218b70922a7aa6" providerId="LiveId" clId="{176C7F97-5BE7-41A5-BB6C-6378EB5E3799}" dt="2026-04-11T11:11:25.757" v="294" actId="20577"/>
        <pc:sldMkLst>
          <pc:docMk/>
          <pc:sldMk cId="4129809730" sldId="4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B8B07-2A57-4D54-A236-C39E6EBADBB7}" type="datetimeFigureOut">
              <a:rPr lang="ko-KR" altLang="en-US" smtClean="0"/>
              <a:t>2026-04-12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31E1D-E78D-4055-BC82-92C30C27E1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9130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안녕하십니까</a:t>
            </a:r>
            <a:r>
              <a:rPr lang="en-US" altLang="ko-KR" dirty="0"/>
              <a:t>, </a:t>
            </a:r>
            <a:r>
              <a:rPr lang="ko-KR" altLang="en-US" dirty="0" err="1"/>
              <a:t>이대서울병원</a:t>
            </a:r>
            <a:r>
              <a:rPr lang="ko-KR" altLang="en-US" dirty="0"/>
              <a:t> 가정의학과 </a:t>
            </a:r>
            <a:r>
              <a:rPr lang="ko-KR" altLang="en-US" dirty="0" err="1"/>
              <a:t>손여주입니다</a:t>
            </a:r>
            <a:r>
              <a:rPr lang="en-US" altLang="ko-KR" dirty="0"/>
              <a:t>. 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이번 시간에는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‘골절 예방을 위한 골다공증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최신지견’에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대해 말씀드리겠습니다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4591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최근 국내 코호트 연구에서는 </a:t>
            </a:r>
            <a:r>
              <a:rPr lang="ko-KR" altLang="en-US" dirty="0"/>
              <a:t>골다공증 진단이 되었을 때</a:t>
            </a:r>
            <a:r>
              <a:rPr lang="en-US" altLang="ko-KR" dirty="0"/>
              <a:t>,  </a:t>
            </a:r>
            <a:r>
              <a:rPr lang="ko-KR" altLang="en-US" dirty="0"/>
              <a:t>골흡수억제제를 기반하는 골다공증 치료를 받았을 때와 안 받았을 때의 </a:t>
            </a:r>
            <a:r>
              <a:rPr lang="en-US" altLang="ko-KR" dirty="0"/>
              <a:t>mortality</a:t>
            </a:r>
            <a:r>
              <a:rPr lang="ko-KR" altLang="en-US" dirty="0"/>
              <a:t>차이를 확인해보면</a:t>
            </a:r>
            <a:r>
              <a:rPr lang="en-US" altLang="ko-KR" dirty="0"/>
              <a:t>,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치료하지 않은 군의 </a:t>
            </a:r>
            <a:r>
              <a:rPr lang="en-US" altLang="ko-KR" dirty="0"/>
              <a:t>mortality</a:t>
            </a:r>
            <a:r>
              <a:rPr lang="ko-KR" altLang="en-US" dirty="0"/>
              <a:t>가 </a:t>
            </a:r>
            <a:r>
              <a:rPr lang="en-US" altLang="ko-KR" dirty="0"/>
              <a:t>43%</a:t>
            </a:r>
            <a:r>
              <a:rPr lang="ko-KR" altLang="en-US" dirty="0"/>
              <a:t>더 높았다는 점에서 골다공증 진단이 되면</a:t>
            </a:r>
            <a:r>
              <a:rPr lang="en-US" altLang="ko-KR" dirty="0"/>
              <a:t>, </a:t>
            </a:r>
            <a:r>
              <a:rPr lang="ko-KR" altLang="en-US" b="0" i="0" dirty="0">
                <a:solidFill>
                  <a:srgbClr val="27251E"/>
                </a:solidFill>
                <a:effectLst/>
                <a:latin typeface="pplxSerif"/>
              </a:rPr>
              <a:t> 적극적으로 치료해야 한다는 점을 시사합니다</a:t>
            </a:r>
            <a:r>
              <a:rPr lang="en-US" altLang="ko-KR" b="0" i="0" dirty="0">
                <a:solidFill>
                  <a:srgbClr val="27251E"/>
                </a:solidFill>
                <a:effectLst/>
                <a:latin typeface="pplxSerif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3404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ko-KR" altLang="en-US" dirty="0"/>
              <a:t>덴마크에서 시행한 한 연구에서</a:t>
            </a:r>
            <a:r>
              <a:rPr lang="en-US" altLang="ko-KR" dirty="0"/>
              <a:t>, </a:t>
            </a:r>
            <a:r>
              <a:rPr lang="ko-KR" altLang="en-US" dirty="0"/>
              <a:t>골다공증에 대하여 </a:t>
            </a:r>
            <a:r>
              <a:rPr lang="en-US" altLang="ko-KR" dirty="0"/>
              <a:t>5</a:t>
            </a:r>
            <a:r>
              <a:rPr lang="ko-KR" altLang="en-US" dirty="0"/>
              <a:t>년 이상 치료를 한 군의 경우 기대수명이 일반인과 거의 유사하게 좋아진다는 연구 결과가 있었습니다</a:t>
            </a:r>
            <a:r>
              <a:rPr lang="en-US" altLang="ko-KR" dirty="0"/>
              <a:t>. </a:t>
            </a:r>
          </a:p>
          <a:p>
            <a:pPr algn="l">
              <a:buNone/>
            </a:pPr>
            <a:r>
              <a:rPr lang="ko-KR" altLang="en-US" dirty="0"/>
              <a:t>이러한 경향성은 고령일 수록 더욱 </a:t>
            </a:r>
            <a:r>
              <a:rPr lang="ko-KR" altLang="en-US" dirty="0" err="1"/>
              <a:t>도미넌트</a:t>
            </a:r>
            <a:r>
              <a:rPr lang="ko-KR" altLang="en-US" dirty="0"/>
              <a:t> 하게 나타나기에 </a:t>
            </a:r>
            <a:r>
              <a:rPr lang="en-US" altLang="ko-KR" dirty="0"/>
              <a:t>, </a:t>
            </a:r>
            <a:r>
              <a:rPr lang="ko-KR" altLang="en-US" dirty="0"/>
              <a:t>골다공증 진단이 되면 적극적이고 장기적으로 치료를 해야 한다는 점이 강조된다고 볼 수 있겠습니다</a:t>
            </a:r>
            <a:r>
              <a:rPr lang="en-US" altLang="ko-KR" dirty="0"/>
              <a:t>. 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5229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다음은 골다공증 질환에 대해 살펴보도록 하겠습니다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6964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335">
              <a:lnSpc>
                <a:spcPct val="65000"/>
              </a:lnSpc>
            </a:pP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골다공증의</a:t>
            </a:r>
            <a:r>
              <a:rPr lang="ko-KR" altLang="ko-KR" sz="1800" spc="-11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정의로는</a:t>
            </a:r>
            <a:r>
              <a:rPr lang="ko-KR" altLang="ko-KR" sz="1800" spc="-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세계보건기구인</a:t>
            </a:r>
            <a:r>
              <a:rPr lang="ko-KR" altLang="ko-KR" sz="1800" spc="-11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en-US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WHO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와</a:t>
            </a:r>
            <a:r>
              <a:rPr lang="ko-KR" altLang="ko-KR" sz="1800" spc="-9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미국국립보건원인</a:t>
            </a:r>
            <a:r>
              <a:rPr lang="ko-KR" altLang="ko-KR" sz="1800" spc="-95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en-US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NIH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의</a:t>
            </a:r>
            <a:r>
              <a:rPr lang="ko-KR" altLang="ko-KR" sz="1800" spc="-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정의</a:t>
            </a:r>
            <a:r>
              <a:rPr lang="ko-KR" altLang="ko-KR" sz="1800" spc="-9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두</a:t>
            </a:r>
            <a:r>
              <a:rPr lang="ko-KR" altLang="ko-KR" sz="1800" spc="-9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가 </a:t>
            </a:r>
            <a:r>
              <a:rPr lang="ko-KR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지가</a:t>
            </a:r>
            <a:r>
              <a:rPr lang="ko-KR" altLang="ko-KR" sz="1800" spc="-75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많이</a:t>
            </a:r>
            <a:r>
              <a:rPr lang="ko-KR" altLang="ko-KR" sz="1800" spc="-9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활용되고</a:t>
            </a:r>
            <a:r>
              <a:rPr lang="ko-KR" altLang="ko-KR" sz="1800" spc="-9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있습니다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.</a:t>
            </a:r>
          </a:p>
          <a:p>
            <a:pPr marL="13335" marR="140970">
              <a:lnSpc>
                <a:spcPct val="65000"/>
              </a:lnSpc>
              <a:spcBef>
                <a:spcPts val="1450"/>
              </a:spcBef>
              <a:spcAft>
                <a:spcPts val="0"/>
              </a:spcAft>
            </a:pPr>
            <a:r>
              <a:rPr lang="ko-KR" altLang="ko-KR" sz="1800" spc="-3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첫번째</a:t>
            </a:r>
            <a:r>
              <a:rPr lang="en-US" altLang="ko-KR" sz="1800" spc="-3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,</a:t>
            </a:r>
            <a:r>
              <a:rPr lang="en-US" altLang="ko-KR" sz="1800" spc="-85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3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세계보건기구</a:t>
            </a:r>
            <a:r>
              <a:rPr lang="ko-KR" altLang="ko-KR" sz="1800" spc="-105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en-US" altLang="ko-KR" sz="1800" spc="-3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WHO</a:t>
            </a:r>
            <a:r>
              <a:rPr lang="ko-KR" altLang="ko-KR" sz="1800" spc="-3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에서</a:t>
            </a:r>
            <a:r>
              <a:rPr lang="ko-KR" altLang="ko-KR" sz="1800" spc="-85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3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정의한</a:t>
            </a:r>
            <a:r>
              <a:rPr lang="ko-KR" altLang="ko-KR" sz="1800" spc="-95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3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골다공증</a:t>
            </a:r>
            <a:r>
              <a:rPr lang="ko-KR" altLang="en-US" sz="1800" spc="-3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이란</a:t>
            </a:r>
            <a:r>
              <a:rPr lang="en-US" altLang="ko-KR" sz="1800" spc="-3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,</a:t>
            </a:r>
            <a:r>
              <a:rPr lang="ko-KR" altLang="en-US" sz="1800" spc="-3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골량의</a:t>
            </a:r>
            <a:r>
              <a:rPr lang="ko-KR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감소와 미세구조의 이상을 특징으로 하는 </a:t>
            </a:r>
            <a:r>
              <a:rPr lang="ko-KR" altLang="ko-KR" sz="180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전신계</a:t>
            </a:r>
            <a:r>
              <a:rPr lang="ko-KR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골격계</a:t>
            </a:r>
            <a:r>
              <a:rPr lang="ko-KR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질환으로 뼈가 약해 </a:t>
            </a:r>
            <a:r>
              <a:rPr lang="ko-KR" altLang="ko-KR" sz="1800" spc="-1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져서</a:t>
            </a:r>
            <a:r>
              <a:rPr lang="ko-KR" altLang="ko-KR" sz="1800" spc="-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1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부러지기</a:t>
            </a:r>
            <a:r>
              <a:rPr lang="ko-KR" altLang="ko-KR" sz="1800" spc="-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1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쉬운</a:t>
            </a:r>
            <a:r>
              <a:rPr lang="ko-KR" altLang="ko-KR" sz="1800" spc="-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1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상태를</a:t>
            </a:r>
            <a:r>
              <a:rPr lang="ko-KR" altLang="ko-KR" sz="1800" spc="-95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1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의미하는데요</a:t>
            </a:r>
            <a:r>
              <a:rPr lang="en-US" altLang="ko-KR" sz="1800" spc="-1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, </a:t>
            </a:r>
            <a:endParaRPr lang="ko-KR" altLang="ko-KR" sz="18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맑은 고딕" panose="020B0503020000020004" pitchFamily="50" charset="-127"/>
            </a:endParaRPr>
          </a:p>
          <a:p>
            <a:pPr marL="13335">
              <a:lnSpc>
                <a:spcPct val="65000"/>
              </a:lnSpc>
              <a:spcBef>
                <a:spcPts val="10"/>
              </a:spcBef>
              <a:spcAft>
                <a:spcPts val="0"/>
              </a:spcAft>
            </a:pPr>
            <a:r>
              <a:rPr lang="ko-KR" altLang="ko-KR" sz="1800" spc="-6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골량의</a:t>
            </a:r>
            <a:r>
              <a:rPr lang="ko-KR" altLang="ko-KR" sz="1800" spc="-11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감소를</a:t>
            </a:r>
            <a:r>
              <a:rPr lang="ko-KR" altLang="ko-KR" sz="1800" spc="-9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건강한</a:t>
            </a:r>
            <a:r>
              <a:rPr lang="ko-KR" altLang="ko-KR" sz="1800" spc="-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젊은</a:t>
            </a:r>
            <a:r>
              <a:rPr lang="ko-KR" altLang="ko-KR" sz="1800" spc="-85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여성의</a:t>
            </a:r>
            <a:r>
              <a:rPr lang="ko-KR" altLang="ko-KR" sz="1800" spc="-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평균</a:t>
            </a:r>
            <a:r>
              <a:rPr lang="ko-KR" altLang="ko-KR" sz="1800" spc="-9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6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골밀도</a:t>
            </a:r>
            <a:r>
              <a:rPr lang="ko-KR" altLang="ko-KR" sz="1800" spc="-95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수치와</a:t>
            </a:r>
            <a:r>
              <a:rPr lang="ko-KR" altLang="ko-KR" sz="1800" spc="-9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비교한</a:t>
            </a:r>
            <a:r>
              <a:rPr lang="ko-KR" altLang="ko-KR" sz="1800" spc="-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값인</a:t>
            </a:r>
            <a:r>
              <a:rPr lang="ko-KR" altLang="ko-KR" sz="1800" spc="-9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en-US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T-score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로</a:t>
            </a:r>
            <a:r>
              <a:rPr lang="ko-KR" altLang="ko-KR" sz="1800" spc="-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표현 </a:t>
            </a:r>
            <a:r>
              <a:rPr lang="ko-KR" altLang="ko-KR" sz="1800" spc="-2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합니다</a:t>
            </a:r>
            <a:r>
              <a:rPr lang="en-US" altLang="ko-KR" sz="1800" spc="-2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. 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T score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는</a:t>
            </a:r>
            <a:r>
              <a:rPr lang="ko-KR" altLang="ko-KR" sz="1800" spc="3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임상적으로</a:t>
            </a:r>
            <a:r>
              <a:rPr lang="ko-KR" altLang="ko-KR" sz="1800" spc="3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골다공증</a:t>
            </a:r>
            <a:r>
              <a:rPr lang="ko-KR" altLang="ko-KR" sz="1800" spc="3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진단</a:t>
            </a:r>
            <a:r>
              <a:rPr lang="ko-KR" altLang="ko-KR" sz="1800" spc="25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시</a:t>
            </a:r>
            <a:r>
              <a:rPr lang="ko-KR" altLang="ko-KR" sz="1800" spc="45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가장</a:t>
            </a:r>
            <a:r>
              <a:rPr lang="ko-KR" altLang="ko-KR" sz="1800" spc="5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많이</a:t>
            </a:r>
            <a:r>
              <a:rPr lang="ko-KR" altLang="ko-KR" sz="1800" spc="45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활용되는</a:t>
            </a:r>
            <a:r>
              <a:rPr lang="ko-KR" altLang="ko-KR" sz="1800" spc="3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1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정의이지만</a:t>
            </a:r>
            <a:endParaRPr lang="ko-KR" altLang="ko-KR" sz="18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맑은 고딕" panose="020B0503020000020004" pitchFamily="50" charset="-127"/>
            </a:endParaRPr>
          </a:p>
          <a:p>
            <a:pPr marL="13335" marR="140970">
              <a:lnSpc>
                <a:spcPct val="65000"/>
              </a:lnSpc>
              <a:spcBef>
                <a:spcPts val="175"/>
              </a:spcBef>
              <a:spcAft>
                <a:spcPts val="0"/>
              </a:spcAft>
            </a:pPr>
            <a:r>
              <a:rPr lang="en-US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WHO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의</a:t>
            </a:r>
            <a:r>
              <a:rPr lang="ko-KR" altLang="ko-KR" sz="1800" spc="-9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정의만으로</a:t>
            </a:r>
            <a:r>
              <a:rPr lang="ko-KR" altLang="ko-KR" sz="1800" spc="-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골다공증을</a:t>
            </a:r>
            <a:r>
              <a:rPr lang="ko-KR" altLang="ko-KR" sz="1800" spc="-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정확히</a:t>
            </a:r>
            <a:r>
              <a:rPr lang="ko-KR" altLang="ko-KR" sz="1800" spc="-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진단하기에는</a:t>
            </a:r>
            <a:r>
              <a:rPr lang="ko-KR" altLang="ko-KR" sz="1800" spc="-95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en-US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T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값이</a:t>
            </a:r>
            <a:r>
              <a:rPr lang="ko-KR" altLang="ko-KR" sz="1800" spc="-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연령에</a:t>
            </a:r>
            <a:r>
              <a:rPr lang="ko-KR" altLang="ko-KR" sz="1800" spc="-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따른</a:t>
            </a:r>
            <a:r>
              <a:rPr lang="ko-KR" altLang="ko-KR" sz="1800" spc="-85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특성을</a:t>
            </a:r>
            <a:r>
              <a:rPr lang="ko-KR" altLang="ko-KR" sz="1800" spc="-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spc="-6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반 </a:t>
            </a:r>
            <a:r>
              <a:rPr lang="ko-KR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영하지</a:t>
            </a:r>
            <a:r>
              <a:rPr lang="ko-KR" altLang="ko-KR" sz="1800" spc="-11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못한다는</a:t>
            </a:r>
            <a:r>
              <a:rPr lang="ko-KR" altLang="ko-KR" sz="1800" spc="-105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제한점이</a:t>
            </a:r>
            <a:r>
              <a:rPr lang="ko-KR" altLang="ko-KR" sz="1800" spc="-105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있습니다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.</a:t>
            </a:r>
          </a:p>
          <a:p>
            <a:pPr marL="13335" marR="140970">
              <a:lnSpc>
                <a:spcPct val="65000"/>
              </a:lnSpc>
              <a:spcBef>
                <a:spcPts val="175"/>
              </a:spcBef>
              <a:spcAft>
                <a:spcPts val="0"/>
              </a:spcAft>
            </a:pPr>
            <a:endParaRPr lang="en-US" altLang="ko-KR" sz="18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맑은 고딕" panose="020B0503020000020004" pitchFamily="50" charset="-127"/>
            </a:endParaRPr>
          </a:p>
          <a:p>
            <a:pPr marL="13335" marR="140970">
              <a:lnSpc>
                <a:spcPct val="65000"/>
              </a:lnSpc>
              <a:spcBef>
                <a:spcPts val="175"/>
              </a:spcBef>
              <a:spcAft>
                <a:spcPts val="0"/>
              </a:spcAft>
            </a:pP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&lt;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참고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&gt; T‑score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는 동일 인종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·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동일 성별의 ‘건강한 젊은 성인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(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대략 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20–29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세 또는 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30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세 전후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)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의 평균 </a:t>
            </a:r>
            <a:r>
              <a:rPr lang="ko-KR" altLang="en-US" sz="180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골밀도’와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비교해서 몇 표준편차 떨어져 있는지를 나타낸 값입니다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.</a:t>
            </a:r>
          </a:p>
          <a:p>
            <a:pPr marL="13335" marR="140970">
              <a:lnSpc>
                <a:spcPct val="65000"/>
              </a:lnSpc>
              <a:spcBef>
                <a:spcPts val="175"/>
              </a:spcBef>
              <a:spcAft>
                <a:spcPts val="0"/>
              </a:spcAft>
            </a:pP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WHO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와 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ISCD 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공식 문서에서는 여성 백인 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20–29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세 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NHANES III 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데이터를 국제 기준 참조치로 사용한다고 명시합니다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.</a:t>
            </a:r>
          </a:p>
          <a:p>
            <a:pPr marL="13335" marR="140970">
              <a:lnSpc>
                <a:spcPct val="65000"/>
              </a:lnSpc>
              <a:spcBef>
                <a:spcPts val="175"/>
              </a:spcBef>
              <a:spcAft>
                <a:spcPts val="0"/>
              </a:spcAft>
            </a:pP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임상 설명 자료에서는 보통 “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20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대 후반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~30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세 전후의 건강한 젊은 성인 평균 골밀도와 비교한 </a:t>
            </a:r>
            <a:r>
              <a:rPr lang="ko-KR" altLang="en-US" sz="180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통계값”이라고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풀어서 설명합니다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.</a:t>
            </a:r>
            <a:endParaRPr lang="ko-KR" altLang="ko-KR" sz="18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5021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두번째로는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NIH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의 정의로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골강도의 약화로 골절 위험성이 증가하는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골격계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질환을 골다공증으로 정의합니다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 </a:t>
            </a: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여기서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골강도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bone strength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란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골량과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골질로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구성되어있으며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골량을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주로 골밀도로 표현하고 골질은 뼈의 구조 및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교체율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등으로 표현합니다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 </a:t>
            </a:r>
          </a:p>
          <a:p>
            <a:endParaRPr lang="en-US" altLang="ko-KR" sz="1800" b="0" i="0" u="none" strike="noStrike" baseline="0" dirty="0">
              <a:solidFill>
                <a:srgbClr val="000000"/>
              </a:solidFill>
              <a:latin typeface="NanumGothic" pitchFamily="2" charset="-127"/>
              <a:ea typeface="NanumGothic" pitchFamily="2" charset="-127"/>
            </a:endParaRP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즉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 WHO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에서는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골량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Quantity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을 위주로 질환을 정의하였고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 </a:t>
            </a:r>
          </a:p>
          <a:p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NIH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에서는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골량과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골질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Quality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까지 포함하여 정의하였다고 볼 수 있겠습니다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 </a:t>
            </a:r>
            <a:endParaRPr lang="ko-KR" altLang="ko-KR" sz="18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5082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골다공증에는 원인질환 유무에 따라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일차성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골다공증과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이차성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골다공증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그리고 남성 골다공증으로 나뉘어집니다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 </a:t>
            </a:r>
          </a:p>
          <a:p>
            <a:endParaRPr lang="en-US" altLang="ko-KR" sz="1800" b="0" i="0" u="none" strike="noStrike" baseline="0" dirty="0">
              <a:solidFill>
                <a:srgbClr val="000000"/>
              </a:solidFill>
              <a:latin typeface="NanumGothic" pitchFamily="2" charset="-127"/>
              <a:ea typeface="NanumGothic" pitchFamily="2" charset="-127"/>
            </a:endParaRPr>
          </a:p>
          <a:p>
            <a:endParaRPr lang="en-US" altLang="ko-KR" sz="1800" b="0" i="0" u="none" strike="noStrike" baseline="0" dirty="0">
              <a:solidFill>
                <a:srgbClr val="000000"/>
              </a:solidFill>
              <a:latin typeface="NanumGothic" pitchFamily="2" charset="-127"/>
              <a:ea typeface="NanumGothic" pitchFamily="2" charset="-127"/>
            </a:endParaRPr>
          </a:p>
          <a:p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&lt;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참조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&gt; </a:t>
            </a: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원인질환을 동반하지 않는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일차성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골다공증은 </a:t>
            </a:r>
            <a:r>
              <a:rPr lang="ko" altLang="ko-KR" sz="1600" dirty="0"/>
              <a:t>에스트로겐 감소와 관련된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폐경후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골다공증과 </a:t>
            </a:r>
            <a:endParaRPr lang="en-US" altLang="ko-KR" sz="1800" b="0" i="0" u="none" strike="noStrike" baseline="0" dirty="0">
              <a:solidFill>
                <a:srgbClr val="000000"/>
              </a:solidFill>
              <a:latin typeface="NanumGothic" pitchFamily="2" charset="-127"/>
              <a:ea typeface="NanumGothic" pitchFamily="2" charset="-127"/>
            </a:endParaRPr>
          </a:p>
          <a:p>
            <a:r>
              <a:rPr lang="ko" altLang="ko-KR" sz="1600" dirty="0"/>
              <a:t>노화에 의한 골모세포 활성 감소로 인한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노년 골다공증으로 구분하고 </a:t>
            </a: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여성호르몬의 급격한 감소로 인한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폐경후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골다공증의 경우 노년 골다공증에 비해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골소실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속도가 빠릅니다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 </a:t>
            </a: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다른 질환이나 약물 등으로 인해 발생하는 골다공증을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이차성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골다공증으로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 </a:t>
            </a: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원인 약물 중에는 스테로이드제라고 불리는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글루코코르티코이드가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대표적이며 이러한 경우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글루코코르티코이드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유발 골다공증으로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GIOP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라고 합니다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 </a:t>
            </a:r>
            <a:endParaRPr lang="ko-KR" altLang="ko-KR" sz="18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3477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골다공증은 크게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골밀도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골절위험도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생화학적 골표지자를 평가하여 진단합니다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</a:t>
            </a: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먼저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골밀도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검사 중 가장 많이 통용되는 진단법은 이중에너지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X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선 흡수계측법으로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덱사라고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불리는 측정법으로 검사시간이 짧고 정밀오차가 적으며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T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값 진단 기준에 적용이 가능합니다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 </a:t>
            </a: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그 외에 정량적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CT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촬영법과 정량적 초음파 측정법이 있습니다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 </a:t>
            </a: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하지만 젊은 여성의 골밀도를 기준으로 계산한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T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값은 같은 값이더라도 고령일수록 골절이 더 많이 발생하는 것과 같은 연령에 따른 임상적 의미를 반영하지 못하는 한계점이 있습니다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8390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그래서 폐경 전 여성 또는 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50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세 미만 남성에서는 골밀도를 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T score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가 아닌 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Z score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로 평가 하게 됩니다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. </a:t>
            </a:r>
          </a:p>
          <a:p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Z score 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기준으로는 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– 2.0 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미만일 경우 </a:t>
            </a:r>
            <a:r>
              <a:rPr lang="ko-KR" altLang="en-US" sz="180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이차성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골다공증 감별을 필요로 합니다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. </a:t>
            </a:r>
          </a:p>
          <a:p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골밀도검사 급여 기준은 여성의 경우 폐경 후 또는 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65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세 이상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, 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남성에서 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70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세 이상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, 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연령과 무관하게 골절이력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, 3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개월 이상 장기 스테로이드 사용 중일 때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 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급여 적용이 되며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, 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연 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1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회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, 12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개월에 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1</a:t>
            </a:r>
            <a:r>
              <a:rPr lang="ko-KR" altLang="en-US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번 급여 인정이 됩니다</a:t>
            </a:r>
            <a:r>
              <a:rPr lang="en-US" altLang="ko-KR" sz="18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맑은 고딕" panose="020B0503020000020004" pitchFamily="50" charset="-127"/>
              </a:rPr>
              <a:t>. </a:t>
            </a:r>
          </a:p>
          <a:p>
            <a:endParaRPr lang="ko-KR" altLang="ko-KR" sz="18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22185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00" dirty="0"/>
              <a:t>골다공증은 요추 및 대퇴골의 골밀도를 측정하여 진단 할 수 있습니다  </a:t>
            </a:r>
            <a:endParaRPr lang="en-US" altLang="ko-KR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00" dirty="0"/>
              <a:t>요추 골밀도는 보통 </a:t>
            </a:r>
            <a:r>
              <a:rPr lang="en-US" altLang="ko-KR" sz="1600" dirty="0"/>
              <a:t>1</a:t>
            </a:r>
            <a:r>
              <a:rPr lang="ko-KR" altLang="en-US" sz="1600" dirty="0"/>
              <a:t>번에서 </a:t>
            </a:r>
            <a:r>
              <a:rPr lang="en-US" altLang="ko-KR" sz="1600" dirty="0"/>
              <a:t>4</a:t>
            </a:r>
            <a:r>
              <a:rPr lang="ko-KR" altLang="en-US" sz="1600" dirty="0" err="1"/>
              <a:t>번요추의</a:t>
            </a:r>
            <a:r>
              <a:rPr lang="ko-KR" altLang="en-US" sz="1600" dirty="0"/>
              <a:t> 평균값을 이용하는데 해석 </a:t>
            </a:r>
            <a:r>
              <a:rPr lang="ko-KR" altLang="en-US" sz="1600" dirty="0" err="1"/>
              <a:t>할때</a:t>
            </a:r>
            <a:r>
              <a:rPr lang="ko-KR" altLang="en-US" sz="1600" dirty="0"/>
              <a:t> 주의할 점은  </a:t>
            </a:r>
            <a:r>
              <a:rPr lang="en-US" altLang="ko-KR" sz="1600" dirty="0"/>
              <a:t>L1-L4</a:t>
            </a:r>
            <a:r>
              <a:rPr lang="ko-KR" altLang="en-US" sz="1600" dirty="0"/>
              <a:t>로 갈수록 골밀도가 증가하는 경향이 있으므로 역전이 되는 부위는 배제 하고</a:t>
            </a:r>
            <a:r>
              <a:rPr lang="en-US" altLang="ko-KR" sz="1600" dirty="0"/>
              <a:t>, </a:t>
            </a:r>
            <a:r>
              <a:rPr lang="ko-KR" altLang="en-US" sz="1600" dirty="0"/>
              <a:t>또 </a:t>
            </a:r>
            <a:r>
              <a:rPr lang="en-US" altLang="ko-KR" sz="1600" dirty="0"/>
              <a:t>T</a:t>
            </a:r>
            <a:r>
              <a:rPr lang="ko-KR" altLang="en-US" sz="1600" dirty="0"/>
              <a:t>값이 인접한 요추보다 </a:t>
            </a:r>
            <a:r>
              <a:rPr lang="en-US" altLang="ko-KR" sz="1600" dirty="0"/>
              <a:t>1</a:t>
            </a:r>
            <a:r>
              <a:rPr lang="ko-KR" altLang="en-US" sz="1600" dirty="0"/>
              <a:t>표준편차 이상 차이 가 나면 계산에 적합하지 않은 부위로 간주하여 제외하고 평가해야 합니다</a:t>
            </a:r>
            <a:r>
              <a:rPr lang="en-US" altLang="ko-KR" sz="1600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00" dirty="0"/>
              <a:t>요추를 이용할 때는 평가에 적합한 요추가 최소 </a:t>
            </a:r>
            <a:r>
              <a:rPr lang="ko-KR" altLang="en-US" sz="1600" dirty="0" err="1"/>
              <a:t>두부위</a:t>
            </a:r>
            <a:r>
              <a:rPr lang="ko-KR" altLang="en-US" sz="1600" dirty="0"/>
              <a:t> 여야하고 측정가능한 </a:t>
            </a:r>
            <a:r>
              <a:rPr lang="ko-KR" altLang="en-US" sz="1600" dirty="0" err="1"/>
              <a:t>요추값이</a:t>
            </a:r>
            <a:r>
              <a:rPr lang="ko-KR" altLang="en-US" sz="1600" dirty="0"/>
              <a:t> 없다면 요추 전체를 버리고 대퇴골 수치로 판독하는 것이 좋습니다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00" dirty="0"/>
              <a:t>첫 </a:t>
            </a:r>
            <a:r>
              <a:rPr lang="ko-KR" altLang="en-US" sz="1600" dirty="0" err="1"/>
              <a:t>평가시</a:t>
            </a:r>
            <a:r>
              <a:rPr lang="ko-KR" altLang="en-US" sz="1600" dirty="0"/>
              <a:t> 사용했던 요추부위들을 추적평가에도 사용 하고 최소유의변화가 </a:t>
            </a:r>
            <a:r>
              <a:rPr lang="en-US" altLang="ko-KR" sz="1600" dirty="0"/>
              <a:t>3% </a:t>
            </a:r>
            <a:r>
              <a:rPr lang="ko-KR" altLang="en-US" sz="1600" dirty="0"/>
              <a:t>이상 차이가 나야 </a:t>
            </a:r>
            <a:r>
              <a:rPr lang="ko-KR" altLang="en-US" sz="1600" dirty="0" err="1"/>
              <a:t>의미있는</a:t>
            </a:r>
            <a:r>
              <a:rPr lang="ko-KR" altLang="en-US" sz="1600" dirty="0"/>
              <a:t> 변화라고 </a:t>
            </a:r>
            <a:r>
              <a:rPr lang="ko-KR" altLang="en-US" sz="1600" dirty="0" err="1"/>
              <a:t>할수</a:t>
            </a:r>
            <a:r>
              <a:rPr lang="ko-KR" altLang="en-US" sz="1600" dirty="0"/>
              <a:t> 있습니다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00" dirty="0"/>
              <a:t>대퇴골 골밀도는 </a:t>
            </a:r>
            <a:r>
              <a:rPr lang="en-US" altLang="ko-KR" sz="1600" dirty="0"/>
              <a:t>ward</a:t>
            </a:r>
            <a:r>
              <a:rPr lang="ko-KR" altLang="en-US" sz="1600" dirty="0"/>
              <a:t>부분은 골절에 취약한 부위로 배제하고</a:t>
            </a:r>
            <a:r>
              <a:rPr lang="en-US" altLang="ko-KR" sz="1600" dirty="0"/>
              <a:t>, </a:t>
            </a:r>
            <a:r>
              <a:rPr lang="ko-KR" altLang="en-US" sz="1600" dirty="0"/>
              <a:t>토털과 </a:t>
            </a:r>
            <a:r>
              <a:rPr lang="ko-KR" altLang="en-US" sz="1600" dirty="0" err="1"/>
              <a:t>넥</a:t>
            </a:r>
            <a:r>
              <a:rPr lang="ko-KR" altLang="en-US" sz="1600" dirty="0"/>
              <a:t>  두 곳 중 더 낮은 부위의 점수를 반영 합니다 </a:t>
            </a:r>
            <a:endParaRPr lang="en-US" altLang="ko-KR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00" dirty="0"/>
              <a:t>양쪽 대퇴골을 모두 사용한다면 더 낮은 곳의 값을 따르도록 합니다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ko-KR" altLang="en-US" sz="16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1601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e6329fda06_1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g2e6329fda06_1_1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/>
              <a:t>이 경우</a:t>
            </a:r>
            <a:r>
              <a:rPr lang="en-US" altLang="ko-KR" dirty="0"/>
              <a:t>, </a:t>
            </a:r>
            <a:r>
              <a:rPr lang="ko-KR" altLang="en-US" dirty="0"/>
              <a:t>골밀도검사상에서 역전이 되는 부위는 없지만</a:t>
            </a:r>
            <a:r>
              <a:rPr lang="en-US" altLang="ko-KR" dirty="0"/>
              <a:t>, L4 </a:t>
            </a:r>
            <a:r>
              <a:rPr lang="ko-KR" altLang="en-US" dirty="0"/>
              <a:t>골밀도가 </a:t>
            </a:r>
            <a:r>
              <a:rPr lang="en-US" altLang="ko-KR" dirty="0"/>
              <a:t>L3 </a:t>
            </a:r>
            <a:r>
              <a:rPr lang="ko-KR" altLang="en-US" dirty="0"/>
              <a:t>골밀도와 </a:t>
            </a:r>
            <a:r>
              <a:rPr lang="en-US" altLang="ko-KR" dirty="0"/>
              <a:t>1 </a:t>
            </a:r>
            <a:r>
              <a:rPr lang="ko-KR" altLang="en-US" dirty="0"/>
              <a:t>이상 차이가 나므로</a:t>
            </a:r>
            <a:r>
              <a:rPr lang="en-US" altLang="ko-KR" dirty="0"/>
              <a:t>, L1-L3 </a:t>
            </a:r>
            <a:r>
              <a:rPr lang="ko-KR" altLang="en-US" dirty="0"/>
              <a:t>기준으로 </a:t>
            </a:r>
            <a:r>
              <a:rPr lang="en-US" altLang="ko-KR" dirty="0"/>
              <a:t>-3.0 </a:t>
            </a:r>
            <a:r>
              <a:rPr lang="ko-KR" altLang="en-US" dirty="0"/>
              <a:t>으로 요추 골밀도를 해석할 수 있습니다</a:t>
            </a:r>
            <a:r>
              <a:rPr lang="en-US" altLang="ko-KR" dirty="0"/>
              <a:t>. </a:t>
            </a:r>
            <a:endParaRPr lang="ko-KR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ko-KR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ko-KR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7" name="Google Shape;217;g2e6329fda06_1_1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7512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이번 강의에서는 먼저 골다공증의 역학을 간단히 짚고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이후 실제 임상에서 중요한 진단과 치료의 핵심 포인트를 중심으로 말씀드리겠습니다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3661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e6329fda06_1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g2e6329fda06_1_1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 rtl="0"/>
            <a:r>
              <a:rPr lang="ko-KR" altLang="en-US" sz="12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대퇴골 골밀도는 </a:t>
            </a:r>
            <a:r>
              <a:rPr lang="en-US" altLang="ko-KR" sz="12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Femur total, Femur neck </a:t>
            </a:r>
            <a:r>
              <a:rPr lang="ko-KR" altLang="en-US" sz="12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두 곳 중 더 낮은 부위를 해석하며</a:t>
            </a:r>
            <a:r>
              <a:rPr lang="en-US" altLang="ko-KR" sz="12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en-US" altLang="ko-KR" sz="12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Wards</a:t>
            </a:r>
            <a:r>
              <a:rPr lang="ko-KR" altLang="en-US" sz="12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는</a:t>
            </a:r>
            <a:r>
              <a:rPr lang="en-US" altLang="ko-KR" sz="12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altLang="en-US" sz="12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제외하여 해석하고</a:t>
            </a:r>
            <a:r>
              <a:rPr lang="en-US" altLang="ko-KR" sz="12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12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좌</a:t>
            </a:r>
            <a:r>
              <a:rPr lang="en-US" altLang="ko-KR" sz="12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12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우 대퇴골 중 어떤 부위를 측정해도 되나 가능하면 </a:t>
            </a:r>
            <a:r>
              <a:rPr lang="ko-KR" altLang="en-US" sz="1200" dirty="0" err="1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병소가</a:t>
            </a:r>
            <a:r>
              <a:rPr lang="ko-KR" altLang="en-US" sz="12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없는 부위를 선택합니다</a:t>
            </a:r>
            <a:r>
              <a:rPr lang="en-US" altLang="ko-KR" sz="12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. </a:t>
            </a:r>
          </a:p>
          <a:p>
            <a:pPr algn="l" rtl="0"/>
            <a:r>
              <a:rPr lang="ko-KR" altLang="en-US" sz="12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이 환자의 대퇴골 골밀도는 따라서 </a:t>
            </a:r>
            <a:r>
              <a:rPr lang="en-US" altLang="ko-KR" sz="12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-2.7</a:t>
            </a:r>
            <a:r>
              <a:rPr lang="ko-KR" altLang="en-US" sz="12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로 해석할 수 있겠습니다</a:t>
            </a:r>
            <a:r>
              <a:rPr lang="en-US" altLang="ko-KR" sz="12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. </a:t>
            </a:r>
            <a:endParaRPr lang="ko-KR" altLang="en-US" sz="12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/>
              <a:t>종합하면 이 환자의 골밀도는 </a:t>
            </a:r>
            <a:r>
              <a:rPr lang="en-US" altLang="ko-KR" dirty="0"/>
              <a:t>-3.0</a:t>
            </a:r>
            <a:r>
              <a:rPr lang="ko-KR" altLang="en-US" dirty="0"/>
              <a:t>으로 해석하면 되겠습니다</a:t>
            </a:r>
            <a:r>
              <a:rPr lang="en-US" altLang="ko-KR" dirty="0"/>
              <a:t>. </a:t>
            </a:r>
            <a:endParaRPr dirty="0"/>
          </a:p>
        </p:txBody>
      </p:sp>
      <p:sp>
        <p:nvSpPr>
          <p:cNvPr id="232" name="Google Shape;232;g2e6329fda06_1_1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00979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골절 위험을 평가할 때는 골밀도만 보지 않고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임상적 위험인자를 함께 고려해야 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ko-KR" altLang="en-US" sz="1800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연령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골절력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가족력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스테로이드 사용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흡연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음주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등이 대표적인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위험인자들입니다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8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2528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spcBef>
                <a:spcPts val="2638"/>
              </a:spcBef>
              <a:buClr>
                <a:srgbClr val="00583F"/>
              </a:buClr>
              <a:buSzPct val="73613"/>
            </a:pP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 요소들을 통합해서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골절 위험을 추정하는 도구가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FRAX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치료 시작 여부를 결정할 때 참고할 수 있습니다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altLang="ko-KR" sz="1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algn="l" rtl="0">
              <a:spcBef>
                <a:spcPts val="2638"/>
              </a:spcBef>
              <a:buClr>
                <a:srgbClr val="00583F"/>
              </a:buClr>
              <a:buSzPct val="73613"/>
            </a:pPr>
            <a:r>
              <a:rPr lang="en-US" altLang="ko-KR" sz="1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FRAX </a:t>
            </a:r>
            <a:r>
              <a:rPr lang="ko-KR" altLang="en-US" sz="1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는 </a:t>
            </a:r>
            <a:r>
              <a:rPr lang="ko-KR" altLang="en-US" sz="1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골밀도검사 결과가 없더</a:t>
            </a:r>
            <a:r>
              <a:rPr lang="ko-KR" altLang="en-US" sz="1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라도 </a:t>
            </a:r>
            <a:r>
              <a:rPr lang="ko-KR" altLang="en-US" sz="1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체질량지수로 대체</a:t>
            </a:r>
            <a:r>
              <a:rPr lang="ko-KR" altLang="en-US" sz="1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해서 사용 가능하다는 장점이 있고</a:t>
            </a:r>
            <a:r>
              <a:rPr lang="en-US" altLang="ko-KR" sz="1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1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골다공증 </a:t>
            </a:r>
            <a:r>
              <a:rPr lang="ko-KR" altLang="en-US" sz="1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치료를 받지 않는 환자</a:t>
            </a:r>
            <a:r>
              <a:rPr lang="ko-KR" altLang="en-US" sz="1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에서 </a:t>
            </a:r>
            <a:r>
              <a:rPr lang="ko-KR" altLang="en-US" sz="1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치료 대상을 선정</a:t>
            </a:r>
            <a:r>
              <a:rPr lang="ko-KR" altLang="en-US" sz="1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하는 목적으로 사용</a:t>
            </a:r>
            <a:r>
              <a:rPr lang="ko-KR" altLang="en-US" sz="1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할 수 있으며</a:t>
            </a:r>
            <a:r>
              <a:rPr lang="en-US" altLang="ko-KR" sz="1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</a:p>
          <a:p>
            <a:pPr algn="l" rtl="0">
              <a:spcBef>
                <a:spcPts val="2638"/>
              </a:spcBef>
              <a:buClr>
                <a:srgbClr val="00583F"/>
              </a:buClr>
              <a:buSzPct val="73613"/>
            </a:pPr>
            <a:r>
              <a:rPr lang="en-US" altLang="ko-KR" sz="1800" dirty="0">
                <a:solidFill>
                  <a:srgbClr val="00583F"/>
                </a:solidFill>
                <a:highlight>
                  <a:srgbClr val="FFFFFF"/>
                </a:highlight>
              </a:rPr>
              <a:t>10% </a:t>
            </a:r>
            <a:r>
              <a:rPr lang="ko-KR" altLang="en-US" sz="1800" dirty="0">
                <a:solidFill>
                  <a:srgbClr val="00583F"/>
                </a:solidFill>
                <a:highlight>
                  <a:srgbClr val="FFFFFF"/>
                </a:highlight>
              </a:rPr>
              <a:t>미만은 </a:t>
            </a:r>
            <a:r>
              <a:rPr lang="en-US" altLang="ko-KR" sz="1800" dirty="0">
                <a:solidFill>
                  <a:srgbClr val="00583F"/>
                </a:solidFill>
                <a:highlight>
                  <a:srgbClr val="FFFFFF"/>
                </a:highlight>
              </a:rPr>
              <a:t>normal</a:t>
            </a:r>
            <a:r>
              <a:rPr lang="ko-KR" altLang="en-US" sz="1800" dirty="0">
                <a:solidFill>
                  <a:srgbClr val="00583F"/>
                </a:solidFill>
                <a:highlight>
                  <a:srgbClr val="FFFFFF"/>
                </a:highlight>
              </a:rPr>
              <a:t>로 보고</a:t>
            </a:r>
            <a:r>
              <a:rPr lang="en-US" altLang="ko-KR" sz="1800" dirty="0">
                <a:solidFill>
                  <a:srgbClr val="00583F"/>
                </a:solidFill>
                <a:highlight>
                  <a:srgbClr val="FFFFFF"/>
                </a:highlight>
              </a:rPr>
              <a:t>, </a:t>
            </a:r>
          </a:p>
          <a:p>
            <a:pPr algn="l" rtl="0">
              <a:spcBef>
                <a:spcPts val="2638"/>
              </a:spcBef>
              <a:buClr>
                <a:srgbClr val="00583F"/>
              </a:buClr>
              <a:buSzPct val="73613"/>
            </a:pPr>
            <a:r>
              <a:rPr lang="ko-KR" altLang="en-US" sz="1800" b="1" dirty="0">
                <a:solidFill>
                  <a:srgbClr val="00583F"/>
                </a:solidFill>
                <a:highlight>
                  <a:srgbClr val="FFFFFF"/>
                </a:highlight>
              </a:rPr>
              <a:t>고위험군은</a:t>
            </a:r>
            <a:r>
              <a:rPr lang="en-US" altLang="ko-KR" sz="1800" dirty="0">
                <a:solidFill>
                  <a:srgbClr val="00583F"/>
                </a:solidFill>
                <a:highlight>
                  <a:srgbClr val="FFFFFF"/>
                </a:highlight>
              </a:rPr>
              <a:t> </a:t>
            </a:r>
            <a:r>
              <a:rPr lang="ko-KR" altLang="en-US" sz="1800" dirty="0">
                <a:solidFill>
                  <a:srgbClr val="00583F"/>
                </a:solidFill>
                <a:highlight>
                  <a:srgbClr val="FFFFFF"/>
                </a:highlight>
              </a:rPr>
              <a:t>고관절 골절 위험 </a:t>
            </a:r>
            <a:r>
              <a:rPr lang="en-US" altLang="ko-KR" sz="1800" dirty="0">
                <a:solidFill>
                  <a:srgbClr val="00583F"/>
                </a:solidFill>
                <a:highlight>
                  <a:srgbClr val="FFFFFF"/>
                </a:highlight>
              </a:rPr>
              <a:t>3%</a:t>
            </a:r>
            <a:r>
              <a:rPr lang="ko-KR" altLang="en-US" sz="1800" dirty="0">
                <a:solidFill>
                  <a:srgbClr val="00583F"/>
                </a:solidFill>
                <a:highlight>
                  <a:srgbClr val="FFFFFF"/>
                </a:highlight>
              </a:rPr>
              <a:t>를 넘거나</a:t>
            </a:r>
            <a:r>
              <a:rPr lang="en-US" altLang="ko-KR" sz="1800" dirty="0">
                <a:solidFill>
                  <a:srgbClr val="00583F"/>
                </a:solidFill>
                <a:highlight>
                  <a:srgbClr val="FFFFFF"/>
                </a:highlight>
              </a:rPr>
              <a:t>, </a:t>
            </a:r>
            <a:r>
              <a:rPr lang="ko-KR" altLang="en-US" sz="1800" dirty="0">
                <a:solidFill>
                  <a:srgbClr val="00583F"/>
                </a:solidFill>
                <a:highlight>
                  <a:srgbClr val="FFFFFF"/>
                </a:highlight>
              </a:rPr>
              <a:t>또는 주요 골다공증성 골절 위험이 </a:t>
            </a:r>
            <a:r>
              <a:rPr lang="en-US" altLang="ko-KR" sz="1800" dirty="0">
                <a:solidFill>
                  <a:srgbClr val="00583F"/>
                </a:solidFill>
                <a:highlight>
                  <a:srgbClr val="FFFFFF"/>
                </a:highlight>
              </a:rPr>
              <a:t>20% </a:t>
            </a:r>
            <a:r>
              <a:rPr lang="ko-KR" altLang="en-US" sz="1800" dirty="0">
                <a:solidFill>
                  <a:srgbClr val="00583F"/>
                </a:solidFill>
                <a:highlight>
                  <a:srgbClr val="FFFFFF"/>
                </a:highlight>
              </a:rPr>
              <a:t>넘는 경우</a:t>
            </a:r>
            <a:r>
              <a:rPr lang="en-US" altLang="ko-KR" sz="1800" dirty="0">
                <a:solidFill>
                  <a:srgbClr val="00583F"/>
                </a:solidFill>
                <a:highlight>
                  <a:srgbClr val="FFFFFF"/>
                </a:highlight>
              </a:rPr>
              <a:t>, </a:t>
            </a:r>
          </a:p>
          <a:p>
            <a:pPr algn="l" rtl="0">
              <a:spcBef>
                <a:spcPts val="2638"/>
              </a:spcBef>
              <a:buClr>
                <a:srgbClr val="00583F"/>
              </a:buClr>
              <a:buSzPct val="73613"/>
            </a:pPr>
            <a:r>
              <a:rPr lang="ko-KR" altLang="en-US" sz="1800" b="1" dirty="0">
                <a:solidFill>
                  <a:srgbClr val="00583F"/>
                </a:solidFill>
                <a:highlight>
                  <a:srgbClr val="FFFFFF"/>
                </a:highlight>
              </a:rPr>
              <a:t>초고위험군은</a:t>
            </a:r>
            <a:r>
              <a:rPr lang="en-US" altLang="ko-KR" sz="1800" dirty="0">
                <a:solidFill>
                  <a:srgbClr val="00583F"/>
                </a:solidFill>
                <a:highlight>
                  <a:srgbClr val="FFFFFF"/>
                </a:highlight>
              </a:rPr>
              <a:t> </a:t>
            </a:r>
            <a:r>
              <a:rPr lang="ko-KR" altLang="en-US" sz="1800" dirty="0">
                <a:solidFill>
                  <a:srgbClr val="00583F"/>
                </a:solidFill>
                <a:highlight>
                  <a:srgbClr val="FFFFFF"/>
                </a:highlight>
              </a:rPr>
              <a:t>고관절 골절 위험 </a:t>
            </a:r>
            <a:r>
              <a:rPr lang="en-US" altLang="ko-KR" sz="1800" dirty="0">
                <a:solidFill>
                  <a:srgbClr val="00583F"/>
                </a:solidFill>
                <a:highlight>
                  <a:srgbClr val="FFFFFF"/>
                </a:highlight>
              </a:rPr>
              <a:t>4.5%</a:t>
            </a:r>
            <a:r>
              <a:rPr lang="ko-KR" altLang="en-US" sz="1800" dirty="0">
                <a:solidFill>
                  <a:srgbClr val="00583F"/>
                </a:solidFill>
                <a:highlight>
                  <a:srgbClr val="FFFFFF"/>
                </a:highlight>
              </a:rPr>
              <a:t>를 넘거나</a:t>
            </a:r>
            <a:r>
              <a:rPr lang="en-US" altLang="ko-KR" sz="1800" dirty="0">
                <a:solidFill>
                  <a:srgbClr val="00583F"/>
                </a:solidFill>
                <a:highlight>
                  <a:srgbClr val="FFFFFF"/>
                </a:highlight>
              </a:rPr>
              <a:t>, </a:t>
            </a:r>
            <a:r>
              <a:rPr lang="ko-KR" altLang="en-US" sz="1800" dirty="0">
                <a:solidFill>
                  <a:srgbClr val="00583F"/>
                </a:solidFill>
                <a:highlight>
                  <a:srgbClr val="FFFFFF"/>
                </a:highlight>
              </a:rPr>
              <a:t>주요 골다공증성 골절 위험 </a:t>
            </a:r>
            <a:r>
              <a:rPr lang="en-US" altLang="ko-KR" sz="1800" dirty="0">
                <a:solidFill>
                  <a:srgbClr val="00583F"/>
                </a:solidFill>
                <a:highlight>
                  <a:srgbClr val="FFFFFF"/>
                </a:highlight>
              </a:rPr>
              <a:t>30%</a:t>
            </a:r>
            <a:r>
              <a:rPr lang="ko-KR" altLang="en-US" sz="1800" dirty="0">
                <a:solidFill>
                  <a:srgbClr val="00583F"/>
                </a:solidFill>
                <a:highlight>
                  <a:srgbClr val="FFFFFF"/>
                </a:highlight>
              </a:rPr>
              <a:t>를 넘는 경우로 정의합니다</a:t>
            </a:r>
            <a:r>
              <a:rPr lang="en-US" altLang="ko-KR" sz="1800" dirty="0">
                <a:solidFill>
                  <a:srgbClr val="00583F"/>
                </a:solidFill>
                <a:highlight>
                  <a:srgbClr val="FFFFFF"/>
                </a:highlight>
              </a:rPr>
              <a:t>.  </a:t>
            </a:r>
            <a:endParaRPr lang="ko-KR" altLang="en-US" sz="1800" dirty="0">
              <a:solidFill>
                <a:srgbClr val="00583F"/>
              </a:solidFill>
              <a:highlight>
                <a:srgbClr val="FFFFFF"/>
              </a:highlight>
            </a:endParaRPr>
          </a:p>
          <a:p>
            <a:endParaRPr lang="ko-KR" altLang="ko-KR" sz="18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63167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마지막으로 생화학적 골표지자인데요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생화학적 골표지자는 골질을 일부 반영하기 때문에 골밀도만으로 알 수 없는 뼈의 건강상태를 대변하여 </a:t>
            </a: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골절위험을 예측하거나 치료효과를 판단하는데 이용합니다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 </a:t>
            </a: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생화학적 골표지자에는 골형성표지자와 골흡수표지자가 있고 표준검사로 인정되는 물질은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P1NP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와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CTX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로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 P1NP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는 주로 뼈에서 유래되며 일중 변동을 보이지 않고 골형성을 자극하는 치료에 의해 빠르게 증가됩니다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 </a:t>
            </a:r>
          </a:p>
          <a:p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CTX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는 제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1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형 콜라겐의 분해 산물로 주로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골내에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존재하며 골흡수억제제에 의해 급격하게 감소합니다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 </a:t>
            </a:r>
            <a:endParaRPr lang="ko-KR" altLang="ko-KR" sz="18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90593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실제로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임상에서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P1NP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와 </a:t>
            </a:r>
            <a:r>
              <a:rPr lang="en-US" altLang="ko-KR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CTx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검사를 포함한 다양한 생화학적 골표지자 검사를 시행할 수 있습니다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 </a:t>
            </a:r>
            <a:endParaRPr lang="ko-KR" altLang="ko-KR" sz="18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49578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이제</a:t>
            </a:r>
            <a:r>
              <a:rPr lang="en-US" altLang="ko-KR" dirty="0"/>
              <a:t>, </a:t>
            </a:r>
            <a:r>
              <a:rPr lang="ko-KR" altLang="en-US" dirty="0"/>
              <a:t>골다공증 치료에 대해 알아보도록 하겠습니다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29918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기본적으로 모든 환자에서 비약물적 치료가 중요합니다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ko-KR" altLang="en-US" sz="1800" dirty="0"/>
            </a:br>
            <a:r>
              <a:rPr lang="ko-KR" altLang="en-US" sz="1800" dirty="0"/>
              <a:t>우선</a:t>
            </a:r>
            <a:r>
              <a:rPr lang="en-US" altLang="ko-KR" sz="1800" dirty="0"/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칼슘과 비타민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적절한 섭취가 강조됩니다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altLang="ko-KR" sz="1800" b="0" i="0" u="none" strike="noStrike" baseline="0" dirty="0">
              <a:solidFill>
                <a:srgbClr val="000000"/>
              </a:solidFill>
              <a:latin typeface="NanumGothic" pitchFamily="2" charset="-127"/>
              <a:ea typeface="NanumGothic" pitchFamily="2" charset="-127"/>
            </a:endParaRPr>
          </a:p>
          <a:p>
            <a:endParaRPr lang="en-US" altLang="ko-KR" sz="1800" b="0" i="0" u="none" strike="noStrike" baseline="0" dirty="0">
              <a:solidFill>
                <a:srgbClr val="000000"/>
              </a:solidFill>
              <a:latin typeface="NanumGothic" pitchFamily="2" charset="-127"/>
              <a:ea typeface="NanumGothic" pitchFamily="2" charset="-127"/>
            </a:endParaRPr>
          </a:p>
          <a:p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&lt;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참조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&gt; </a:t>
            </a: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먼저 비약물요법으로는 식이요법과 운동요법이 있는데요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 </a:t>
            </a: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식이요법 중 칼슘과 비타민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D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섭취에 관한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대한골대사학회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권고안을 살펴보겠습니다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 </a:t>
            </a: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칼슘은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1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일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800 – 1,000 mg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섭취를 권장합니다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 </a:t>
            </a: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한국인의 하루 칼슘 섭취량은 권장량에 비해 부족하기 때문에 음식으로 섭취를 증가시키거나 부족할 경우 보충제의 사용을 권장합니다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 </a:t>
            </a: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비타민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D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는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1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일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800 IU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섭취를 권장하고 비타민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D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결핍이 의심될 경우에는 혈액의 활성비타민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D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인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25(OH)D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농도 측정이 필요합니다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 </a:t>
            </a: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골다공증 예방을 위해서는 혈액 내 비타민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D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농도가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20 ng/mL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이상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골다공증 치료를 위해서는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30 ng/mL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이상이 필요할 수 있습니다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 </a:t>
            </a:r>
            <a:endParaRPr lang="ko-KR" altLang="ko-KR" sz="18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125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그 외 단백질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무기질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비타민을 적절하게 섭취하되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 </a:t>
            </a: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카페인 및 술의 경우는 하루에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2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잔 이상 섭취를 권장하지 않습니다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 </a:t>
            </a:r>
          </a:p>
          <a:p>
            <a:endParaRPr lang="ko-KR" altLang="ko-KR" sz="18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81469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골다공증 예방운동은 적어도 주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3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회 이상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1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년 동안 진행하는 것을 권고하며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 5-6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개월 이상 저항성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충격운동을 포함한 활발한 신체활동을 권고합니다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 </a:t>
            </a:r>
            <a:endParaRPr lang="ko-KR" altLang="ko-KR" sz="18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91264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생활습관 교정만으로는 고위험군의 골절을 충분히 줄이기 어렵기 때문에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약물 치료를 병행해야 하는 경우가 많습니다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/>
              <a:t>&lt;</a:t>
            </a:r>
            <a:r>
              <a:rPr lang="ko-KR" altLang="en-US" sz="1200" dirty="0"/>
              <a:t>참조</a:t>
            </a:r>
            <a:r>
              <a:rPr lang="en-US" altLang="ko-KR" sz="1200" dirty="0"/>
              <a:t>&gt; </a:t>
            </a:r>
          </a:p>
          <a:p>
            <a:r>
              <a:rPr lang="ko-KR" alt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약물요법 중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골흡수억제제는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파골세포에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의한 골흡수를 억제함으로써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감소된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골량을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증가시키거나 유지하는 기전으로 작용하며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졸레드론산과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리세드론산이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속해있는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비스포스포네이트제제와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RANKL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억제제인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데노수맙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여성호르몬제제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그리고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SERM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이라고 불리는 선택적 에스트로겐 수용체 조절제인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랄록시펜과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바제독시펜이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있습니다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 </a:t>
            </a:r>
          </a:p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골형성촉진제는 말그대로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조골세포에 의한 골형성을 촉진하는 약제들로 부갑상선호르몬제인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테리파라타이드와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Sclerostin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억제제인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로모소주맙이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있습니다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  <a:r>
              <a:rPr lang="ko-KR" altLang="en-US" sz="2800" dirty="0"/>
              <a:t> </a:t>
            </a:r>
            <a:endParaRPr lang="en-US" altLang="ko-KR" sz="2800" dirty="0"/>
          </a:p>
          <a:p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골흡수억제제는 </a:t>
            </a:r>
            <a:r>
              <a:rPr lang="ko-KR" altLang="en-US" sz="2800" b="0" i="0" dirty="0" err="1">
                <a:solidFill>
                  <a:srgbClr val="000000"/>
                </a:solidFill>
                <a:effectLst/>
                <a:latin typeface="나눔스퀘어"/>
              </a:rPr>
              <a:t>파골세포에</a:t>
            </a:r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 의한 골흡수를 억제함으로써</a:t>
            </a:r>
            <a:r>
              <a:rPr lang="en-US" altLang="ko-KR" sz="2800" b="0" i="0" dirty="0">
                <a:solidFill>
                  <a:srgbClr val="000000"/>
                </a:solidFill>
                <a:effectLst/>
                <a:latin typeface="나눔스퀘어"/>
              </a:rPr>
              <a:t>,</a:t>
            </a:r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감소된 </a:t>
            </a:r>
            <a:r>
              <a:rPr lang="ko-KR" altLang="en-US" sz="2800" b="0" i="0" dirty="0" err="1">
                <a:solidFill>
                  <a:srgbClr val="000000"/>
                </a:solidFill>
                <a:effectLst/>
                <a:latin typeface="나눔스퀘어"/>
              </a:rPr>
              <a:t>골량을</a:t>
            </a:r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 증가시키거나 유지하는 기전으로 작용합니다</a:t>
            </a:r>
            <a:r>
              <a:rPr lang="en-US" altLang="ko-KR" sz="2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  <a:r>
              <a:rPr lang="ko-KR" altLang="en-US" sz="4000" dirty="0"/>
              <a:t> </a:t>
            </a:r>
            <a:endParaRPr lang="en-US" altLang="ko-KR" sz="4000" dirty="0"/>
          </a:p>
          <a:p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반대로</a:t>
            </a:r>
            <a:r>
              <a:rPr lang="en-US" altLang="ko-KR" sz="2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2800" b="0" i="0" dirty="0" err="1">
                <a:solidFill>
                  <a:srgbClr val="000000"/>
                </a:solidFill>
                <a:effectLst/>
                <a:latin typeface="나눔스퀘어"/>
              </a:rPr>
              <a:t>골형성</a:t>
            </a:r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 촉진제는 조골세포에 의한 골형성을 증가시킴으로써 </a:t>
            </a:r>
            <a:r>
              <a:rPr lang="ko-KR" altLang="en-US" sz="2800" b="0" i="0" dirty="0" err="1">
                <a:solidFill>
                  <a:srgbClr val="000000"/>
                </a:solidFill>
                <a:effectLst/>
                <a:latin typeface="나눔스퀘어"/>
              </a:rPr>
              <a:t>골량을</a:t>
            </a:r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 증가 또는 유지할 수 있도록 해줍니다</a:t>
            </a:r>
            <a:r>
              <a:rPr lang="en-US" altLang="ko-KR" sz="2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  <a:r>
              <a:rPr lang="ko-KR" altLang="en-US" sz="5400" dirty="0"/>
              <a:t> </a:t>
            </a:r>
            <a:br>
              <a:rPr lang="ko-KR" altLang="en-US" sz="5400" dirty="0"/>
            </a:br>
            <a:br>
              <a:rPr lang="ko-KR" altLang="en-US" sz="4000" dirty="0"/>
            </a:br>
            <a:endParaRPr lang="en-US" altLang="ko-KR" sz="2800" b="0" i="0" u="none" strike="noStrike" baseline="0" dirty="0">
              <a:solidFill>
                <a:srgbClr val="000000"/>
              </a:solidFill>
              <a:latin typeface="NanumGothic" pitchFamily="2" charset="-127"/>
              <a:ea typeface="NanumGothic" pitchFamily="2" charset="-127"/>
            </a:endParaRPr>
          </a:p>
          <a:p>
            <a:br>
              <a:rPr lang="ko-KR" altLang="en-US" sz="2800" dirty="0"/>
            </a:br>
            <a:endParaRPr lang="en-US" altLang="ko-KR" sz="1800" b="0" i="0" u="none" strike="noStrike" baseline="0" dirty="0">
              <a:solidFill>
                <a:srgbClr val="000000"/>
              </a:solidFill>
              <a:latin typeface="NanumGothic" pitchFamily="2" charset="-127"/>
              <a:ea typeface="NanumGothic" pitchFamily="2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8652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우선</a:t>
            </a:r>
            <a:r>
              <a:rPr lang="en-US" altLang="ko-KR" dirty="0"/>
              <a:t>, </a:t>
            </a:r>
            <a:r>
              <a:rPr lang="ko-KR" altLang="en-US" dirty="0"/>
              <a:t>골다공증</a:t>
            </a:r>
            <a:r>
              <a:rPr lang="en-US" altLang="ko-KR" dirty="0"/>
              <a:t>, Osteoporosis</a:t>
            </a:r>
            <a:r>
              <a:rPr lang="ko-KR" altLang="en-US" dirty="0"/>
              <a:t>의 역학에 대해 살펴보도록 하겠습니다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56234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골흡수억제제 중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비스포스포네이트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제제는 골무기질에 결합하여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파골세포의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사멸을 촉진하고 기능을 억제하는 기전으로 작용합니다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endParaRPr lang="en-US" altLang="ko-KR" sz="1800" b="0" i="0" dirty="0">
              <a:solidFill>
                <a:srgbClr val="000000"/>
              </a:solidFill>
              <a:effectLst/>
              <a:latin typeface="나눔스퀘어"/>
            </a:endParaRPr>
          </a:p>
          <a:p>
            <a:endParaRPr lang="en-US" altLang="ko-KR" sz="1800" b="0" i="0" dirty="0">
              <a:solidFill>
                <a:srgbClr val="000000"/>
              </a:solidFill>
              <a:effectLst/>
              <a:latin typeface="나눔스퀘어"/>
            </a:endParaRPr>
          </a:p>
          <a:p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&lt;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참조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&gt; </a:t>
            </a:r>
          </a:p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기전에 대해 자세히 살펴보면</a:t>
            </a:r>
          </a:p>
          <a:p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비스포스포네이트가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골무기질에 결합해 있다가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골흡수가 진행되면서 골 무기질에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결합되어있던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비스포스포네이트가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유리되고</a:t>
            </a:r>
          </a:p>
          <a:p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파골세포가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국소적으로 고농도의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비스포스포네이트에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노출이 되어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파골세포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내로 유입됩니다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파골세포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내로 유입된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비스포스포네이트는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파골세포의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분화를 억제하고 사멸을 촉진하면서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골흡수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기능을 억제합니다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  <a:r>
              <a:rPr lang="ko-KR" altLang="en-US" sz="2800" dirty="0"/>
              <a:t> </a:t>
            </a:r>
            <a:br>
              <a:rPr lang="ko-KR" altLang="en-US" sz="2800" dirty="0"/>
            </a:br>
            <a:endParaRPr lang="en-US" altLang="ko-KR" sz="1800" b="0" i="0" u="none" strike="noStrike" baseline="0" dirty="0">
              <a:solidFill>
                <a:srgbClr val="000000"/>
              </a:solidFill>
              <a:latin typeface="NanumGothic" pitchFamily="2" charset="-127"/>
              <a:ea typeface="NanumGothic" pitchFamily="2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23748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이러한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비스포스포네이트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제제 성분명은 공통적으로 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–</a:t>
            </a:r>
            <a:r>
              <a:rPr lang="en-US" altLang="ko-KR" sz="1800" b="0" i="0" dirty="0" err="1">
                <a:solidFill>
                  <a:srgbClr val="000000"/>
                </a:solidFill>
                <a:effectLst/>
                <a:latin typeface="나눔스퀘어"/>
              </a:rPr>
              <a:t>dronate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로 끝나며 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–</a:t>
            </a:r>
            <a:r>
              <a:rPr lang="en-US" altLang="ko-KR" sz="1800" b="0" i="0" dirty="0" err="1">
                <a:solidFill>
                  <a:srgbClr val="000000"/>
                </a:solidFill>
                <a:effectLst/>
                <a:latin typeface="나눔스퀘어"/>
              </a:rPr>
              <a:t>dronic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 acid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로 표현하기도 합니다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비스포스포네이트는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골 무기질에 결합하기 때문에 강력한 작용을 나타내며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휴약기를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권고합니다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휴약기에도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비스포스포네이트는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잔존효과를 나타내는 것으로 알려져 있습니다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경구제의 경우에는 위장장애 유발 가능성이 있어 복용 후 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30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분 가량 앉은 자세를 유지하여야 하고 물을 충분히 많이 섭취하여야 합니다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비스포스포네이트의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주요 이상반응으로는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경구제는 구역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구토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속쓰림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식도 궤양 등의 위장장애가 발생할 수 있으며 발열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근육통 및 독감증상 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Flu-like symptom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과 같은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급성기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반응이 발생할 수 있습니다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급성기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반응의 경우에는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아세트아미노펜이나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이부프로펜을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투여하면 완화되며 약제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재투여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시 발생률이 현저하게 감소합니다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또한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턱뼈괴사와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비전형 대퇴골절이 드물게 발생할 수 있습니다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  <a:r>
              <a:rPr lang="ko-KR" altLang="en-US" sz="2800" dirty="0"/>
              <a:t> </a:t>
            </a:r>
            <a:endParaRPr lang="en-US" altLang="ko-KR" sz="2800" dirty="0"/>
          </a:p>
          <a:p>
            <a:endParaRPr lang="en-US" altLang="ko-KR" sz="2800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800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/>
              <a:t>&lt;</a:t>
            </a:r>
            <a:r>
              <a:rPr lang="ko-KR" altLang="en-US" sz="2800" dirty="0"/>
              <a:t>참고</a:t>
            </a:r>
            <a:r>
              <a:rPr lang="en-US" altLang="ko-KR" sz="2800" dirty="0"/>
              <a:t>&gt; </a:t>
            </a:r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약제에 따라 적응증의 차이는 있으나 </a:t>
            </a:r>
            <a:r>
              <a:rPr lang="ko-KR" altLang="en-US" sz="2800" b="0" i="0" dirty="0" err="1">
                <a:solidFill>
                  <a:srgbClr val="000000"/>
                </a:solidFill>
                <a:effectLst/>
                <a:latin typeface="나눔스퀘어"/>
              </a:rPr>
              <a:t>폐경후</a:t>
            </a:r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 여성 골다공증 치료 뿐 아니라 예방</a:t>
            </a:r>
            <a:r>
              <a:rPr lang="en-US" altLang="ko-KR" sz="2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남성 골다공증의 치료</a:t>
            </a:r>
            <a:r>
              <a:rPr lang="en-US" altLang="ko-KR" sz="2800" b="0" i="0" dirty="0">
                <a:solidFill>
                  <a:srgbClr val="000000"/>
                </a:solidFill>
                <a:effectLst/>
                <a:latin typeface="나눔스퀘어"/>
              </a:rPr>
              <a:t>, GIOP </a:t>
            </a:r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치료 및 예방적응증을 허가 받았으며 추가로 </a:t>
            </a:r>
            <a:r>
              <a:rPr lang="ko-KR" altLang="en-US" sz="2800" b="0" i="0" dirty="0" err="1">
                <a:solidFill>
                  <a:srgbClr val="000000"/>
                </a:solidFill>
                <a:effectLst/>
                <a:latin typeface="나눔스퀘어"/>
              </a:rPr>
              <a:t>골파제트병</a:t>
            </a:r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 치료 적응증이 있습니다</a:t>
            </a:r>
            <a:r>
              <a:rPr lang="en-US" altLang="ko-KR" sz="2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여러 제제 중 </a:t>
            </a:r>
            <a:r>
              <a:rPr lang="ko-KR" altLang="en-US" sz="2800" b="0" i="0" dirty="0" err="1">
                <a:solidFill>
                  <a:srgbClr val="000000"/>
                </a:solidFill>
                <a:effectLst/>
                <a:latin typeface="나눔스퀘어"/>
              </a:rPr>
              <a:t>졸레드론산</a:t>
            </a:r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 주사의 경우 가장 넓은 범위의 적응증을 보유하여 앞서 말씀드린 적응증을 모두 허가 받았습니다</a:t>
            </a:r>
            <a:r>
              <a:rPr lang="en-US" altLang="ko-KR" sz="2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br>
              <a:rPr lang="ko-KR" altLang="en-US" sz="2800" dirty="0"/>
            </a:br>
            <a:endParaRPr lang="en-US" altLang="ko-KR" sz="1800" b="0" i="0" u="none" strike="noStrike" baseline="0" dirty="0">
              <a:solidFill>
                <a:srgbClr val="000000"/>
              </a:solidFill>
              <a:latin typeface="NanumGothic" pitchFamily="2" charset="-127"/>
              <a:ea typeface="NanumGothic" pitchFamily="2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5650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비스포스포네이트는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약물투여를 중단한 후에도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골흡수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억제효과가 있기 때문에 약물 휴지기를 가질 수 있습니다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 </a:t>
            </a:r>
          </a:p>
          <a:p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5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년간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비스포스포네이트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경구투여를 했거나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3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년간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졸레드로네이트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주사치료를 한 고위험군 환자의 경우에는 치료 지속을 고려하고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 </a:t>
            </a: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고위험군이 아닌 환자의 경우에는 약물 휴지기를 고려하면서 매년 골밀도검사를 시행하고 새로운 골절 발생이 있거나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골밀도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감소가 있거나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T score -2.5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이하이면 치료를 재개합니다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80601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또다른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골흡수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억제제인 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RANKL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억제제로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데노수맙이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있습니다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endParaRPr lang="en-US" altLang="ko-KR" sz="1800" b="0" i="0" dirty="0">
              <a:solidFill>
                <a:srgbClr val="000000"/>
              </a:solidFill>
              <a:effectLst/>
              <a:latin typeface="나눔스퀘어"/>
            </a:endParaRPr>
          </a:p>
          <a:p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&lt;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참조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&gt; </a:t>
            </a:r>
          </a:p>
          <a:p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데노수맙은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파골세포의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분화와 활성을 촉진하는 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RANKL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이라는 물질에 대한 항체로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RANKL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을 억제하여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파골세포의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골흡수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작용을 억제하는 기전으로 작용합니다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RANKL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은 조골세포에서 분비되는 물질로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파골세포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전구체에 발현된 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RANK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라는 수용체에 결합하여</a:t>
            </a:r>
          </a:p>
          <a:p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파골세포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전구체를 성숙한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파골세포로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분화시켜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골흡수를 촉진시킵니다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따라서 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RANKL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에 대한 항체인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데노수맙을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투여하게 되면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RANKL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에 결합하여 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RANK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수용체와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작용하는걸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차단하게 되고</a:t>
            </a:r>
          </a:p>
          <a:p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파골세포의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성숙이 차단되어 골흡수가 억제됩니다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  <a:r>
              <a:rPr lang="ko-KR" altLang="en-US" sz="2800" dirty="0"/>
              <a:t> </a:t>
            </a:r>
            <a:br>
              <a:rPr lang="ko-KR" altLang="en-US" sz="2800" dirty="0"/>
            </a:br>
            <a:endParaRPr lang="en-US" altLang="ko-KR" sz="1800" b="0" i="0" u="none" strike="noStrike" baseline="0" dirty="0">
              <a:solidFill>
                <a:srgbClr val="000000"/>
              </a:solidFill>
              <a:latin typeface="NanumGothic" pitchFamily="2" charset="-127"/>
              <a:ea typeface="NanumGothic" pitchFamily="2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01159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데노수맙은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골 무기질에 결합하는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비스포스포네이트와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달리 잔존효과가 없어 투여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중단시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급격하게 골밀도가 감소하기 때문에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휴약기를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권고하지 않습니다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 </a:t>
            </a:r>
          </a:p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따라서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데노수맙을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중단하고자할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때에는 반드시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비스포스포네이트와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같은 골흡수억제제로 스위칭 후 중단을 권고합니다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주요 이상반응으로는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비스포스포네이트와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동일하게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턱뼈괴사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및비전형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대퇴골절이 드물게 발생할 수 있습니다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  <a:r>
              <a:rPr lang="ko-KR" altLang="en-US" sz="2800" dirty="0"/>
              <a:t> </a:t>
            </a:r>
            <a:endParaRPr lang="en-US" altLang="ko-KR" sz="2800" dirty="0"/>
          </a:p>
          <a:p>
            <a:endParaRPr lang="en-US" altLang="ko-KR" sz="2800" dirty="0"/>
          </a:p>
          <a:p>
            <a:r>
              <a:rPr lang="en-US" altLang="ko-KR" sz="2800" dirty="0"/>
              <a:t>&lt;</a:t>
            </a:r>
            <a:r>
              <a:rPr lang="ko-KR" altLang="en-US" sz="2800" dirty="0"/>
              <a:t>추가참고사항</a:t>
            </a:r>
            <a:r>
              <a:rPr lang="en-US" altLang="ko-KR" sz="2800" dirty="0"/>
              <a:t>&gt;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800" b="0" i="0" dirty="0" err="1">
                <a:solidFill>
                  <a:srgbClr val="000000"/>
                </a:solidFill>
                <a:effectLst/>
                <a:latin typeface="나눔스퀘어"/>
              </a:rPr>
              <a:t>데노수맙은</a:t>
            </a:r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 골다공증의 치료 적응증이 있고</a:t>
            </a:r>
            <a:r>
              <a:rPr lang="en-US" altLang="ko-KR" sz="2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2800" b="0" i="0" dirty="0" err="1">
                <a:solidFill>
                  <a:srgbClr val="000000"/>
                </a:solidFill>
                <a:effectLst/>
                <a:latin typeface="나눔스퀘어"/>
              </a:rPr>
              <a:t>폐경후</a:t>
            </a:r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 여성 골다공증</a:t>
            </a:r>
            <a:r>
              <a:rPr lang="en-US" altLang="ko-KR" sz="2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남성 골다공증</a:t>
            </a:r>
            <a:r>
              <a:rPr lang="en-US" altLang="ko-KR" sz="2800" b="0" i="0" dirty="0">
                <a:solidFill>
                  <a:srgbClr val="000000"/>
                </a:solidFill>
                <a:effectLst/>
                <a:latin typeface="나눔스퀘어"/>
              </a:rPr>
              <a:t>, GIOP </a:t>
            </a:r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치료 적응증과 추가로 비전이성 </a:t>
            </a:r>
            <a:r>
              <a:rPr lang="ko-KR" altLang="en-US" sz="2800" b="0" i="0" dirty="0" err="1">
                <a:solidFill>
                  <a:srgbClr val="000000"/>
                </a:solidFill>
                <a:effectLst/>
                <a:latin typeface="나눔스퀘어"/>
              </a:rPr>
              <a:t>전립선암환자</a:t>
            </a:r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 및 여성 유방암 환자의 </a:t>
            </a:r>
            <a:r>
              <a:rPr lang="ko-KR" altLang="en-US" sz="2800" b="0" i="0" dirty="0" err="1">
                <a:solidFill>
                  <a:srgbClr val="000000"/>
                </a:solidFill>
                <a:effectLst/>
                <a:latin typeface="나눔스퀘어"/>
              </a:rPr>
              <a:t>골소실</a:t>
            </a:r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 치료 적응증을 허가 받았습니다</a:t>
            </a:r>
            <a:r>
              <a:rPr lang="en-US" altLang="ko-KR" sz="2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br>
              <a:rPr lang="ko-KR" altLang="en-US" sz="2800" dirty="0"/>
            </a:br>
            <a:endParaRPr lang="en-US" altLang="ko-KR" sz="1800" b="0" i="0" u="none" strike="noStrike" baseline="0" dirty="0">
              <a:solidFill>
                <a:srgbClr val="000000"/>
              </a:solidFill>
              <a:latin typeface="NanumGothic" pitchFamily="2" charset="-127"/>
              <a:ea typeface="NanumGothic" pitchFamily="2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36112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다음으로는 여성호르몬 제제입니다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에스트로겐 단독으로 사용하기도 하고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에스트로겐과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프로게스테론을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병합한 약제를 사용하기도 하는데요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</a:t>
            </a:r>
          </a:p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자궁이 없는 여성 골다공증 환자에서는 에스트로겐 단독요법으로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</a:t>
            </a:r>
          </a:p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자궁이 있는 여성 골다공증 환자에서는 에스트로겐과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프로게스테론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병합요법을 사용하여</a:t>
            </a:r>
          </a:p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에스트로겐에 의한 자궁내막증 발생을 예방합니다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endParaRPr lang="en-US" altLang="ko-KR" sz="1800" b="0" i="0" dirty="0">
              <a:solidFill>
                <a:srgbClr val="000000"/>
              </a:solidFill>
              <a:effectLst/>
              <a:latin typeface="나눔스퀘어"/>
            </a:endParaRPr>
          </a:p>
          <a:p>
            <a:endParaRPr lang="en-US" altLang="ko-KR" sz="1800" b="0" i="0" dirty="0">
              <a:solidFill>
                <a:srgbClr val="000000"/>
              </a:solidFill>
              <a:effectLst/>
              <a:latin typeface="나눔스퀘어"/>
            </a:endParaRPr>
          </a:p>
          <a:p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&lt;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참조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&gt; </a:t>
            </a:r>
          </a:p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에스트로겐이 그렇다면 어떻게 골대사에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작용하는걸까요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?</a:t>
            </a:r>
          </a:p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에스트로겐은 조골세포의 자멸사를 억제하여 수명을 증가시키고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조골세포의 기능을 증가시켜줍니다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또한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골재형성 활성을 억제하고 골흡수를 억제하며 조골세포를 억제하는 단백질인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Sclerostin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을 감소시켜 골형성을 촉진합니다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여성호르몬 치료는 혈전 색전증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질출혈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유방암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자궁내막암 등의 환자에서는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금기이며주요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이상반응으로는 에스트로겐에 의한 구역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부종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체중증가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유방통이 있을 수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있고프로게스테론에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의해 피로감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여드름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식욕 및 체중증가 등이 발생할 수 있습니다</a:t>
            </a:r>
            <a:r>
              <a:rPr lang="ko-KR" altLang="en-US" sz="2800" dirty="0"/>
              <a:t> </a:t>
            </a:r>
            <a:br>
              <a:rPr lang="ko-KR" altLang="en-US" sz="2800" dirty="0"/>
            </a:br>
            <a:endParaRPr lang="en-US" altLang="ko-KR" sz="1800" b="0" i="0" u="none" strike="noStrike" baseline="0" dirty="0">
              <a:solidFill>
                <a:srgbClr val="000000"/>
              </a:solidFill>
              <a:latin typeface="NanumGothic" pitchFamily="2" charset="-127"/>
              <a:ea typeface="NanumGothic" pitchFamily="2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29263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800" dirty="0"/>
              <a:t>여성호르몬제제나 </a:t>
            </a:r>
            <a:r>
              <a:rPr lang="ko-KR" altLang="en-US" sz="1800" dirty="0" err="1"/>
              <a:t>에스트로젠</a:t>
            </a:r>
            <a:r>
              <a:rPr lang="ko-KR" altLang="en-US" sz="1800" dirty="0"/>
              <a:t> 활성 </a:t>
            </a:r>
            <a:r>
              <a:rPr lang="ko-KR" altLang="en-US" sz="1800" dirty="0" err="1"/>
              <a:t>조절제</a:t>
            </a:r>
            <a:r>
              <a:rPr lang="ko-KR" altLang="en-US" sz="1800" dirty="0"/>
              <a:t> 종류는 골밀도를 증가시키는 효과와 폐경기증상을 완화시키는 효과를 함께 </a:t>
            </a:r>
            <a:r>
              <a:rPr lang="ko-KR" altLang="en-US" sz="1800" dirty="0" err="1"/>
              <a:t>볼수</a:t>
            </a:r>
            <a:r>
              <a:rPr lang="ko-KR" altLang="en-US" sz="1800" dirty="0"/>
              <a:t> 있어 폐경 증상이 있는 경우에 사용할 수 있습니다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40559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SERM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제제는 에스트로겐 수용체에 결합하여 에스트로겐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작용제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또는 길항제로 작용하는 약물입니다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endParaRPr lang="en-US" altLang="ko-KR" sz="2800" dirty="0"/>
          </a:p>
          <a:p>
            <a:r>
              <a:rPr lang="en-US" altLang="ko-KR" sz="2800" dirty="0"/>
              <a:t>&lt; </a:t>
            </a:r>
            <a:r>
              <a:rPr lang="ko-KR" altLang="en-US" sz="2800" dirty="0"/>
              <a:t>참조</a:t>
            </a:r>
            <a:r>
              <a:rPr lang="en-US" altLang="ko-KR" sz="2800" dirty="0"/>
              <a:t>&gt; </a:t>
            </a:r>
          </a:p>
          <a:p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앞서 말씀드린 여성호르몬 치료에서 자궁이 있는 환자의 경우 </a:t>
            </a:r>
            <a:r>
              <a:rPr lang="ko-KR" altLang="en-US" sz="2800" b="0" i="0" dirty="0" err="1">
                <a:solidFill>
                  <a:srgbClr val="000000"/>
                </a:solidFill>
                <a:effectLst/>
                <a:latin typeface="나눔스퀘어"/>
              </a:rPr>
              <a:t>프로게스테론을</a:t>
            </a:r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 함께 쓰는 이유가</a:t>
            </a:r>
          </a:p>
          <a:p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에스트로겐에 의한 자궁내막증 발생 예방 목적이라고 말씀드렸는데요</a:t>
            </a:r>
            <a:r>
              <a:rPr lang="en-US" altLang="ko-KR" sz="2800" b="0" i="0" dirty="0">
                <a:solidFill>
                  <a:srgbClr val="000000"/>
                </a:solidFill>
                <a:effectLst/>
                <a:latin typeface="나눔스퀘어"/>
              </a:rPr>
              <a:t>,</a:t>
            </a:r>
          </a:p>
          <a:p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에스트로겐을 사용하는 경우에는 이처럼 자궁에 대한 이상반응을 유의하여야 합니다</a:t>
            </a:r>
            <a:r>
              <a:rPr lang="en-US" altLang="ko-KR" sz="2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r>
              <a:rPr lang="en-US" altLang="ko-KR" sz="2800" b="0" i="0" dirty="0">
                <a:solidFill>
                  <a:srgbClr val="000000"/>
                </a:solidFill>
                <a:effectLst/>
                <a:latin typeface="나눔스퀘어"/>
              </a:rPr>
              <a:t>SERM </a:t>
            </a:r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제제는</a:t>
            </a:r>
            <a:r>
              <a:rPr lang="en-US" altLang="ko-KR" sz="2800" b="0" i="0" dirty="0">
                <a:solidFill>
                  <a:srgbClr val="000000"/>
                </a:solidFill>
                <a:effectLst/>
                <a:latin typeface="나눔스퀘어"/>
              </a:rPr>
              <a:t> </a:t>
            </a:r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뼈에서는 에스트로겐 작용제로 작용하여서 골질을 개선하고 골강도를 </a:t>
            </a:r>
            <a:r>
              <a:rPr lang="ko-KR" altLang="en-US" sz="2800" b="0" i="0" dirty="0" err="1">
                <a:solidFill>
                  <a:srgbClr val="000000"/>
                </a:solidFill>
                <a:effectLst/>
                <a:latin typeface="나눔스퀘어"/>
              </a:rPr>
              <a:t>증가시키지만자궁내막이나</a:t>
            </a:r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 유방에서는 길항제로 작용하여 자궁내막증 발생 위험을 없애고 </a:t>
            </a:r>
            <a:r>
              <a:rPr lang="ko-KR" altLang="en-US" sz="2800" b="0" i="0" dirty="0" err="1">
                <a:solidFill>
                  <a:srgbClr val="000000"/>
                </a:solidFill>
                <a:effectLst/>
                <a:latin typeface="나눔스퀘어"/>
              </a:rPr>
              <a:t>유방통도완화시켜주는</a:t>
            </a:r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 약물입니다</a:t>
            </a:r>
            <a:r>
              <a:rPr lang="en-US" altLang="ko-KR" sz="2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하지만 </a:t>
            </a:r>
            <a:r>
              <a:rPr lang="ko-KR" altLang="en-US" sz="2800" b="0" i="0" dirty="0" err="1">
                <a:solidFill>
                  <a:srgbClr val="000000"/>
                </a:solidFill>
                <a:effectLst/>
                <a:latin typeface="나눔스퀘어"/>
              </a:rPr>
              <a:t>정맥혈전증</a:t>
            </a:r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 발생 위험이 증가될 수 있어 해당 병력이 있는 경우에는 투여를 금지하며</a:t>
            </a:r>
          </a:p>
          <a:p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주요 이상반응으로는 안면홍조</a:t>
            </a:r>
            <a:r>
              <a:rPr lang="en-US" altLang="ko-KR" sz="2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2800" b="0" i="0" dirty="0">
                <a:solidFill>
                  <a:srgbClr val="000000"/>
                </a:solidFill>
                <a:effectLst/>
                <a:latin typeface="나눔스퀘어"/>
              </a:rPr>
              <a:t>다리통증이 있습니다</a:t>
            </a:r>
            <a:r>
              <a:rPr lang="en-US" altLang="ko-KR" sz="2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  <a:r>
              <a:rPr lang="ko-KR" altLang="en-US" sz="4000" dirty="0"/>
              <a:t> </a:t>
            </a:r>
            <a:endParaRPr lang="en-US" altLang="ko-KR" sz="4000" dirty="0"/>
          </a:p>
          <a:p>
            <a:br>
              <a:rPr lang="ko-KR" altLang="en-US" sz="2800" dirty="0"/>
            </a:br>
            <a:endParaRPr lang="en-US" altLang="ko-KR" sz="1800" b="0" i="0" u="none" strike="noStrike" baseline="0" dirty="0">
              <a:solidFill>
                <a:srgbClr val="000000"/>
              </a:solidFill>
              <a:latin typeface="NanumGothic" pitchFamily="2" charset="-127"/>
              <a:ea typeface="NanumGothic" pitchFamily="2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32426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다음으로는 골형성촉진제 중 먼저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부갑상선호르몬제는 피하주사 형태로 투여합니다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부갑상선호르몬제의 경우에는 투여를 중단하게 되면 다른 골다공증 치료제를 이어서 투여하여야 합니다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  <a:r>
              <a:rPr lang="ko-KR" altLang="en-US" sz="2800" dirty="0"/>
              <a:t> </a:t>
            </a:r>
            <a:br>
              <a:rPr lang="ko-KR" altLang="en-US" sz="2800" dirty="0"/>
            </a:br>
            <a:endParaRPr lang="en-US" altLang="ko-KR" sz="1800" b="0" i="0" dirty="0">
              <a:solidFill>
                <a:srgbClr val="000000"/>
              </a:solidFill>
              <a:effectLst/>
              <a:latin typeface="나눔스퀘어"/>
            </a:endParaRPr>
          </a:p>
          <a:p>
            <a:endParaRPr lang="en-US" altLang="ko-KR" sz="1800" b="0" i="0" dirty="0">
              <a:solidFill>
                <a:srgbClr val="000000"/>
              </a:solidFill>
              <a:effectLst/>
              <a:latin typeface="나눔스퀘어"/>
            </a:endParaRPr>
          </a:p>
          <a:p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&lt;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참조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&gt; </a:t>
            </a:r>
          </a:p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대표적인 상품명으로는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포스테오주가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있으며 피하주사 형태로 투여합니다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조골세포의 분화를 촉진하고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세포자멸사를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억제함으로써 조골세포의 수를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증가시키는기전으로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작용합니다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식약처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허가사항에 따른 적응증은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폐경후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여성 및 남성 골다공증 치료와 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GIOP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치료가있으며</a:t>
            </a:r>
            <a:endParaRPr lang="ko-KR" altLang="en-US" sz="1800" b="0" i="0" dirty="0">
              <a:solidFill>
                <a:srgbClr val="000000"/>
              </a:solidFill>
              <a:effectLst/>
              <a:latin typeface="나눔스퀘어"/>
            </a:endParaRPr>
          </a:p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주요 이상반응으로는 구역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두통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하지경련 등이 있습니다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부갑상선호르몬제의 경우에는 투여를 중단하게 되면 다른 골다공증 치료제를 이어서 투여하여야 합니다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  <a:r>
              <a:rPr lang="ko-KR" altLang="en-US" sz="2800" dirty="0"/>
              <a:t> </a:t>
            </a:r>
            <a:br>
              <a:rPr lang="ko-KR" altLang="en-US" sz="2800" dirty="0"/>
            </a:br>
            <a:endParaRPr lang="en-US" altLang="ko-KR" sz="1800" b="0" i="0" u="none" strike="noStrike" baseline="0" dirty="0">
              <a:solidFill>
                <a:srgbClr val="000000"/>
              </a:solidFill>
              <a:latin typeface="NanumGothic" pitchFamily="2" charset="-127"/>
              <a:ea typeface="NanumGothic" pitchFamily="2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4116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비교적 최근에 출시된 약물인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로모소주맙은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골형성을 억제하는 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Sclerostin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이라는 단백질에 대한 항체로 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Sclerostin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을 억제하여 골형성을 촉진시키는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골형성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촉진제입니다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일시적으로는 골흡수도 억제하여 이중작용을 나타내기도 합니다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대표 약물로는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이베니티가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있으며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피하주사제이고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폐경후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여성 골다공증 치료와 남성 골다공증 환자의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골밀도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증가 적응증을 허가 받았습니다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로모소주맙은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12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개월 후에는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골형성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효과가 사라져 최대 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12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개월 사용 후 골흡수억제제와 같은 다른 치료제 사용을 권고합니다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endParaRPr lang="en-US" altLang="ko-KR" sz="1800" b="0" i="0" dirty="0">
              <a:solidFill>
                <a:srgbClr val="000000"/>
              </a:solidFill>
              <a:effectLst/>
              <a:latin typeface="나눔스퀘어"/>
            </a:endParaRPr>
          </a:p>
          <a:p>
            <a:endParaRPr lang="en-US" altLang="ko-KR" sz="1800" b="0" i="0" dirty="0">
              <a:solidFill>
                <a:srgbClr val="000000"/>
              </a:solidFill>
              <a:effectLst/>
              <a:latin typeface="나눔스퀘어"/>
            </a:endParaRPr>
          </a:p>
          <a:p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&lt;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참조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&gt; </a:t>
            </a:r>
          </a:p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주요 이상반응으로는 주사부위 반응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비인두염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관절통 및 심혈관질환 위험이 증가할 수 있습니다</a:t>
            </a:r>
            <a:r>
              <a:rPr lang="ko-KR" altLang="en-US" sz="2800" dirty="0"/>
              <a:t> </a:t>
            </a:r>
            <a:r>
              <a:rPr lang="en-US" altLang="ko-KR" sz="2800" dirty="0"/>
              <a:t>. </a:t>
            </a:r>
            <a:br>
              <a:rPr lang="ko-KR" altLang="en-US" sz="2800" dirty="0"/>
            </a:br>
            <a:endParaRPr lang="en-US" altLang="ko-KR" sz="1800" b="0" i="0" u="none" strike="noStrike" baseline="0" dirty="0">
              <a:solidFill>
                <a:srgbClr val="000000"/>
              </a:solidFill>
              <a:latin typeface="NanumGothic" pitchFamily="2" charset="-127"/>
              <a:ea typeface="NanumGothic" pitchFamily="2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6862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국민건강영양조사 자료를 보면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altLang="ko-KR" b="0" i="0" dirty="0">
                <a:solidFill>
                  <a:srgbClr val="27251E"/>
                </a:solidFill>
                <a:effectLst/>
                <a:latin typeface="pplxSerif"/>
              </a:rPr>
              <a:t>50</a:t>
            </a:r>
            <a:r>
              <a:rPr lang="ko-KR" altLang="en-US" b="0" i="0" dirty="0">
                <a:solidFill>
                  <a:srgbClr val="27251E"/>
                </a:solidFill>
                <a:effectLst/>
                <a:latin typeface="pplxSerif"/>
              </a:rPr>
              <a:t>세 이상 성인에서 국내 골다공증 유병률은 </a:t>
            </a:r>
            <a:r>
              <a:rPr lang="en-US" altLang="ko-KR" b="0" i="0" dirty="0">
                <a:solidFill>
                  <a:srgbClr val="27251E"/>
                </a:solidFill>
                <a:effectLst/>
                <a:latin typeface="pplxSerif"/>
              </a:rPr>
              <a:t>22.4%, </a:t>
            </a:r>
            <a:r>
              <a:rPr lang="ko-KR" altLang="en-US" b="0" i="0" dirty="0">
                <a:solidFill>
                  <a:srgbClr val="27251E"/>
                </a:solidFill>
                <a:effectLst/>
                <a:latin typeface="pplxSerif"/>
              </a:rPr>
              <a:t>골감소증 유병률은 </a:t>
            </a:r>
            <a:r>
              <a:rPr lang="en-US" altLang="ko-KR" b="0" i="0" dirty="0">
                <a:solidFill>
                  <a:srgbClr val="27251E"/>
                </a:solidFill>
                <a:effectLst/>
                <a:latin typeface="pplxSerif"/>
              </a:rPr>
              <a:t>48.9%</a:t>
            </a:r>
            <a:r>
              <a:rPr lang="ko-KR" altLang="en-US" b="0" i="0" dirty="0">
                <a:solidFill>
                  <a:srgbClr val="27251E"/>
                </a:solidFill>
                <a:effectLst/>
                <a:latin typeface="pplxSerif"/>
              </a:rPr>
              <a:t>로 보고되었습니다</a:t>
            </a:r>
            <a:r>
              <a:rPr lang="en-US" altLang="ko-KR" b="0" i="0" dirty="0">
                <a:solidFill>
                  <a:srgbClr val="27251E"/>
                </a:solidFill>
                <a:effectLst/>
                <a:latin typeface="pplxSerif"/>
              </a:rPr>
              <a:t>. </a:t>
            </a: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50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이상 인구의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70%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가까이가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이미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골대사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이상 범주에 포함됩니다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특히 골다공증은 여성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37.3%,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남성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7.5%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여성에서 훨씬 더 흔한 질환입니다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62019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정리해보면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다음 그림과 같은 기전으로 각 약제들이 작용하게 됩니다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 </a:t>
            </a:r>
          </a:p>
          <a:p>
            <a:endParaRPr lang="en-US" altLang="ko-KR" sz="1800" b="0" i="0" dirty="0">
              <a:solidFill>
                <a:srgbClr val="000000"/>
              </a:solidFill>
              <a:effectLst/>
              <a:latin typeface="나눔스퀘어"/>
            </a:endParaRPr>
          </a:p>
          <a:p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&lt;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참조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&gt; </a:t>
            </a:r>
          </a:p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골재형성 과정은 골흡수와 골형성으로 구성되어 있는데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골흡수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과정에서는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파골세포가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작용하여 오래된 뼈를 제거하고</a:t>
            </a:r>
          </a:p>
          <a:p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골형성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과정에서는 조골세포가 작용하여 비워진 자리에 새로운 뼈를 채워 넣습니다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파골세포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전구체가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파골세포로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성숙되는 과정에서</a:t>
            </a:r>
          </a:p>
          <a:p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RANK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와 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RANK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에 결합하는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리간드인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RANKL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의 상호작용이 발생합니다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조골세포 전구체가 조골세포로 성숙되는 과정이 필요한데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</a:t>
            </a:r>
          </a:p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그 과정을 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Sclerostin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단백질이 억제하여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골형성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작용을 억제하는 데에 반해</a:t>
            </a:r>
          </a:p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부갑상선 호르몬인 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PTH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는 조골세포의 분화를 촉진하여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골형성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작용을 촉진합니다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  <a:r>
              <a:rPr lang="ko-KR" altLang="en-US" sz="2800" dirty="0"/>
              <a:t> </a:t>
            </a:r>
            <a:br>
              <a:rPr lang="ko-KR" altLang="en-US" sz="2800" dirty="0"/>
            </a:br>
            <a:endParaRPr lang="en-US" altLang="ko-KR" sz="1800" b="0" i="0" u="none" strike="noStrike" baseline="0" dirty="0">
              <a:solidFill>
                <a:srgbClr val="000000"/>
              </a:solidFill>
              <a:latin typeface="NanumGothic" pitchFamily="2" charset="-127"/>
              <a:ea typeface="NanumGothic" pitchFamily="2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95395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정리해보면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골흡수억제제에는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데노수맙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비스포스포네이트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랄록시펜과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같은 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SERM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제제 및 에스트로겐 제제 등이 있고</a:t>
            </a:r>
            <a:endParaRPr lang="en-US" altLang="ko-KR" sz="1800" b="0" i="0" dirty="0">
              <a:solidFill>
                <a:srgbClr val="000000"/>
              </a:solidFill>
              <a:effectLst/>
              <a:latin typeface="나눔스퀘어"/>
            </a:endParaRPr>
          </a:p>
          <a:p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골형성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촉진제는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로모소주맙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테리파라타이드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가 있습니다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 </a:t>
            </a:r>
          </a:p>
          <a:p>
            <a:endParaRPr lang="en-US" altLang="ko-KR" sz="1800" b="0" i="0" dirty="0">
              <a:solidFill>
                <a:srgbClr val="000000"/>
              </a:solidFill>
              <a:effectLst/>
              <a:latin typeface="나눔스퀘어"/>
            </a:endParaRPr>
          </a:p>
          <a:p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&lt;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넘어가기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&gt;</a:t>
            </a:r>
          </a:p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시계방향으로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골흡수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억제제부터 살펴보면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</a:t>
            </a:r>
          </a:p>
          <a:p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데노수맙은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RANK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와 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RANKL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의 상호작용을 억제하여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파골세포의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성숙을 억제하는 약제이며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</a:t>
            </a:r>
          </a:p>
          <a:p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비스포스포네이트는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파골세포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자체의 기능을 억제하여 작용하는 약제입니다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랄록시펜과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같은 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SERM 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제제와 에스트로겐의 경우에는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파골세포를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억제하여 </a:t>
            </a:r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골흡수를억제하기도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하고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</a:t>
            </a:r>
          </a:p>
          <a:p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조골세포를 촉진하여 골형성을 촉진하기도 합니다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</a:p>
          <a:p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골형성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촉진제로 분류되는</a:t>
            </a:r>
          </a:p>
          <a:p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로모소주맙은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골형성을 억제하는 단백질인 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Sclerostin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에 대한 항체로 작용하며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,</a:t>
            </a:r>
          </a:p>
          <a:p>
            <a:r>
              <a:rPr lang="ko-KR" altLang="en-US" sz="1800" b="0" i="0" dirty="0" err="1">
                <a:solidFill>
                  <a:srgbClr val="000000"/>
                </a:solidFill>
                <a:effectLst/>
                <a:latin typeface="나눔스퀘어"/>
              </a:rPr>
              <a:t>테리파라타이드는</a:t>
            </a:r>
            <a:r>
              <a:rPr lang="ko-KR" altLang="en-US" sz="1800" b="0" i="0" dirty="0">
                <a:solidFill>
                  <a:srgbClr val="000000"/>
                </a:solidFill>
                <a:effectLst/>
                <a:latin typeface="나눔스퀘어"/>
              </a:rPr>
              <a:t> 부갑상선 호르몬으로 조골세포의 분화를 촉진하여 골형성을 촉진합니다</a:t>
            </a:r>
            <a:r>
              <a:rPr lang="en-US" altLang="ko-KR" sz="1800" b="0" i="0" dirty="0">
                <a:solidFill>
                  <a:srgbClr val="000000"/>
                </a:solidFill>
                <a:effectLst/>
                <a:latin typeface="나눔스퀘어"/>
              </a:rPr>
              <a:t>.</a:t>
            </a:r>
            <a:r>
              <a:rPr lang="ko-KR" altLang="en-US" sz="2800" dirty="0"/>
              <a:t> </a:t>
            </a:r>
            <a:br>
              <a:rPr lang="ko-KR" altLang="en-US" sz="2800" dirty="0"/>
            </a:br>
            <a:endParaRPr lang="en-US" altLang="ko-KR" sz="1800" b="0" i="0" u="none" strike="noStrike" baseline="0" dirty="0">
              <a:solidFill>
                <a:srgbClr val="000000"/>
              </a:solidFill>
              <a:latin typeface="NanumGothic" pitchFamily="2" charset="-127"/>
              <a:ea typeface="NanumGothic" pitchFamily="2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92876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골절의 고위험군은 </a:t>
            </a:r>
            <a:r>
              <a:rPr lang="en-US" altLang="ko" sz="1800" dirty="0">
                <a:solidFill>
                  <a:srgbClr val="00583F"/>
                </a:solidFill>
                <a:latin typeface="+mn-ea"/>
                <a:ea typeface="+mn-ea"/>
              </a:rPr>
              <a:t>Alendronate, risedronate, zoledronic acid, denosumab </a:t>
            </a: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우선 사용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이 권장됩니다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골절 초고위험군은 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teriparatide, </a:t>
            </a:r>
            <a:r>
              <a:rPr lang="en-US" altLang="ko-KR" sz="1800" dirty="0" err="1">
                <a:solidFill>
                  <a:srgbClr val="00583F"/>
                </a:solidFill>
                <a:latin typeface="+mn-ea"/>
                <a:ea typeface="+mn-ea"/>
              </a:rPr>
              <a:t>romosozumab</a:t>
            </a: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을 우선 사용을 고려하게 되며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, denosumab, zoledronic acid </a:t>
            </a: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를 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1</a:t>
            </a: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차약제로 사용할 수도 있습니다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800" b="0" i="0" u="none" strike="noStrike" baseline="0" dirty="0">
              <a:solidFill>
                <a:srgbClr val="00583F"/>
              </a:solidFill>
              <a:latin typeface="+mn-ea"/>
              <a:ea typeface="+mn-ea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800" b="0" i="0" u="none" strike="noStrike" baseline="0" dirty="0">
                <a:solidFill>
                  <a:srgbClr val="00583F"/>
                </a:solidFill>
                <a:latin typeface="+mn-ea"/>
                <a:ea typeface="+mn-ea"/>
              </a:rPr>
              <a:t>&lt;</a:t>
            </a:r>
            <a:r>
              <a:rPr lang="ko-KR" altLang="en-US" sz="1800" b="0" i="0" u="none" strike="noStrike" baseline="0" dirty="0">
                <a:solidFill>
                  <a:srgbClr val="00583F"/>
                </a:solidFill>
                <a:latin typeface="+mn-ea"/>
                <a:ea typeface="+mn-ea"/>
              </a:rPr>
              <a:t>참조</a:t>
            </a:r>
            <a:r>
              <a:rPr lang="en-US" altLang="ko-KR" sz="1800" b="0" i="0" u="none" strike="noStrike" baseline="0" dirty="0">
                <a:solidFill>
                  <a:srgbClr val="00583F"/>
                </a:solidFill>
                <a:latin typeface="+mn-ea"/>
                <a:ea typeface="+mn-ea"/>
              </a:rPr>
              <a:t>&gt;</a:t>
            </a:r>
            <a:endParaRPr lang="en-US" altLang="ko-KR" sz="1800" b="0" i="0" u="none" strike="noStrike" baseline="0" dirty="0">
              <a:solidFill>
                <a:srgbClr val="000000"/>
              </a:solidFill>
              <a:latin typeface="NanumGothic" pitchFamily="2" charset="-127"/>
              <a:ea typeface="NanumGothic" pitchFamily="2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bisphosphonate </a:t>
            </a: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를 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1</a:t>
            </a: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차약제로 선택하는 경우 매년 </a:t>
            </a:r>
            <a:r>
              <a:rPr lang="ko-KR" altLang="en-US" sz="1800" dirty="0" err="1">
                <a:solidFill>
                  <a:srgbClr val="00583F"/>
                </a:solidFill>
                <a:latin typeface="+mn-ea"/>
                <a:ea typeface="+mn-ea"/>
              </a:rPr>
              <a:t>골밀도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, </a:t>
            </a: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골절위험 평가를 하고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, </a:t>
            </a: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보통 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3-5</a:t>
            </a: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년 사용하는 것이 권장됩니다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. </a:t>
            </a:r>
          </a:p>
          <a:p>
            <a:pPr marL="146050" lvl="0" indent="0" algn="l" rtl="0">
              <a:spcBef>
                <a:spcPts val="0"/>
              </a:spcBef>
              <a:spcAft>
                <a:spcPts val="0"/>
              </a:spcAft>
              <a:buClr>
                <a:srgbClr val="00583F"/>
              </a:buClr>
              <a:buSzPts val="1300"/>
              <a:buNone/>
            </a:pP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골절 초고위험군은 </a:t>
            </a:r>
            <a:r>
              <a:rPr lang="ko-KR" altLang="en-US" sz="1800" b="1" dirty="0">
                <a:solidFill>
                  <a:srgbClr val="00583F"/>
                </a:solidFill>
                <a:latin typeface="+mn-ea"/>
                <a:ea typeface="+mn-ea"/>
              </a:rPr>
              <a:t>최근 </a:t>
            </a:r>
            <a:r>
              <a:rPr lang="en-US" altLang="ko-KR" sz="1800" b="1" dirty="0">
                <a:solidFill>
                  <a:srgbClr val="00583F"/>
                </a:solidFill>
                <a:latin typeface="+mn-ea"/>
                <a:ea typeface="+mn-ea"/>
              </a:rPr>
              <a:t>1</a:t>
            </a:r>
            <a:r>
              <a:rPr lang="ko-KR" altLang="en-US" sz="1800" b="1" dirty="0">
                <a:solidFill>
                  <a:srgbClr val="00583F"/>
                </a:solidFill>
                <a:latin typeface="+mn-ea"/>
                <a:ea typeface="+mn-ea"/>
              </a:rPr>
              <a:t>년 내 골절이 </a:t>
            </a: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척추 또는 대퇴골에 있었던 경우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, </a:t>
            </a: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골다공증 </a:t>
            </a:r>
            <a:r>
              <a:rPr lang="ko-KR" altLang="en-US" sz="1800" b="1" dirty="0">
                <a:solidFill>
                  <a:srgbClr val="00583F"/>
                </a:solidFill>
                <a:latin typeface="+mn-ea"/>
                <a:ea typeface="+mn-ea"/>
              </a:rPr>
              <a:t>치료 중 발생한 골절</a:t>
            </a:r>
            <a:r>
              <a:rPr lang="en-US" altLang="ko-KR" sz="1800" b="1" dirty="0">
                <a:solidFill>
                  <a:srgbClr val="00583F"/>
                </a:solidFill>
                <a:latin typeface="+mn-ea"/>
                <a:ea typeface="+mn-ea"/>
              </a:rPr>
              <a:t>, </a:t>
            </a:r>
            <a:r>
              <a:rPr lang="ko-KR" altLang="en-US" sz="1800" b="1" dirty="0">
                <a:solidFill>
                  <a:srgbClr val="00583F"/>
                </a:solidFill>
                <a:latin typeface="+mn-ea"/>
                <a:ea typeface="+mn-ea"/>
              </a:rPr>
              <a:t>다발골절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, glucocorticoid </a:t>
            </a: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등 약제 사용에 의한 골절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, </a:t>
            </a:r>
            <a:r>
              <a:rPr lang="ko-KR" altLang="en-US" sz="1800" b="1" dirty="0">
                <a:solidFill>
                  <a:srgbClr val="00583F"/>
                </a:solidFill>
                <a:latin typeface="+mn-ea"/>
                <a:ea typeface="+mn-ea"/>
              </a:rPr>
              <a:t>고령이면서</a:t>
            </a:r>
            <a:r>
              <a:rPr lang="en-US" altLang="ko-KR" sz="1800" b="1" dirty="0">
                <a:solidFill>
                  <a:srgbClr val="00583F"/>
                </a:solidFill>
                <a:latin typeface="+mn-ea"/>
                <a:ea typeface="+mn-ea"/>
              </a:rPr>
              <a:t> T-score -3.0 </a:t>
            </a:r>
            <a:r>
              <a:rPr lang="ko-KR" altLang="en-US" sz="1800" b="1" dirty="0">
                <a:solidFill>
                  <a:srgbClr val="00583F"/>
                </a:solidFill>
                <a:latin typeface="+mn-ea"/>
                <a:ea typeface="+mn-ea"/>
              </a:rPr>
              <a:t>미만인 경우</a:t>
            </a:r>
            <a:r>
              <a:rPr lang="en-US" altLang="ko-KR" sz="1800" b="1" dirty="0">
                <a:solidFill>
                  <a:srgbClr val="00583F"/>
                </a:solidFill>
                <a:latin typeface="+mn-ea"/>
                <a:ea typeface="+mn-ea"/>
              </a:rPr>
              <a:t>,</a:t>
            </a:r>
          </a:p>
          <a:p>
            <a:pPr marL="14605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3F"/>
              </a:buClr>
              <a:buSzPts val="1300"/>
              <a:buFontTx/>
              <a:buNone/>
              <a:tabLst/>
              <a:defRPr/>
            </a:pP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낙상의 고위험군 또는 손상을 동반한 낙상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, </a:t>
            </a:r>
            <a:r>
              <a:rPr lang="en-US" altLang="ko-KR" sz="1800" b="1" dirty="0">
                <a:solidFill>
                  <a:srgbClr val="00583F"/>
                </a:solidFill>
                <a:latin typeface="+mn-ea"/>
                <a:ea typeface="+mn-ea"/>
              </a:rPr>
              <a:t>FRAX</a:t>
            </a:r>
            <a:r>
              <a:rPr lang="ko-KR" altLang="en-US" sz="1800" b="1" dirty="0">
                <a:solidFill>
                  <a:srgbClr val="00583F"/>
                </a:solidFill>
                <a:latin typeface="+mn-ea"/>
                <a:ea typeface="+mn-ea"/>
              </a:rPr>
              <a:t>에서 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10</a:t>
            </a: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년 내 주요 골다공증 골절 위험 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30% </a:t>
            </a: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이상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, </a:t>
            </a: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대퇴골절 위험 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4.5% </a:t>
            </a: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이상인 경우에 해당하고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, </a:t>
            </a: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이러한 경우 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1</a:t>
            </a: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차 약제로 골형성촉진제의 사용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: teriparatide, </a:t>
            </a:r>
            <a:r>
              <a:rPr lang="en-US" altLang="ko-KR" sz="1800" dirty="0" err="1">
                <a:solidFill>
                  <a:srgbClr val="00583F"/>
                </a:solidFill>
                <a:latin typeface="+mn-ea"/>
                <a:ea typeface="+mn-ea"/>
              </a:rPr>
              <a:t>romosozumab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 </a:t>
            </a:r>
            <a:endParaRPr lang="ko-KR" altLang="en-US" sz="1800" dirty="0">
              <a:solidFill>
                <a:srgbClr val="00583F"/>
              </a:solidFill>
              <a:latin typeface="+mn-ea"/>
              <a:ea typeface="+mn-ea"/>
            </a:endParaRPr>
          </a:p>
          <a:p>
            <a:pPr marL="14605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3F"/>
              </a:buClr>
              <a:buSzPts val="1300"/>
              <a:buFontTx/>
              <a:buNone/>
              <a:tabLst/>
              <a:defRPr/>
            </a:pP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을 고려하게 되며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, denosumab, zoledronic acid </a:t>
            </a: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를 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1</a:t>
            </a: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차약제로 사용할 수 있습니다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. teriparatide </a:t>
            </a: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는 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2</a:t>
            </a: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년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, </a:t>
            </a:r>
            <a:r>
              <a:rPr lang="en-US" altLang="ko-KR" sz="1800" dirty="0" err="1">
                <a:solidFill>
                  <a:srgbClr val="00583F"/>
                </a:solidFill>
                <a:latin typeface="+mn-ea"/>
                <a:ea typeface="+mn-ea"/>
              </a:rPr>
              <a:t>romosozumab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 </a:t>
            </a: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은 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1</a:t>
            </a:r>
            <a:r>
              <a:rPr lang="ko-KR" altLang="en-US" sz="1800" dirty="0">
                <a:solidFill>
                  <a:srgbClr val="00583F"/>
                </a:solidFill>
                <a:latin typeface="+mn-ea"/>
                <a:ea typeface="+mn-ea"/>
              </a:rPr>
              <a:t>년 사용한 후 증가된 골밀도와 골절감소효과를 유지하기 위해 골흡수억제제를 순차적으로 이어서 사용이 권장됩니다</a:t>
            </a:r>
            <a:r>
              <a:rPr lang="en-US" altLang="ko-KR" sz="1800" dirty="0">
                <a:solidFill>
                  <a:srgbClr val="00583F"/>
                </a:solidFill>
                <a:latin typeface="+mn-ea"/>
                <a:ea typeface="+mn-ea"/>
              </a:rPr>
              <a:t>. </a:t>
            </a:r>
            <a:endParaRPr lang="ko-KR" altLang="en-US" sz="1800" dirty="0">
              <a:solidFill>
                <a:srgbClr val="00583F"/>
              </a:solidFill>
              <a:latin typeface="+mn-ea"/>
              <a:ea typeface="+mn-ea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sz="1800" dirty="0">
              <a:solidFill>
                <a:srgbClr val="00583F"/>
              </a:solidFill>
              <a:latin typeface="+mn-ea"/>
              <a:ea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67455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골다공증 약물치료제는 환자의 상태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약물순응도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치료결과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합병증 등을 고려해서 선택하는 것이 권장됩니다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87292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이후 골밀도검사 및 골표지자 검사를 추적검사 하면서 환자를 추적하게 됩니다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 </a:t>
            </a:r>
          </a:p>
          <a:p>
            <a:endParaRPr lang="en-US" altLang="ko-KR" sz="1800" b="0" i="0" u="none" strike="noStrike" baseline="0" dirty="0">
              <a:solidFill>
                <a:srgbClr val="000000"/>
              </a:solidFill>
              <a:latin typeface="NanumGothic" pitchFamily="2" charset="-127"/>
              <a:ea typeface="NanumGothic" pitchFamily="2" charset="-127"/>
            </a:endParaRPr>
          </a:p>
          <a:p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&lt;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참조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&gt;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고시는 골흡수표지자와 골형성표지자를 각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1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종씩 인정하도록 되어 있습니다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</a:t>
            </a:r>
          </a:p>
          <a:p>
            <a:endParaRPr lang="en-US" altLang="ko-KR" sz="1800" b="0" i="0" u="none" strike="noStrike" baseline="0" dirty="0">
              <a:solidFill>
                <a:srgbClr val="000000"/>
              </a:solidFill>
              <a:latin typeface="NanumGothic" pitchFamily="2" charset="-127"/>
              <a:ea typeface="NanumGothic" pitchFamily="2" charset="-127"/>
            </a:endParaRP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골흡수표지자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(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예시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)</a:t>
            </a:r>
          </a:p>
          <a:p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CTX (C-telopeptide of type I collagen) –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혈청</a:t>
            </a:r>
          </a:p>
          <a:p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NTX (N-telopeptide of type I collagen) –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소변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/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혈청</a:t>
            </a:r>
          </a:p>
          <a:p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(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고시문에는 코드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: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누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501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골흡수표지자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[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정밀면역검사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]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에 포함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)</a:t>
            </a:r>
          </a:p>
          <a:p>
            <a:endParaRPr lang="en-US" altLang="ko-KR" sz="1800" b="0" i="0" u="none" strike="noStrike" baseline="0" dirty="0">
              <a:solidFill>
                <a:srgbClr val="000000"/>
              </a:solidFill>
              <a:latin typeface="NanumGothic" pitchFamily="2" charset="-127"/>
              <a:ea typeface="NanumGothic" pitchFamily="2" charset="-127"/>
            </a:endParaRP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골형성표지자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(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예시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)</a:t>
            </a:r>
          </a:p>
          <a:p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P1NP (Procollagen type 1 N-terminal </a:t>
            </a:r>
            <a:r>
              <a:rPr lang="en-US" altLang="ko-KR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propeptide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)</a:t>
            </a:r>
          </a:p>
          <a:p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Osteocalcin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등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(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검사 항목에 따라 고시상 코드 분류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)</a:t>
            </a:r>
          </a:p>
          <a:p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→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실무에서는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CTX + P1NP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조합이 가장 일반적이며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전자의무기록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/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청구프로그램에서 골다공증 골표지자 세트로 구성해 놓은 병원이 많습니다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</a:t>
            </a:r>
          </a:p>
          <a:p>
            <a:endParaRPr lang="en-US" altLang="ko-KR" sz="1800" b="0" i="0" u="none" strike="noStrike" baseline="0" dirty="0">
              <a:solidFill>
                <a:srgbClr val="000000"/>
              </a:solidFill>
              <a:latin typeface="NanumGothic" pitchFamily="2" charset="-127"/>
              <a:ea typeface="NanumGothic" pitchFamily="2" charset="-127"/>
            </a:endParaRPr>
          </a:p>
          <a:p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3.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산정 횟수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·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주기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(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얼마나 자주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)</a:t>
            </a: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치료 시작 전</a:t>
            </a: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골다공증 약물치료 시작 전에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1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회</a:t>
            </a:r>
          </a:p>
          <a:p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(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골흡수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1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종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+ 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골형성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1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종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총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2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종까지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).</a:t>
            </a:r>
          </a:p>
          <a:p>
            <a:endParaRPr lang="en-US" altLang="ko-KR" sz="1800" b="0" i="0" u="none" strike="noStrike" baseline="0" dirty="0">
              <a:solidFill>
                <a:srgbClr val="000000"/>
              </a:solidFill>
              <a:latin typeface="NanumGothic" pitchFamily="2" charset="-127"/>
              <a:ea typeface="NanumGothic" pitchFamily="2" charset="-127"/>
            </a:endParaRP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치료 중 추적</a:t>
            </a: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“약제 효과 판정을 위해 실시 시 연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2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회 이내” 인정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</a:t>
            </a:r>
          </a:p>
          <a:p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골흡수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·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골형성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각각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1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종씩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 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연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2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회 한도 내에서 산정 가능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</a:t>
            </a:r>
          </a:p>
          <a:p>
            <a:endParaRPr lang="en-US" altLang="ko-KR" sz="1800" b="0" i="0" u="none" strike="noStrike" baseline="0" dirty="0">
              <a:solidFill>
                <a:srgbClr val="000000"/>
              </a:solidFill>
              <a:latin typeface="NanumGothic" pitchFamily="2" charset="-127"/>
              <a:ea typeface="NanumGothic" pitchFamily="2" charset="-127"/>
            </a:endParaRP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유의사항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(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심사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·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점검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)</a:t>
            </a: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건강보험심사평가원 및 병원협회 자료에서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</a:t>
            </a:r>
            <a:r>
              <a:rPr lang="ko-KR" altLang="en-US" sz="1800" b="0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골표지자검사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산정횟수 초과 사례를 별도 점검 대상으로 관리하고 있어</a:t>
            </a: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연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2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회를 초과하는 경우 비급여 또는 삭감 가능성이 높음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</a:t>
            </a: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중복 청구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(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동일일자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2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기관 검사 등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)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에 대한 연계 점검도 시행 중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</a:t>
            </a:r>
          </a:p>
          <a:p>
            <a:endParaRPr lang="en-US" altLang="ko-KR" sz="1800" b="0" i="0" u="none" strike="noStrike" baseline="0" dirty="0">
              <a:solidFill>
                <a:srgbClr val="000000"/>
              </a:solidFill>
              <a:latin typeface="NanumGothic" pitchFamily="2" charset="-127"/>
              <a:ea typeface="NanumGothic" pitchFamily="2" charset="-127"/>
            </a:endParaRPr>
          </a:p>
          <a:p>
            <a:endParaRPr lang="en-US" altLang="ko-KR" sz="1800" b="0" i="0" u="none" strike="noStrike" baseline="0" dirty="0">
              <a:solidFill>
                <a:srgbClr val="000000"/>
              </a:solidFill>
              <a:latin typeface="NanumGothic" pitchFamily="2" charset="-127"/>
              <a:ea typeface="NanumGothic" pitchFamily="2" charset="-127"/>
            </a:endParaRP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첫 처방 전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baseline: CTX+P1NP 1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회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</a:t>
            </a: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이후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3–6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개월 간격 추적을 고려하되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,</a:t>
            </a:r>
          </a:p>
          <a:p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보험상 연 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2</a:t>
            </a:r>
            <a:r>
              <a:rPr lang="ko-KR" altLang="en-US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회를 넘지 않도록 검사 시점 조정</a:t>
            </a:r>
            <a:r>
              <a:rPr lang="en-US" altLang="ko-KR" sz="1800" b="0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97994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최근 </a:t>
            </a:r>
            <a:r>
              <a:rPr lang="en-US" altLang="ko-KR" dirty="0"/>
              <a:t>2025</a:t>
            </a:r>
            <a:r>
              <a:rPr lang="ko-KR" altLang="en-US" dirty="0"/>
              <a:t>년과 </a:t>
            </a:r>
            <a:r>
              <a:rPr lang="en-US" altLang="ko-KR" dirty="0"/>
              <a:t>2026</a:t>
            </a:r>
            <a:r>
              <a:rPr lang="ko-KR" altLang="en-US" dirty="0"/>
              <a:t>년 복지부 고시에 따라 골다공증 치료제의 보험급여 기준이 대폭 확대되었습니다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29653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Bisphosphonate </a:t>
            </a:r>
            <a:r>
              <a:rPr lang="ko-KR" altLang="en-US" dirty="0"/>
              <a:t>제제</a:t>
            </a:r>
            <a:r>
              <a:rPr lang="en-US" altLang="ko-KR" dirty="0"/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활성형 비타민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D3, raloxifene</a:t>
            </a:r>
            <a:r>
              <a:rPr lang="ko-KR" altLang="en-US" dirty="0"/>
              <a:t> 등의 약제를 사용하고 있는 환자에서 </a:t>
            </a:r>
            <a:r>
              <a:rPr lang="en-US" altLang="ko-KR" dirty="0"/>
              <a:t>DEXA</a:t>
            </a:r>
            <a:r>
              <a:rPr lang="ko-KR" altLang="en-US" dirty="0"/>
              <a:t>를 이용해서 </a:t>
            </a:r>
            <a:r>
              <a:rPr lang="en-US" altLang="ko-KR" dirty="0"/>
              <a:t>T-score</a:t>
            </a:r>
            <a:r>
              <a:rPr lang="ko-KR" altLang="en-US" dirty="0"/>
              <a:t>가 </a:t>
            </a:r>
            <a:r>
              <a:rPr lang="en-US" altLang="ko-KR" dirty="0"/>
              <a:t>-2.5 </a:t>
            </a:r>
            <a:r>
              <a:rPr lang="ko-KR" altLang="en-US" dirty="0"/>
              <a:t>이하였던 환자가 </a:t>
            </a:r>
            <a:r>
              <a:rPr lang="en-US" altLang="ko-KR" dirty="0"/>
              <a:t>-2.5</a:t>
            </a:r>
            <a:r>
              <a:rPr lang="ko-KR" altLang="en-US" dirty="0"/>
              <a:t>에서 </a:t>
            </a:r>
            <a:r>
              <a:rPr lang="en-US" altLang="ko-KR" dirty="0"/>
              <a:t>-2.0 </a:t>
            </a:r>
            <a:r>
              <a:rPr lang="ko-KR" altLang="en-US" dirty="0"/>
              <a:t>사이로 호전된 경우 지속투여 가능하도록 급여 기준이 확대가 되었습니다</a:t>
            </a:r>
            <a:r>
              <a:rPr lang="en-US" altLang="ko-KR" dirty="0"/>
              <a:t>. 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검사에서도 같은 범위이면 다시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년이 추가됩니다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이 구간에서 연속투여는 최대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다시 말해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플러스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년까지 인정된다는 점을 기억하시면 되겠습니다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59095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/>
              <a:t>데노수맙의</a:t>
            </a:r>
            <a:r>
              <a:rPr lang="ko-KR" altLang="en-US" dirty="0"/>
              <a:t> 경우에도 최초 </a:t>
            </a:r>
            <a:r>
              <a:rPr lang="en-US" altLang="ko-KR" dirty="0"/>
              <a:t>T-score -2.5</a:t>
            </a:r>
            <a:r>
              <a:rPr lang="ko-KR" altLang="en-US" dirty="0"/>
              <a:t>미만 시작한 뒤 </a:t>
            </a:r>
            <a:r>
              <a:rPr lang="en-US" altLang="ko-KR" dirty="0"/>
              <a:t>1</a:t>
            </a:r>
            <a:r>
              <a:rPr lang="ko-KR" altLang="en-US" dirty="0"/>
              <a:t>년 후 추적 </a:t>
            </a:r>
            <a:r>
              <a:rPr lang="en-US" altLang="ko-KR" dirty="0"/>
              <a:t>BMD</a:t>
            </a:r>
            <a:r>
              <a:rPr lang="ko-KR" altLang="en-US" dirty="0"/>
              <a:t>상에서 </a:t>
            </a:r>
            <a:r>
              <a:rPr lang="en-US" altLang="ko-KR" dirty="0"/>
              <a:t>-2.5</a:t>
            </a:r>
            <a:r>
              <a:rPr lang="ko-KR" altLang="en-US" dirty="0"/>
              <a:t>에서 </a:t>
            </a:r>
            <a:r>
              <a:rPr lang="en-US" altLang="ko-KR" dirty="0"/>
              <a:t>-2.0 </a:t>
            </a:r>
            <a:r>
              <a:rPr lang="ko-KR" altLang="en-US" dirty="0"/>
              <a:t>사이이더라도 최대 </a:t>
            </a:r>
            <a:r>
              <a:rPr lang="en-US" altLang="ko-KR" dirty="0"/>
              <a:t>2</a:t>
            </a:r>
            <a:r>
              <a:rPr lang="ko-KR" altLang="en-US" dirty="0"/>
              <a:t>년 지속 급여가 되어</a:t>
            </a:r>
            <a:r>
              <a:rPr lang="en-US" altLang="ko-KR" dirty="0"/>
              <a:t>,</a:t>
            </a:r>
            <a:r>
              <a:rPr lang="ko-KR" altLang="en-US" dirty="0"/>
              <a:t> 최대 </a:t>
            </a:r>
            <a:r>
              <a:rPr lang="en-US" altLang="ko-KR" dirty="0"/>
              <a:t>6</a:t>
            </a:r>
            <a:r>
              <a:rPr lang="ko-KR" altLang="en-US" dirty="0"/>
              <a:t>회 총 </a:t>
            </a:r>
            <a:r>
              <a:rPr lang="en-US" altLang="ko-KR" dirty="0"/>
              <a:t>3</a:t>
            </a:r>
            <a:r>
              <a:rPr lang="ko-KR" altLang="en-US" dirty="0"/>
              <a:t>년까지는 보험급여 적용하여 약제 사용이 가능합니다</a:t>
            </a:r>
            <a:r>
              <a:rPr lang="en-US" altLang="ko-KR" dirty="0"/>
              <a:t>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중요한 점은 연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회의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골밀도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재검사가 필수라는 점입니다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88275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9109" indent="-369109">
              <a:spcAft>
                <a:spcPts val="1319"/>
              </a:spcAft>
            </a:pP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슬라이드는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denosumab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세부 급여 기준을 조금 더 구조적으로 정리한 것이고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년의 추가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Denosumab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급여 적용기간 내에서 </a:t>
            </a:r>
            <a:r>
              <a:rPr kumimoji="1" lang="en-US" altLang="ko-KR" sz="1200" dirty="0"/>
              <a:t>Bisphosphonate, Denosumab, Raloxifene, Bazedoxifene</a:t>
            </a:r>
            <a:r>
              <a:rPr kumimoji="1" lang="ko-KR" altLang="en-US" sz="1200" dirty="0"/>
              <a:t>으로의 교체투여도 가능합니다</a:t>
            </a:r>
            <a:r>
              <a:rPr kumimoji="1" lang="en-US" altLang="ko-KR" sz="1200" dirty="0"/>
              <a:t>.</a:t>
            </a:r>
          </a:p>
          <a:p>
            <a:pPr marL="369109" marR="0" lvl="0" indent="-369109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1319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200" dirty="0"/>
              <a:t>또한</a:t>
            </a:r>
            <a:r>
              <a:rPr kumimoji="1" lang="en-US" altLang="ko-KR" sz="1200" dirty="0"/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최근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글루코코르티코이드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투여환자에서 급여가 확대되었습니다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kumimoji="1" lang="en-US" altLang="ko-KR" sz="1200" dirty="0"/>
          </a:p>
          <a:p>
            <a:pPr marL="369109" indent="-369109">
              <a:spcAft>
                <a:spcPts val="1319"/>
              </a:spcAft>
            </a:pPr>
            <a:endParaRPr kumimoji="1" lang="en-US" altLang="ko-KR" sz="1200" dirty="0"/>
          </a:p>
          <a:p>
            <a:pPr marL="369109" indent="-369109">
              <a:spcAft>
                <a:spcPts val="1319"/>
              </a:spcAft>
            </a:pPr>
            <a:r>
              <a:rPr kumimoji="1" lang="en-US" altLang="ko-KR" sz="1200" dirty="0"/>
              <a:t>&lt;</a:t>
            </a:r>
            <a:r>
              <a:rPr kumimoji="1" lang="ko-KR" altLang="en-US" sz="1200" dirty="0"/>
              <a:t>참조</a:t>
            </a:r>
            <a:r>
              <a:rPr kumimoji="1" lang="en-US" altLang="ko-KR" sz="1200" dirty="0"/>
              <a:t>&gt; </a:t>
            </a:r>
            <a:r>
              <a:rPr kumimoji="1" lang="ko-KR" altLang="en-US" sz="1200" dirty="0"/>
              <a:t> </a:t>
            </a:r>
            <a:endParaRPr kumimoji="1" lang="en-US" altLang="ko-KR" sz="1100" dirty="0"/>
          </a:p>
          <a:p>
            <a:pPr marL="369109" indent="-369109"/>
            <a:r>
              <a:rPr kumimoji="1" lang="ko-KR" altLang="en-US" sz="1100" dirty="0">
                <a:solidFill>
                  <a:srgbClr val="EAA14B"/>
                </a:solidFill>
              </a:rPr>
              <a:t>▶</a:t>
            </a:r>
            <a:r>
              <a:rPr kumimoji="1" lang="ko-KR" altLang="en-US" sz="1100" dirty="0"/>
              <a:t> </a:t>
            </a:r>
            <a:r>
              <a:rPr kumimoji="1" lang="en-US" altLang="ko-KR" sz="1200" dirty="0"/>
              <a:t>Zoledronic acid</a:t>
            </a:r>
            <a:r>
              <a:rPr kumimoji="1" lang="ko-KR" altLang="en-US" sz="1200" dirty="0"/>
              <a:t>의</a:t>
            </a:r>
            <a:r>
              <a:rPr kumimoji="1" lang="en-US" altLang="ko-KR" sz="1200" dirty="0"/>
              <a:t> </a:t>
            </a:r>
            <a:r>
              <a:rPr kumimoji="1" lang="ko-KR" altLang="en-US" sz="1200" dirty="0"/>
              <a:t>급여 투여횟수는 </a:t>
            </a:r>
            <a:r>
              <a:rPr kumimoji="1" lang="ko-KR" altLang="en-US" sz="1200" dirty="0" err="1"/>
              <a:t>환자별</a:t>
            </a:r>
            <a:r>
              <a:rPr kumimoji="1" lang="ko-KR" altLang="en-US" sz="1200" dirty="0"/>
              <a:t> 질환의 상태와 장기투여의 의학적 타당성 및 안전성을 고려하여 최대 </a:t>
            </a:r>
            <a:r>
              <a:rPr kumimoji="1" lang="en-US" altLang="ko-KR" sz="1200" dirty="0"/>
              <a:t>6</a:t>
            </a:r>
            <a:r>
              <a:rPr kumimoji="1" lang="ko-KR" altLang="en-US" sz="1200" dirty="0"/>
              <a:t>회로 제한됩니다</a:t>
            </a:r>
            <a:r>
              <a:rPr kumimoji="1" lang="en-US" altLang="ko-KR" sz="1200" dirty="0"/>
              <a:t>.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93761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정리해보면</a:t>
            </a:r>
            <a:r>
              <a:rPr lang="en-US" altLang="ko-KR" dirty="0"/>
              <a:t>, </a:t>
            </a:r>
            <a:r>
              <a:rPr lang="ko-KR" altLang="en-US" dirty="0" err="1"/>
              <a:t>골형성</a:t>
            </a:r>
            <a:r>
              <a:rPr lang="ko-KR" altLang="en-US" dirty="0"/>
              <a:t> 촉진제 제외한 골다공증 약제 투여 환자 중에서 </a:t>
            </a:r>
            <a:r>
              <a:rPr lang="ko-KR" altLang="en-US" dirty="0" err="1"/>
              <a:t>골밀도</a:t>
            </a:r>
            <a:r>
              <a:rPr lang="ko-KR" altLang="en-US" dirty="0"/>
              <a:t> </a:t>
            </a:r>
            <a:r>
              <a:rPr lang="en-US" altLang="ko-KR" dirty="0"/>
              <a:t>T score</a:t>
            </a:r>
            <a:r>
              <a:rPr lang="ko-KR" altLang="en-US" dirty="0"/>
              <a:t>가 </a:t>
            </a:r>
            <a:r>
              <a:rPr lang="en-US" altLang="ko-KR" dirty="0"/>
              <a:t>-2.5</a:t>
            </a:r>
            <a:r>
              <a:rPr lang="ko-KR" altLang="en-US" dirty="0"/>
              <a:t>에서 </a:t>
            </a:r>
            <a:r>
              <a:rPr lang="en-US" altLang="ko-KR" dirty="0"/>
              <a:t>-2.0 </a:t>
            </a:r>
            <a:r>
              <a:rPr lang="ko-KR" altLang="en-US" dirty="0"/>
              <a:t>사이로 호전이 되었을 때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1</a:t>
            </a:r>
            <a:r>
              <a:rPr lang="ko-KR" altLang="en-US" dirty="0"/>
              <a:t>년간 급여 인정하고</a:t>
            </a:r>
            <a:r>
              <a:rPr lang="en-US" altLang="ko-KR" dirty="0"/>
              <a:t>, </a:t>
            </a:r>
            <a:r>
              <a:rPr lang="ko-KR" altLang="en-US" dirty="0"/>
              <a:t>이후 </a:t>
            </a:r>
            <a:r>
              <a:rPr lang="en-US" altLang="ko-KR" dirty="0"/>
              <a:t>1</a:t>
            </a:r>
            <a:r>
              <a:rPr lang="ko-KR" altLang="en-US" dirty="0"/>
              <a:t>년 후 추적검사 시에도 </a:t>
            </a:r>
            <a:r>
              <a:rPr lang="ko-KR" altLang="en-US" dirty="0" err="1"/>
              <a:t>골밀도</a:t>
            </a:r>
            <a:r>
              <a:rPr lang="ko-KR" altLang="en-US" dirty="0"/>
              <a:t> </a:t>
            </a:r>
            <a:r>
              <a:rPr lang="en-US" altLang="ko-KR" dirty="0"/>
              <a:t>T score</a:t>
            </a:r>
            <a:r>
              <a:rPr lang="ko-KR" altLang="en-US" dirty="0"/>
              <a:t>가 </a:t>
            </a:r>
            <a:r>
              <a:rPr lang="en-US" altLang="ko-KR" dirty="0"/>
              <a:t>-2.5</a:t>
            </a:r>
            <a:r>
              <a:rPr lang="ko-KR" altLang="en-US" dirty="0"/>
              <a:t>에서 </a:t>
            </a:r>
            <a:r>
              <a:rPr lang="en-US" altLang="ko-KR" dirty="0"/>
              <a:t>-2.0 </a:t>
            </a:r>
            <a:r>
              <a:rPr lang="ko-KR" altLang="en-US" dirty="0"/>
              <a:t>사이이면 </a:t>
            </a:r>
            <a:r>
              <a:rPr lang="en-US" altLang="ko-KR" dirty="0"/>
              <a:t>1</a:t>
            </a:r>
            <a:r>
              <a:rPr lang="ko-KR" altLang="en-US" dirty="0"/>
              <a:t>년 추가 급여 인정된다고 보시면 되겠습니다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229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30420-EB4E-3A86-2360-D97BA5D70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13F5A00-97A6-D2B5-368F-90698F1C23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47A01B1-A80B-88A2-94C7-38F4F1F2C3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="0" i="0" dirty="0">
                <a:solidFill>
                  <a:srgbClr val="27251E"/>
                </a:solidFill>
                <a:effectLst/>
                <a:latin typeface="pplxSerif"/>
              </a:rPr>
              <a:t>연령이 증가할수록 골다공증 유병률은 뚜렷하게 상승합니다</a:t>
            </a:r>
            <a:r>
              <a:rPr lang="en-US" altLang="ko-KR" b="0" i="0" dirty="0">
                <a:solidFill>
                  <a:srgbClr val="27251E"/>
                </a:solidFill>
                <a:effectLst/>
                <a:latin typeface="pplxSerif"/>
              </a:rPr>
              <a:t>.</a:t>
            </a:r>
            <a:r>
              <a:rPr lang="en-US" altLang="ko-KR" dirty="0"/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이상 여성의 약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남성도 약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 중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명이 골다공증에 해당합니다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</a:t>
            </a:r>
            <a:r>
              <a:rPr lang="ko-KR" altLang="en-US" b="0" i="0" dirty="0">
                <a:solidFill>
                  <a:srgbClr val="27251E"/>
                </a:solidFill>
                <a:effectLst/>
                <a:latin typeface="pplxSerif"/>
              </a:rPr>
              <a:t>고령 인구에서 골다공증은 매우 흔하고 중요한 문제이며</a:t>
            </a:r>
            <a:r>
              <a:rPr lang="en-US" altLang="ko-KR" b="0" i="0" dirty="0">
                <a:solidFill>
                  <a:srgbClr val="27251E"/>
                </a:solidFill>
                <a:effectLst/>
                <a:latin typeface="pplxSerif"/>
              </a:rPr>
              <a:t>, </a:t>
            </a:r>
            <a:r>
              <a:rPr lang="ko-KR" altLang="en-US" b="0" i="0" dirty="0">
                <a:solidFill>
                  <a:srgbClr val="27251E"/>
                </a:solidFill>
                <a:effectLst/>
                <a:latin typeface="pplxSerif"/>
              </a:rPr>
              <a:t>적극적으로 평가해야 하는 질환입니다</a:t>
            </a:r>
            <a:r>
              <a:rPr lang="en-US" altLang="ko-KR" b="0" i="0" dirty="0">
                <a:solidFill>
                  <a:srgbClr val="27251E"/>
                </a:solidFill>
                <a:effectLst/>
                <a:latin typeface="pplxSerif"/>
              </a:rPr>
              <a:t>. 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D386006-EA8C-DA8B-11AD-2579817D7D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88640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76CCB-95F0-DF2D-314C-509145D3F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6CBEFC1-FC2A-0FBF-3BEA-E29B14E689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4ADC04F-D762-4D1E-D337-AA99B0B06C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약제별</a:t>
            </a:r>
            <a:r>
              <a:rPr lang="ko-KR" altLang="en-US" dirty="0"/>
              <a:t> </a:t>
            </a:r>
            <a:r>
              <a:rPr lang="ko-KR" altLang="en-US" dirty="0" err="1"/>
              <a:t>처방량을</a:t>
            </a:r>
            <a:r>
              <a:rPr lang="ko-KR" altLang="en-US" dirty="0"/>
              <a:t> 살펴보면</a:t>
            </a:r>
            <a:r>
              <a:rPr lang="en-US" altLang="ko-KR" dirty="0"/>
              <a:t>, </a:t>
            </a:r>
            <a:r>
              <a:rPr lang="ko-KR" altLang="en-US" sz="1200" dirty="0" err="1">
                <a:solidFill>
                  <a:srgbClr val="01573C"/>
                </a:solidFill>
                <a:latin typeface="+mn-ea"/>
                <a:ea typeface="+mn-ea"/>
              </a:rPr>
              <a:t>비스포스포네이트</a:t>
            </a:r>
            <a:r>
              <a:rPr lang="ko-KR" altLang="en-US" sz="1200" dirty="0">
                <a:solidFill>
                  <a:srgbClr val="01573C"/>
                </a:solidFill>
                <a:latin typeface="+mn-ea"/>
                <a:ea typeface="+mn-ea"/>
              </a:rPr>
              <a:t> 처방이 꾸준히 증가하다 </a:t>
            </a:r>
            <a:r>
              <a:rPr lang="en-US" altLang="ko-KR" sz="1200" dirty="0">
                <a:solidFill>
                  <a:srgbClr val="01573C"/>
                </a:solidFill>
                <a:latin typeface="+mn-ea"/>
                <a:ea typeface="+mn-ea"/>
              </a:rPr>
              <a:t>2019</a:t>
            </a:r>
            <a:r>
              <a:rPr lang="ko-KR" altLang="en-US" sz="1200" dirty="0">
                <a:solidFill>
                  <a:srgbClr val="01573C"/>
                </a:solidFill>
                <a:latin typeface="+mn-ea"/>
                <a:ea typeface="+mn-ea"/>
              </a:rPr>
              <a:t>년 이후로는 감소</a:t>
            </a:r>
            <a:r>
              <a:rPr lang="en-US" altLang="ko-KR" sz="1200" dirty="0">
                <a:solidFill>
                  <a:srgbClr val="01573C"/>
                </a:solidFill>
                <a:latin typeface="+mn-ea"/>
                <a:ea typeface="+mn-ea"/>
              </a:rPr>
              <a:t>,</a:t>
            </a:r>
          </a:p>
          <a:p>
            <a:r>
              <a:rPr lang="ko-KR" altLang="en-US" sz="1200" dirty="0" err="1">
                <a:solidFill>
                  <a:srgbClr val="01573C"/>
                </a:solidFill>
                <a:latin typeface="+mn-ea"/>
                <a:ea typeface="+mn-ea"/>
              </a:rPr>
              <a:t>데노수맙은</a:t>
            </a:r>
            <a:r>
              <a:rPr lang="ko-KR" altLang="en-US" sz="1200" dirty="0">
                <a:solidFill>
                  <a:srgbClr val="01573C"/>
                </a:solidFill>
                <a:latin typeface="+mn-ea"/>
                <a:ea typeface="+mn-ea"/>
              </a:rPr>
              <a:t> </a:t>
            </a:r>
            <a:r>
              <a:rPr lang="en-US" altLang="ko-KR" sz="1200" dirty="0">
                <a:solidFill>
                  <a:srgbClr val="01573C"/>
                </a:solidFill>
                <a:latin typeface="+mn-ea"/>
                <a:ea typeface="+mn-ea"/>
              </a:rPr>
              <a:t>2016</a:t>
            </a:r>
            <a:r>
              <a:rPr lang="ko-KR" altLang="en-US" sz="1200" dirty="0">
                <a:solidFill>
                  <a:srgbClr val="01573C"/>
                </a:solidFill>
                <a:latin typeface="+mn-ea"/>
                <a:ea typeface="+mn-ea"/>
              </a:rPr>
              <a:t>년부터 처방이 시작되어 최근까지 급격히 증가되고 있으며</a:t>
            </a:r>
            <a:r>
              <a:rPr lang="en-US" altLang="ko-KR" sz="1200" dirty="0">
                <a:solidFill>
                  <a:srgbClr val="01573C"/>
                </a:solidFill>
                <a:latin typeface="+mn-ea"/>
                <a:ea typeface="+mn-ea"/>
              </a:rPr>
              <a:t>,</a:t>
            </a:r>
          </a:p>
          <a:p>
            <a:r>
              <a:rPr lang="ko-KR" altLang="en-US" sz="1200" dirty="0" err="1">
                <a:solidFill>
                  <a:srgbClr val="01573C"/>
                </a:solidFill>
                <a:latin typeface="+mn-ea"/>
                <a:ea typeface="+mn-ea"/>
              </a:rPr>
              <a:t>테리파라타이드와</a:t>
            </a:r>
            <a:r>
              <a:rPr lang="ko-KR" altLang="en-US" sz="1200" dirty="0">
                <a:solidFill>
                  <a:srgbClr val="01573C"/>
                </a:solidFill>
                <a:latin typeface="+mn-ea"/>
                <a:ea typeface="+mn-ea"/>
              </a:rPr>
              <a:t> </a:t>
            </a:r>
            <a:r>
              <a:rPr lang="ko-KR" altLang="en-US" sz="1200" dirty="0" err="1">
                <a:solidFill>
                  <a:srgbClr val="01573C"/>
                </a:solidFill>
                <a:latin typeface="+mn-ea"/>
                <a:ea typeface="+mn-ea"/>
              </a:rPr>
              <a:t>로모소주맙은</a:t>
            </a:r>
            <a:r>
              <a:rPr lang="ko-KR" altLang="en-US" sz="1200" dirty="0">
                <a:solidFill>
                  <a:srgbClr val="01573C"/>
                </a:solidFill>
                <a:latin typeface="+mn-ea"/>
                <a:ea typeface="+mn-ea"/>
              </a:rPr>
              <a:t> 국내 도입된 이후로 조금씩 증가하고 있습니다</a:t>
            </a:r>
            <a:r>
              <a:rPr lang="en-US" altLang="ko-KR" sz="1200" dirty="0">
                <a:solidFill>
                  <a:srgbClr val="01573C"/>
                </a:solidFill>
                <a:latin typeface="+mn-ea"/>
                <a:ea typeface="+mn-ea"/>
              </a:rPr>
              <a:t>. </a:t>
            </a:r>
            <a:endParaRPr lang="ko-KR" altLang="en-US" sz="1200" dirty="0">
              <a:solidFill>
                <a:srgbClr val="01573C"/>
              </a:solidFill>
              <a:latin typeface="+mn-ea"/>
              <a:ea typeface="+mn-ea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E9C20D4-8EFC-67F7-F046-81C1E39F12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255218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F04F0-BAAF-3AE5-7144-1BD74CE5A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CA54042-BF00-6D62-A1FC-BD654C8066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99E56A3-11DA-C0B8-A4A3-40F1BC3A01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약물관련 </a:t>
            </a:r>
            <a:r>
              <a:rPr lang="ko-KR" altLang="en-US" dirty="0" err="1"/>
              <a:t>턱뼈괴사</a:t>
            </a:r>
            <a:r>
              <a:rPr lang="ko-KR" altLang="en-US" dirty="0"/>
              <a:t> 관련하여 알아보도록 하겠습니다</a:t>
            </a:r>
            <a:r>
              <a:rPr lang="en-US" altLang="ko-KR" dirty="0"/>
              <a:t>. 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골다공증 치료 목적으로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비스포스포네이트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또는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데노수맙을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사용하는 환자에서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MRONJ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발생률은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만인년당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건 정도로 보고되었습니다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침습적 치과 시술과의 관계가 중요하며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비응급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발치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임플란트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골이식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같은 경우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denosumab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환자는 마지막 주사 후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개월 시점에 시술을 고려할 수 있고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bisphosphonate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환자에서 예방적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휴약기를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둘 때는 경험적으로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개월 정도를 고려할 수 있지만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적정 기간이 확립된 것은 아니므로 환자별로 개별화해야 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추가내용 참고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턱뼈괴사가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발생한 경우에도 무조건 치료를 영구 중단하는 것이 아니라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치조골 회복 후 골절위험도를 다시 평가해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재투약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여부를 결정해야 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특히 골절위험도가 높은 환자에서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bisphosphonate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 중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MRONJ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발생했다면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골밀도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유지와 회복 촉진을 위해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teriparatide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매일 피하주사로의 순차치료를 고려할 수 있다는 점이 제시되어 있습니다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폐경 여성에서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denosumab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치료 중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MRONJ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고위험군이면서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치과 시술 후 회복이 완료되지 않았거나 추가 침습 시술이 예정된 경우에는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 기간과 골절위험도에 따라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SERM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순차치료를 고려할 수 있다는 점도 함께 기억하시면 좋겠습니다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025E004-4083-98BD-4B7D-140A867571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27795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이상으로 강의를 마치겠습니다</a:t>
            </a:r>
            <a:r>
              <a:rPr lang="en-US" altLang="ko-KR" dirty="0"/>
              <a:t>.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경청해주셔서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감사합니다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&lt;</a:t>
            </a:r>
            <a:r>
              <a:rPr lang="ko-KR" altLang="en-US" dirty="0" err="1"/>
              <a:t>추가하게된다면</a:t>
            </a:r>
            <a:r>
              <a:rPr lang="en-US" altLang="ko-KR" dirty="0"/>
              <a:t>&gt; 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이상으로 골다공증의 진단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치료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최신 보험급여 기준까지 말씀드렸습니다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특히 이번 보험급여기준 개정에서는 치료 반응 후의 급여 연장과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denosumab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관련 세부 기준이 실무적으로 중요하므로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진료실에서 추적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DXA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약제 전환 시점을 함께 관리하는 것이 핵심이겠습니다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경청해주셔서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감사합니다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290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골다공증이 중요한 이유는 결국 골절 때문입니다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노화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호르몬 변화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 위험인자들이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골소실과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골질 저하를 유발하고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낙상 위험까지 더해지면서 골절이 발생하게 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문제는 골다공증 자체는 대개 무증상이라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골절이 질환의 첫 신호가 되는 경우가 많다는 점입니다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그래서 조기 확인이 중요합니다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4430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이상에서 골다공증성 골절 건수는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년대 이후 꾸준히 증가해 왔습니다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여성에서 절대 건수가 더 많고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전체 골절 수는 인구 고령화와 함께 상승 추세를 보입니다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앞으로도 골다공증성 골절은 임상 현장에서 부담이 점점 커질 가능성을 시사합니다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u="none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6912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골절 부위별로 보면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척추 골절 발생률은 전반적으로 서서히 증가하는 양상입니다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고관절 골절은 한동안 증가하다가 이후 다소 정체되는 경향을 보이지만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여전히 임상적으로 매우 중요한 골절입니다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257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골다공증성 골절이 문제인 이유는 사망률과 연관이 되어 있기 때문입니다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국내 자료에서 고관절 골절 후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이내 사망률은 약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17%,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척추 골절은 약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6%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였습니다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골절 후 사망률은 일관되게 남성이 여성보다 높았습니다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이는 골다공증성 골절에 대한 예방이 매우 중요하다는 사실을 보여준다고 할 수 있겠습니다</a:t>
            </a:r>
            <a:r>
              <a:rPr lang="en-US" altLang="ko-KR" dirty="0"/>
              <a:t>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1E1D-E78D-4055-BC82-92C30C27E131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5002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34388" y="4473348"/>
            <a:ext cx="9882510" cy="1533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rgbClr val="00573C"/>
                </a:solidFill>
                <a:latin typeface="Pretendard"/>
                <a:cs typeface="Pretendar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rgbClr val="00573C"/>
                </a:solidFill>
                <a:latin typeface="Pretendard"/>
                <a:cs typeface="Pretendar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rgbClr val="00573C"/>
                </a:solidFill>
                <a:latin typeface="Pretendard"/>
                <a:cs typeface="Pretendar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rgbClr val="00573C"/>
                </a:solidFill>
                <a:latin typeface="Pretendard"/>
                <a:cs typeface="Pretendar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>
  <p:cSld name="빈 화면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1382157" y="10482093"/>
            <a:ext cx="4523423" cy="60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6659483" y="10482093"/>
            <a:ext cx="6785134" cy="60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14198520" y="10482093"/>
            <a:ext cx="4523423" cy="60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rtl="0"/>
            <a:fld id="{00000000-1234-1234-1234-123412341234}" type="slidenum">
              <a:rPr lang="en-US" altLang="ko" smtClean="0"/>
              <a:pPr rtl="0"/>
              <a:t>‹#›</a:t>
            </a:fld>
            <a:endParaRPr lang="ko" altLang="en-US"/>
          </a:p>
        </p:txBody>
      </p:sp>
    </p:spTree>
    <p:extLst>
      <p:ext uri="{BB962C8B-B14F-4D97-AF65-F5344CB8AC3E}">
        <p14:creationId xmlns:p14="http://schemas.microsoft.com/office/powerpoint/2010/main" val="2724696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95546" y="986870"/>
            <a:ext cx="6381750" cy="654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rgbClr val="00573C"/>
                </a:solidFill>
                <a:latin typeface="Pretendard"/>
                <a:cs typeface="Pretendar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9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31" Type="http://schemas.openxmlformats.org/officeDocument/2006/relationships/image" Target="../media/image40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>
            <a:extLst>
              <a:ext uri="{FF2B5EF4-FFF2-40B4-BE49-F238E27FC236}">
                <a16:creationId xmlns:a16="http://schemas.microsoft.com/office/drawing/2014/main" id="{07C31E7C-8CC1-4BBE-8ECB-D057124E59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635"/>
            <a:ext cx="20102945" cy="1130808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034388" y="4473348"/>
            <a:ext cx="9882510" cy="768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950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골절 예방을 위한 골다공증 </a:t>
            </a:r>
            <a:r>
              <a:rPr lang="ko-KR" altLang="en-US" sz="4950" spc="150" dirty="0" err="1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최신지견</a:t>
            </a:r>
            <a:endParaRPr lang="en-US" sz="4950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92" y="6642641"/>
            <a:ext cx="11913258" cy="22185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ko-KR" sz="2800" b="1" spc="220" dirty="0">
                <a:solidFill>
                  <a:srgbClr val="00573C"/>
                </a:solidFill>
                <a:latin typeface="Pretendard"/>
                <a:cs typeface="Pretendard"/>
              </a:rPr>
              <a:t>2026</a:t>
            </a:r>
            <a:r>
              <a:rPr lang="ko-KR" altLang="en-US" sz="2800" b="1" spc="220" dirty="0">
                <a:solidFill>
                  <a:srgbClr val="00573C"/>
                </a:solidFill>
                <a:latin typeface="Pretendard"/>
                <a:cs typeface="Pretendard"/>
              </a:rPr>
              <a:t>년도 </a:t>
            </a:r>
            <a:r>
              <a:rPr lang="ko-KR" altLang="en-US" sz="2800" b="1" spc="220" dirty="0" err="1">
                <a:solidFill>
                  <a:srgbClr val="00573C"/>
                </a:solidFill>
                <a:latin typeface="Pretendard"/>
                <a:cs typeface="Pretendard"/>
              </a:rPr>
              <a:t>임상우울증학회</a:t>
            </a:r>
            <a:r>
              <a:rPr lang="ko-KR" altLang="en-US" sz="2800" b="1" spc="220" dirty="0">
                <a:solidFill>
                  <a:srgbClr val="00573C"/>
                </a:solidFill>
                <a:latin typeface="Pretendard"/>
                <a:cs typeface="Pretendard"/>
              </a:rPr>
              <a:t> 춘계학술대회 및 개원의연수강좌</a:t>
            </a:r>
            <a:endParaRPr lang="en-US" altLang="ko-KR" sz="2800" b="1" spc="220" dirty="0">
              <a:solidFill>
                <a:srgbClr val="00573C"/>
              </a:solidFill>
              <a:latin typeface="Pretendard"/>
              <a:cs typeface="Pretendard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2800" b="1" spc="220" dirty="0">
              <a:solidFill>
                <a:srgbClr val="00573C"/>
              </a:solidFill>
              <a:latin typeface="Pretendard"/>
              <a:cs typeface="Pretendard"/>
            </a:endParaRPr>
          </a:p>
          <a:p>
            <a:pPr marL="12700">
              <a:spcBef>
                <a:spcPts val="100"/>
              </a:spcBef>
            </a:pPr>
            <a:r>
              <a:rPr lang="en-US" altLang="ko-KR" sz="2800" b="1" spc="-20" dirty="0">
                <a:solidFill>
                  <a:srgbClr val="00573C"/>
                </a:solidFill>
                <a:latin typeface="Pretendard"/>
                <a:cs typeface="Pretendard"/>
              </a:rPr>
              <a:t>2026</a:t>
            </a:r>
            <a:r>
              <a:rPr lang="ko-KR" altLang="en-US" sz="2800" b="1" spc="-20" dirty="0">
                <a:solidFill>
                  <a:srgbClr val="00573C"/>
                </a:solidFill>
                <a:latin typeface="Pretendard"/>
                <a:cs typeface="Pretendard"/>
              </a:rPr>
              <a:t>년 </a:t>
            </a:r>
            <a:r>
              <a:rPr lang="en-US" altLang="ko-KR" sz="2800" b="1" spc="-20" dirty="0">
                <a:solidFill>
                  <a:srgbClr val="00573C"/>
                </a:solidFill>
                <a:latin typeface="Pretendard"/>
                <a:cs typeface="Pretendard"/>
              </a:rPr>
              <a:t>4</a:t>
            </a:r>
            <a:r>
              <a:rPr lang="ko-KR" altLang="en-US" sz="2800" b="1" spc="-20" dirty="0">
                <a:solidFill>
                  <a:srgbClr val="00573C"/>
                </a:solidFill>
                <a:latin typeface="Pretendard"/>
                <a:cs typeface="Pretendard"/>
              </a:rPr>
              <a:t>월 </a:t>
            </a:r>
            <a:r>
              <a:rPr lang="en-US" altLang="ko-KR" sz="2800" b="1" spc="-20" dirty="0">
                <a:solidFill>
                  <a:srgbClr val="00573C"/>
                </a:solidFill>
                <a:latin typeface="Pretendard"/>
                <a:cs typeface="Pretendard"/>
              </a:rPr>
              <a:t>12</a:t>
            </a:r>
            <a:r>
              <a:rPr lang="ko-KR" altLang="en-US" sz="2800" b="1" spc="-20" dirty="0">
                <a:solidFill>
                  <a:srgbClr val="00573C"/>
                </a:solidFill>
                <a:latin typeface="Pretendard"/>
                <a:cs typeface="Pretendard"/>
              </a:rPr>
              <a:t>일</a:t>
            </a:r>
            <a:r>
              <a:rPr lang="en-US" altLang="ko-KR" sz="2800" b="1" spc="-20" dirty="0">
                <a:solidFill>
                  <a:srgbClr val="00573C"/>
                </a:solidFill>
                <a:latin typeface="Pretendard"/>
                <a:cs typeface="Pretendard"/>
              </a:rPr>
              <a:t>(</a:t>
            </a:r>
            <a:r>
              <a:rPr lang="ko-KR" altLang="en-US" sz="2800" b="1" spc="-20" dirty="0">
                <a:solidFill>
                  <a:srgbClr val="00573C"/>
                </a:solidFill>
                <a:latin typeface="Pretendard"/>
                <a:cs typeface="Pretendard"/>
              </a:rPr>
              <a:t>일</a:t>
            </a:r>
            <a:r>
              <a:rPr lang="en-US" altLang="ko-KR" sz="2800" b="1" spc="-20" dirty="0">
                <a:solidFill>
                  <a:srgbClr val="00573C"/>
                </a:solidFill>
                <a:latin typeface="Pretendard"/>
                <a:cs typeface="Pretendard"/>
              </a:rPr>
              <a:t>) 15:40 – 16:00</a:t>
            </a:r>
            <a:endParaRPr lang="ko-KR" altLang="en-US" sz="2800" dirty="0">
              <a:latin typeface="Pretendard"/>
              <a:cs typeface="Pretendard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2800" b="1" spc="220" dirty="0">
              <a:solidFill>
                <a:srgbClr val="00573C"/>
              </a:solidFill>
              <a:latin typeface="Pretendard"/>
              <a:cs typeface="Pretendard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2800" b="1" spc="220" dirty="0" err="1">
                <a:solidFill>
                  <a:srgbClr val="00573C"/>
                </a:solidFill>
                <a:latin typeface="Pretendard"/>
                <a:cs typeface="Pretendard"/>
              </a:rPr>
              <a:t>이대서울병원</a:t>
            </a:r>
            <a:r>
              <a:rPr lang="ko-KR" altLang="en-US" sz="2800" b="1" spc="220" dirty="0">
                <a:solidFill>
                  <a:srgbClr val="00573C"/>
                </a:solidFill>
                <a:latin typeface="Pretendard"/>
                <a:cs typeface="Pretendard"/>
              </a:rPr>
              <a:t> 가정의학과 </a:t>
            </a:r>
            <a:r>
              <a:rPr lang="ko-KR" altLang="en-US" sz="2800" b="1" spc="220" dirty="0" err="1">
                <a:solidFill>
                  <a:srgbClr val="00573C"/>
                </a:solidFill>
                <a:latin typeface="Pretendard"/>
                <a:cs typeface="Pretendard"/>
              </a:rPr>
              <a:t>손여주</a:t>
            </a:r>
            <a:endParaRPr sz="2800" dirty="0">
              <a:latin typeface="Pretendard"/>
              <a:cs typeface="Pretendar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7088" y="6327128"/>
            <a:ext cx="18010505" cy="0"/>
          </a:xfrm>
          <a:custGeom>
            <a:avLst/>
            <a:gdLst/>
            <a:ahLst/>
            <a:cxnLst/>
            <a:rect l="l" t="t" r="r" b="b"/>
            <a:pathLst>
              <a:path w="18010505">
                <a:moveTo>
                  <a:pt x="0" y="0"/>
                </a:moveTo>
                <a:lnTo>
                  <a:pt x="18009922" y="0"/>
                </a:lnTo>
              </a:path>
            </a:pathLst>
          </a:custGeom>
          <a:ln w="20941">
            <a:solidFill>
              <a:srgbClr val="0057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DE214C8-EBD4-44C4-AD8B-744D1119E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5" y="-3175"/>
            <a:ext cx="3352800" cy="102266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[R] 61">
            <a:extLst>
              <a:ext uri="{FF2B5EF4-FFF2-40B4-BE49-F238E27FC236}">
                <a16:creationId xmlns:a16="http://schemas.microsoft.com/office/drawing/2014/main" id="{B1D723BF-9721-4902-91F5-DA5C34BD1F44}"/>
              </a:ext>
            </a:extLst>
          </p:cNvPr>
          <p:cNvCxnSpPr>
            <a:cxnSpLocks/>
          </p:cNvCxnSpPr>
          <p:nvPr/>
        </p:nvCxnSpPr>
        <p:spPr>
          <a:xfrm>
            <a:off x="6735757" y="2941158"/>
            <a:ext cx="0" cy="41155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D3D4B70-6FAB-4AB3-86C2-3323FB50049A}"/>
              </a:ext>
            </a:extLst>
          </p:cNvPr>
          <p:cNvSpPr txBox="1"/>
          <p:nvPr/>
        </p:nvSpPr>
        <p:spPr>
          <a:xfrm>
            <a:off x="4718506" y="9196160"/>
            <a:ext cx="4170532" cy="854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30"/>
              </a:spcAft>
            </a:pPr>
            <a:r>
              <a:rPr lang="en-US" altLang="ko-KR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1:1 </a:t>
            </a:r>
          </a:p>
          <a:p>
            <a:pPr algn="ctr">
              <a:spcAft>
                <a:spcPts val="330"/>
              </a:spcAft>
            </a:pPr>
            <a:r>
              <a:rPr lang="en-US" altLang="ko-KR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Propensity score matching </a:t>
            </a:r>
            <a:endParaRPr lang="ko-KR" altLang="ko-KR" sz="1484" kern="100" dirty="0"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algn="ctr">
              <a:spcAft>
                <a:spcPts val="330"/>
              </a:spcAft>
            </a:pPr>
            <a:endParaRPr lang="ko-KR" altLang="en-US" sz="1484" kern="100" dirty="0"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169834F-3E55-4033-B4BC-445BD8711BD3}"/>
              </a:ext>
            </a:extLst>
          </p:cNvPr>
          <p:cNvSpPr/>
          <p:nvPr/>
        </p:nvSpPr>
        <p:spPr>
          <a:xfrm>
            <a:off x="4843079" y="7056675"/>
            <a:ext cx="3921385" cy="3087686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59D1C24B-44C8-406F-A787-C9C191CAFF0C}"/>
              </a:ext>
            </a:extLst>
          </p:cNvPr>
          <p:cNvSpPr txBox="1">
            <a:spLocks/>
          </p:cNvSpPr>
          <p:nvPr/>
        </p:nvSpPr>
        <p:spPr>
          <a:xfrm>
            <a:off x="635781" y="401434"/>
            <a:ext cx="18679181" cy="8722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400" b="1">
                <a:solidFill>
                  <a:srgbClr val="01573C"/>
                </a:solidFill>
              </a:rPr>
              <a:t>골흡수억제제</a:t>
            </a:r>
            <a:r>
              <a:rPr lang="ko-KR" altLang="en-US" sz="4400" b="1"/>
              <a:t>를 활용한 골다공증 치료의 </a:t>
            </a:r>
            <a:r>
              <a:rPr lang="ko-KR" altLang="en-US" sz="4400" b="1">
                <a:solidFill>
                  <a:srgbClr val="01573C"/>
                </a:solidFill>
              </a:rPr>
              <a:t>사망률 감소 효과 </a:t>
            </a:r>
            <a:r>
              <a:rPr lang="en-US" altLang="ko-KR" sz="4400" b="1"/>
              <a:t>(vs. non-users)</a:t>
            </a:r>
            <a:endParaRPr lang="ko-KR" altLang="en-US" sz="4400" b="1" dirty="0"/>
          </a:p>
        </p:txBody>
      </p:sp>
      <p:sp>
        <p:nvSpPr>
          <p:cNvPr id="6" name="bg object 16">
            <a:extLst>
              <a:ext uri="{FF2B5EF4-FFF2-40B4-BE49-F238E27FC236}">
                <a16:creationId xmlns:a16="http://schemas.microsoft.com/office/drawing/2014/main" id="{302498CE-8176-41D5-85B6-B4DFA12693C1}"/>
              </a:ext>
            </a:extLst>
          </p:cNvPr>
          <p:cNvSpPr/>
          <p:nvPr/>
        </p:nvSpPr>
        <p:spPr>
          <a:xfrm>
            <a:off x="14906588" y="4521883"/>
            <a:ext cx="4389395" cy="1428229"/>
          </a:xfrm>
          <a:custGeom>
            <a:avLst/>
            <a:gdLst/>
            <a:ahLst/>
            <a:cxnLst/>
            <a:rect l="l" t="t" r="r" b="b"/>
            <a:pathLst>
              <a:path w="2661920" h="866139">
                <a:moveTo>
                  <a:pt x="0" y="0"/>
                </a:moveTo>
                <a:lnTo>
                  <a:pt x="82346" y="38011"/>
                </a:lnTo>
                <a:lnTo>
                  <a:pt x="219608" y="48564"/>
                </a:lnTo>
                <a:lnTo>
                  <a:pt x="329412" y="84467"/>
                </a:lnTo>
                <a:lnTo>
                  <a:pt x="500456" y="103466"/>
                </a:lnTo>
                <a:lnTo>
                  <a:pt x="595777" y="116834"/>
                </a:lnTo>
                <a:lnTo>
                  <a:pt x="677837" y="147815"/>
                </a:lnTo>
                <a:lnTo>
                  <a:pt x="788695" y="159435"/>
                </a:lnTo>
                <a:lnTo>
                  <a:pt x="806640" y="177380"/>
                </a:lnTo>
                <a:lnTo>
                  <a:pt x="1024140" y="187934"/>
                </a:lnTo>
                <a:lnTo>
                  <a:pt x="1045260" y="209054"/>
                </a:lnTo>
                <a:lnTo>
                  <a:pt x="1163510" y="209054"/>
                </a:lnTo>
                <a:lnTo>
                  <a:pt x="1182509" y="250228"/>
                </a:lnTo>
                <a:lnTo>
                  <a:pt x="1261694" y="250228"/>
                </a:lnTo>
                <a:lnTo>
                  <a:pt x="1281760" y="270294"/>
                </a:lnTo>
                <a:lnTo>
                  <a:pt x="1342999" y="270294"/>
                </a:lnTo>
                <a:lnTo>
                  <a:pt x="1342999" y="297738"/>
                </a:lnTo>
                <a:lnTo>
                  <a:pt x="1429575" y="297738"/>
                </a:lnTo>
                <a:lnTo>
                  <a:pt x="1450695" y="314629"/>
                </a:lnTo>
                <a:lnTo>
                  <a:pt x="1505597" y="335749"/>
                </a:lnTo>
                <a:lnTo>
                  <a:pt x="1604835" y="335749"/>
                </a:lnTo>
                <a:lnTo>
                  <a:pt x="1604835" y="361086"/>
                </a:lnTo>
                <a:lnTo>
                  <a:pt x="1704086" y="361086"/>
                </a:lnTo>
                <a:lnTo>
                  <a:pt x="1704086" y="386435"/>
                </a:lnTo>
                <a:lnTo>
                  <a:pt x="1752650" y="386435"/>
                </a:lnTo>
                <a:lnTo>
                  <a:pt x="1752650" y="413880"/>
                </a:lnTo>
                <a:lnTo>
                  <a:pt x="1923694" y="413880"/>
                </a:lnTo>
                <a:lnTo>
                  <a:pt x="1923694" y="432892"/>
                </a:lnTo>
                <a:lnTo>
                  <a:pt x="1976488" y="432892"/>
                </a:lnTo>
                <a:lnTo>
                  <a:pt x="1976488" y="475119"/>
                </a:lnTo>
                <a:lnTo>
                  <a:pt x="2084184" y="475119"/>
                </a:lnTo>
                <a:lnTo>
                  <a:pt x="2084184" y="489902"/>
                </a:lnTo>
                <a:lnTo>
                  <a:pt x="2134857" y="489902"/>
                </a:lnTo>
                <a:lnTo>
                  <a:pt x="2134857" y="530021"/>
                </a:lnTo>
                <a:lnTo>
                  <a:pt x="2229878" y="530021"/>
                </a:lnTo>
                <a:lnTo>
                  <a:pt x="2229878" y="561695"/>
                </a:lnTo>
                <a:lnTo>
                  <a:pt x="2282672" y="561695"/>
                </a:lnTo>
                <a:lnTo>
                  <a:pt x="2282672" y="606043"/>
                </a:lnTo>
                <a:lnTo>
                  <a:pt x="2437879" y="606043"/>
                </a:lnTo>
                <a:lnTo>
                  <a:pt x="2437879" y="668337"/>
                </a:lnTo>
                <a:lnTo>
                  <a:pt x="2451608" y="682053"/>
                </a:lnTo>
                <a:lnTo>
                  <a:pt x="2451608" y="741184"/>
                </a:lnTo>
                <a:lnTo>
                  <a:pt x="2470607" y="741184"/>
                </a:lnTo>
                <a:lnTo>
                  <a:pt x="2470607" y="779195"/>
                </a:lnTo>
                <a:lnTo>
                  <a:pt x="2514955" y="779195"/>
                </a:lnTo>
                <a:lnTo>
                  <a:pt x="2514955" y="825652"/>
                </a:lnTo>
                <a:lnTo>
                  <a:pt x="2544521" y="825652"/>
                </a:lnTo>
                <a:lnTo>
                  <a:pt x="2544521" y="865771"/>
                </a:lnTo>
                <a:lnTo>
                  <a:pt x="2661361" y="865771"/>
                </a:lnTo>
                <a:lnTo>
                  <a:pt x="2661361" y="502564"/>
                </a:lnTo>
                <a:lnTo>
                  <a:pt x="2561412" y="496239"/>
                </a:lnTo>
                <a:lnTo>
                  <a:pt x="2544521" y="479336"/>
                </a:lnTo>
                <a:lnTo>
                  <a:pt x="2523401" y="479336"/>
                </a:lnTo>
                <a:lnTo>
                  <a:pt x="2512847" y="449783"/>
                </a:lnTo>
                <a:lnTo>
                  <a:pt x="2462161" y="437108"/>
                </a:lnTo>
                <a:lnTo>
                  <a:pt x="2424150" y="365315"/>
                </a:lnTo>
                <a:lnTo>
                  <a:pt x="2274227" y="367423"/>
                </a:lnTo>
                <a:lnTo>
                  <a:pt x="2274227" y="344195"/>
                </a:lnTo>
                <a:lnTo>
                  <a:pt x="2223554" y="346303"/>
                </a:lnTo>
                <a:lnTo>
                  <a:pt x="2221433" y="327304"/>
                </a:lnTo>
                <a:lnTo>
                  <a:pt x="2128520" y="318858"/>
                </a:lnTo>
                <a:lnTo>
                  <a:pt x="2111629" y="297738"/>
                </a:lnTo>
                <a:lnTo>
                  <a:pt x="1987042" y="293522"/>
                </a:lnTo>
                <a:lnTo>
                  <a:pt x="1968042" y="266064"/>
                </a:lnTo>
                <a:lnTo>
                  <a:pt x="1746313" y="240728"/>
                </a:lnTo>
                <a:lnTo>
                  <a:pt x="1704086" y="228053"/>
                </a:lnTo>
                <a:lnTo>
                  <a:pt x="1617510" y="217500"/>
                </a:lnTo>
                <a:lnTo>
                  <a:pt x="1579499" y="206946"/>
                </a:lnTo>
                <a:lnTo>
                  <a:pt x="1444358" y="202717"/>
                </a:lnTo>
                <a:lnTo>
                  <a:pt x="1438021" y="183718"/>
                </a:lnTo>
                <a:lnTo>
                  <a:pt x="1364107" y="166814"/>
                </a:lnTo>
                <a:lnTo>
                  <a:pt x="1300759" y="158368"/>
                </a:lnTo>
                <a:lnTo>
                  <a:pt x="1174064" y="128816"/>
                </a:lnTo>
                <a:lnTo>
                  <a:pt x="1087488" y="105587"/>
                </a:lnTo>
                <a:lnTo>
                  <a:pt x="802424" y="99250"/>
                </a:lnTo>
                <a:lnTo>
                  <a:pt x="793965" y="80238"/>
                </a:lnTo>
                <a:lnTo>
                  <a:pt x="698944" y="78130"/>
                </a:lnTo>
                <a:lnTo>
                  <a:pt x="660933" y="59131"/>
                </a:lnTo>
                <a:lnTo>
                  <a:pt x="587032" y="61239"/>
                </a:lnTo>
                <a:lnTo>
                  <a:pt x="479336" y="44348"/>
                </a:lnTo>
                <a:lnTo>
                  <a:pt x="304076" y="35902"/>
                </a:lnTo>
                <a:lnTo>
                  <a:pt x="263956" y="12674"/>
                </a:lnTo>
                <a:lnTo>
                  <a:pt x="0" y="0"/>
                </a:lnTo>
                <a:close/>
              </a:path>
            </a:pathLst>
          </a:custGeom>
          <a:solidFill>
            <a:srgbClr val="DF9757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bg object 17">
            <a:extLst>
              <a:ext uri="{FF2B5EF4-FFF2-40B4-BE49-F238E27FC236}">
                <a16:creationId xmlns:a16="http://schemas.microsoft.com/office/drawing/2014/main" id="{24D38230-C614-479D-91F0-7F2F48BC9289}"/>
              </a:ext>
            </a:extLst>
          </p:cNvPr>
          <p:cNvSpPr/>
          <p:nvPr/>
        </p:nvSpPr>
        <p:spPr>
          <a:xfrm>
            <a:off x="14906585" y="4525376"/>
            <a:ext cx="4389395" cy="2152814"/>
          </a:xfrm>
          <a:custGeom>
            <a:avLst/>
            <a:gdLst/>
            <a:ahLst/>
            <a:cxnLst/>
            <a:rect l="l" t="t" r="r" b="b"/>
            <a:pathLst>
              <a:path w="2661920" h="1305560">
                <a:moveTo>
                  <a:pt x="2661361" y="1102271"/>
                </a:moveTo>
                <a:lnTo>
                  <a:pt x="2124303" y="1102271"/>
                </a:lnTo>
                <a:lnTo>
                  <a:pt x="2151761" y="1117053"/>
                </a:lnTo>
                <a:lnTo>
                  <a:pt x="2177097" y="1119162"/>
                </a:lnTo>
                <a:lnTo>
                  <a:pt x="2225662" y="1119162"/>
                </a:lnTo>
                <a:lnTo>
                  <a:pt x="2225662" y="1148727"/>
                </a:lnTo>
                <a:lnTo>
                  <a:pt x="2261565" y="1148727"/>
                </a:lnTo>
                <a:lnTo>
                  <a:pt x="2261565" y="1171956"/>
                </a:lnTo>
                <a:lnTo>
                  <a:pt x="2331250" y="1171956"/>
                </a:lnTo>
                <a:lnTo>
                  <a:pt x="2331250" y="1199400"/>
                </a:lnTo>
                <a:lnTo>
                  <a:pt x="2436825" y="1199400"/>
                </a:lnTo>
                <a:lnTo>
                  <a:pt x="2436825" y="1228966"/>
                </a:lnTo>
                <a:lnTo>
                  <a:pt x="2508618" y="1228966"/>
                </a:lnTo>
                <a:lnTo>
                  <a:pt x="2508618" y="1304988"/>
                </a:lnTo>
                <a:lnTo>
                  <a:pt x="2661361" y="1304988"/>
                </a:lnTo>
                <a:lnTo>
                  <a:pt x="2661361" y="1102271"/>
                </a:lnTo>
                <a:close/>
              </a:path>
              <a:path w="2661920" h="1305560">
                <a:moveTo>
                  <a:pt x="2500172" y="886879"/>
                </a:moveTo>
                <a:lnTo>
                  <a:pt x="1887804" y="886879"/>
                </a:lnTo>
                <a:lnTo>
                  <a:pt x="1913140" y="933335"/>
                </a:lnTo>
                <a:lnTo>
                  <a:pt x="1930031" y="948118"/>
                </a:lnTo>
                <a:lnTo>
                  <a:pt x="1944814" y="967130"/>
                </a:lnTo>
                <a:lnTo>
                  <a:pt x="1970151" y="988237"/>
                </a:lnTo>
                <a:lnTo>
                  <a:pt x="2012391" y="1000912"/>
                </a:lnTo>
                <a:lnTo>
                  <a:pt x="2026909" y="1004340"/>
                </a:lnTo>
                <a:lnTo>
                  <a:pt x="2038256" y="1007770"/>
                </a:lnTo>
                <a:lnTo>
                  <a:pt x="2045643" y="1010410"/>
                </a:lnTo>
                <a:lnTo>
                  <a:pt x="2048281" y="1011466"/>
                </a:lnTo>
                <a:lnTo>
                  <a:pt x="2050402" y="1026248"/>
                </a:lnTo>
                <a:lnTo>
                  <a:pt x="2065185" y="1055814"/>
                </a:lnTo>
                <a:lnTo>
                  <a:pt x="2090521" y="1070597"/>
                </a:lnTo>
                <a:lnTo>
                  <a:pt x="2101075" y="1085380"/>
                </a:lnTo>
                <a:lnTo>
                  <a:pt x="2104871" y="1099961"/>
                </a:lnTo>
                <a:lnTo>
                  <a:pt x="2107676" y="1107020"/>
                </a:lnTo>
                <a:lnTo>
                  <a:pt x="2110876" y="1108536"/>
                </a:lnTo>
                <a:lnTo>
                  <a:pt x="2115858" y="1106487"/>
                </a:lnTo>
                <a:lnTo>
                  <a:pt x="2124303" y="1102271"/>
                </a:lnTo>
                <a:lnTo>
                  <a:pt x="2661361" y="1102271"/>
                </a:lnTo>
                <a:lnTo>
                  <a:pt x="2661361" y="914336"/>
                </a:lnTo>
                <a:lnTo>
                  <a:pt x="2500172" y="914336"/>
                </a:lnTo>
                <a:lnTo>
                  <a:pt x="2500172" y="886879"/>
                </a:lnTo>
                <a:close/>
              </a:path>
              <a:path w="2661920" h="1305560">
                <a:moveTo>
                  <a:pt x="2148717" y="824849"/>
                </a:moveTo>
                <a:lnTo>
                  <a:pt x="1726523" y="824849"/>
                </a:lnTo>
                <a:lnTo>
                  <a:pt x="1737378" y="825343"/>
                </a:lnTo>
                <a:lnTo>
                  <a:pt x="1742097" y="825639"/>
                </a:lnTo>
                <a:lnTo>
                  <a:pt x="1769554" y="838314"/>
                </a:lnTo>
                <a:lnTo>
                  <a:pt x="1801228" y="842543"/>
                </a:lnTo>
                <a:lnTo>
                  <a:pt x="1818119" y="865771"/>
                </a:lnTo>
                <a:lnTo>
                  <a:pt x="1855664" y="886483"/>
                </a:lnTo>
                <a:lnTo>
                  <a:pt x="1858238" y="886879"/>
                </a:lnTo>
                <a:lnTo>
                  <a:pt x="2434717" y="886879"/>
                </a:lnTo>
                <a:lnTo>
                  <a:pt x="2434717" y="865771"/>
                </a:lnTo>
                <a:lnTo>
                  <a:pt x="2341803" y="865771"/>
                </a:lnTo>
                <a:lnTo>
                  <a:pt x="2341803" y="850988"/>
                </a:lnTo>
                <a:lnTo>
                  <a:pt x="2263673" y="848868"/>
                </a:lnTo>
                <a:lnTo>
                  <a:pt x="2242553" y="831977"/>
                </a:lnTo>
                <a:lnTo>
                  <a:pt x="2223554" y="829868"/>
                </a:lnTo>
                <a:lnTo>
                  <a:pt x="2198217" y="827760"/>
                </a:lnTo>
                <a:lnTo>
                  <a:pt x="2149640" y="825639"/>
                </a:lnTo>
                <a:lnTo>
                  <a:pt x="2148717" y="824849"/>
                </a:lnTo>
                <a:close/>
              </a:path>
              <a:path w="2661920" h="1305560">
                <a:moveTo>
                  <a:pt x="1266448" y="466661"/>
                </a:moveTo>
                <a:lnTo>
                  <a:pt x="1022032" y="466661"/>
                </a:lnTo>
                <a:lnTo>
                  <a:pt x="1036815" y="475119"/>
                </a:lnTo>
                <a:lnTo>
                  <a:pt x="1051598" y="487781"/>
                </a:lnTo>
                <a:lnTo>
                  <a:pt x="1064260" y="504672"/>
                </a:lnTo>
                <a:lnTo>
                  <a:pt x="1110716" y="521563"/>
                </a:lnTo>
                <a:lnTo>
                  <a:pt x="1125499" y="525792"/>
                </a:lnTo>
                <a:lnTo>
                  <a:pt x="1155065" y="538467"/>
                </a:lnTo>
                <a:lnTo>
                  <a:pt x="1168358" y="550210"/>
                </a:lnTo>
                <a:lnTo>
                  <a:pt x="1188847" y="568020"/>
                </a:lnTo>
                <a:lnTo>
                  <a:pt x="1197292" y="582803"/>
                </a:lnTo>
                <a:lnTo>
                  <a:pt x="1220520" y="601814"/>
                </a:lnTo>
                <a:lnTo>
                  <a:pt x="1241640" y="618705"/>
                </a:lnTo>
                <a:lnTo>
                  <a:pt x="1266977" y="620814"/>
                </a:lnTo>
                <a:lnTo>
                  <a:pt x="1277543" y="637705"/>
                </a:lnTo>
                <a:lnTo>
                  <a:pt x="1302880" y="667270"/>
                </a:lnTo>
                <a:lnTo>
                  <a:pt x="1368336" y="690499"/>
                </a:lnTo>
                <a:lnTo>
                  <a:pt x="1391499" y="697031"/>
                </a:lnTo>
                <a:lnTo>
                  <a:pt x="1397901" y="698944"/>
                </a:lnTo>
                <a:lnTo>
                  <a:pt x="1403346" y="700196"/>
                </a:lnTo>
                <a:lnTo>
                  <a:pt x="1416607" y="701914"/>
                </a:lnTo>
                <a:lnTo>
                  <a:pt x="1423238" y="703173"/>
                </a:lnTo>
                <a:lnTo>
                  <a:pt x="1432740" y="705382"/>
                </a:lnTo>
                <a:lnTo>
                  <a:pt x="1461249" y="711619"/>
                </a:lnTo>
                <a:lnTo>
                  <a:pt x="1471815" y="726401"/>
                </a:lnTo>
                <a:lnTo>
                  <a:pt x="1486657" y="730724"/>
                </a:lnTo>
                <a:lnTo>
                  <a:pt x="1498730" y="734055"/>
                </a:lnTo>
                <a:lnTo>
                  <a:pt x="1509814" y="736955"/>
                </a:lnTo>
                <a:lnTo>
                  <a:pt x="1517273" y="746786"/>
                </a:lnTo>
                <a:lnTo>
                  <a:pt x="1555283" y="768462"/>
                </a:lnTo>
                <a:lnTo>
                  <a:pt x="1571053" y="772858"/>
                </a:lnTo>
                <a:lnTo>
                  <a:pt x="1625955" y="772858"/>
                </a:lnTo>
                <a:lnTo>
                  <a:pt x="1649183" y="779183"/>
                </a:lnTo>
                <a:lnTo>
                  <a:pt x="1657629" y="793965"/>
                </a:lnTo>
                <a:lnTo>
                  <a:pt x="1691424" y="815086"/>
                </a:lnTo>
                <a:lnTo>
                  <a:pt x="1699869" y="827760"/>
                </a:lnTo>
                <a:lnTo>
                  <a:pt x="1706206" y="825639"/>
                </a:lnTo>
                <a:lnTo>
                  <a:pt x="1713563" y="824849"/>
                </a:lnTo>
                <a:lnTo>
                  <a:pt x="2148717" y="824849"/>
                </a:lnTo>
                <a:lnTo>
                  <a:pt x="2134857" y="812977"/>
                </a:lnTo>
                <a:lnTo>
                  <a:pt x="2120087" y="806640"/>
                </a:lnTo>
                <a:lnTo>
                  <a:pt x="2096858" y="802411"/>
                </a:lnTo>
                <a:lnTo>
                  <a:pt x="2079955" y="787641"/>
                </a:lnTo>
                <a:lnTo>
                  <a:pt x="2025053" y="749630"/>
                </a:lnTo>
                <a:lnTo>
                  <a:pt x="2006053" y="741184"/>
                </a:lnTo>
                <a:lnTo>
                  <a:pt x="1978596" y="728510"/>
                </a:lnTo>
                <a:lnTo>
                  <a:pt x="1951151" y="707390"/>
                </a:lnTo>
                <a:lnTo>
                  <a:pt x="1927923" y="694728"/>
                </a:lnTo>
                <a:lnTo>
                  <a:pt x="1906803" y="682053"/>
                </a:lnTo>
                <a:lnTo>
                  <a:pt x="1892020" y="660933"/>
                </a:lnTo>
                <a:lnTo>
                  <a:pt x="1824456" y="660933"/>
                </a:lnTo>
                <a:lnTo>
                  <a:pt x="1822335" y="627151"/>
                </a:lnTo>
                <a:lnTo>
                  <a:pt x="1746326" y="620814"/>
                </a:lnTo>
                <a:lnTo>
                  <a:pt x="1670304" y="603923"/>
                </a:lnTo>
                <a:lnTo>
                  <a:pt x="1661858" y="584923"/>
                </a:lnTo>
                <a:lnTo>
                  <a:pt x="1556270" y="572249"/>
                </a:lnTo>
                <a:lnTo>
                  <a:pt x="1514043" y="570141"/>
                </a:lnTo>
                <a:lnTo>
                  <a:pt x="1495044" y="546912"/>
                </a:lnTo>
                <a:lnTo>
                  <a:pt x="1469694" y="534238"/>
                </a:lnTo>
                <a:lnTo>
                  <a:pt x="1446466" y="523684"/>
                </a:lnTo>
                <a:lnTo>
                  <a:pt x="1421130" y="519455"/>
                </a:lnTo>
                <a:lnTo>
                  <a:pt x="1392607" y="513118"/>
                </a:lnTo>
                <a:lnTo>
                  <a:pt x="1361998" y="513118"/>
                </a:lnTo>
                <a:lnTo>
                  <a:pt x="1342999" y="502564"/>
                </a:lnTo>
                <a:lnTo>
                  <a:pt x="1304988" y="492010"/>
                </a:lnTo>
                <a:lnTo>
                  <a:pt x="1279652" y="477227"/>
                </a:lnTo>
                <a:lnTo>
                  <a:pt x="1266448" y="466661"/>
                </a:lnTo>
                <a:close/>
              </a:path>
              <a:path w="2661920" h="1305560">
                <a:moveTo>
                  <a:pt x="1625955" y="772858"/>
                </a:moveTo>
                <a:lnTo>
                  <a:pt x="1583728" y="772858"/>
                </a:lnTo>
                <a:lnTo>
                  <a:pt x="1601904" y="774637"/>
                </a:lnTo>
                <a:lnTo>
                  <a:pt x="1615133" y="774439"/>
                </a:lnTo>
                <a:lnTo>
                  <a:pt x="1623216" y="773451"/>
                </a:lnTo>
                <a:lnTo>
                  <a:pt x="1625955" y="772858"/>
                </a:lnTo>
                <a:close/>
              </a:path>
              <a:path w="2661920" h="1305560">
                <a:moveTo>
                  <a:pt x="1383118" y="511009"/>
                </a:moveTo>
                <a:lnTo>
                  <a:pt x="1361998" y="513118"/>
                </a:lnTo>
                <a:lnTo>
                  <a:pt x="1392607" y="513118"/>
                </a:lnTo>
                <a:lnTo>
                  <a:pt x="1383118" y="511009"/>
                </a:lnTo>
                <a:close/>
              </a:path>
              <a:path w="2661920" h="1305560">
                <a:moveTo>
                  <a:pt x="21120" y="0"/>
                </a:moveTo>
                <a:lnTo>
                  <a:pt x="0" y="10553"/>
                </a:lnTo>
                <a:lnTo>
                  <a:pt x="16891" y="31673"/>
                </a:lnTo>
                <a:lnTo>
                  <a:pt x="35902" y="46456"/>
                </a:lnTo>
                <a:lnTo>
                  <a:pt x="50673" y="52781"/>
                </a:lnTo>
                <a:lnTo>
                  <a:pt x="73901" y="63347"/>
                </a:lnTo>
                <a:lnTo>
                  <a:pt x="97129" y="67564"/>
                </a:lnTo>
                <a:lnTo>
                  <a:pt x="114033" y="73901"/>
                </a:lnTo>
                <a:lnTo>
                  <a:pt x="133032" y="82346"/>
                </a:lnTo>
                <a:lnTo>
                  <a:pt x="156260" y="101358"/>
                </a:lnTo>
                <a:lnTo>
                  <a:pt x="173151" y="109804"/>
                </a:lnTo>
                <a:lnTo>
                  <a:pt x="192163" y="122466"/>
                </a:lnTo>
                <a:lnTo>
                  <a:pt x="217500" y="135140"/>
                </a:lnTo>
                <a:lnTo>
                  <a:pt x="228053" y="152031"/>
                </a:lnTo>
                <a:lnTo>
                  <a:pt x="240728" y="158369"/>
                </a:lnTo>
                <a:lnTo>
                  <a:pt x="253390" y="162585"/>
                </a:lnTo>
                <a:lnTo>
                  <a:pt x="268173" y="166814"/>
                </a:lnTo>
                <a:lnTo>
                  <a:pt x="293522" y="177368"/>
                </a:lnTo>
                <a:lnTo>
                  <a:pt x="329412" y="196380"/>
                </a:lnTo>
                <a:lnTo>
                  <a:pt x="363207" y="219608"/>
                </a:lnTo>
                <a:lnTo>
                  <a:pt x="388543" y="225945"/>
                </a:lnTo>
                <a:lnTo>
                  <a:pt x="405434" y="232270"/>
                </a:lnTo>
                <a:lnTo>
                  <a:pt x="420217" y="238607"/>
                </a:lnTo>
                <a:lnTo>
                  <a:pt x="451891" y="242836"/>
                </a:lnTo>
                <a:lnTo>
                  <a:pt x="475119" y="255498"/>
                </a:lnTo>
                <a:lnTo>
                  <a:pt x="479014" y="265303"/>
                </a:lnTo>
                <a:lnTo>
                  <a:pt x="482512" y="270552"/>
                </a:lnTo>
                <a:lnTo>
                  <a:pt x="529867" y="276618"/>
                </a:lnTo>
                <a:lnTo>
                  <a:pt x="532130" y="276618"/>
                </a:lnTo>
                <a:lnTo>
                  <a:pt x="546912" y="280847"/>
                </a:lnTo>
                <a:lnTo>
                  <a:pt x="559088" y="285924"/>
                </a:lnTo>
                <a:lnTo>
                  <a:pt x="571461" y="292982"/>
                </a:lnTo>
                <a:lnTo>
                  <a:pt x="581063" y="299250"/>
                </a:lnTo>
                <a:lnTo>
                  <a:pt x="584923" y="301955"/>
                </a:lnTo>
                <a:lnTo>
                  <a:pt x="631380" y="304076"/>
                </a:lnTo>
                <a:lnTo>
                  <a:pt x="654608" y="320967"/>
                </a:lnTo>
                <a:lnTo>
                  <a:pt x="694728" y="339966"/>
                </a:lnTo>
                <a:lnTo>
                  <a:pt x="720064" y="363194"/>
                </a:lnTo>
                <a:lnTo>
                  <a:pt x="743292" y="382206"/>
                </a:lnTo>
                <a:lnTo>
                  <a:pt x="777087" y="382206"/>
                </a:lnTo>
                <a:lnTo>
                  <a:pt x="801896" y="388968"/>
                </a:lnTo>
                <a:lnTo>
                  <a:pt x="823537" y="393555"/>
                </a:lnTo>
                <a:lnTo>
                  <a:pt x="838845" y="396163"/>
                </a:lnTo>
                <a:lnTo>
                  <a:pt x="844651" y="396989"/>
                </a:lnTo>
                <a:lnTo>
                  <a:pt x="872109" y="409651"/>
                </a:lnTo>
                <a:lnTo>
                  <a:pt x="880554" y="415988"/>
                </a:lnTo>
                <a:lnTo>
                  <a:pt x="889000" y="418096"/>
                </a:lnTo>
                <a:lnTo>
                  <a:pt x="898170" y="420642"/>
                </a:lnTo>
                <a:lnTo>
                  <a:pt x="924890" y="428663"/>
                </a:lnTo>
                <a:lnTo>
                  <a:pt x="956576" y="451891"/>
                </a:lnTo>
                <a:lnTo>
                  <a:pt x="994575" y="472998"/>
                </a:lnTo>
                <a:lnTo>
                  <a:pt x="1022032" y="466661"/>
                </a:lnTo>
                <a:lnTo>
                  <a:pt x="1266448" y="466661"/>
                </a:lnTo>
                <a:lnTo>
                  <a:pt x="1237424" y="443433"/>
                </a:lnTo>
                <a:lnTo>
                  <a:pt x="1212075" y="424434"/>
                </a:lnTo>
                <a:lnTo>
                  <a:pt x="1159294" y="396989"/>
                </a:lnTo>
                <a:lnTo>
                  <a:pt x="1104379" y="371640"/>
                </a:lnTo>
                <a:lnTo>
                  <a:pt x="1074826" y="350532"/>
                </a:lnTo>
                <a:lnTo>
                  <a:pt x="996696" y="316738"/>
                </a:lnTo>
                <a:lnTo>
                  <a:pt x="937564" y="297738"/>
                </a:lnTo>
                <a:lnTo>
                  <a:pt x="884770" y="285064"/>
                </a:lnTo>
                <a:lnTo>
                  <a:pt x="853097" y="278726"/>
                </a:lnTo>
                <a:lnTo>
                  <a:pt x="815086" y="268173"/>
                </a:lnTo>
                <a:lnTo>
                  <a:pt x="764413" y="255498"/>
                </a:lnTo>
                <a:lnTo>
                  <a:pt x="749630" y="247053"/>
                </a:lnTo>
                <a:lnTo>
                  <a:pt x="717956" y="240728"/>
                </a:lnTo>
                <a:lnTo>
                  <a:pt x="698957" y="236499"/>
                </a:lnTo>
                <a:lnTo>
                  <a:pt x="652500" y="219608"/>
                </a:lnTo>
                <a:lnTo>
                  <a:pt x="627151" y="209042"/>
                </a:lnTo>
                <a:lnTo>
                  <a:pt x="610260" y="204825"/>
                </a:lnTo>
                <a:lnTo>
                  <a:pt x="580694" y="204825"/>
                </a:lnTo>
                <a:lnTo>
                  <a:pt x="511009" y="179489"/>
                </a:lnTo>
                <a:lnTo>
                  <a:pt x="466674" y="164706"/>
                </a:lnTo>
                <a:lnTo>
                  <a:pt x="420217" y="141478"/>
                </a:lnTo>
                <a:lnTo>
                  <a:pt x="388543" y="130911"/>
                </a:lnTo>
                <a:lnTo>
                  <a:pt x="376369" y="122466"/>
                </a:lnTo>
                <a:lnTo>
                  <a:pt x="369271" y="117987"/>
                </a:lnTo>
                <a:lnTo>
                  <a:pt x="365080" y="116372"/>
                </a:lnTo>
                <a:lnTo>
                  <a:pt x="361086" y="116141"/>
                </a:lnTo>
                <a:lnTo>
                  <a:pt x="352805" y="114161"/>
                </a:lnTo>
                <a:lnTo>
                  <a:pt x="340764" y="109804"/>
                </a:lnTo>
                <a:lnTo>
                  <a:pt x="329912" y="105447"/>
                </a:lnTo>
                <a:lnTo>
                  <a:pt x="325196" y="103466"/>
                </a:lnTo>
                <a:lnTo>
                  <a:pt x="285076" y="92913"/>
                </a:lnTo>
                <a:lnTo>
                  <a:pt x="219608" y="59118"/>
                </a:lnTo>
                <a:lnTo>
                  <a:pt x="158369" y="33782"/>
                </a:lnTo>
                <a:lnTo>
                  <a:pt x="111912" y="27444"/>
                </a:lnTo>
                <a:lnTo>
                  <a:pt x="82359" y="27444"/>
                </a:lnTo>
                <a:lnTo>
                  <a:pt x="61239" y="23228"/>
                </a:lnTo>
                <a:lnTo>
                  <a:pt x="21120" y="0"/>
                </a:lnTo>
                <a:close/>
              </a:path>
            </a:pathLst>
          </a:custGeom>
          <a:solidFill>
            <a:srgbClr val="2A6D75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bg object 18">
            <a:extLst>
              <a:ext uri="{FF2B5EF4-FFF2-40B4-BE49-F238E27FC236}">
                <a16:creationId xmlns:a16="http://schemas.microsoft.com/office/drawing/2014/main" id="{340ED2A4-F260-4F99-8F27-6538EBDCA2C5}"/>
              </a:ext>
            </a:extLst>
          </p:cNvPr>
          <p:cNvSpPr/>
          <p:nvPr/>
        </p:nvSpPr>
        <p:spPr>
          <a:xfrm>
            <a:off x="14896137" y="4532331"/>
            <a:ext cx="4399866" cy="1817746"/>
          </a:xfrm>
          <a:custGeom>
            <a:avLst/>
            <a:gdLst/>
            <a:ahLst/>
            <a:cxnLst/>
            <a:rect l="l" t="t" r="r" b="b"/>
            <a:pathLst>
              <a:path w="2668270" h="1102360">
                <a:moveTo>
                  <a:pt x="0" y="0"/>
                </a:moveTo>
                <a:lnTo>
                  <a:pt x="21120" y="0"/>
                </a:lnTo>
                <a:lnTo>
                  <a:pt x="71793" y="31673"/>
                </a:lnTo>
                <a:lnTo>
                  <a:pt x="118249" y="48564"/>
                </a:lnTo>
                <a:lnTo>
                  <a:pt x="147815" y="48564"/>
                </a:lnTo>
                <a:lnTo>
                  <a:pt x="175260" y="61239"/>
                </a:lnTo>
                <a:lnTo>
                  <a:pt x="196380" y="80238"/>
                </a:lnTo>
                <a:lnTo>
                  <a:pt x="225945" y="95021"/>
                </a:lnTo>
                <a:lnTo>
                  <a:pt x="251282" y="109804"/>
                </a:lnTo>
                <a:lnTo>
                  <a:pt x="276618" y="122478"/>
                </a:lnTo>
                <a:lnTo>
                  <a:pt x="301967" y="135140"/>
                </a:lnTo>
                <a:lnTo>
                  <a:pt x="315495" y="130390"/>
                </a:lnTo>
                <a:lnTo>
                  <a:pt x="323083" y="128806"/>
                </a:lnTo>
                <a:lnTo>
                  <a:pt x="327501" y="130390"/>
                </a:lnTo>
                <a:lnTo>
                  <a:pt x="331520" y="135140"/>
                </a:lnTo>
                <a:lnTo>
                  <a:pt x="337593" y="140749"/>
                </a:lnTo>
                <a:lnTo>
                  <a:pt x="345249" y="145172"/>
                </a:lnTo>
                <a:lnTo>
                  <a:pt x="352905" y="148801"/>
                </a:lnTo>
                <a:lnTo>
                  <a:pt x="358978" y="152031"/>
                </a:lnTo>
                <a:lnTo>
                  <a:pt x="402696" y="173084"/>
                </a:lnTo>
                <a:lnTo>
                  <a:pt x="418364" y="178960"/>
                </a:lnTo>
                <a:lnTo>
                  <a:pt x="431264" y="184043"/>
                </a:lnTo>
                <a:lnTo>
                  <a:pt x="464566" y="196380"/>
                </a:lnTo>
                <a:lnTo>
                  <a:pt x="489902" y="196380"/>
                </a:lnTo>
                <a:lnTo>
                  <a:pt x="490067" y="212253"/>
                </a:lnTo>
                <a:lnTo>
                  <a:pt x="491221" y="220405"/>
                </a:lnTo>
                <a:lnTo>
                  <a:pt x="494354" y="223408"/>
                </a:lnTo>
                <a:lnTo>
                  <a:pt x="500456" y="223837"/>
                </a:lnTo>
                <a:lnTo>
                  <a:pt x="507977" y="223242"/>
                </a:lnTo>
                <a:lnTo>
                  <a:pt x="514710" y="222251"/>
                </a:lnTo>
                <a:lnTo>
                  <a:pt x="520649" y="222053"/>
                </a:lnTo>
                <a:lnTo>
                  <a:pt x="525792" y="223837"/>
                </a:lnTo>
                <a:lnTo>
                  <a:pt x="531173" y="224130"/>
                </a:lnTo>
                <a:lnTo>
                  <a:pt x="537148" y="221456"/>
                </a:lnTo>
                <a:lnTo>
                  <a:pt x="542725" y="219972"/>
                </a:lnTo>
                <a:lnTo>
                  <a:pt x="546912" y="223837"/>
                </a:lnTo>
                <a:lnTo>
                  <a:pt x="547278" y="228751"/>
                </a:lnTo>
                <a:lnTo>
                  <a:pt x="545069" y="229904"/>
                </a:lnTo>
                <a:lnTo>
                  <a:pt x="544839" y="230663"/>
                </a:lnTo>
                <a:lnTo>
                  <a:pt x="590628" y="246273"/>
                </a:lnTo>
                <a:lnTo>
                  <a:pt x="595477" y="247065"/>
                </a:lnTo>
                <a:lnTo>
                  <a:pt x="622935" y="247065"/>
                </a:lnTo>
                <a:lnTo>
                  <a:pt x="641934" y="259727"/>
                </a:lnTo>
                <a:lnTo>
                  <a:pt x="657014" y="267384"/>
                </a:lnTo>
                <a:lnTo>
                  <a:pt x="667542" y="271872"/>
                </a:lnTo>
                <a:lnTo>
                  <a:pt x="673714" y="273983"/>
                </a:lnTo>
                <a:lnTo>
                  <a:pt x="675728" y="274510"/>
                </a:lnTo>
                <a:lnTo>
                  <a:pt x="696836" y="285076"/>
                </a:lnTo>
                <a:lnTo>
                  <a:pt x="728510" y="285076"/>
                </a:lnTo>
                <a:lnTo>
                  <a:pt x="741184" y="301967"/>
                </a:lnTo>
                <a:lnTo>
                  <a:pt x="760183" y="310413"/>
                </a:lnTo>
                <a:lnTo>
                  <a:pt x="781304" y="310413"/>
                </a:lnTo>
                <a:lnTo>
                  <a:pt x="798195" y="314629"/>
                </a:lnTo>
                <a:lnTo>
                  <a:pt x="806640" y="333641"/>
                </a:lnTo>
                <a:lnTo>
                  <a:pt x="827760" y="333641"/>
                </a:lnTo>
                <a:lnTo>
                  <a:pt x="857326" y="331520"/>
                </a:lnTo>
                <a:lnTo>
                  <a:pt x="872109" y="339979"/>
                </a:lnTo>
                <a:lnTo>
                  <a:pt x="889000" y="339979"/>
                </a:lnTo>
                <a:lnTo>
                  <a:pt x="910120" y="344195"/>
                </a:lnTo>
                <a:lnTo>
                  <a:pt x="927011" y="348424"/>
                </a:lnTo>
                <a:lnTo>
                  <a:pt x="941793" y="354749"/>
                </a:lnTo>
                <a:lnTo>
                  <a:pt x="954455" y="373761"/>
                </a:lnTo>
                <a:lnTo>
                  <a:pt x="971346" y="373761"/>
                </a:lnTo>
                <a:lnTo>
                  <a:pt x="981913" y="390652"/>
                </a:lnTo>
                <a:lnTo>
                  <a:pt x="1011478" y="392760"/>
                </a:lnTo>
                <a:lnTo>
                  <a:pt x="1038923" y="392760"/>
                </a:lnTo>
                <a:lnTo>
                  <a:pt x="1055814" y="394881"/>
                </a:lnTo>
                <a:lnTo>
                  <a:pt x="1064260" y="411772"/>
                </a:lnTo>
                <a:lnTo>
                  <a:pt x="1083271" y="432879"/>
                </a:lnTo>
                <a:lnTo>
                  <a:pt x="1125499" y="437108"/>
                </a:lnTo>
                <a:lnTo>
                  <a:pt x="1140282" y="447662"/>
                </a:lnTo>
                <a:lnTo>
                  <a:pt x="1157173" y="453999"/>
                </a:lnTo>
                <a:lnTo>
                  <a:pt x="1163510" y="468782"/>
                </a:lnTo>
                <a:lnTo>
                  <a:pt x="1182522" y="477227"/>
                </a:lnTo>
                <a:lnTo>
                  <a:pt x="1203629" y="487794"/>
                </a:lnTo>
                <a:lnTo>
                  <a:pt x="1222641" y="487794"/>
                </a:lnTo>
                <a:lnTo>
                  <a:pt x="1217857" y="498811"/>
                </a:lnTo>
                <a:lnTo>
                  <a:pt x="1216042" y="504682"/>
                </a:lnTo>
                <a:lnTo>
                  <a:pt x="1216996" y="507386"/>
                </a:lnTo>
                <a:lnTo>
                  <a:pt x="1220520" y="508901"/>
                </a:lnTo>
                <a:lnTo>
                  <a:pt x="1225339" y="511771"/>
                </a:lnTo>
                <a:lnTo>
                  <a:pt x="1230553" y="516029"/>
                </a:lnTo>
                <a:lnTo>
                  <a:pt x="1236558" y="519892"/>
                </a:lnTo>
                <a:lnTo>
                  <a:pt x="1243749" y="521576"/>
                </a:lnTo>
                <a:lnTo>
                  <a:pt x="1254315" y="521576"/>
                </a:lnTo>
                <a:lnTo>
                  <a:pt x="1266977" y="523684"/>
                </a:lnTo>
                <a:lnTo>
                  <a:pt x="1275422" y="538467"/>
                </a:lnTo>
                <a:lnTo>
                  <a:pt x="1294434" y="536359"/>
                </a:lnTo>
                <a:lnTo>
                  <a:pt x="1294434" y="542696"/>
                </a:lnTo>
                <a:lnTo>
                  <a:pt x="1294434" y="549021"/>
                </a:lnTo>
                <a:lnTo>
                  <a:pt x="1309217" y="568032"/>
                </a:lnTo>
                <a:lnTo>
                  <a:pt x="1324000" y="576478"/>
                </a:lnTo>
                <a:lnTo>
                  <a:pt x="1330325" y="582815"/>
                </a:lnTo>
                <a:lnTo>
                  <a:pt x="1338783" y="582815"/>
                </a:lnTo>
                <a:lnTo>
                  <a:pt x="1362011" y="582815"/>
                </a:lnTo>
                <a:lnTo>
                  <a:pt x="1378902" y="595477"/>
                </a:lnTo>
                <a:lnTo>
                  <a:pt x="1400009" y="601814"/>
                </a:lnTo>
                <a:lnTo>
                  <a:pt x="1419021" y="610260"/>
                </a:lnTo>
                <a:lnTo>
                  <a:pt x="1457032" y="614489"/>
                </a:lnTo>
                <a:lnTo>
                  <a:pt x="1473923" y="622935"/>
                </a:lnTo>
                <a:lnTo>
                  <a:pt x="1482369" y="637717"/>
                </a:lnTo>
                <a:lnTo>
                  <a:pt x="1518101" y="652595"/>
                </a:lnTo>
                <a:lnTo>
                  <a:pt x="1522488" y="654608"/>
                </a:lnTo>
                <a:lnTo>
                  <a:pt x="1558391" y="669391"/>
                </a:lnTo>
                <a:lnTo>
                  <a:pt x="1552876" y="668264"/>
                </a:lnTo>
                <a:lnTo>
                  <a:pt x="1553897" y="668327"/>
                </a:lnTo>
                <a:lnTo>
                  <a:pt x="1564026" y="669977"/>
                </a:lnTo>
                <a:lnTo>
                  <a:pt x="1585836" y="673608"/>
                </a:lnTo>
                <a:lnTo>
                  <a:pt x="1623847" y="679945"/>
                </a:lnTo>
                <a:lnTo>
                  <a:pt x="1640738" y="677837"/>
                </a:lnTo>
                <a:lnTo>
                  <a:pt x="1647075" y="679945"/>
                </a:lnTo>
                <a:lnTo>
                  <a:pt x="1653413" y="682053"/>
                </a:lnTo>
                <a:lnTo>
                  <a:pt x="1668195" y="696836"/>
                </a:lnTo>
                <a:lnTo>
                  <a:pt x="1687195" y="707402"/>
                </a:lnTo>
                <a:lnTo>
                  <a:pt x="1718868" y="720064"/>
                </a:lnTo>
                <a:lnTo>
                  <a:pt x="1729958" y="718878"/>
                </a:lnTo>
                <a:lnTo>
                  <a:pt x="1736294" y="718483"/>
                </a:lnTo>
                <a:lnTo>
                  <a:pt x="1740251" y="718878"/>
                </a:lnTo>
                <a:lnTo>
                  <a:pt x="1744205" y="720064"/>
                </a:lnTo>
                <a:lnTo>
                  <a:pt x="1753478" y="721949"/>
                </a:lnTo>
                <a:lnTo>
                  <a:pt x="1767701" y="724028"/>
                </a:lnTo>
                <a:lnTo>
                  <a:pt x="1780736" y="725709"/>
                </a:lnTo>
                <a:lnTo>
                  <a:pt x="1786445" y="726401"/>
                </a:lnTo>
                <a:lnTo>
                  <a:pt x="1811782" y="732739"/>
                </a:lnTo>
                <a:lnTo>
                  <a:pt x="1835010" y="743292"/>
                </a:lnTo>
                <a:lnTo>
                  <a:pt x="1841347" y="762304"/>
                </a:lnTo>
                <a:lnTo>
                  <a:pt x="1883575" y="772858"/>
                </a:lnTo>
                <a:lnTo>
                  <a:pt x="1908924" y="774966"/>
                </a:lnTo>
                <a:lnTo>
                  <a:pt x="1932152" y="806640"/>
                </a:lnTo>
                <a:lnTo>
                  <a:pt x="1957489" y="823544"/>
                </a:lnTo>
                <a:lnTo>
                  <a:pt x="1972271" y="838314"/>
                </a:lnTo>
                <a:lnTo>
                  <a:pt x="1989162" y="861542"/>
                </a:lnTo>
                <a:lnTo>
                  <a:pt x="2027174" y="861542"/>
                </a:lnTo>
                <a:lnTo>
                  <a:pt x="2044064" y="874217"/>
                </a:lnTo>
                <a:lnTo>
                  <a:pt x="2058847" y="880554"/>
                </a:lnTo>
                <a:lnTo>
                  <a:pt x="2071509" y="899553"/>
                </a:lnTo>
                <a:lnTo>
                  <a:pt x="2071509" y="916444"/>
                </a:lnTo>
                <a:lnTo>
                  <a:pt x="2090521" y="916444"/>
                </a:lnTo>
                <a:lnTo>
                  <a:pt x="2090521" y="933348"/>
                </a:lnTo>
                <a:lnTo>
                  <a:pt x="2108466" y="933348"/>
                </a:lnTo>
                <a:lnTo>
                  <a:pt x="2108466" y="953401"/>
                </a:lnTo>
                <a:lnTo>
                  <a:pt x="2153869" y="953401"/>
                </a:lnTo>
                <a:lnTo>
                  <a:pt x="2153869" y="965022"/>
                </a:lnTo>
                <a:lnTo>
                  <a:pt x="2239391" y="965022"/>
                </a:lnTo>
                <a:lnTo>
                  <a:pt x="2239391" y="985075"/>
                </a:lnTo>
                <a:lnTo>
                  <a:pt x="2272118" y="985075"/>
                </a:lnTo>
                <a:lnTo>
                  <a:pt x="2272118" y="1003033"/>
                </a:lnTo>
                <a:lnTo>
                  <a:pt x="2335466" y="1003033"/>
                </a:lnTo>
                <a:lnTo>
                  <a:pt x="2335466" y="1025194"/>
                </a:lnTo>
                <a:lnTo>
                  <a:pt x="2438933" y="1025194"/>
                </a:lnTo>
                <a:lnTo>
                  <a:pt x="2438933" y="1047369"/>
                </a:lnTo>
                <a:lnTo>
                  <a:pt x="2512847" y="1047369"/>
                </a:lnTo>
                <a:lnTo>
                  <a:pt x="2512847" y="1102271"/>
                </a:lnTo>
                <a:lnTo>
                  <a:pt x="2667698" y="1102271"/>
                </a:lnTo>
              </a:path>
            </a:pathLst>
          </a:custGeom>
          <a:ln w="9525">
            <a:solidFill>
              <a:srgbClr val="2A6D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bg object 19">
            <a:extLst>
              <a:ext uri="{FF2B5EF4-FFF2-40B4-BE49-F238E27FC236}">
                <a16:creationId xmlns:a16="http://schemas.microsoft.com/office/drawing/2014/main" id="{D0615B55-524B-4A0E-AFD6-A3B89E386ABB}"/>
              </a:ext>
            </a:extLst>
          </p:cNvPr>
          <p:cNvSpPr/>
          <p:nvPr/>
        </p:nvSpPr>
        <p:spPr>
          <a:xfrm>
            <a:off x="14903103" y="4532331"/>
            <a:ext cx="4392536" cy="1118291"/>
          </a:xfrm>
          <a:custGeom>
            <a:avLst/>
            <a:gdLst/>
            <a:ahLst/>
            <a:cxnLst/>
            <a:rect l="l" t="t" r="r" b="b"/>
            <a:pathLst>
              <a:path w="2663825" h="678179">
                <a:moveTo>
                  <a:pt x="0" y="0"/>
                </a:moveTo>
                <a:lnTo>
                  <a:pt x="130924" y="16891"/>
                </a:lnTo>
                <a:lnTo>
                  <a:pt x="228053" y="21120"/>
                </a:lnTo>
                <a:lnTo>
                  <a:pt x="266065" y="35902"/>
                </a:lnTo>
                <a:lnTo>
                  <a:pt x="318858" y="52793"/>
                </a:lnTo>
                <a:lnTo>
                  <a:pt x="365844" y="54638"/>
                </a:lnTo>
                <a:lnTo>
                  <a:pt x="377977" y="54902"/>
                </a:lnTo>
                <a:lnTo>
                  <a:pt x="395168" y="55562"/>
                </a:lnTo>
                <a:lnTo>
                  <a:pt x="426810" y="57016"/>
                </a:lnTo>
                <a:lnTo>
                  <a:pt x="457264" y="58470"/>
                </a:lnTo>
                <a:lnTo>
                  <a:pt x="470890" y="59131"/>
                </a:lnTo>
                <a:lnTo>
                  <a:pt x="513130" y="71793"/>
                </a:lnTo>
                <a:lnTo>
                  <a:pt x="527877" y="75522"/>
                </a:lnTo>
                <a:lnTo>
                  <a:pt x="536092" y="77866"/>
                </a:lnTo>
                <a:lnTo>
                  <a:pt x="540744" y="79815"/>
                </a:lnTo>
                <a:lnTo>
                  <a:pt x="544804" y="82359"/>
                </a:lnTo>
                <a:lnTo>
                  <a:pt x="554405" y="85787"/>
                </a:lnTo>
                <a:lnTo>
                  <a:pt x="569348" y="89217"/>
                </a:lnTo>
                <a:lnTo>
                  <a:pt x="583104" y="91857"/>
                </a:lnTo>
                <a:lnTo>
                  <a:pt x="589140" y="92913"/>
                </a:lnTo>
                <a:lnTo>
                  <a:pt x="625043" y="92913"/>
                </a:lnTo>
                <a:lnTo>
                  <a:pt x="677837" y="99250"/>
                </a:lnTo>
                <a:lnTo>
                  <a:pt x="696836" y="101358"/>
                </a:lnTo>
                <a:lnTo>
                  <a:pt x="741184" y="107696"/>
                </a:lnTo>
                <a:lnTo>
                  <a:pt x="789749" y="114033"/>
                </a:lnTo>
                <a:lnTo>
                  <a:pt x="808761" y="122478"/>
                </a:lnTo>
                <a:lnTo>
                  <a:pt x="903782" y="130924"/>
                </a:lnTo>
                <a:lnTo>
                  <a:pt x="927011" y="137261"/>
                </a:lnTo>
                <a:lnTo>
                  <a:pt x="992466" y="141478"/>
                </a:lnTo>
                <a:lnTo>
                  <a:pt x="1036815" y="137261"/>
                </a:lnTo>
                <a:lnTo>
                  <a:pt x="1081151" y="147815"/>
                </a:lnTo>
                <a:lnTo>
                  <a:pt x="1142390" y="156260"/>
                </a:lnTo>
                <a:lnTo>
                  <a:pt x="1171956" y="162598"/>
                </a:lnTo>
                <a:lnTo>
                  <a:pt x="1187928" y="171144"/>
                </a:lnTo>
                <a:lnTo>
                  <a:pt x="1196771" y="175533"/>
                </a:lnTo>
                <a:lnTo>
                  <a:pt x="1201652" y="177149"/>
                </a:lnTo>
                <a:lnTo>
                  <a:pt x="1205738" y="177380"/>
                </a:lnTo>
                <a:lnTo>
                  <a:pt x="1216990" y="178039"/>
                </a:lnTo>
                <a:lnTo>
                  <a:pt x="1260640" y="181597"/>
                </a:lnTo>
                <a:lnTo>
                  <a:pt x="1302880" y="192163"/>
                </a:lnTo>
                <a:lnTo>
                  <a:pt x="1355674" y="219608"/>
                </a:lnTo>
                <a:lnTo>
                  <a:pt x="1404239" y="238620"/>
                </a:lnTo>
                <a:lnTo>
                  <a:pt x="1448587" y="236499"/>
                </a:lnTo>
                <a:lnTo>
                  <a:pt x="1469694" y="247065"/>
                </a:lnTo>
                <a:lnTo>
                  <a:pt x="1509814" y="268173"/>
                </a:lnTo>
                <a:lnTo>
                  <a:pt x="1606956" y="268173"/>
                </a:lnTo>
                <a:lnTo>
                  <a:pt x="1615401" y="285076"/>
                </a:lnTo>
                <a:lnTo>
                  <a:pt x="1689303" y="285076"/>
                </a:lnTo>
                <a:lnTo>
                  <a:pt x="1689303" y="306184"/>
                </a:lnTo>
                <a:lnTo>
                  <a:pt x="1750542" y="306184"/>
                </a:lnTo>
                <a:lnTo>
                  <a:pt x="1750542" y="327304"/>
                </a:lnTo>
                <a:lnTo>
                  <a:pt x="1818119" y="327304"/>
                </a:lnTo>
                <a:lnTo>
                  <a:pt x="1818119" y="344195"/>
                </a:lnTo>
                <a:lnTo>
                  <a:pt x="1974380" y="344195"/>
                </a:lnTo>
                <a:lnTo>
                  <a:pt x="1974380" y="380098"/>
                </a:lnTo>
                <a:lnTo>
                  <a:pt x="2084184" y="380098"/>
                </a:lnTo>
                <a:lnTo>
                  <a:pt x="2084184" y="394881"/>
                </a:lnTo>
                <a:lnTo>
                  <a:pt x="2109520" y="394881"/>
                </a:lnTo>
                <a:lnTo>
                  <a:pt x="2134857" y="418109"/>
                </a:lnTo>
                <a:lnTo>
                  <a:pt x="2200325" y="418109"/>
                </a:lnTo>
                <a:lnTo>
                  <a:pt x="2200325" y="439216"/>
                </a:lnTo>
                <a:lnTo>
                  <a:pt x="2236216" y="445554"/>
                </a:lnTo>
                <a:lnTo>
                  <a:pt x="2278456" y="445554"/>
                </a:lnTo>
                <a:lnTo>
                  <a:pt x="2278456" y="487794"/>
                </a:lnTo>
                <a:lnTo>
                  <a:pt x="2430487" y="487794"/>
                </a:lnTo>
                <a:lnTo>
                  <a:pt x="2430487" y="521576"/>
                </a:lnTo>
                <a:lnTo>
                  <a:pt x="2445270" y="521576"/>
                </a:lnTo>
                <a:lnTo>
                  <a:pt x="2445270" y="574370"/>
                </a:lnTo>
                <a:lnTo>
                  <a:pt x="2460053" y="574370"/>
                </a:lnTo>
                <a:lnTo>
                  <a:pt x="2460053" y="616597"/>
                </a:lnTo>
                <a:lnTo>
                  <a:pt x="2517063" y="616597"/>
                </a:lnTo>
                <a:lnTo>
                  <a:pt x="2517063" y="635596"/>
                </a:lnTo>
                <a:lnTo>
                  <a:pt x="2546629" y="635596"/>
                </a:lnTo>
                <a:lnTo>
                  <a:pt x="2546629" y="677837"/>
                </a:lnTo>
                <a:lnTo>
                  <a:pt x="2663482" y="677837"/>
                </a:lnTo>
              </a:path>
            </a:pathLst>
          </a:custGeom>
          <a:ln w="9525">
            <a:solidFill>
              <a:srgbClr val="DF9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bg object 20">
            <a:extLst>
              <a:ext uri="{FF2B5EF4-FFF2-40B4-BE49-F238E27FC236}">
                <a16:creationId xmlns:a16="http://schemas.microsoft.com/office/drawing/2014/main" id="{0B831AE3-ACFB-42FE-AF70-111B4445AD9C}"/>
              </a:ext>
            </a:extLst>
          </p:cNvPr>
          <p:cNvSpPr/>
          <p:nvPr/>
        </p:nvSpPr>
        <p:spPr>
          <a:xfrm>
            <a:off x="14890335" y="4528851"/>
            <a:ext cx="4407196" cy="2684733"/>
          </a:xfrm>
          <a:custGeom>
            <a:avLst/>
            <a:gdLst/>
            <a:ahLst/>
            <a:cxnLst/>
            <a:rect l="l" t="t" r="r" b="b"/>
            <a:pathLst>
              <a:path w="2672715" h="1628139">
                <a:moveTo>
                  <a:pt x="0" y="0"/>
                </a:moveTo>
                <a:lnTo>
                  <a:pt x="0" y="1628076"/>
                </a:lnTo>
                <a:lnTo>
                  <a:pt x="2672626" y="1628076"/>
                </a:lnTo>
              </a:path>
            </a:pathLst>
          </a:custGeom>
          <a:ln w="6350">
            <a:solidFill>
              <a:srgbClr val="8788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7072E347-7FE1-4B1B-8912-9E3A878A8523}"/>
              </a:ext>
            </a:extLst>
          </p:cNvPr>
          <p:cNvSpPr txBox="1"/>
          <p:nvPr/>
        </p:nvSpPr>
        <p:spPr>
          <a:xfrm>
            <a:off x="14556012" y="4391503"/>
            <a:ext cx="317268" cy="198759"/>
          </a:xfrm>
          <a:prstGeom prst="rect">
            <a:avLst/>
          </a:prstGeom>
        </p:spPr>
        <p:txBody>
          <a:bodyPr vert="horz" wrap="square" lIns="0" tIns="20942" rIns="0" bIns="0" rtlCol="0">
            <a:spAutoFit/>
          </a:bodyPr>
          <a:lstStyle/>
          <a:p>
            <a:pPr marL="20942">
              <a:spcBef>
                <a:spcPts val="165"/>
              </a:spcBef>
            </a:pPr>
            <a:r>
              <a:rPr sz="1154" spc="-33" dirty="0">
                <a:solidFill>
                  <a:srgbClr val="050100"/>
                </a:solidFill>
                <a:latin typeface="Arial"/>
                <a:cs typeface="Arial"/>
              </a:rPr>
              <a:t>1.00</a:t>
            </a:r>
            <a:endParaRPr sz="1154">
              <a:latin typeface="Arial"/>
              <a:cs typeface="Arial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DE61F31C-AC98-4483-A1A8-49F3076165CD}"/>
              </a:ext>
            </a:extLst>
          </p:cNvPr>
          <p:cNvSpPr txBox="1"/>
          <p:nvPr/>
        </p:nvSpPr>
        <p:spPr>
          <a:xfrm>
            <a:off x="14556012" y="5055420"/>
            <a:ext cx="317268" cy="198759"/>
          </a:xfrm>
          <a:prstGeom prst="rect">
            <a:avLst/>
          </a:prstGeom>
        </p:spPr>
        <p:txBody>
          <a:bodyPr vert="horz" wrap="square" lIns="0" tIns="20942" rIns="0" bIns="0" rtlCol="0">
            <a:spAutoFit/>
          </a:bodyPr>
          <a:lstStyle/>
          <a:p>
            <a:pPr marL="20942">
              <a:spcBef>
                <a:spcPts val="165"/>
              </a:spcBef>
            </a:pPr>
            <a:r>
              <a:rPr sz="1154" spc="-33" dirty="0">
                <a:solidFill>
                  <a:srgbClr val="050100"/>
                </a:solidFill>
                <a:latin typeface="Arial"/>
                <a:cs typeface="Arial"/>
              </a:rPr>
              <a:t>0.99</a:t>
            </a:r>
            <a:endParaRPr sz="1154">
              <a:latin typeface="Arial"/>
              <a:cs typeface="Arial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FD2E8E4A-946A-41E3-9888-0975DC1F88F4}"/>
              </a:ext>
            </a:extLst>
          </p:cNvPr>
          <p:cNvSpPr txBox="1"/>
          <p:nvPr/>
        </p:nvSpPr>
        <p:spPr>
          <a:xfrm>
            <a:off x="14556012" y="5728572"/>
            <a:ext cx="317268" cy="198759"/>
          </a:xfrm>
          <a:prstGeom prst="rect">
            <a:avLst/>
          </a:prstGeom>
        </p:spPr>
        <p:txBody>
          <a:bodyPr vert="horz" wrap="square" lIns="0" tIns="20942" rIns="0" bIns="0" rtlCol="0">
            <a:spAutoFit/>
          </a:bodyPr>
          <a:lstStyle/>
          <a:p>
            <a:pPr marL="20942">
              <a:spcBef>
                <a:spcPts val="165"/>
              </a:spcBef>
            </a:pPr>
            <a:r>
              <a:rPr sz="1154" spc="-33" dirty="0">
                <a:solidFill>
                  <a:srgbClr val="050100"/>
                </a:solidFill>
                <a:latin typeface="Arial"/>
                <a:cs typeface="Arial"/>
              </a:rPr>
              <a:t>0.98</a:t>
            </a:r>
            <a:endParaRPr sz="1154">
              <a:latin typeface="Arial"/>
              <a:cs typeface="Arial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59970D7A-30F4-4D32-B300-55FC957F329E}"/>
              </a:ext>
            </a:extLst>
          </p:cNvPr>
          <p:cNvSpPr txBox="1"/>
          <p:nvPr/>
        </p:nvSpPr>
        <p:spPr>
          <a:xfrm>
            <a:off x="14556012" y="6406415"/>
            <a:ext cx="317268" cy="198759"/>
          </a:xfrm>
          <a:prstGeom prst="rect">
            <a:avLst/>
          </a:prstGeom>
        </p:spPr>
        <p:txBody>
          <a:bodyPr vert="horz" wrap="square" lIns="0" tIns="20942" rIns="0" bIns="0" rtlCol="0">
            <a:spAutoFit/>
          </a:bodyPr>
          <a:lstStyle/>
          <a:p>
            <a:pPr marL="20942">
              <a:spcBef>
                <a:spcPts val="165"/>
              </a:spcBef>
            </a:pPr>
            <a:r>
              <a:rPr sz="1154" spc="-33" dirty="0">
                <a:solidFill>
                  <a:srgbClr val="050100"/>
                </a:solidFill>
                <a:latin typeface="Arial"/>
                <a:cs typeface="Arial"/>
              </a:rPr>
              <a:t>0.97</a:t>
            </a:r>
            <a:endParaRPr sz="1154">
              <a:latin typeface="Arial"/>
              <a:cs typeface="Arial"/>
            </a:endParaRP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E223122D-D3CD-4FBC-A539-91BD7AD9EA1A}"/>
              </a:ext>
            </a:extLst>
          </p:cNvPr>
          <p:cNvSpPr txBox="1"/>
          <p:nvPr/>
        </p:nvSpPr>
        <p:spPr>
          <a:xfrm>
            <a:off x="14556012" y="7084259"/>
            <a:ext cx="317268" cy="198759"/>
          </a:xfrm>
          <a:prstGeom prst="rect">
            <a:avLst/>
          </a:prstGeom>
        </p:spPr>
        <p:txBody>
          <a:bodyPr vert="horz" wrap="square" lIns="0" tIns="20942" rIns="0" bIns="0" rtlCol="0">
            <a:spAutoFit/>
          </a:bodyPr>
          <a:lstStyle/>
          <a:p>
            <a:pPr marL="20942">
              <a:spcBef>
                <a:spcPts val="165"/>
              </a:spcBef>
            </a:pPr>
            <a:r>
              <a:rPr sz="1154" spc="-33" dirty="0">
                <a:solidFill>
                  <a:srgbClr val="050100"/>
                </a:solidFill>
                <a:latin typeface="Arial"/>
                <a:cs typeface="Arial"/>
              </a:rPr>
              <a:t>0.96</a:t>
            </a:r>
            <a:endParaRPr sz="1154">
              <a:latin typeface="Arial"/>
              <a:cs typeface="Arial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12A1E610-68F9-469F-AB59-BC53DD1D8D05}"/>
              </a:ext>
            </a:extLst>
          </p:cNvPr>
          <p:cNvSpPr txBox="1"/>
          <p:nvPr/>
        </p:nvSpPr>
        <p:spPr>
          <a:xfrm>
            <a:off x="14825301" y="7204904"/>
            <a:ext cx="123556" cy="198759"/>
          </a:xfrm>
          <a:prstGeom prst="rect">
            <a:avLst/>
          </a:prstGeom>
        </p:spPr>
        <p:txBody>
          <a:bodyPr vert="horz" wrap="square" lIns="0" tIns="20942" rIns="0" bIns="0" rtlCol="0">
            <a:spAutoFit/>
          </a:bodyPr>
          <a:lstStyle/>
          <a:p>
            <a:pPr marL="20942">
              <a:spcBef>
                <a:spcPts val="165"/>
              </a:spcBef>
            </a:pPr>
            <a:r>
              <a:rPr sz="1154" spc="-82" dirty="0">
                <a:solidFill>
                  <a:srgbClr val="050100"/>
                </a:solidFill>
                <a:latin typeface="Arial"/>
                <a:cs typeface="Arial"/>
              </a:rPr>
              <a:t>0</a:t>
            </a:r>
            <a:endParaRPr sz="1154">
              <a:latin typeface="Arial"/>
              <a:cs typeface="Arial"/>
            </a:endParaRPr>
          </a:p>
        </p:txBody>
      </p:sp>
      <p:sp>
        <p:nvSpPr>
          <p:cNvPr id="17" name="object 8">
            <a:extLst>
              <a:ext uri="{FF2B5EF4-FFF2-40B4-BE49-F238E27FC236}">
                <a16:creationId xmlns:a16="http://schemas.microsoft.com/office/drawing/2014/main" id="{D1612D03-0E51-43EE-B0BB-C65C1EAA9906}"/>
              </a:ext>
            </a:extLst>
          </p:cNvPr>
          <p:cNvSpPr txBox="1"/>
          <p:nvPr/>
        </p:nvSpPr>
        <p:spPr>
          <a:xfrm>
            <a:off x="19178071" y="7204905"/>
            <a:ext cx="199994" cy="198759"/>
          </a:xfrm>
          <a:prstGeom prst="rect">
            <a:avLst/>
          </a:prstGeom>
        </p:spPr>
        <p:txBody>
          <a:bodyPr vert="horz" wrap="square" lIns="0" tIns="20942" rIns="0" bIns="0" rtlCol="0">
            <a:spAutoFit/>
          </a:bodyPr>
          <a:lstStyle/>
          <a:p>
            <a:pPr marL="20942">
              <a:spcBef>
                <a:spcPts val="165"/>
              </a:spcBef>
            </a:pPr>
            <a:r>
              <a:rPr sz="1154" spc="-41" dirty="0">
                <a:solidFill>
                  <a:srgbClr val="050100"/>
                </a:solidFill>
                <a:latin typeface="Arial"/>
                <a:cs typeface="Arial"/>
              </a:rPr>
              <a:t>84</a:t>
            </a:r>
            <a:endParaRPr sz="1154">
              <a:latin typeface="Arial"/>
              <a:cs typeface="Arial"/>
            </a:endParaRPr>
          </a:p>
        </p:txBody>
      </p:sp>
      <p:sp>
        <p:nvSpPr>
          <p:cNvPr id="18" name="object 9">
            <a:extLst>
              <a:ext uri="{FF2B5EF4-FFF2-40B4-BE49-F238E27FC236}">
                <a16:creationId xmlns:a16="http://schemas.microsoft.com/office/drawing/2014/main" id="{81BADE61-9C7D-4E0B-B560-838DE090292E}"/>
              </a:ext>
            </a:extLst>
          </p:cNvPr>
          <p:cNvSpPr txBox="1"/>
          <p:nvPr/>
        </p:nvSpPr>
        <p:spPr>
          <a:xfrm>
            <a:off x="17703984" y="4566049"/>
            <a:ext cx="1600998" cy="300326"/>
          </a:xfrm>
          <a:prstGeom prst="rect">
            <a:avLst/>
          </a:prstGeom>
        </p:spPr>
        <p:txBody>
          <a:bodyPr vert="horz" wrap="square" lIns="0" tIns="20942" rIns="0" bIns="0" rtlCol="0">
            <a:spAutoFit/>
          </a:bodyPr>
          <a:lstStyle/>
          <a:p>
            <a:pPr marL="20942">
              <a:spcBef>
                <a:spcPts val="165"/>
              </a:spcBef>
            </a:pPr>
            <a:r>
              <a:rPr lang="en-US" altLang="ko-KR" sz="1814" b="1" spc="-58" dirty="0">
                <a:solidFill>
                  <a:srgbClr val="050100"/>
                </a:solidFill>
                <a:latin typeface="Arial"/>
                <a:cs typeface="Arial"/>
              </a:rPr>
              <a:t>AR-</a:t>
            </a:r>
            <a:r>
              <a:rPr lang="en-US" altLang="ko-KR" sz="1814" b="1" spc="-33" dirty="0">
                <a:solidFill>
                  <a:srgbClr val="050100"/>
                </a:solidFill>
                <a:latin typeface="Arial"/>
                <a:cs typeface="Arial"/>
              </a:rPr>
              <a:t>user </a:t>
            </a:r>
            <a:r>
              <a:rPr lang="en-US" altLang="ko-KR" sz="1814" b="1" spc="-16" dirty="0">
                <a:solidFill>
                  <a:srgbClr val="050100"/>
                </a:solidFill>
                <a:latin typeface="Arial"/>
                <a:cs typeface="Arial"/>
              </a:rPr>
              <a:t>group</a:t>
            </a:r>
            <a:endParaRPr lang="en-US" altLang="ko-KR" sz="1814" dirty="0">
              <a:latin typeface="Arial"/>
              <a:cs typeface="Arial"/>
            </a:endParaRPr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2BB27307-FFB6-4451-AF19-9C4C5E5B70E2}"/>
              </a:ext>
            </a:extLst>
          </p:cNvPr>
          <p:cNvSpPr txBox="1"/>
          <p:nvPr/>
        </p:nvSpPr>
        <p:spPr>
          <a:xfrm>
            <a:off x="12012032" y="3136208"/>
            <a:ext cx="5432139" cy="300326"/>
          </a:xfrm>
          <a:prstGeom prst="rect">
            <a:avLst/>
          </a:prstGeom>
        </p:spPr>
        <p:txBody>
          <a:bodyPr vert="horz" wrap="square" lIns="0" tIns="20942" rIns="0" bIns="0" rtlCol="0">
            <a:spAutoFit/>
          </a:bodyPr>
          <a:lstStyle/>
          <a:p>
            <a:pPr marL="20942">
              <a:spcBef>
                <a:spcPts val="165"/>
              </a:spcBef>
            </a:pPr>
            <a:r>
              <a:rPr lang="en-US" altLang="ko-KR" sz="1814" b="1" spc="-33" dirty="0">
                <a:solidFill>
                  <a:srgbClr val="050100"/>
                </a:solidFill>
                <a:latin typeface="Arial"/>
                <a:cs typeface="Arial"/>
              </a:rPr>
              <a:t>All-cause mortality</a:t>
            </a:r>
            <a:r>
              <a:rPr lang="en-US" altLang="ko-KR" sz="1731" spc="-33" dirty="0">
                <a:solidFill>
                  <a:srgbClr val="050100"/>
                </a:solidFill>
                <a:latin typeface="Arial"/>
                <a:cs typeface="Arial"/>
              </a:rPr>
              <a:t> (</a:t>
            </a:r>
            <a:r>
              <a:rPr lang="ko-KR" altLang="en-US" sz="1731" spc="-33" dirty="0">
                <a:solidFill>
                  <a:srgbClr val="050100"/>
                </a:solidFill>
                <a:latin typeface="Arial"/>
                <a:cs typeface="Arial"/>
              </a:rPr>
              <a:t>모든 원인으로 인한 사망률</a:t>
            </a:r>
            <a:r>
              <a:rPr lang="en-US" altLang="ko-KR" sz="1731" spc="-33" dirty="0">
                <a:solidFill>
                  <a:srgbClr val="050100"/>
                </a:solidFill>
                <a:latin typeface="Arial"/>
                <a:cs typeface="Arial"/>
              </a:rPr>
              <a:t>)</a:t>
            </a:r>
            <a:endParaRPr lang="en-US" altLang="ko-KR" sz="1814" dirty="0">
              <a:latin typeface="Arial"/>
              <a:cs typeface="Arial"/>
            </a:endParaRPr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30CC895B-D33E-41D1-9383-27BEB18BF028}"/>
              </a:ext>
            </a:extLst>
          </p:cNvPr>
          <p:cNvSpPr txBox="1"/>
          <p:nvPr/>
        </p:nvSpPr>
        <p:spPr>
          <a:xfrm>
            <a:off x="16041941" y="5819667"/>
            <a:ext cx="1711990" cy="300326"/>
          </a:xfrm>
          <a:prstGeom prst="rect">
            <a:avLst/>
          </a:prstGeom>
        </p:spPr>
        <p:txBody>
          <a:bodyPr vert="horz" wrap="square" lIns="0" tIns="20942" rIns="0" bIns="0" rtlCol="0">
            <a:spAutoFit/>
          </a:bodyPr>
          <a:lstStyle/>
          <a:p>
            <a:pPr marL="20942">
              <a:spcBef>
                <a:spcPts val="165"/>
              </a:spcBef>
            </a:pPr>
            <a:r>
              <a:rPr lang="en-US" altLang="ko-KR" sz="1814" b="1" spc="-58" dirty="0">
                <a:solidFill>
                  <a:srgbClr val="050100"/>
                </a:solidFill>
                <a:latin typeface="Arial"/>
                <a:cs typeface="Arial"/>
              </a:rPr>
              <a:t>Non-</a:t>
            </a:r>
            <a:r>
              <a:rPr lang="en-US" altLang="ko-KR" sz="1814" b="1" spc="-33" dirty="0">
                <a:solidFill>
                  <a:srgbClr val="050100"/>
                </a:solidFill>
                <a:latin typeface="Arial"/>
                <a:cs typeface="Arial"/>
              </a:rPr>
              <a:t>user</a:t>
            </a:r>
            <a:r>
              <a:rPr lang="en-US" altLang="ko-KR" sz="1814" b="1" spc="-16" dirty="0">
                <a:solidFill>
                  <a:srgbClr val="050100"/>
                </a:solidFill>
                <a:latin typeface="Arial"/>
                <a:cs typeface="Arial"/>
              </a:rPr>
              <a:t> group</a:t>
            </a:r>
            <a:endParaRPr lang="en-US" altLang="ko-KR" sz="1814" dirty="0">
              <a:latin typeface="Arial"/>
              <a:cs typeface="Arial"/>
            </a:endParaRPr>
          </a:p>
        </p:txBody>
      </p:sp>
      <p:sp>
        <p:nvSpPr>
          <p:cNvPr id="21" name="object 13">
            <a:extLst>
              <a:ext uri="{FF2B5EF4-FFF2-40B4-BE49-F238E27FC236}">
                <a16:creationId xmlns:a16="http://schemas.microsoft.com/office/drawing/2014/main" id="{2107B4DC-336F-448D-9567-469E76E33B75}"/>
              </a:ext>
            </a:extLst>
          </p:cNvPr>
          <p:cNvSpPr txBox="1"/>
          <p:nvPr/>
        </p:nvSpPr>
        <p:spPr>
          <a:xfrm>
            <a:off x="15094813" y="6407419"/>
            <a:ext cx="3670045" cy="993580"/>
          </a:xfrm>
          <a:prstGeom prst="rect">
            <a:avLst/>
          </a:prstGeom>
        </p:spPr>
        <p:txBody>
          <a:bodyPr vert="horz" wrap="square" lIns="0" tIns="140310" rIns="0" bIns="0" rtlCol="0">
            <a:spAutoFit/>
          </a:bodyPr>
          <a:lstStyle/>
          <a:p>
            <a:pPr marL="20942">
              <a:spcBef>
                <a:spcPts val="1105"/>
              </a:spcBef>
            </a:pPr>
            <a:r>
              <a:rPr sz="1649" spc="-33" dirty="0">
                <a:solidFill>
                  <a:srgbClr val="050100"/>
                </a:solidFill>
                <a:latin typeface="Arial"/>
                <a:cs typeface="Arial"/>
              </a:rPr>
              <a:t>Hazard</a:t>
            </a:r>
            <a:r>
              <a:rPr sz="1649" spc="-66" dirty="0">
                <a:solidFill>
                  <a:srgbClr val="050100"/>
                </a:solidFill>
                <a:latin typeface="Arial"/>
                <a:cs typeface="Arial"/>
              </a:rPr>
              <a:t> </a:t>
            </a:r>
            <a:r>
              <a:rPr sz="1649" spc="-33" dirty="0">
                <a:solidFill>
                  <a:srgbClr val="050100"/>
                </a:solidFill>
                <a:latin typeface="Arial"/>
                <a:cs typeface="Arial"/>
              </a:rPr>
              <a:t>ratio</a:t>
            </a:r>
            <a:r>
              <a:rPr sz="1649" spc="-41" dirty="0">
                <a:solidFill>
                  <a:srgbClr val="050100"/>
                </a:solidFill>
                <a:latin typeface="Arial"/>
                <a:cs typeface="Arial"/>
              </a:rPr>
              <a:t> </a:t>
            </a:r>
            <a:r>
              <a:rPr sz="1649" spc="-16" dirty="0">
                <a:solidFill>
                  <a:srgbClr val="050100"/>
                </a:solidFill>
                <a:latin typeface="Arial"/>
                <a:cs typeface="Arial"/>
              </a:rPr>
              <a:t>for</a:t>
            </a:r>
            <a:r>
              <a:rPr sz="1649" spc="-49" dirty="0">
                <a:solidFill>
                  <a:srgbClr val="050100"/>
                </a:solidFill>
                <a:latin typeface="Arial"/>
                <a:cs typeface="Arial"/>
              </a:rPr>
              <a:t> </a:t>
            </a:r>
            <a:r>
              <a:rPr sz="1649" spc="-33" dirty="0">
                <a:solidFill>
                  <a:srgbClr val="050100"/>
                </a:solidFill>
                <a:latin typeface="Arial"/>
                <a:cs typeface="Arial"/>
              </a:rPr>
              <a:t>AR-user</a:t>
            </a:r>
            <a:r>
              <a:rPr sz="1649" spc="-41" dirty="0">
                <a:solidFill>
                  <a:srgbClr val="050100"/>
                </a:solidFill>
                <a:latin typeface="Arial"/>
                <a:cs typeface="Arial"/>
              </a:rPr>
              <a:t> </a:t>
            </a:r>
            <a:r>
              <a:rPr sz="1649" spc="-16" dirty="0">
                <a:solidFill>
                  <a:srgbClr val="050100"/>
                </a:solidFill>
                <a:latin typeface="Arial"/>
                <a:cs typeface="Arial"/>
              </a:rPr>
              <a:t>group</a:t>
            </a:r>
            <a:endParaRPr sz="1649" dirty="0">
              <a:latin typeface="Arial"/>
              <a:cs typeface="Arial"/>
            </a:endParaRPr>
          </a:p>
          <a:p>
            <a:pPr marL="141361">
              <a:spcBef>
                <a:spcPts val="948"/>
              </a:spcBef>
            </a:pPr>
            <a:r>
              <a:rPr sz="1649" b="1" spc="-16" dirty="0">
                <a:solidFill>
                  <a:srgbClr val="050100"/>
                </a:solidFill>
                <a:latin typeface="Arial"/>
                <a:cs typeface="Arial"/>
              </a:rPr>
              <a:t>0.43</a:t>
            </a:r>
            <a:r>
              <a:rPr sz="1649" b="1" spc="-66" dirty="0">
                <a:solidFill>
                  <a:srgbClr val="050100"/>
                </a:solidFill>
                <a:latin typeface="Arial"/>
                <a:cs typeface="Arial"/>
              </a:rPr>
              <a:t> </a:t>
            </a:r>
            <a:r>
              <a:rPr sz="1649" spc="-33" dirty="0">
                <a:solidFill>
                  <a:srgbClr val="050100"/>
                </a:solidFill>
                <a:latin typeface="Arial"/>
                <a:cs typeface="Arial"/>
              </a:rPr>
              <a:t>(95%</a:t>
            </a:r>
            <a:r>
              <a:rPr sz="1649" spc="-58" dirty="0">
                <a:solidFill>
                  <a:srgbClr val="050100"/>
                </a:solidFill>
                <a:latin typeface="Arial"/>
                <a:cs typeface="Arial"/>
              </a:rPr>
              <a:t> </a:t>
            </a:r>
            <a:r>
              <a:rPr sz="1649" spc="-16" dirty="0">
                <a:solidFill>
                  <a:srgbClr val="050100"/>
                </a:solidFill>
                <a:latin typeface="Arial"/>
                <a:cs typeface="Arial"/>
              </a:rPr>
              <a:t>CI,</a:t>
            </a:r>
            <a:r>
              <a:rPr sz="1649" spc="-66" dirty="0">
                <a:solidFill>
                  <a:srgbClr val="050100"/>
                </a:solidFill>
                <a:latin typeface="Arial"/>
                <a:cs typeface="Arial"/>
              </a:rPr>
              <a:t> </a:t>
            </a:r>
            <a:r>
              <a:rPr sz="1649" spc="-16" dirty="0">
                <a:solidFill>
                  <a:srgbClr val="050100"/>
                </a:solidFill>
                <a:latin typeface="Arial"/>
                <a:cs typeface="Arial"/>
              </a:rPr>
              <a:t>0.34</a:t>
            </a:r>
            <a:r>
              <a:rPr sz="1649" spc="-58" dirty="0">
                <a:solidFill>
                  <a:srgbClr val="050100"/>
                </a:solidFill>
                <a:latin typeface="Arial"/>
                <a:cs typeface="Arial"/>
              </a:rPr>
              <a:t> </a:t>
            </a:r>
            <a:r>
              <a:rPr sz="1649" dirty="0">
                <a:solidFill>
                  <a:srgbClr val="050100"/>
                </a:solidFill>
                <a:latin typeface="Arial"/>
                <a:cs typeface="Arial"/>
              </a:rPr>
              <a:t>to</a:t>
            </a:r>
            <a:r>
              <a:rPr sz="1649" spc="-66" dirty="0">
                <a:solidFill>
                  <a:srgbClr val="050100"/>
                </a:solidFill>
                <a:latin typeface="Arial"/>
                <a:cs typeface="Arial"/>
              </a:rPr>
              <a:t> </a:t>
            </a:r>
            <a:r>
              <a:rPr sz="1649" spc="-33" dirty="0">
                <a:solidFill>
                  <a:srgbClr val="050100"/>
                </a:solidFill>
                <a:latin typeface="Arial"/>
                <a:cs typeface="Arial"/>
              </a:rPr>
              <a:t>0.54).</a:t>
            </a:r>
            <a:r>
              <a:rPr sz="1649" spc="-58" dirty="0">
                <a:solidFill>
                  <a:srgbClr val="050100"/>
                </a:solidFill>
                <a:latin typeface="Arial"/>
                <a:cs typeface="Arial"/>
              </a:rPr>
              <a:t> </a:t>
            </a:r>
            <a:r>
              <a:rPr sz="1649" i="1" spc="-16" dirty="0">
                <a:solidFill>
                  <a:srgbClr val="050100"/>
                </a:solidFill>
                <a:latin typeface="Arial"/>
                <a:cs typeface="Arial"/>
              </a:rPr>
              <a:t>P</a:t>
            </a:r>
            <a:r>
              <a:rPr lang="en-US" sz="1649" spc="-16" dirty="0">
                <a:solidFill>
                  <a:srgbClr val="050100"/>
                </a:solidFill>
                <a:latin typeface="Arial"/>
                <a:cs typeface="Arial"/>
              </a:rPr>
              <a:t> </a:t>
            </a:r>
            <a:r>
              <a:rPr sz="1649" spc="-16" dirty="0">
                <a:solidFill>
                  <a:srgbClr val="050100"/>
                </a:solidFill>
                <a:latin typeface="Arial"/>
                <a:cs typeface="Arial"/>
              </a:rPr>
              <a:t>&lt;</a:t>
            </a:r>
            <a:r>
              <a:rPr lang="en-US" altLang="ko-KR" sz="1649" spc="-16" dirty="0">
                <a:solidFill>
                  <a:srgbClr val="050100"/>
                </a:solidFill>
                <a:latin typeface="Arial"/>
                <a:cs typeface="Arial"/>
              </a:rPr>
              <a:t>0</a:t>
            </a:r>
            <a:r>
              <a:rPr sz="1649" spc="-16" dirty="0">
                <a:solidFill>
                  <a:srgbClr val="050100"/>
                </a:solidFill>
                <a:latin typeface="Arial"/>
                <a:cs typeface="Arial"/>
              </a:rPr>
              <a:t>.001</a:t>
            </a:r>
            <a:endParaRPr sz="1649" dirty="0">
              <a:latin typeface="Arial"/>
              <a:cs typeface="Arial"/>
            </a:endParaRPr>
          </a:p>
          <a:p>
            <a:pPr marL="328794">
              <a:spcBef>
                <a:spcPts val="429"/>
              </a:spcBef>
              <a:tabLst>
                <a:tab pos="962299" algn="l"/>
                <a:tab pos="1617793" algn="l"/>
                <a:tab pos="2216742" algn="l"/>
                <a:tab pos="2856530" algn="l"/>
                <a:tab pos="3491081" algn="l"/>
              </a:tabLst>
            </a:pPr>
            <a:r>
              <a:rPr sz="1154" spc="-41" dirty="0">
                <a:solidFill>
                  <a:srgbClr val="050100"/>
                </a:solidFill>
                <a:latin typeface="Arial"/>
                <a:cs typeface="Arial"/>
              </a:rPr>
              <a:t>12</a:t>
            </a:r>
            <a:r>
              <a:rPr sz="1154" dirty="0">
                <a:solidFill>
                  <a:srgbClr val="050100"/>
                </a:solidFill>
                <a:latin typeface="Arial"/>
                <a:cs typeface="Arial"/>
              </a:rPr>
              <a:t>	</a:t>
            </a:r>
            <a:r>
              <a:rPr sz="1154" spc="-41" dirty="0">
                <a:solidFill>
                  <a:srgbClr val="050100"/>
                </a:solidFill>
                <a:latin typeface="Arial"/>
                <a:cs typeface="Arial"/>
              </a:rPr>
              <a:t>24</a:t>
            </a:r>
            <a:r>
              <a:rPr sz="1154" dirty="0">
                <a:solidFill>
                  <a:srgbClr val="050100"/>
                </a:solidFill>
                <a:latin typeface="Arial"/>
                <a:cs typeface="Arial"/>
              </a:rPr>
              <a:t>	</a:t>
            </a:r>
            <a:r>
              <a:rPr sz="1154" spc="-41" dirty="0">
                <a:solidFill>
                  <a:srgbClr val="050100"/>
                </a:solidFill>
                <a:latin typeface="Arial"/>
                <a:cs typeface="Arial"/>
              </a:rPr>
              <a:t>36</a:t>
            </a:r>
            <a:r>
              <a:rPr sz="1154" dirty="0">
                <a:solidFill>
                  <a:srgbClr val="050100"/>
                </a:solidFill>
                <a:latin typeface="Arial"/>
                <a:cs typeface="Arial"/>
              </a:rPr>
              <a:t>	</a:t>
            </a:r>
            <a:r>
              <a:rPr sz="1154" spc="-41" dirty="0">
                <a:solidFill>
                  <a:srgbClr val="050100"/>
                </a:solidFill>
                <a:latin typeface="Arial"/>
                <a:cs typeface="Arial"/>
              </a:rPr>
              <a:t>48</a:t>
            </a:r>
            <a:r>
              <a:rPr sz="1154" dirty="0">
                <a:solidFill>
                  <a:srgbClr val="050100"/>
                </a:solidFill>
                <a:latin typeface="Arial"/>
                <a:cs typeface="Arial"/>
              </a:rPr>
              <a:t>	</a:t>
            </a:r>
            <a:r>
              <a:rPr sz="1154" spc="-58" dirty="0">
                <a:solidFill>
                  <a:srgbClr val="050100"/>
                </a:solidFill>
                <a:latin typeface="Arial"/>
                <a:cs typeface="Arial"/>
              </a:rPr>
              <a:t>60</a:t>
            </a:r>
            <a:r>
              <a:rPr sz="1154" dirty="0">
                <a:solidFill>
                  <a:srgbClr val="050100"/>
                </a:solidFill>
                <a:latin typeface="Arial"/>
                <a:cs typeface="Arial"/>
              </a:rPr>
              <a:t>	</a:t>
            </a:r>
            <a:r>
              <a:rPr sz="1154" spc="-41" dirty="0">
                <a:solidFill>
                  <a:srgbClr val="050100"/>
                </a:solidFill>
                <a:latin typeface="Arial"/>
                <a:cs typeface="Arial"/>
              </a:rPr>
              <a:t>72</a:t>
            </a:r>
            <a:endParaRPr sz="1154" dirty="0">
              <a:latin typeface="Arial"/>
              <a:cs typeface="Arial"/>
            </a:endParaRPr>
          </a:p>
        </p:txBody>
      </p:sp>
      <p:sp>
        <p:nvSpPr>
          <p:cNvPr id="22" name="object 14">
            <a:extLst>
              <a:ext uri="{FF2B5EF4-FFF2-40B4-BE49-F238E27FC236}">
                <a16:creationId xmlns:a16="http://schemas.microsoft.com/office/drawing/2014/main" id="{86A48BC3-84FD-44D3-A4EB-FA38A55572EB}"/>
              </a:ext>
            </a:extLst>
          </p:cNvPr>
          <p:cNvSpPr txBox="1"/>
          <p:nvPr/>
        </p:nvSpPr>
        <p:spPr>
          <a:xfrm>
            <a:off x="12373946" y="7831651"/>
            <a:ext cx="151828" cy="256943"/>
          </a:xfrm>
          <a:prstGeom prst="rect">
            <a:avLst/>
          </a:prstGeom>
        </p:spPr>
        <p:txBody>
          <a:bodyPr vert="horz" wrap="square" lIns="0" tIns="28271" rIns="0" bIns="0" rtlCol="0">
            <a:spAutoFit/>
          </a:bodyPr>
          <a:lstStyle/>
          <a:p>
            <a:pPr marL="20942">
              <a:spcBef>
                <a:spcPts val="223"/>
              </a:spcBef>
            </a:pPr>
            <a:r>
              <a:rPr sz="1484" spc="-82" dirty="0">
                <a:solidFill>
                  <a:srgbClr val="3E3B3B"/>
                </a:solidFill>
                <a:latin typeface="Arial"/>
                <a:cs typeface="Arial"/>
              </a:rPr>
              <a:t>0</a:t>
            </a:r>
            <a:endParaRPr sz="1484">
              <a:latin typeface="Arial"/>
              <a:cs typeface="Arial"/>
            </a:endParaRPr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id="{C26223AA-ADE7-4BE4-8A2E-B3FCE2756AFF}"/>
              </a:ext>
            </a:extLst>
          </p:cNvPr>
          <p:cNvSpPr txBox="1"/>
          <p:nvPr/>
        </p:nvSpPr>
        <p:spPr>
          <a:xfrm>
            <a:off x="12025763" y="3451338"/>
            <a:ext cx="409412" cy="256943"/>
          </a:xfrm>
          <a:prstGeom prst="rect">
            <a:avLst/>
          </a:prstGeom>
        </p:spPr>
        <p:txBody>
          <a:bodyPr vert="horz" wrap="square" lIns="0" tIns="28271" rIns="0" bIns="0" rtlCol="0">
            <a:spAutoFit/>
          </a:bodyPr>
          <a:lstStyle/>
          <a:p>
            <a:pPr marL="20942">
              <a:spcBef>
                <a:spcPts val="223"/>
              </a:spcBef>
            </a:pPr>
            <a:r>
              <a:rPr sz="1484" spc="-33" dirty="0">
                <a:solidFill>
                  <a:srgbClr val="3E3B3B"/>
                </a:solidFill>
                <a:latin typeface="Arial"/>
                <a:cs typeface="Arial"/>
              </a:rPr>
              <a:t>1.00</a:t>
            </a:r>
            <a:endParaRPr sz="1484">
              <a:latin typeface="Arial"/>
              <a:cs typeface="Arial"/>
            </a:endParaRPr>
          </a:p>
        </p:txBody>
      </p:sp>
      <p:sp>
        <p:nvSpPr>
          <p:cNvPr id="24" name="object 16">
            <a:extLst>
              <a:ext uri="{FF2B5EF4-FFF2-40B4-BE49-F238E27FC236}">
                <a16:creationId xmlns:a16="http://schemas.microsoft.com/office/drawing/2014/main" id="{90D90F61-D843-4C77-ACB9-03F9A0616A74}"/>
              </a:ext>
            </a:extLst>
          </p:cNvPr>
          <p:cNvSpPr txBox="1"/>
          <p:nvPr/>
        </p:nvSpPr>
        <p:spPr>
          <a:xfrm>
            <a:off x="12025763" y="4509805"/>
            <a:ext cx="409412" cy="256943"/>
          </a:xfrm>
          <a:prstGeom prst="rect">
            <a:avLst/>
          </a:prstGeom>
        </p:spPr>
        <p:txBody>
          <a:bodyPr vert="horz" wrap="square" lIns="0" tIns="28271" rIns="0" bIns="0" rtlCol="0">
            <a:spAutoFit/>
          </a:bodyPr>
          <a:lstStyle/>
          <a:p>
            <a:pPr marL="20942">
              <a:spcBef>
                <a:spcPts val="223"/>
              </a:spcBef>
            </a:pPr>
            <a:r>
              <a:rPr sz="1484" spc="-33" dirty="0">
                <a:solidFill>
                  <a:srgbClr val="3E3B3B"/>
                </a:solidFill>
                <a:latin typeface="Arial"/>
                <a:cs typeface="Arial"/>
              </a:rPr>
              <a:t>0.75</a:t>
            </a:r>
            <a:endParaRPr sz="1484">
              <a:latin typeface="Arial"/>
              <a:cs typeface="Arial"/>
            </a:endParaRPr>
          </a:p>
        </p:txBody>
      </p:sp>
      <p:sp>
        <p:nvSpPr>
          <p:cNvPr id="25" name="object 17">
            <a:extLst>
              <a:ext uri="{FF2B5EF4-FFF2-40B4-BE49-F238E27FC236}">
                <a16:creationId xmlns:a16="http://schemas.microsoft.com/office/drawing/2014/main" id="{FB342957-97D9-4FB4-B613-E4F4630AB8F1}"/>
              </a:ext>
            </a:extLst>
          </p:cNvPr>
          <p:cNvSpPr txBox="1"/>
          <p:nvPr/>
        </p:nvSpPr>
        <p:spPr>
          <a:xfrm>
            <a:off x="12025763" y="5547489"/>
            <a:ext cx="409412" cy="256943"/>
          </a:xfrm>
          <a:prstGeom prst="rect">
            <a:avLst/>
          </a:prstGeom>
        </p:spPr>
        <p:txBody>
          <a:bodyPr vert="horz" wrap="square" lIns="0" tIns="28271" rIns="0" bIns="0" rtlCol="0">
            <a:spAutoFit/>
          </a:bodyPr>
          <a:lstStyle/>
          <a:p>
            <a:pPr marL="20942">
              <a:spcBef>
                <a:spcPts val="223"/>
              </a:spcBef>
            </a:pPr>
            <a:r>
              <a:rPr sz="1484" spc="-33" dirty="0">
                <a:solidFill>
                  <a:srgbClr val="3E3B3B"/>
                </a:solidFill>
                <a:latin typeface="Arial"/>
                <a:cs typeface="Arial"/>
              </a:rPr>
              <a:t>0.50</a:t>
            </a:r>
            <a:endParaRPr sz="1484">
              <a:latin typeface="Arial"/>
              <a:cs typeface="Arial"/>
            </a:endParaRPr>
          </a:p>
        </p:txBody>
      </p:sp>
      <p:sp>
        <p:nvSpPr>
          <p:cNvPr id="26" name="object 18">
            <a:extLst>
              <a:ext uri="{FF2B5EF4-FFF2-40B4-BE49-F238E27FC236}">
                <a16:creationId xmlns:a16="http://schemas.microsoft.com/office/drawing/2014/main" id="{DF1173E0-D794-4899-9708-79922613E17F}"/>
              </a:ext>
            </a:extLst>
          </p:cNvPr>
          <p:cNvSpPr txBox="1"/>
          <p:nvPr/>
        </p:nvSpPr>
        <p:spPr>
          <a:xfrm>
            <a:off x="12025763" y="6592035"/>
            <a:ext cx="409412" cy="256943"/>
          </a:xfrm>
          <a:prstGeom prst="rect">
            <a:avLst/>
          </a:prstGeom>
        </p:spPr>
        <p:txBody>
          <a:bodyPr vert="horz" wrap="square" lIns="0" tIns="28271" rIns="0" bIns="0" rtlCol="0">
            <a:spAutoFit/>
          </a:bodyPr>
          <a:lstStyle/>
          <a:p>
            <a:pPr marL="20942">
              <a:spcBef>
                <a:spcPts val="223"/>
              </a:spcBef>
            </a:pPr>
            <a:r>
              <a:rPr sz="1484" spc="-33" dirty="0">
                <a:solidFill>
                  <a:srgbClr val="3E3B3B"/>
                </a:solidFill>
                <a:latin typeface="Arial"/>
                <a:cs typeface="Arial"/>
              </a:rPr>
              <a:t>0.25</a:t>
            </a:r>
            <a:endParaRPr sz="1484">
              <a:latin typeface="Arial"/>
              <a:cs typeface="Arial"/>
            </a:endParaRPr>
          </a:p>
        </p:txBody>
      </p:sp>
      <p:sp>
        <p:nvSpPr>
          <p:cNvPr id="27" name="object 19">
            <a:extLst>
              <a:ext uri="{FF2B5EF4-FFF2-40B4-BE49-F238E27FC236}">
                <a16:creationId xmlns:a16="http://schemas.microsoft.com/office/drawing/2014/main" id="{D6D1A15A-B258-4588-808C-572B189EA044}"/>
              </a:ext>
            </a:extLst>
          </p:cNvPr>
          <p:cNvSpPr txBox="1"/>
          <p:nvPr/>
        </p:nvSpPr>
        <p:spPr>
          <a:xfrm>
            <a:off x="12025763" y="7636583"/>
            <a:ext cx="409412" cy="256943"/>
          </a:xfrm>
          <a:prstGeom prst="rect">
            <a:avLst/>
          </a:prstGeom>
        </p:spPr>
        <p:txBody>
          <a:bodyPr vert="horz" wrap="square" lIns="0" tIns="28271" rIns="0" bIns="0" rtlCol="0">
            <a:spAutoFit/>
          </a:bodyPr>
          <a:lstStyle/>
          <a:p>
            <a:pPr marL="20942">
              <a:spcBef>
                <a:spcPts val="223"/>
              </a:spcBef>
            </a:pPr>
            <a:r>
              <a:rPr sz="1484" spc="-33" dirty="0">
                <a:solidFill>
                  <a:srgbClr val="3E3B3B"/>
                </a:solidFill>
                <a:latin typeface="Arial"/>
                <a:cs typeface="Arial"/>
              </a:rPr>
              <a:t>0.00</a:t>
            </a:r>
            <a:endParaRPr sz="1484">
              <a:latin typeface="Arial"/>
              <a:cs typeface="Arial"/>
            </a:endParaRPr>
          </a:p>
        </p:txBody>
      </p:sp>
      <p:sp>
        <p:nvSpPr>
          <p:cNvPr id="28" name="object 20">
            <a:extLst>
              <a:ext uri="{FF2B5EF4-FFF2-40B4-BE49-F238E27FC236}">
                <a16:creationId xmlns:a16="http://schemas.microsoft.com/office/drawing/2014/main" id="{21D182F7-7225-492D-9FB5-6C173A6CFFF6}"/>
              </a:ext>
            </a:extLst>
          </p:cNvPr>
          <p:cNvSpPr txBox="1"/>
          <p:nvPr/>
        </p:nvSpPr>
        <p:spPr>
          <a:xfrm>
            <a:off x="11733315" y="4954593"/>
            <a:ext cx="228396" cy="2008966"/>
          </a:xfrm>
          <a:prstGeom prst="rect">
            <a:avLst/>
          </a:prstGeom>
        </p:spPr>
        <p:txBody>
          <a:bodyPr vert="vert270" wrap="square" lIns="0" tIns="9424" rIns="0" bIns="0" rtlCol="0">
            <a:spAutoFit/>
          </a:bodyPr>
          <a:lstStyle/>
          <a:p>
            <a:pPr marL="20942" algn="ctr">
              <a:spcBef>
                <a:spcPts val="74"/>
              </a:spcBef>
            </a:pPr>
            <a:r>
              <a:rPr sz="1484" b="1" dirty="0">
                <a:solidFill>
                  <a:srgbClr val="3E3B3B"/>
                </a:solidFill>
                <a:latin typeface="Arial"/>
                <a:cs typeface="Arial"/>
              </a:rPr>
              <a:t>Survival</a:t>
            </a:r>
            <a:r>
              <a:rPr sz="1484" b="1" spc="-66" dirty="0">
                <a:solidFill>
                  <a:srgbClr val="3E3B3B"/>
                </a:solidFill>
                <a:latin typeface="Arial"/>
                <a:cs typeface="Arial"/>
              </a:rPr>
              <a:t> </a:t>
            </a:r>
            <a:r>
              <a:rPr sz="1484" b="1" spc="-16" dirty="0">
                <a:solidFill>
                  <a:srgbClr val="3E3B3B"/>
                </a:solidFill>
                <a:latin typeface="Arial"/>
                <a:cs typeface="Arial"/>
              </a:rPr>
              <a:t>probability</a:t>
            </a:r>
            <a:endParaRPr sz="1484" b="1" dirty="0">
              <a:latin typeface="Arial"/>
              <a:cs typeface="Arial"/>
            </a:endParaRPr>
          </a:p>
        </p:txBody>
      </p:sp>
      <p:sp>
        <p:nvSpPr>
          <p:cNvPr id="29" name="object 21">
            <a:extLst>
              <a:ext uri="{FF2B5EF4-FFF2-40B4-BE49-F238E27FC236}">
                <a16:creationId xmlns:a16="http://schemas.microsoft.com/office/drawing/2014/main" id="{3AD27BFB-36DF-41F3-BBF2-36E91A5A48ED}"/>
              </a:ext>
            </a:extLst>
          </p:cNvPr>
          <p:cNvSpPr txBox="1"/>
          <p:nvPr/>
        </p:nvSpPr>
        <p:spPr>
          <a:xfrm>
            <a:off x="10939363" y="8360653"/>
            <a:ext cx="1406373" cy="256943"/>
          </a:xfrm>
          <a:prstGeom prst="rect">
            <a:avLst/>
          </a:prstGeom>
        </p:spPr>
        <p:txBody>
          <a:bodyPr vert="horz" wrap="square" lIns="0" tIns="28271" rIns="0" bIns="0" rtlCol="0">
            <a:spAutoFit/>
          </a:bodyPr>
          <a:lstStyle/>
          <a:p>
            <a:pPr marL="20942">
              <a:spcBef>
                <a:spcPts val="223"/>
              </a:spcBef>
            </a:pPr>
            <a:r>
              <a:rPr lang="en" sz="1484" b="1" dirty="0">
                <a:solidFill>
                  <a:srgbClr val="3E3B3B"/>
                </a:solidFill>
                <a:latin typeface="Arial"/>
                <a:cs typeface="Arial"/>
              </a:rPr>
              <a:t>Number</a:t>
            </a:r>
            <a:r>
              <a:rPr lang="en" sz="1484" b="1" spc="-16" dirty="0">
                <a:solidFill>
                  <a:srgbClr val="3E3B3B"/>
                </a:solidFill>
                <a:latin typeface="Arial"/>
                <a:cs typeface="Arial"/>
              </a:rPr>
              <a:t> </a:t>
            </a:r>
            <a:r>
              <a:rPr lang="en" sz="1484" b="1" dirty="0">
                <a:solidFill>
                  <a:srgbClr val="3E3B3B"/>
                </a:solidFill>
                <a:latin typeface="Arial"/>
                <a:cs typeface="Arial"/>
              </a:rPr>
              <a:t>at</a:t>
            </a:r>
            <a:r>
              <a:rPr lang="en" sz="1484" b="1" spc="-8" dirty="0">
                <a:solidFill>
                  <a:srgbClr val="3E3B3B"/>
                </a:solidFill>
                <a:latin typeface="Arial"/>
                <a:cs typeface="Arial"/>
              </a:rPr>
              <a:t> </a:t>
            </a:r>
            <a:r>
              <a:rPr lang="en" sz="1484" b="1" spc="-33" dirty="0">
                <a:solidFill>
                  <a:srgbClr val="3E3B3B"/>
                </a:solidFill>
                <a:latin typeface="Arial"/>
                <a:cs typeface="Arial"/>
              </a:rPr>
              <a:t>risk</a:t>
            </a:r>
            <a:endParaRPr lang="en" sz="1484" b="1" dirty="0">
              <a:latin typeface="Arial"/>
              <a:cs typeface="Arial"/>
            </a:endParaRPr>
          </a:p>
        </p:txBody>
      </p:sp>
      <p:graphicFrame>
        <p:nvGraphicFramePr>
          <p:cNvPr id="30" name="object 22">
            <a:extLst>
              <a:ext uri="{FF2B5EF4-FFF2-40B4-BE49-F238E27FC236}">
                <a16:creationId xmlns:a16="http://schemas.microsoft.com/office/drawing/2014/main" id="{2E938546-A986-4F05-96EF-01500F6FE51B}"/>
              </a:ext>
            </a:extLst>
          </p:cNvPr>
          <p:cNvGraphicFramePr>
            <a:graphicFrameLocks noGrp="1"/>
          </p:cNvGraphicFramePr>
          <p:nvPr/>
        </p:nvGraphicFramePr>
        <p:xfrm>
          <a:off x="11016721" y="8633228"/>
          <a:ext cx="8498169" cy="6575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27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1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59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90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11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83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49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28786">
                <a:tc>
                  <a:txBody>
                    <a:bodyPr/>
                    <a:lstStyle/>
                    <a:p>
                      <a:pPr marR="64135" algn="l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500" spc="-2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Non-user</a:t>
                      </a:r>
                      <a:r>
                        <a:rPr sz="1500" spc="-55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group</a:t>
                      </a:r>
                      <a:r>
                        <a:rPr sz="1500" spc="95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1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15</a:t>
                      </a:r>
                      <a:r>
                        <a:rPr lang="en-US" sz="1500" spc="-1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500" spc="-1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895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34554" marB="0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500" spc="-1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14</a:t>
                      </a:r>
                      <a:r>
                        <a:rPr lang="en-US" sz="1500" spc="-1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500" spc="-1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702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3455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500" spc="-1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11</a:t>
                      </a:r>
                      <a:r>
                        <a:rPr lang="en-US" sz="1500" spc="-1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500" spc="-1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659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43976" marB="0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500" spc="-2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lang="en-US" sz="1500" spc="-2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500" spc="-2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690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43976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500" spc="-2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en-US" sz="1500" spc="-2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500" spc="-2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227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43976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500" spc="-2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en-US" sz="1500" spc="-2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500" spc="-2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019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43976" marB="0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500" spc="-2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1500" spc="-2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500" spc="-2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069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43976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500" spc="-25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781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43976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786">
                <a:tc>
                  <a:txBody>
                    <a:bodyPr/>
                    <a:lstStyle/>
                    <a:p>
                      <a:pPr marR="64135" algn="l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500" spc="-2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AR-user</a:t>
                      </a:r>
                      <a:r>
                        <a:rPr sz="1500" spc="-45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group</a:t>
                      </a:r>
                      <a:r>
                        <a:rPr sz="1500" spc="95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ko-KR" altLang="en-US" sz="1500" spc="95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1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15</a:t>
                      </a:r>
                      <a:r>
                        <a:rPr lang="en-US" sz="1500" spc="-1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500" spc="-1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895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38742" marB="0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500" spc="-1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14</a:t>
                      </a:r>
                      <a:r>
                        <a:rPr lang="en-US" sz="1500" spc="-1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500" spc="-1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766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3874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spc="-1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11</a:t>
                      </a:r>
                      <a:r>
                        <a:rPr lang="en-US" sz="1500" spc="-1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500" spc="-1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750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48164" marB="0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spc="-2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lang="en-US" sz="1500" spc="-2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500" spc="-2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797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48164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spc="-2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en-US" sz="1500" spc="-2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500" spc="-2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331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4816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spc="-2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lang="en-US" sz="1500" spc="-2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500" spc="-2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125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48164" marB="0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spc="-2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1500" spc="-2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,</a:t>
                      </a:r>
                      <a:r>
                        <a:rPr sz="1500" spc="-20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149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48164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500" spc="-25" dirty="0">
                          <a:solidFill>
                            <a:srgbClr val="3E3B3B"/>
                          </a:solidFill>
                          <a:latin typeface="Arial"/>
                          <a:cs typeface="Arial"/>
                        </a:rPr>
                        <a:t>820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4816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" name="object 23">
            <a:extLst>
              <a:ext uri="{FF2B5EF4-FFF2-40B4-BE49-F238E27FC236}">
                <a16:creationId xmlns:a16="http://schemas.microsoft.com/office/drawing/2014/main" id="{F4D78674-57F6-46C1-8104-BFA9EE7EEB6F}"/>
              </a:ext>
            </a:extLst>
          </p:cNvPr>
          <p:cNvSpPr txBox="1"/>
          <p:nvPr/>
        </p:nvSpPr>
        <p:spPr>
          <a:xfrm>
            <a:off x="13289739" y="7831651"/>
            <a:ext cx="253395" cy="256943"/>
          </a:xfrm>
          <a:prstGeom prst="rect">
            <a:avLst/>
          </a:prstGeom>
        </p:spPr>
        <p:txBody>
          <a:bodyPr vert="horz" wrap="square" lIns="0" tIns="28271" rIns="0" bIns="0" rtlCol="0">
            <a:spAutoFit/>
          </a:bodyPr>
          <a:lstStyle/>
          <a:p>
            <a:pPr marL="20942">
              <a:spcBef>
                <a:spcPts val="223"/>
              </a:spcBef>
            </a:pPr>
            <a:r>
              <a:rPr sz="1484" spc="-41" dirty="0">
                <a:solidFill>
                  <a:srgbClr val="3E3B3B"/>
                </a:solidFill>
                <a:latin typeface="Arial"/>
                <a:cs typeface="Arial"/>
              </a:rPr>
              <a:t>12</a:t>
            </a:r>
            <a:endParaRPr sz="1484">
              <a:latin typeface="Arial"/>
              <a:cs typeface="Arial"/>
            </a:endParaRPr>
          </a:p>
        </p:txBody>
      </p:sp>
      <p:sp>
        <p:nvSpPr>
          <p:cNvPr id="32" name="object 24">
            <a:extLst>
              <a:ext uri="{FF2B5EF4-FFF2-40B4-BE49-F238E27FC236}">
                <a16:creationId xmlns:a16="http://schemas.microsoft.com/office/drawing/2014/main" id="{B9F977EE-9308-41C1-B83A-86F90E283077}"/>
              </a:ext>
            </a:extLst>
          </p:cNvPr>
          <p:cNvSpPr txBox="1"/>
          <p:nvPr/>
        </p:nvSpPr>
        <p:spPr>
          <a:xfrm>
            <a:off x="13767117" y="7831652"/>
            <a:ext cx="4234426" cy="245017"/>
          </a:xfrm>
          <a:prstGeom prst="rect">
            <a:avLst/>
          </a:prstGeom>
        </p:spPr>
        <p:txBody>
          <a:bodyPr vert="horz" wrap="square" lIns="0" tIns="28271" rIns="0" bIns="0" rtlCol="0">
            <a:spAutoFit/>
          </a:bodyPr>
          <a:lstStyle/>
          <a:p>
            <a:pPr marL="540311">
              <a:lnSpc>
                <a:spcPts val="1764"/>
              </a:lnSpc>
              <a:spcBef>
                <a:spcPts val="223"/>
              </a:spcBef>
              <a:tabLst>
                <a:tab pos="1513081" algn="l"/>
                <a:tab pos="2502605" algn="l"/>
                <a:tab pos="3471186" algn="l"/>
              </a:tabLst>
            </a:pPr>
            <a:r>
              <a:rPr sz="1484" spc="-41" dirty="0">
                <a:solidFill>
                  <a:srgbClr val="3E3B3B"/>
                </a:solidFill>
                <a:latin typeface="Arial"/>
                <a:cs typeface="Arial"/>
              </a:rPr>
              <a:t>24</a:t>
            </a:r>
            <a:r>
              <a:rPr sz="1484" dirty="0">
                <a:solidFill>
                  <a:srgbClr val="3E3B3B"/>
                </a:solidFill>
                <a:latin typeface="Arial"/>
                <a:cs typeface="Arial"/>
              </a:rPr>
              <a:t>	</a:t>
            </a:r>
            <a:r>
              <a:rPr sz="1484" spc="-41" dirty="0">
                <a:solidFill>
                  <a:srgbClr val="3E3B3B"/>
                </a:solidFill>
                <a:latin typeface="Arial"/>
                <a:cs typeface="Arial"/>
              </a:rPr>
              <a:t>36</a:t>
            </a:r>
            <a:r>
              <a:rPr sz="1484" dirty="0">
                <a:solidFill>
                  <a:srgbClr val="3E3B3B"/>
                </a:solidFill>
                <a:latin typeface="Arial"/>
                <a:cs typeface="Arial"/>
              </a:rPr>
              <a:t>	</a:t>
            </a:r>
            <a:r>
              <a:rPr sz="1484" spc="-41" dirty="0">
                <a:solidFill>
                  <a:srgbClr val="3E3B3B"/>
                </a:solidFill>
                <a:latin typeface="Arial"/>
                <a:cs typeface="Arial"/>
              </a:rPr>
              <a:t>48</a:t>
            </a:r>
            <a:r>
              <a:rPr sz="1484" dirty="0">
                <a:solidFill>
                  <a:srgbClr val="3E3B3B"/>
                </a:solidFill>
                <a:latin typeface="Arial"/>
                <a:cs typeface="Arial"/>
              </a:rPr>
              <a:t>	</a:t>
            </a:r>
            <a:r>
              <a:rPr sz="1484" spc="-41" dirty="0">
                <a:solidFill>
                  <a:srgbClr val="3E3B3B"/>
                </a:solidFill>
                <a:latin typeface="Arial"/>
                <a:cs typeface="Arial"/>
              </a:rPr>
              <a:t>60</a:t>
            </a:r>
            <a:endParaRPr sz="1484" dirty="0">
              <a:latin typeface="Arial"/>
              <a:cs typeface="Arial"/>
            </a:endParaRPr>
          </a:p>
        </p:txBody>
      </p:sp>
      <p:sp>
        <p:nvSpPr>
          <p:cNvPr id="33" name="object 25">
            <a:extLst>
              <a:ext uri="{FF2B5EF4-FFF2-40B4-BE49-F238E27FC236}">
                <a16:creationId xmlns:a16="http://schemas.microsoft.com/office/drawing/2014/main" id="{B61129A5-15B4-458F-A754-443C3A90AAA6}"/>
              </a:ext>
            </a:extLst>
          </p:cNvPr>
          <p:cNvSpPr txBox="1"/>
          <p:nvPr/>
        </p:nvSpPr>
        <p:spPr>
          <a:xfrm>
            <a:off x="18211146" y="7831651"/>
            <a:ext cx="253395" cy="256943"/>
          </a:xfrm>
          <a:prstGeom prst="rect">
            <a:avLst/>
          </a:prstGeom>
        </p:spPr>
        <p:txBody>
          <a:bodyPr vert="horz" wrap="square" lIns="0" tIns="28271" rIns="0" bIns="0" rtlCol="0">
            <a:spAutoFit/>
          </a:bodyPr>
          <a:lstStyle/>
          <a:p>
            <a:pPr marL="20942">
              <a:spcBef>
                <a:spcPts val="223"/>
              </a:spcBef>
            </a:pPr>
            <a:r>
              <a:rPr sz="1484" spc="-41" dirty="0">
                <a:solidFill>
                  <a:srgbClr val="3E3B3B"/>
                </a:solidFill>
                <a:latin typeface="Arial"/>
                <a:cs typeface="Arial"/>
              </a:rPr>
              <a:t>72</a:t>
            </a:r>
            <a:endParaRPr sz="1484">
              <a:latin typeface="Arial"/>
              <a:cs typeface="Arial"/>
            </a:endParaRPr>
          </a:p>
        </p:txBody>
      </p:sp>
      <p:sp>
        <p:nvSpPr>
          <p:cNvPr id="34" name="object 26">
            <a:extLst>
              <a:ext uri="{FF2B5EF4-FFF2-40B4-BE49-F238E27FC236}">
                <a16:creationId xmlns:a16="http://schemas.microsoft.com/office/drawing/2014/main" id="{81A250A7-DF50-43EA-AF2A-D9E954E7431F}"/>
              </a:ext>
            </a:extLst>
          </p:cNvPr>
          <p:cNvSpPr txBox="1"/>
          <p:nvPr/>
        </p:nvSpPr>
        <p:spPr>
          <a:xfrm>
            <a:off x="19183937" y="7831651"/>
            <a:ext cx="253395" cy="256943"/>
          </a:xfrm>
          <a:prstGeom prst="rect">
            <a:avLst/>
          </a:prstGeom>
        </p:spPr>
        <p:txBody>
          <a:bodyPr vert="horz" wrap="square" lIns="0" tIns="28271" rIns="0" bIns="0" rtlCol="0">
            <a:spAutoFit/>
          </a:bodyPr>
          <a:lstStyle/>
          <a:p>
            <a:pPr marL="20942">
              <a:spcBef>
                <a:spcPts val="223"/>
              </a:spcBef>
            </a:pPr>
            <a:r>
              <a:rPr sz="1484" spc="-41" dirty="0">
                <a:solidFill>
                  <a:srgbClr val="3E3B3B"/>
                </a:solidFill>
                <a:latin typeface="Arial"/>
                <a:cs typeface="Arial"/>
              </a:rPr>
              <a:t>84</a:t>
            </a:r>
            <a:endParaRPr sz="1484">
              <a:latin typeface="Arial"/>
              <a:cs typeface="Arial"/>
            </a:endParaRPr>
          </a:p>
        </p:txBody>
      </p:sp>
      <p:grpSp>
        <p:nvGrpSpPr>
          <p:cNvPr id="35" name="object 27">
            <a:extLst>
              <a:ext uri="{FF2B5EF4-FFF2-40B4-BE49-F238E27FC236}">
                <a16:creationId xmlns:a16="http://schemas.microsoft.com/office/drawing/2014/main" id="{1A3A1ABB-AB3A-447E-AA9A-2064B94BEFE0}"/>
              </a:ext>
            </a:extLst>
          </p:cNvPr>
          <p:cNvGrpSpPr/>
          <p:nvPr/>
        </p:nvGrpSpPr>
        <p:grpSpPr>
          <a:xfrm>
            <a:off x="12433764" y="3627582"/>
            <a:ext cx="6883560" cy="4242803"/>
            <a:chOff x="7596782" y="2233963"/>
            <a:chExt cx="4174490" cy="2573020"/>
          </a:xfrm>
        </p:grpSpPr>
        <p:sp>
          <p:nvSpPr>
            <p:cNvPr id="36" name="object 28">
              <a:extLst>
                <a:ext uri="{FF2B5EF4-FFF2-40B4-BE49-F238E27FC236}">
                  <a16:creationId xmlns:a16="http://schemas.microsoft.com/office/drawing/2014/main" id="{2296E9ED-C466-4E26-95B6-955E0C155415}"/>
                </a:ext>
              </a:extLst>
            </p:cNvPr>
            <p:cNvSpPr/>
            <p:nvPr/>
          </p:nvSpPr>
          <p:spPr>
            <a:xfrm>
              <a:off x="11767627" y="4769692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82"/>
                  </a:lnTo>
                </a:path>
              </a:pathLst>
            </a:custGeom>
            <a:ln w="6350">
              <a:solidFill>
                <a:srgbClr val="8788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29">
              <a:extLst>
                <a:ext uri="{FF2B5EF4-FFF2-40B4-BE49-F238E27FC236}">
                  <a16:creationId xmlns:a16="http://schemas.microsoft.com/office/drawing/2014/main" id="{5E31F9F9-2B97-4446-BB73-81AADE12102D}"/>
                </a:ext>
              </a:extLst>
            </p:cNvPr>
            <p:cNvSpPr/>
            <p:nvPr/>
          </p:nvSpPr>
          <p:spPr>
            <a:xfrm>
              <a:off x="11179183" y="4769692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82"/>
                  </a:lnTo>
                </a:path>
              </a:pathLst>
            </a:custGeom>
            <a:ln w="6350">
              <a:solidFill>
                <a:srgbClr val="8788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0">
              <a:extLst>
                <a:ext uri="{FF2B5EF4-FFF2-40B4-BE49-F238E27FC236}">
                  <a16:creationId xmlns:a16="http://schemas.microsoft.com/office/drawing/2014/main" id="{E21A7A49-FCA3-473C-ABF1-1AE3E51AD9BB}"/>
                </a:ext>
              </a:extLst>
            </p:cNvPr>
            <p:cNvSpPr/>
            <p:nvPr/>
          </p:nvSpPr>
          <p:spPr>
            <a:xfrm>
              <a:off x="10583702" y="4769692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82"/>
                  </a:lnTo>
                </a:path>
              </a:pathLst>
            </a:custGeom>
            <a:ln w="6350">
              <a:solidFill>
                <a:srgbClr val="8788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1">
              <a:extLst>
                <a:ext uri="{FF2B5EF4-FFF2-40B4-BE49-F238E27FC236}">
                  <a16:creationId xmlns:a16="http://schemas.microsoft.com/office/drawing/2014/main" id="{F217E354-06FC-44D0-8E02-4FDF674EB1B5}"/>
                </a:ext>
              </a:extLst>
            </p:cNvPr>
            <p:cNvSpPr/>
            <p:nvPr/>
          </p:nvSpPr>
          <p:spPr>
            <a:xfrm>
              <a:off x="9988221" y="4769692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82"/>
                  </a:lnTo>
                </a:path>
              </a:pathLst>
            </a:custGeom>
            <a:ln w="6350">
              <a:solidFill>
                <a:srgbClr val="8788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2">
              <a:extLst>
                <a:ext uri="{FF2B5EF4-FFF2-40B4-BE49-F238E27FC236}">
                  <a16:creationId xmlns:a16="http://schemas.microsoft.com/office/drawing/2014/main" id="{3C0F2D4A-59AD-4DFA-8705-AE5D14931132}"/>
                </a:ext>
              </a:extLst>
            </p:cNvPr>
            <p:cNvSpPr/>
            <p:nvPr/>
          </p:nvSpPr>
          <p:spPr>
            <a:xfrm>
              <a:off x="9394148" y="4769692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82"/>
                  </a:lnTo>
                </a:path>
              </a:pathLst>
            </a:custGeom>
            <a:ln w="6350">
              <a:solidFill>
                <a:srgbClr val="8788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3">
              <a:extLst>
                <a:ext uri="{FF2B5EF4-FFF2-40B4-BE49-F238E27FC236}">
                  <a16:creationId xmlns:a16="http://schemas.microsoft.com/office/drawing/2014/main" id="{1B042CFF-DA10-46B6-8BC5-E9CC108B16C5}"/>
                </a:ext>
              </a:extLst>
            </p:cNvPr>
            <p:cNvSpPr/>
            <p:nvPr/>
          </p:nvSpPr>
          <p:spPr>
            <a:xfrm>
              <a:off x="8808522" y="4769692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82"/>
                  </a:lnTo>
                </a:path>
              </a:pathLst>
            </a:custGeom>
            <a:ln w="6350">
              <a:solidFill>
                <a:srgbClr val="8788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9B5DB466-263C-406A-86C7-0DC2A0430C20}"/>
                </a:ext>
              </a:extLst>
            </p:cNvPr>
            <p:cNvSpPr/>
            <p:nvPr/>
          </p:nvSpPr>
          <p:spPr>
            <a:xfrm>
              <a:off x="8211632" y="4769692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3782"/>
                  </a:lnTo>
                </a:path>
              </a:pathLst>
            </a:custGeom>
            <a:ln w="6350">
              <a:solidFill>
                <a:srgbClr val="8788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35">
              <a:extLst>
                <a:ext uri="{FF2B5EF4-FFF2-40B4-BE49-F238E27FC236}">
                  <a16:creationId xmlns:a16="http://schemas.microsoft.com/office/drawing/2014/main" id="{38EBC850-07CE-4ADD-AB37-82C61292F60A}"/>
                </a:ext>
              </a:extLst>
            </p:cNvPr>
            <p:cNvSpPr/>
            <p:nvPr/>
          </p:nvSpPr>
          <p:spPr>
            <a:xfrm>
              <a:off x="7599957" y="2237138"/>
              <a:ext cx="4168140" cy="2566670"/>
            </a:xfrm>
            <a:custGeom>
              <a:avLst/>
              <a:gdLst/>
              <a:ahLst/>
              <a:cxnLst/>
              <a:rect l="l" t="t" r="r" b="b"/>
              <a:pathLst>
                <a:path w="4168140" h="2566670">
                  <a:moveTo>
                    <a:pt x="4167670" y="2566339"/>
                  </a:moveTo>
                  <a:lnTo>
                    <a:pt x="4167670" y="2532557"/>
                  </a:lnTo>
                  <a:lnTo>
                    <a:pt x="0" y="2532557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8788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36">
              <a:extLst>
                <a:ext uri="{FF2B5EF4-FFF2-40B4-BE49-F238E27FC236}">
                  <a16:creationId xmlns:a16="http://schemas.microsoft.com/office/drawing/2014/main" id="{2A51396A-5239-40C1-9CBE-770F63F23F56}"/>
                </a:ext>
              </a:extLst>
            </p:cNvPr>
            <p:cNvSpPr/>
            <p:nvPr/>
          </p:nvSpPr>
          <p:spPr>
            <a:xfrm>
              <a:off x="7605592" y="2242767"/>
              <a:ext cx="4152900" cy="31115"/>
            </a:xfrm>
            <a:custGeom>
              <a:avLst/>
              <a:gdLst/>
              <a:ahLst/>
              <a:cxnLst/>
              <a:rect l="l" t="t" r="r" b="b"/>
              <a:pathLst>
                <a:path w="4152900" h="31114">
                  <a:moveTo>
                    <a:pt x="0" y="0"/>
                  </a:moveTo>
                  <a:lnTo>
                    <a:pt x="4152887" y="30975"/>
                  </a:lnTo>
                </a:path>
              </a:pathLst>
            </a:custGeom>
            <a:ln w="9525">
              <a:solidFill>
                <a:srgbClr val="DF9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37">
              <a:extLst>
                <a:ext uri="{FF2B5EF4-FFF2-40B4-BE49-F238E27FC236}">
                  <a16:creationId xmlns:a16="http://schemas.microsoft.com/office/drawing/2014/main" id="{8EA6CCD7-41C9-42E3-B6C3-6D17DDD1F7A4}"/>
                </a:ext>
              </a:extLst>
            </p:cNvPr>
            <p:cNvSpPr/>
            <p:nvPr/>
          </p:nvSpPr>
          <p:spPr>
            <a:xfrm>
              <a:off x="7605592" y="2242767"/>
              <a:ext cx="4152900" cy="64769"/>
            </a:xfrm>
            <a:custGeom>
              <a:avLst/>
              <a:gdLst/>
              <a:ahLst/>
              <a:cxnLst/>
              <a:rect l="l" t="t" r="r" b="b"/>
              <a:pathLst>
                <a:path w="4152900" h="64769">
                  <a:moveTo>
                    <a:pt x="0" y="0"/>
                  </a:moveTo>
                  <a:lnTo>
                    <a:pt x="4152887" y="64757"/>
                  </a:lnTo>
                </a:path>
              </a:pathLst>
            </a:custGeom>
            <a:ln w="9525">
              <a:solidFill>
                <a:srgbClr val="2A6D7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자유형 49">
            <a:extLst>
              <a:ext uri="{FF2B5EF4-FFF2-40B4-BE49-F238E27FC236}">
                <a16:creationId xmlns:a16="http://schemas.microsoft.com/office/drawing/2014/main" id="{E8142266-A402-410A-9B17-F9154404944A}"/>
              </a:ext>
            </a:extLst>
          </p:cNvPr>
          <p:cNvSpPr/>
          <p:nvPr/>
        </p:nvSpPr>
        <p:spPr>
          <a:xfrm>
            <a:off x="3557141" y="1895695"/>
            <a:ext cx="6592126" cy="1045463"/>
          </a:xfrm>
          <a:custGeom>
            <a:avLst/>
            <a:gdLst>
              <a:gd name="connsiteX0" fmla="*/ 0 w 1648460"/>
              <a:gd name="connsiteY0" fmla="*/ 0 h 295910"/>
              <a:gd name="connsiteX1" fmla="*/ 1648460 w 1648460"/>
              <a:gd name="connsiteY1" fmla="*/ 0 h 295910"/>
              <a:gd name="connsiteX2" fmla="*/ 1648460 w 1648460"/>
              <a:gd name="connsiteY2" fmla="*/ 295910 h 295910"/>
              <a:gd name="connsiteX3" fmla="*/ 0 w 1648460"/>
              <a:gd name="connsiteY3" fmla="*/ 295910 h 29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8460" h="295910">
                <a:moveTo>
                  <a:pt x="0" y="0"/>
                </a:moveTo>
                <a:lnTo>
                  <a:pt x="1648460" y="0"/>
                </a:lnTo>
                <a:lnTo>
                  <a:pt x="1648460" y="295910"/>
                </a:lnTo>
                <a:lnTo>
                  <a:pt x="0" y="295910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898989"/>
            </a:solidFill>
            <a:prstDash val="solid"/>
            <a:miter/>
          </a:ln>
        </p:spPr>
        <p:txBody>
          <a:bodyPr rtlCol="0" anchor="ctr"/>
          <a:lstStyle/>
          <a:p>
            <a:pPr algn="ctr" latinLnBrk="1"/>
            <a:r>
              <a:rPr lang="ko-KR" altLang="en-US" sz="1649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전환기 건강진단사업에서 </a:t>
            </a:r>
            <a:r>
              <a:rPr lang="en-US" altLang="ko-KR" sz="1649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2008</a:t>
            </a:r>
            <a:r>
              <a:rPr lang="ko-KR" altLang="en-US" sz="1649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년 </a:t>
            </a:r>
            <a:r>
              <a:rPr lang="en-US" altLang="ko-KR" sz="1649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1</a:t>
            </a:r>
            <a:r>
              <a:rPr lang="ko-KR" altLang="en-US" sz="1649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월 </a:t>
            </a:r>
            <a:r>
              <a:rPr lang="en-US" altLang="ko-KR" sz="1649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1</a:t>
            </a:r>
            <a:r>
              <a:rPr lang="ko-KR" altLang="en-US" sz="1649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일부터 </a:t>
            </a:r>
            <a:r>
              <a:rPr lang="en-US" altLang="ko-KR" sz="1649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2017</a:t>
            </a:r>
            <a:r>
              <a:rPr lang="ko-KR" altLang="en-US" sz="1649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년 </a:t>
            </a:r>
            <a:r>
              <a:rPr lang="en-US" altLang="ko-KR" sz="1649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12</a:t>
            </a:r>
            <a:r>
              <a:rPr lang="ko-KR" altLang="en-US" sz="1649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월 </a:t>
            </a:r>
            <a:r>
              <a:rPr lang="en-US" altLang="ko-KR" sz="1649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31</a:t>
            </a:r>
            <a:r>
              <a:rPr lang="ko-KR" altLang="en-US" sz="1649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일까지 </a:t>
            </a:r>
            <a:r>
              <a:rPr lang="en-US" altLang="ko-KR" sz="1649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DXA BMD screening</a:t>
            </a:r>
            <a:r>
              <a:rPr lang="ko-KR" altLang="en-US" sz="1649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을 통해 골다공증으로 진단을 받았던 여성</a:t>
            </a:r>
            <a:br>
              <a:rPr lang="en-US" altLang="ko-KR" sz="1649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</a:br>
            <a:r>
              <a:rPr lang="en-US" altLang="ko-KR" sz="1649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(n=289,754)</a:t>
            </a:r>
            <a:endParaRPr lang="ko-KR" altLang="ko-KR" sz="1649" kern="100" dirty="0"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47" name="자유형 50">
            <a:extLst>
              <a:ext uri="{FF2B5EF4-FFF2-40B4-BE49-F238E27FC236}">
                <a16:creationId xmlns:a16="http://schemas.microsoft.com/office/drawing/2014/main" id="{4AE5AD30-9706-4657-BB65-DE9778D228A7}"/>
              </a:ext>
            </a:extLst>
          </p:cNvPr>
          <p:cNvSpPr/>
          <p:nvPr/>
        </p:nvSpPr>
        <p:spPr>
          <a:xfrm>
            <a:off x="625009" y="3136208"/>
            <a:ext cx="5246796" cy="2990736"/>
          </a:xfrm>
          <a:custGeom>
            <a:avLst/>
            <a:gdLst>
              <a:gd name="connsiteX0" fmla="*/ 0 w 1648460"/>
              <a:gd name="connsiteY0" fmla="*/ 0 h 295910"/>
              <a:gd name="connsiteX1" fmla="*/ 1648460 w 1648460"/>
              <a:gd name="connsiteY1" fmla="*/ 0 h 295910"/>
              <a:gd name="connsiteX2" fmla="*/ 1648460 w 1648460"/>
              <a:gd name="connsiteY2" fmla="*/ 295910 h 295910"/>
              <a:gd name="connsiteX3" fmla="*/ 0 w 1648460"/>
              <a:gd name="connsiteY3" fmla="*/ 295910 h 29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8460" h="295910">
                <a:moveTo>
                  <a:pt x="0" y="0"/>
                </a:moveTo>
                <a:lnTo>
                  <a:pt x="1648460" y="0"/>
                </a:lnTo>
                <a:lnTo>
                  <a:pt x="1648460" y="295910"/>
                </a:lnTo>
                <a:lnTo>
                  <a:pt x="0" y="295910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898989"/>
            </a:solidFill>
            <a:prstDash val="solid"/>
            <a:miter/>
          </a:ln>
        </p:spPr>
        <p:txBody>
          <a:bodyPr rtlCol="0" anchor="ctr"/>
          <a:lstStyle/>
          <a:p>
            <a:r>
              <a:rPr lang="ko-KR" altLang="en-US" sz="1649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제외 </a:t>
            </a:r>
            <a:r>
              <a:rPr lang="en-US" altLang="ko-KR" sz="1649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(n=199,218) </a:t>
            </a:r>
            <a:endParaRPr lang="ko-KR" altLang="ko-KR" sz="1649" kern="100" dirty="0"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149215" indent="-149215">
              <a:buFont typeface="Arial" panose="020B0604020202020204" pitchFamily="34" charset="0"/>
              <a:buChar char="•"/>
            </a:pPr>
            <a:r>
              <a:rPr lang="ko-KR" altLang="en-US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추적관찰 기간이 </a:t>
            </a:r>
            <a:r>
              <a:rPr lang="en-US" altLang="ko-KR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1</a:t>
            </a:r>
            <a:r>
              <a:rPr lang="ko-KR" altLang="en-US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년 미만인 환자</a:t>
            </a:r>
            <a:r>
              <a:rPr lang="en-US" altLang="ko-KR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(n=867) </a:t>
            </a:r>
          </a:p>
          <a:p>
            <a:pPr marL="149215" indent="-149215">
              <a:buFont typeface="Arial" panose="020B0604020202020204" pitchFamily="34" charset="0"/>
              <a:buChar char="•"/>
            </a:pPr>
            <a:r>
              <a:rPr lang="ko-KR" altLang="en-US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연구 기간 동안 암 진단을 받은 환자</a:t>
            </a:r>
            <a:r>
              <a:rPr lang="en-US" altLang="ko-KR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(n=55,574) </a:t>
            </a:r>
          </a:p>
          <a:p>
            <a:pPr marL="149215" indent="-149215">
              <a:buFont typeface="Arial" panose="020B0604020202020204" pitchFamily="34" charset="0"/>
              <a:buChar char="•"/>
            </a:pPr>
            <a:r>
              <a:rPr lang="ko-KR" altLang="en-US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연구 기간 동안 </a:t>
            </a:r>
            <a:r>
              <a:rPr lang="ko-KR" altLang="en-US" sz="1484" kern="100" dirty="0" err="1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파제트병으로</a:t>
            </a:r>
            <a:r>
              <a:rPr lang="ko-KR" altLang="en-US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진단을 받은  환자</a:t>
            </a:r>
            <a:r>
              <a:rPr lang="en-US" altLang="ko-KR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(n=294) </a:t>
            </a:r>
          </a:p>
          <a:p>
            <a:pPr marL="149215" indent="-149215">
              <a:buFont typeface="Arial" panose="020B0604020202020204" pitchFamily="34" charset="0"/>
              <a:buChar char="•"/>
            </a:pPr>
            <a:r>
              <a:rPr lang="ko-KR" altLang="en-US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연구 기간 동안 골형성부전증 진단을 받은 환자</a:t>
            </a:r>
            <a:r>
              <a:rPr lang="en-US" altLang="ko-KR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(n=4) </a:t>
            </a:r>
          </a:p>
          <a:p>
            <a:pPr marL="149215" indent="-149215">
              <a:buFont typeface="Arial" panose="020B0604020202020204" pitchFamily="34" charset="0"/>
              <a:buChar char="•"/>
            </a:pPr>
            <a:r>
              <a:rPr lang="ko-KR" altLang="en-US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연구 기간 동안 만성 스테로이드 치료를 받은 환자</a:t>
            </a:r>
            <a:r>
              <a:rPr lang="en-US" altLang="ko-KR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(n=113,035) </a:t>
            </a:r>
          </a:p>
          <a:p>
            <a:pPr marL="149215" indent="-149215">
              <a:buFont typeface="Arial" panose="020B0604020202020204" pitchFamily="34" charset="0"/>
              <a:buChar char="•"/>
            </a:pPr>
            <a:r>
              <a:rPr lang="en-US" altLang="ko-KR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DXA BMD </a:t>
            </a:r>
            <a:r>
              <a:rPr lang="ko-KR" altLang="en-US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검사 전 골다공증 치료제를 처방 받은 환자</a:t>
            </a:r>
            <a:r>
              <a:rPr lang="en-US" altLang="ko-KR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(n=146,100) </a:t>
            </a:r>
          </a:p>
          <a:p>
            <a:pPr marL="149215" indent="-149215">
              <a:buFont typeface="Arial" panose="020B0604020202020204" pitchFamily="34" charset="0"/>
              <a:buChar char="•"/>
            </a:pPr>
            <a:r>
              <a:rPr lang="ko-KR" altLang="en-US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데이터 누락이 있던 환자</a:t>
            </a:r>
            <a:r>
              <a:rPr lang="en-US" altLang="ko-KR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(n=1,590)</a:t>
            </a:r>
            <a:endParaRPr lang="ko-KR" altLang="ko-KR" sz="1484" kern="100" dirty="0"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48" name="자유형 51">
            <a:extLst>
              <a:ext uri="{FF2B5EF4-FFF2-40B4-BE49-F238E27FC236}">
                <a16:creationId xmlns:a16="http://schemas.microsoft.com/office/drawing/2014/main" id="{0C95B05B-6CC7-494C-954F-42A9BD44FBE9}"/>
              </a:ext>
            </a:extLst>
          </p:cNvPr>
          <p:cNvSpPr/>
          <p:nvPr/>
        </p:nvSpPr>
        <p:spPr>
          <a:xfrm>
            <a:off x="5383055" y="6390044"/>
            <a:ext cx="2541934" cy="403531"/>
          </a:xfrm>
          <a:custGeom>
            <a:avLst/>
            <a:gdLst>
              <a:gd name="connsiteX0" fmla="*/ 0 w 1648460"/>
              <a:gd name="connsiteY0" fmla="*/ 0 h 295910"/>
              <a:gd name="connsiteX1" fmla="*/ 1648460 w 1648460"/>
              <a:gd name="connsiteY1" fmla="*/ 0 h 295910"/>
              <a:gd name="connsiteX2" fmla="*/ 1648460 w 1648460"/>
              <a:gd name="connsiteY2" fmla="*/ 295910 h 295910"/>
              <a:gd name="connsiteX3" fmla="*/ 0 w 1648460"/>
              <a:gd name="connsiteY3" fmla="*/ 295910 h 29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8460" h="295910">
                <a:moveTo>
                  <a:pt x="0" y="0"/>
                </a:moveTo>
                <a:lnTo>
                  <a:pt x="1648460" y="0"/>
                </a:lnTo>
                <a:lnTo>
                  <a:pt x="1648460" y="295910"/>
                </a:lnTo>
                <a:lnTo>
                  <a:pt x="0" y="295910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898989"/>
            </a:solidFill>
            <a:prstDash val="solid"/>
            <a:miter/>
          </a:ln>
        </p:spPr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1319"/>
              </a:spcAft>
            </a:pPr>
            <a:r>
              <a:rPr lang="ko-KR" altLang="en-US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연구 코호트</a:t>
            </a:r>
            <a:r>
              <a:rPr lang="en-US" altLang="ko-KR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(n=90,536) </a:t>
            </a:r>
            <a:endParaRPr lang="ko-KR" altLang="ko-KR" sz="1484" kern="100" dirty="0"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49" name="자유형 52">
            <a:extLst>
              <a:ext uri="{FF2B5EF4-FFF2-40B4-BE49-F238E27FC236}">
                <a16:creationId xmlns:a16="http://schemas.microsoft.com/office/drawing/2014/main" id="{97884C34-36FE-4641-8261-4209D1056F59}"/>
              </a:ext>
            </a:extLst>
          </p:cNvPr>
          <p:cNvSpPr/>
          <p:nvPr/>
        </p:nvSpPr>
        <p:spPr>
          <a:xfrm>
            <a:off x="3340565" y="7250524"/>
            <a:ext cx="3076618" cy="1013677"/>
          </a:xfrm>
          <a:custGeom>
            <a:avLst/>
            <a:gdLst>
              <a:gd name="connsiteX0" fmla="*/ 0 w 1648460"/>
              <a:gd name="connsiteY0" fmla="*/ 0 h 295910"/>
              <a:gd name="connsiteX1" fmla="*/ 1648460 w 1648460"/>
              <a:gd name="connsiteY1" fmla="*/ 0 h 295910"/>
              <a:gd name="connsiteX2" fmla="*/ 1648460 w 1648460"/>
              <a:gd name="connsiteY2" fmla="*/ 295910 h 295910"/>
              <a:gd name="connsiteX3" fmla="*/ 0 w 1648460"/>
              <a:gd name="connsiteY3" fmla="*/ 295910 h 29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8460" h="295910">
                <a:moveTo>
                  <a:pt x="0" y="0"/>
                </a:moveTo>
                <a:lnTo>
                  <a:pt x="1648460" y="0"/>
                </a:lnTo>
                <a:lnTo>
                  <a:pt x="1648460" y="295910"/>
                </a:lnTo>
                <a:lnTo>
                  <a:pt x="0" y="295910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898989"/>
            </a:solidFill>
            <a:prstDash val="solid"/>
            <a:miter/>
          </a:ln>
        </p:spPr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1319"/>
              </a:spcAft>
            </a:pPr>
            <a:r>
              <a:rPr lang="ko-KR" altLang="en-US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코호트 등록 후 골흡수억제제를</a:t>
            </a:r>
            <a:br>
              <a:rPr lang="en-US" altLang="ko-KR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</a:br>
            <a:r>
              <a:rPr lang="ko-KR" altLang="en-US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새롭게 투여 받은 환자 </a:t>
            </a:r>
            <a:r>
              <a:rPr lang="en-US" altLang="ko-KR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(n=58,094) </a:t>
            </a:r>
            <a:endParaRPr lang="ko-KR" altLang="ko-KR" sz="1484" kern="100" dirty="0"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50" name="자유형 53">
            <a:extLst>
              <a:ext uri="{FF2B5EF4-FFF2-40B4-BE49-F238E27FC236}">
                <a16:creationId xmlns:a16="http://schemas.microsoft.com/office/drawing/2014/main" id="{74C31396-5A89-497C-A4EA-A4F835146759}"/>
              </a:ext>
            </a:extLst>
          </p:cNvPr>
          <p:cNvSpPr/>
          <p:nvPr/>
        </p:nvSpPr>
        <p:spPr>
          <a:xfrm>
            <a:off x="7072655" y="7250524"/>
            <a:ext cx="3076618" cy="1013677"/>
          </a:xfrm>
          <a:custGeom>
            <a:avLst/>
            <a:gdLst>
              <a:gd name="connsiteX0" fmla="*/ 0 w 1648460"/>
              <a:gd name="connsiteY0" fmla="*/ 0 h 295910"/>
              <a:gd name="connsiteX1" fmla="*/ 1648460 w 1648460"/>
              <a:gd name="connsiteY1" fmla="*/ 0 h 295910"/>
              <a:gd name="connsiteX2" fmla="*/ 1648460 w 1648460"/>
              <a:gd name="connsiteY2" fmla="*/ 295910 h 295910"/>
              <a:gd name="connsiteX3" fmla="*/ 0 w 1648460"/>
              <a:gd name="connsiteY3" fmla="*/ 295910 h 29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8460" h="295910">
                <a:moveTo>
                  <a:pt x="0" y="0"/>
                </a:moveTo>
                <a:lnTo>
                  <a:pt x="1648460" y="0"/>
                </a:lnTo>
                <a:lnTo>
                  <a:pt x="1648460" y="295910"/>
                </a:lnTo>
                <a:lnTo>
                  <a:pt x="0" y="295910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898989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ko-KR" altLang="en-US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골흡수억제제를 한 번도 </a:t>
            </a:r>
            <a:br>
              <a:rPr lang="en-US" altLang="ko-KR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</a:br>
            <a:r>
              <a:rPr lang="ko-KR" altLang="en-US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투여 받지 않은 환자</a:t>
            </a:r>
            <a:r>
              <a:rPr lang="en-US" altLang="ko-KR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(n=32,442) </a:t>
            </a:r>
            <a:endParaRPr lang="ko-KR" altLang="ko-KR" sz="1484" kern="100" dirty="0"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51" name="자유형 54">
            <a:extLst>
              <a:ext uri="{FF2B5EF4-FFF2-40B4-BE49-F238E27FC236}">
                <a16:creationId xmlns:a16="http://schemas.microsoft.com/office/drawing/2014/main" id="{01DC4B74-92E9-40CE-B877-FDD4399441B9}"/>
              </a:ext>
            </a:extLst>
          </p:cNvPr>
          <p:cNvSpPr/>
          <p:nvPr/>
        </p:nvSpPr>
        <p:spPr>
          <a:xfrm>
            <a:off x="625007" y="7714307"/>
            <a:ext cx="2220027" cy="1637226"/>
          </a:xfrm>
          <a:custGeom>
            <a:avLst/>
            <a:gdLst>
              <a:gd name="connsiteX0" fmla="*/ 0 w 1648460"/>
              <a:gd name="connsiteY0" fmla="*/ 0 h 295910"/>
              <a:gd name="connsiteX1" fmla="*/ 1648460 w 1648460"/>
              <a:gd name="connsiteY1" fmla="*/ 0 h 295910"/>
              <a:gd name="connsiteX2" fmla="*/ 1648460 w 1648460"/>
              <a:gd name="connsiteY2" fmla="*/ 295910 h 295910"/>
              <a:gd name="connsiteX3" fmla="*/ 0 w 1648460"/>
              <a:gd name="connsiteY3" fmla="*/ 295910 h 29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8460" h="295910">
                <a:moveTo>
                  <a:pt x="0" y="0"/>
                </a:moveTo>
                <a:lnTo>
                  <a:pt x="1648460" y="0"/>
                </a:lnTo>
                <a:lnTo>
                  <a:pt x="1648460" y="295910"/>
                </a:lnTo>
                <a:lnTo>
                  <a:pt x="0" y="295910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898989"/>
            </a:solidFill>
            <a:prstDash val="solid"/>
            <a:miter/>
          </a:ln>
        </p:spPr>
        <p:txBody>
          <a:bodyPr rtlCol="0" anchor="ctr"/>
          <a:lstStyle/>
          <a:p>
            <a:pPr marL="149215" indent="-149215">
              <a:lnSpc>
                <a:spcPct val="107000"/>
              </a:lnSpc>
              <a:spcAft>
                <a:spcPts val="1319"/>
              </a:spcAft>
            </a:pPr>
            <a:r>
              <a:rPr lang="ko-KR" altLang="en-US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제외</a:t>
            </a:r>
            <a:r>
              <a:rPr lang="en-US" altLang="ko-KR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(n=30,472):</a:t>
            </a:r>
            <a:endParaRPr lang="ko-KR" altLang="ko-KR" sz="1484" kern="100" dirty="0"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149215" indent="-149215">
              <a:lnSpc>
                <a:spcPct val="107000"/>
              </a:lnSpc>
              <a:spcAft>
                <a:spcPts val="1319"/>
              </a:spcAft>
              <a:buFont typeface="Arial" panose="020B0604020202020204" pitchFamily="34" charset="0"/>
              <a:buChar char="•"/>
            </a:pPr>
            <a:r>
              <a:rPr lang="en-US" altLang="ko-KR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1</a:t>
            </a:r>
            <a:r>
              <a:rPr lang="ko-KR" altLang="en-US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년 미만으로 골흡수억제제를 </a:t>
            </a:r>
            <a:br>
              <a:rPr lang="en-US" altLang="ko-KR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</a:br>
            <a:r>
              <a:rPr lang="ko-KR" altLang="en-US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투여 받은 환자</a:t>
            </a:r>
            <a:endParaRPr lang="ko-KR" altLang="ko-KR" sz="1484" kern="100" dirty="0"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52" name="자유형 55">
            <a:extLst>
              <a:ext uri="{FF2B5EF4-FFF2-40B4-BE49-F238E27FC236}">
                <a16:creationId xmlns:a16="http://schemas.microsoft.com/office/drawing/2014/main" id="{9F378CE6-F8F8-4E0B-B6F2-A9DC61CC8AD7}"/>
              </a:ext>
            </a:extLst>
          </p:cNvPr>
          <p:cNvSpPr/>
          <p:nvPr/>
        </p:nvSpPr>
        <p:spPr>
          <a:xfrm>
            <a:off x="3340565" y="8814852"/>
            <a:ext cx="3076618" cy="412840"/>
          </a:xfrm>
          <a:custGeom>
            <a:avLst/>
            <a:gdLst>
              <a:gd name="connsiteX0" fmla="*/ 0 w 1648460"/>
              <a:gd name="connsiteY0" fmla="*/ 0 h 295910"/>
              <a:gd name="connsiteX1" fmla="*/ 1648460 w 1648460"/>
              <a:gd name="connsiteY1" fmla="*/ 0 h 295910"/>
              <a:gd name="connsiteX2" fmla="*/ 1648460 w 1648460"/>
              <a:gd name="connsiteY2" fmla="*/ 295910 h 295910"/>
              <a:gd name="connsiteX3" fmla="*/ 0 w 1648460"/>
              <a:gd name="connsiteY3" fmla="*/ 295910 h 29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8460" h="295910">
                <a:moveTo>
                  <a:pt x="0" y="0"/>
                </a:moveTo>
                <a:lnTo>
                  <a:pt x="1648460" y="0"/>
                </a:lnTo>
                <a:lnTo>
                  <a:pt x="1648460" y="295910"/>
                </a:lnTo>
                <a:lnTo>
                  <a:pt x="0" y="295910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898989"/>
            </a:solidFill>
            <a:prstDash val="solid"/>
            <a:miter/>
          </a:ln>
        </p:spPr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1319"/>
              </a:spcAft>
            </a:pPr>
            <a:r>
              <a:rPr lang="en-US" altLang="ko-KR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Case pool (n=27,622) </a:t>
            </a:r>
            <a:endParaRPr lang="ko-KR" altLang="ko-KR" sz="1484" kern="100" dirty="0"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C2A8D009-5AB6-4E34-8B88-EF3AF0838BD3}"/>
              </a:ext>
            </a:extLst>
          </p:cNvPr>
          <p:cNvGrpSpPr/>
          <p:nvPr/>
        </p:nvGrpSpPr>
        <p:grpSpPr>
          <a:xfrm>
            <a:off x="3340564" y="9932750"/>
            <a:ext cx="6808709" cy="427530"/>
            <a:chOff x="2161456" y="5718797"/>
            <a:chExt cx="4129097" cy="377469"/>
          </a:xfrm>
        </p:grpSpPr>
        <p:sp>
          <p:nvSpPr>
            <p:cNvPr id="54" name="자유형 56">
              <a:extLst>
                <a:ext uri="{FF2B5EF4-FFF2-40B4-BE49-F238E27FC236}">
                  <a16:creationId xmlns:a16="http://schemas.microsoft.com/office/drawing/2014/main" id="{25733ED4-4D43-4B55-89B2-034869E63F7D}"/>
                </a:ext>
              </a:extLst>
            </p:cNvPr>
            <p:cNvSpPr/>
            <p:nvPr/>
          </p:nvSpPr>
          <p:spPr>
            <a:xfrm>
              <a:off x="2161456" y="5731768"/>
              <a:ext cx="1865795" cy="364498"/>
            </a:xfrm>
            <a:custGeom>
              <a:avLst/>
              <a:gdLst>
                <a:gd name="connsiteX0" fmla="*/ 0 w 1648460"/>
                <a:gd name="connsiteY0" fmla="*/ 0 h 295910"/>
                <a:gd name="connsiteX1" fmla="*/ 1648460 w 1648460"/>
                <a:gd name="connsiteY1" fmla="*/ 0 h 295910"/>
                <a:gd name="connsiteX2" fmla="*/ 1648460 w 1648460"/>
                <a:gd name="connsiteY2" fmla="*/ 295910 h 295910"/>
                <a:gd name="connsiteX3" fmla="*/ 0 w 1648460"/>
                <a:gd name="connsiteY3" fmla="*/ 295910 h 29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8460" h="295910">
                  <a:moveTo>
                    <a:pt x="0" y="0"/>
                  </a:moveTo>
                  <a:lnTo>
                    <a:pt x="1648460" y="0"/>
                  </a:lnTo>
                  <a:lnTo>
                    <a:pt x="1648460" y="295910"/>
                  </a:lnTo>
                  <a:lnTo>
                    <a:pt x="0" y="29591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rgbClr val="898989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07000"/>
                </a:lnSpc>
                <a:spcAft>
                  <a:spcPts val="1319"/>
                </a:spcAft>
              </a:pPr>
              <a:r>
                <a:rPr lang="ko-KR" altLang="en-US" sz="1484" kern="100" dirty="0"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골흡수억제제 </a:t>
              </a:r>
              <a:r>
                <a:rPr lang="ko-KR" altLang="en-US" sz="1484" kern="100" dirty="0" err="1"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사용군</a:t>
              </a:r>
              <a:r>
                <a:rPr lang="ko-KR" altLang="en-US" sz="1484" kern="100" dirty="0"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 </a:t>
              </a:r>
              <a:r>
                <a:rPr lang="en-US" altLang="ko-KR" sz="1484" kern="100" dirty="0"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(n=15,895) </a:t>
              </a:r>
              <a:endParaRPr lang="ko-KR" altLang="ko-KR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55" name="자유형 57">
              <a:extLst>
                <a:ext uri="{FF2B5EF4-FFF2-40B4-BE49-F238E27FC236}">
                  <a16:creationId xmlns:a16="http://schemas.microsoft.com/office/drawing/2014/main" id="{0727942A-330F-4537-8D05-2696EDCC5462}"/>
                </a:ext>
              </a:extLst>
            </p:cNvPr>
            <p:cNvSpPr/>
            <p:nvPr/>
          </p:nvSpPr>
          <p:spPr>
            <a:xfrm>
              <a:off x="4424758" y="5718797"/>
              <a:ext cx="1865795" cy="377469"/>
            </a:xfrm>
            <a:custGeom>
              <a:avLst/>
              <a:gdLst>
                <a:gd name="connsiteX0" fmla="*/ 0 w 1648460"/>
                <a:gd name="connsiteY0" fmla="*/ 0 h 295910"/>
                <a:gd name="connsiteX1" fmla="*/ 1648460 w 1648460"/>
                <a:gd name="connsiteY1" fmla="*/ 0 h 295910"/>
                <a:gd name="connsiteX2" fmla="*/ 1648460 w 1648460"/>
                <a:gd name="connsiteY2" fmla="*/ 295910 h 295910"/>
                <a:gd name="connsiteX3" fmla="*/ 0 w 1648460"/>
                <a:gd name="connsiteY3" fmla="*/ 295910 h 29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8460" h="295910">
                  <a:moveTo>
                    <a:pt x="0" y="0"/>
                  </a:moveTo>
                  <a:lnTo>
                    <a:pt x="1648460" y="0"/>
                  </a:lnTo>
                  <a:lnTo>
                    <a:pt x="1648460" y="295910"/>
                  </a:lnTo>
                  <a:lnTo>
                    <a:pt x="0" y="29591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rgbClr val="898989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319"/>
                </a:spcAft>
              </a:pPr>
              <a:r>
                <a:rPr lang="ko-KR" altLang="en-US" sz="1484" kern="100" dirty="0"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비사용군</a:t>
              </a:r>
              <a:r>
                <a:rPr lang="en-US" altLang="ko-KR" sz="1484" kern="100" dirty="0"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 (n=15,895)</a:t>
              </a:r>
              <a:endParaRPr lang="ko-KR" altLang="ko-KR" sz="1484" kern="100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cxnSp>
        <p:nvCxnSpPr>
          <p:cNvPr id="56" name="직선 화살표 연결선 55">
            <a:extLst>
              <a:ext uri="{FF2B5EF4-FFF2-40B4-BE49-F238E27FC236}">
                <a16:creationId xmlns:a16="http://schemas.microsoft.com/office/drawing/2014/main" id="{D24B540E-37FF-46D0-87BC-8AE9295AC875}"/>
              </a:ext>
            </a:extLst>
          </p:cNvPr>
          <p:cNvCxnSpPr/>
          <p:nvPr/>
        </p:nvCxnSpPr>
        <p:spPr>
          <a:xfrm flipH="1">
            <a:off x="5871805" y="4715280"/>
            <a:ext cx="863952" cy="0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화살표 연결선 56">
            <a:extLst>
              <a:ext uri="{FF2B5EF4-FFF2-40B4-BE49-F238E27FC236}">
                <a16:creationId xmlns:a16="http://schemas.microsoft.com/office/drawing/2014/main" id="{80968766-8D57-4FB5-AC89-F5CCDE2B5CC3}"/>
              </a:ext>
            </a:extLst>
          </p:cNvPr>
          <p:cNvCxnSpPr>
            <a:cxnSpLocks/>
          </p:cNvCxnSpPr>
          <p:nvPr/>
        </p:nvCxnSpPr>
        <p:spPr>
          <a:xfrm flipH="1">
            <a:off x="2845036" y="8532920"/>
            <a:ext cx="2008637" cy="0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연결선[R] 67">
            <a:extLst>
              <a:ext uri="{FF2B5EF4-FFF2-40B4-BE49-F238E27FC236}">
                <a16:creationId xmlns:a16="http://schemas.microsoft.com/office/drawing/2014/main" id="{7AA2E342-F381-4372-A8AC-D23FC7FCABDE}"/>
              </a:ext>
            </a:extLst>
          </p:cNvPr>
          <p:cNvCxnSpPr/>
          <p:nvPr/>
        </p:nvCxnSpPr>
        <p:spPr>
          <a:xfrm>
            <a:off x="4853672" y="9516895"/>
            <a:ext cx="3910792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[R] 4">
            <a:extLst>
              <a:ext uri="{FF2B5EF4-FFF2-40B4-BE49-F238E27FC236}">
                <a16:creationId xmlns:a16="http://schemas.microsoft.com/office/drawing/2014/main" id="{94A7BCAB-F8CF-4259-B3E6-6F8DBF5BBFD2}"/>
              </a:ext>
            </a:extLst>
          </p:cNvPr>
          <p:cNvCxnSpPr>
            <a:cxnSpLocks/>
          </p:cNvCxnSpPr>
          <p:nvPr/>
        </p:nvCxnSpPr>
        <p:spPr>
          <a:xfrm>
            <a:off x="10622245" y="1543270"/>
            <a:ext cx="0" cy="9765684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슬라이드 번호 개체 틀 1">
            <a:extLst>
              <a:ext uri="{FF2B5EF4-FFF2-40B4-BE49-F238E27FC236}">
                <a16:creationId xmlns:a16="http://schemas.microsoft.com/office/drawing/2014/main" id="{2270CB39-B5ED-447B-983B-559605E95B3C}"/>
              </a:ext>
            </a:extLst>
          </p:cNvPr>
          <p:cNvSpPr txBox="1">
            <a:spLocks/>
          </p:cNvSpPr>
          <p:nvPr/>
        </p:nvSpPr>
        <p:spPr>
          <a:xfrm>
            <a:off x="19563163" y="10861723"/>
            <a:ext cx="540936" cy="447230"/>
          </a:xfrm>
          <a:prstGeom prst="rect">
            <a:avLst/>
          </a:prstGeom>
        </p:spPr>
        <p:txBody>
          <a:bodyPr vert="horz" lIns="150781" tIns="75390" rIns="150781" bIns="7539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5F1155-D4EA-784C-A51F-D832E946BA31}" type="slidenum">
              <a:rPr kumimoji="1" lang="x-none" altLang="en-US" sz="1319">
                <a:cs typeface="Arial" panose="020B0604020202020204" pitchFamily="34" charset="0"/>
              </a:rPr>
              <a:pPr/>
              <a:t>10</a:t>
            </a:fld>
            <a:endParaRPr kumimoji="1" lang="x-none" altLang="en-US" sz="1319">
              <a:cs typeface="Arial" panose="020B0604020202020204" pitchFamily="34" charset="0"/>
            </a:endParaRPr>
          </a:p>
        </p:txBody>
      </p:sp>
      <p:sp>
        <p:nvSpPr>
          <p:cNvPr id="61" name="object 24">
            <a:extLst>
              <a:ext uri="{FF2B5EF4-FFF2-40B4-BE49-F238E27FC236}">
                <a16:creationId xmlns:a16="http://schemas.microsoft.com/office/drawing/2014/main" id="{73300681-6FE3-4286-B552-8617CF3243F9}"/>
              </a:ext>
            </a:extLst>
          </p:cNvPr>
          <p:cNvSpPr txBox="1"/>
          <p:nvPr/>
        </p:nvSpPr>
        <p:spPr>
          <a:xfrm>
            <a:off x="13767117" y="8237529"/>
            <a:ext cx="4697424" cy="245017"/>
          </a:xfrm>
          <a:prstGeom prst="rect">
            <a:avLst/>
          </a:prstGeom>
        </p:spPr>
        <p:txBody>
          <a:bodyPr vert="horz" wrap="square" lIns="0" tIns="28271" rIns="0" bIns="0" rtlCol="0">
            <a:spAutoFit/>
          </a:bodyPr>
          <a:lstStyle/>
          <a:p>
            <a:pPr marL="20942">
              <a:lnSpc>
                <a:spcPts val="1764"/>
              </a:lnSpc>
            </a:pPr>
            <a:r>
              <a:rPr lang="en" altLang="ko-KR" sz="1484" b="1" spc="-16" dirty="0">
                <a:solidFill>
                  <a:srgbClr val="3E3B3B"/>
                </a:solidFill>
                <a:latin typeface="Arial"/>
                <a:cs typeface="Arial"/>
              </a:rPr>
              <a:t>Follow-</a:t>
            </a:r>
            <a:r>
              <a:rPr lang="en" altLang="ko-KR" sz="1484" b="1" dirty="0">
                <a:solidFill>
                  <a:srgbClr val="3E3B3B"/>
                </a:solidFill>
                <a:latin typeface="Arial"/>
                <a:cs typeface="Arial"/>
              </a:rPr>
              <a:t>up</a:t>
            </a:r>
            <a:r>
              <a:rPr lang="en" altLang="ko-KR" sz="1484" b="1" spc="-16" dirty="0">
                <a:solidFill>
                  <a:srgbClr val="3E3B3B"/>
                </a:solidFill>
                <a:latin typeface="Arial"/>
                <a:cs typeface="Arial"/>
              </a:rPr>
              <a:t> </a:t>
            </a:r>
            <a:r>
              <a:rPr lang="en" altLang="ko-KR" sz="1484" b="1" dirty="0">
                <a:solidFill>
                  <a:srgbClr val="3E3B3B"/>
                </a:solidFill>
                <a:latin typeface="Arial"/>
                <a:cs typeface="Arial"/>
              </a:rPr>
              <a:t>time</a:t>
            </a:r>
            <a:r>
              <a:rPr lang="en" altLang="ko-KR" sz="1484" b="1" spc="-16" dirty="0">
                <a:solidFill>
                  <a:srgbClr val="3E3B3B"/>
                </a:solidFill>
                <a:latin typeface="Arial"/>
                <a:cs typeface="Arial"/>
              </a:rPr>
              <a:t> </a:t>
            </a:r>
            <a:r>
              <a:rPr lang="en" altLang="ko-KR" sz="1484" b="1" dirty="0">
                <a:solidFill>
                  <a:srgbClr val="3E3B3B"/>
                </a:solidFill>
                <a:latin typeface="Arial"/>
                <a:cs typeface="Arial"/>
              </a:rPr>
              <a:t>(months)</a:t>
            </a:r>
            <a:r>
              <a:rPr lang="en" altLang="ko-KR" sz="1484" b="1" spc="-16" dirty="0">
                <a:solidFill>
                  <a:srgbClr val="3E3B3B"/>
                </a:solidFill>
                <a:latin typeface="Arial"/>
                <a:cs typeface="Arial"/>
              </a:rPr>
              <a:t> </a:t>
            </a:r>
            <a:r>
              <a:rPr lang="en" altLang="ko-KR" sz="1484" b="1" dirty="0">
                <a:solidFill>
                  <a:srgbClr val="3E3B3B"/>
                </a:solidFill>
                <a:latin typeface="Arial"/>
                <a:cs typeface="Arial"/>
              </a:rPr>
              <a:t>after</a:t>
            </a:r>
            <a:r>
              <a:rPr lang="en" altLang="ko-KR" sz="1484" b="1" spc="-16" dirty="0">
                <a:solidFill>
                  <a:srgbClr val="3E3B3B"/>
                </a:solidFill>
                <a:latin typeface="Arial"/>
                <a:cs typeface="Arial"/>
              </a:rPr>
              <a:t> </a:t>
            </a:r>
            <a:r>
              <a:rPr lang="en" altLang="ko-KR" sz="1484" b="1" dirty="0">
                <a:solidFill>
                  <a:srgbClr val="3E3B3B"/>
                </a:solidFill>
                <a:latin typeface="Arial"/>
                <a:cs typeface="Arial"/>
              </a:rPr>
              <a:t>1</a:t>
            </a:r>
            <a:r>
              <a:rPr lang="en" altLang="ko-KR" sz="1484" b="1" spc="-16" dirty="0">
                <a:solidFill>
                  <a:srgbClr val="3E3B3B"/>
                </a:solidFill>
                <a:latin typeface="Arial"/>
                <a:cs typeface="Arial"/>
              </a:rPr>
              <a:t> </a:t>
            </a:r>
            <a:r>
              <a:rPr lang="en" altLang="ko-KR" sz="1484" b="1" dirty="0">
                <a:solidFill>
                  <a:srgbClr val="3E3B3B"/>
                </a:solidFill>
                <a:latin typeface="Arial"/>
                <a:cs typeface="Arial"/>
              </a:rPr>
              <a:t>year</a:t>
            </a:r>
            <a:r>
              <a:rPr lang="en" altLang="ko-KR" sz="1484" b="1" spc="-16" dirty="0">
                <a:solidFill>
                  <a:srgbClr val="3E3B3B"/>
                </a:solidFill>
                <a:latin typeface="Arial"/>
                <a:cs typeface="Arial"/>
              </a:rPr>
              <a:t> </a:t>
            </a:r>
            <a:r>
              <a:rPr lang="en" altLang="ko-KR" sz="1484" b="1" dirty="0">
                <a:solidFill>
                  <a:srgbClr val="3E3B3B"/>
                </a:solidFill>
                <a:latin typeface="Arial"/>
                <a:cs typeface="Arial"/>
              </a:rPr>
              <a:t>of</a:t>
            </a:r>
            <a:r>
              <a:rPr lang="en" altLang="ko-KR" sz="1484" b="1" spc="-16" dirty="0">
                <a:solidFill>
                  <a:srgbClr val="3E3B3B"/>
                </a:solidFill>
                <a:latin typeface="Arial"/>
                <a:cs typeface="Arial"/>
              </a:rPr>
              <a:t> medication</a:t>
            </a:r>
            <a:endParaRPr lang="en" altLang="ko-KR" sz="1484" b="1" dirty="0">
              <a:latin typeface="Arial"/>
              <a:cs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2567029-F666-4DA7-80CC-58F51D15DBAB}"/>
              </a:ext>
            </a:extLst>
          </p:cNvPr>
          <p:cNvSpPr txBox="1"/>
          <p:nvPr/>
        </p:nvSpPr>
        <p:spPr>
          <a:xfrm>
            <a:off x="1" y="10852194"/>
            <a:ext cx="14972880" cy="295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Kim KJ, </a:t>
            </a:r>
            <a:r>
              <a:rPr lang="en-US" altLang="ko-KR" sz="1319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 </a:t>
            </a:r>
            <a:r>
              <a:rPr lang="en-US" altLang="ko-KR" sz="1319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Eur</a:t>
            </a:r>
            <a:r>
              <a:rPr lang="en-US" altLang="ko-KR" sz="1319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J Endocrinol. </a:t>
            </a:r>
            <a:r>
              <a:rPr lang="en-US" altLang="ko-KR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2024 Aug 30;191(3):361-369.</a:t>
            </a:r>
            <a:endParaRPr lang="ko-KR" altLang="en-US" sz="1319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CBBF7F55-21D9-477B-98A2-2666D8FE60A0}"/>
              </a:ext>
            </a:extLst>
          </p:cNvPr>
          <p:cNvSpPr/>
          <p:nvPr/>
        </p:nvSpPr>
        <p:spPr>
          <a:xfrm>
            <a:off x="61964" y="10531441"/>
            <a:ext cx="10954756" cy="295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AR, Anti-resorptive agents; BMD, bone mass density; CI, confidence interval; DXA, dual-energy X-ray absorptiometry.</a:t>
            </a:r>
            <a:endParaRPr lang="ko-KR" altLang="en-US" sz="1319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968516-1510-46C6-B5B5-91879599ECE9}"/>
              </a:ext>
            </a:extLst>
          </p:cNvPr>
          <p:cNvSpPr txBox="1">
            <a:spLocks/>
          </p:cNvSpPr>
          <p:nvPr/>
        </p:nvSpPr>
        <p:spPr>
          <a:xfrm>
            <a:off x="595473" y="401066"/>
            <a:ext cx="18269601" cy="872286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400" b="1">
                <a:solidFill>
                  <a:srgbClr val="01573C"/>
                </a:solidFill>
              </a:rPr>
              <a:t>골다공증 치료를 받은 환자의 기대수명</a:t>
            </a:r>
            <a:endParaRPr lang="ko-KR" altLang="en-US" sz="4400" b="1" dirty="0">
              <a:solidFill>
                <a:srgbClr val="01573C"/>
              </a:solidFill>
            </a:endParaRPr>
          </a:p>
        </p:txBody>
      </p:sp>
      <p:sp>
        <p:nvSpPr>
          <p:cNvPr id="3" name="모서리가 둥근 직사각형 150">
            <a:extLst>
              <a:ext uri="{FF2B5EF4-FFF2-40B4-BE49-F238E27FC236}">
                <a16:creationId xmlns:a16="http://schemas.microsoft.com/office/drawing/2014/main" id="{C43ED4A5-7AC6-4C02-9EAF-CCA451FCC057}"/>
              </a:ext>
            </a:extLst>
          </p:cNvPr>
          <p:cNvSpPr/>
          <p:nvPr/>
        </p:nvSpPr>
        <p:spPr>
          <a:xfrm>
            <a:off x="4177822" y="2283675"/>
            <a:ext cx="5701834" cy="474369"/>
          </a:xfrm>
          <a:prstGeom prst="roundRect">
            <a:avLst>
              <a:gd name="adj" fmla="val 50000"/>
            </a:avLst>
          </a:prstGeom>
          <a:solidFill>
            <a:srgbClr val="D2E2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 latinLnBrk="1">
              <a:defRPr/>
            </a:pPr>
            <a:r>
              <a:rPr lang="ko-KR" altLang="en-US" sz="2474" b="1" kern="1200" dirty="0">
                <a:solidFill>
                  <a:srgbClr val="026B76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남성</a:t>
            </a:r>
          </a:p>
        </p:txBody>
      </p:sp>
      <p:sp>
        <p:nvSpPr>
          <p:cNvPr id="4" name="모서리가 둥근 직사각형 151">
            <a:extLst>
              <a:ext uri="{FF2B5EF4-FFF2-40B4-BE49-F238E27FC236}">
                <a16:creationId xmlns:a16="http://schemas.microsoft.com/office/drawing/2014/main" id="{0E0BE636-3FBA-4235-BB38-185B02366443}"/>
              </a:ext>
            </a:extLst>
          </p:cNvPr>
          <p:cNvSpPr/>
          <p:nvPr/>
        </p:nvSpPr>
        <p:spPr>
          <a:xfrm>
            <a:off x="10570185" y="2283675"/>
            <a:ext cx="5940579" cy="474369"/>
          </a:xfrm>
          <a:prstGeom prst="roundRect">
            <a:avLst>
              <a:gd name="adj" fmla="val 50000"/>
            </a:avLst>
          </a:prstGeom>
          <a:solidFill>
            <a:srgbClr val="EBA85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o-KR" altLang="en-US" sz="2474" b="1" dirty="0">
                <a:solidFill>
                  <a:srgbClr val="E9A04A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여성</a:t>
            </a:r>
            <a:endParaRPr lang="en" altLang="ko-KR" sz="2474" b="1" dirty="0">
              <a:solidFill>
                <a:srgbClr val="E9A04A"/>
              </a:solidFill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7CFEC42F-32C6-485A-BEFA-B2705C11AA8C}"/>
              </a:ext>
            </a:extLst>
          </p:cNvPr>
          <p:cNvGrpSpPr/>
          <p:nvPr/>
        </p:nvGrpSpPr>
        <p:grpSpPr>
          <a:xfrm>
            <a:off x="2722780" y="3140976"/>
            <a:ext cx="14024092" cy="6499109"/>
            <a:chOff x="1651212" y="1904584"/>
            <a:chExt cx="8504819" cy="3941342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4AA1ACF6-268F-4E27-B943-479F4FA315C0}"/>
                </a:ext>
              </a:extLst>
            </p:cNvPr>
            <p:cNvGrpSpPr/>
            <p:nvPr/>
          </p:nvGrpSpPr>
          <p:grpSpPr>
            <a:xfrm>
              <a:off x="1651212" y="1904584"/>
              <a:ext cx="8504819" cy="3491911"/>
              <a:chOff x="2100146" y="1874559"/>
              <a:chExt cx="8693773" cy="3813670"/>
            </a:xfrm>
          </p:grpSpPr>
          <p:sp>
            <p:nvSpPr>
              <p:cNvPr id="8" name="bg object 16">
                <a:extLst>
                  <a:ext uri="{FF2B5EF4-FFF2-40B4-BE49-F238E27FC236}">
                    <a16:creationId xmlns:a16="http://schemas.microsoft.com/office/drawing/2014/main" id="{244EA644-5E35-46FC-8C8F-E27530AEDDB4}"/>
                  </a:ext>
                </a:extLst>
              </p:cNvPr>
              <p:cNvSpPr/>
              <p:nvPr/>
            </p:nvSpPr>
            <p:spPr>
              <a:xfrm>
                <a:off x="3203065" y="3948109"/>
                <a:ext cx="3333750" cy="853440"/>
              </a:xfrm>
              <a:custGeom>
                <a:avLst/>
                <a:gdLst/>
                <a:ahLst/>
                <a:cxnLst/>
                <a:rect l="l" t="t" r="r" b="b"/>
                <a:pathLst>
                  <a:path w="3333750" h="853439">
                    <a:moveTo>
                      <a:pt x="0" y="0"/>
                    </a:moveTo>
                    <a:lnTo>
                      <a:pt x="368833" y="0"/>
                    </a:lnTo>
                    <a:lnTo>
                      <a:pt x="748931" y="140779"/>
                    </a:lnTo>
                    <a:lnTo>
                      <a:pt x="1112126" y="205536"/>
                    </a:lnTo>
                    <a:lnTo>
                      <a:pt x="1489405" y="309702"/>
                    </a:lnTo>
                    <a:lnTo>
                      <a:pt x="1858238" y="475818"/>
                    </a:lnTo>
                    <a:lnTo>
                      <a:pt x="2218626" y="546214"/>
                    </a:lnTo>
                    <a:lnTo>
                      <a:pt x="2607170" y="712330"/>
                    </a:lnTo>
                    <a:lnTo>
                      <a:pt x="2956293" y="442036"/>
                    </a:lnTo>
                    <a:lnTo>
                      <a:pt x="3333572" y="853097"/>
                    </a:lnTo>
                  </a:path>
                </a:pathLst>
              </a:custGeom>
              <a:ln w="19050">
                <a:solidFill>
                  <a:srgbClr val="3E3B3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bg object 17">
                <a:extLst>
                  <a:ext uri="{FF2B5EF4-FFF2-40B4-BE49-F238E27FC236}">
                    <a16:creationId xmlns:a16="http://schemas.microsoft.com/office/drawing/2014/main" id="{053B5119-A357-483B-B8CC-F806075F1B66}"/>
                  </a:ext>
                </a:extLst>
              </p:cNvPr>
              <p:cNvSpPr/>
              <p:nvPr/>
            </p:nvSpPr>
            <p:spPr>
              <a:xfrm>
                <a:off x="7203911" y="4086069"/>
                <a:ext cx="3333750" cy="901065"/>
              </a:xfrm>
              <a:custGeom>
                <a:avLst/>
                <a:gdLst/>
                <a:ahLst/>
                <a:cxnLst/>
                <a:rect l="l" t="t" r="r" b="b"/>
                <a:pathLst>
                  <a:path w="3333750" h="901064">
                    <a:moveTo>
                      <a:pt x="0" y="0"/>
                    </a:moveTo>
                    <a:lnTo>
                      <a:pt x="380098" y="135140"/>
                    </a:lnTo>
                    <a:lnTo>
                      <a:pt x="717956" y="340677"/>
                    </a:lnTo>
                    <a:lnTo>
                      <a:pt x="1103680" y="706691"/>
                    </a:lnTo>
                    <a:lnTo>
                      <a:pt x="1469694" y="900963"/>
                    </a:lnTo>
                    <a:lnTo>
                      <a:pt x="1841347" y="900963"/>
                    </a:lnTo>
                    <a:lnTo>
                      <a:pt x="2215807" y="836206"/>
                    </a:lnTo>
                    <a:lnTo>
                      <a:pt x="2587459" y="788339"/>
                    </a:lnTo>
                    <a:lnTo>
                      <a:pt x="2961919" y="712330"/>
                    </a:lnTo>
                    <a:lnTo>
                      <a:pt x="3333572" y="833386"/>
                    </a:lnTo>
                  </a:path>
                </a:pathLst>
              </a:custGeom>
              <a:ln w="9525">
                <a:solidFill>
                  <a:srgbClr val="3E3B3B"/>
                </a:solidFill>
                <a:prstDash val="dash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" name="bg object 18">
                <a:extLst>
                  <a:ext uri="{FF2B5EF4-FFF2-40B4-BE49-F238E27FC236}">
                    <a16:creationId xmlns:a16="http://schemas.microsoft.com/office/drawing/2014/main" id="{CE88D1DD-7A9E-45EF-9104-1817F4D31A7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471827" y="4722051"/>
                <a:ext cx="135890" cy="118960"/>
              </a:xfrm>
              <a:prstGeom prst="rect">
                <a:avLst/>
              </a:prstGeom>
            </p:spPr>
          </p:pic>
          <p:sp>
            <p:nvSpPr>
              <p:cNvPr id="11" name="bg object 19">
                <a:extLst>
                  <a:ext uri="{FF2B5EF4-FFF2-40B4-BE49-F238E27FC236}">
                    <a16:creationId xmlns:a16="http://schemas.microsoft.com/office/drawing/2014/main" id="{2DAFE074-1857-4301-8774-E7E62627504A}"/>
                  </a:ext>
                </a:extLst>
              </p:cNvPr>
              <p:cNvSpPr/>
              <p:nvPr/>
            </p:nvSpPr>
            <p:spPr>
              <a:xfrm>
                <a:off x="2875151" y="5165669"/>
                <a:ext cx="1270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7000">
                    <a:moveTo>
                      <a:pt x="0" y="0"/>
                    </a:moveTo>
                    <a:lnTo>
                      <a:pt x="126987" y="0"/>
                    </a:lnTo>
                  </a:path>
                </a:pathLst>
              </a:custGeom>
              <a:ln w="14046">
                <a:solidFill>
                  <a:srgbClr val="3E3B3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bg object 20">
                <a:extLst>
                  <a:ext uri="{FF2B5EF4-FFF2-40B4-BE49-F238E27FC236}">
                    <a16:creationId xmlns:a16="http://schemas.microsoft.com/office/drawing/2014/main" id="{6ED378BF-4CB1-46B7-A565-77C3BFC16FE9}"/>
                  </a:ext>
                </a:extLst>
              </p:cNvPr>
              <p:cNvSpPr/>
              <p:nvPr/>
            </p:nvSpPr>
            <p:spPr>
              <a:xfrm>
                <a:off x="2875151" y="2022454"/>
                <a:ext cx="1270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7000">
                    <a:moveTo>
                      <a:pt x="0" y="0"/>
                    </a:moveTo>
                    <a:lnTo>
                      <a:pt x="126987" y="0"/>
                    </a:lnTo>
                  </a:path>
                </a:pathLst>
              </a:custGeom>
              <a:ln w="14046">
                <a:solidFill>
                  <a:srgbClr val="3E3B3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bg object 21">
                <a:extLst>
                  <a:ext uri="{FF2B5EF4-FFF2-40B4-BE49-F238E27FC236}">
                    <a16:creationId xmlns:a16="http://schemas.microsoft.com/office/drawing/2014/main" id="{10570095-20CF-4B7E-8FF2-B740D00B7BFD}"/>
                  </a:ext>
                </a:extLst>
              </p:cNvPr>
              <p:cNvSpPr/>
              <p:nvPr/>
            </p:nvSpPr>
            <p:spPr>
              <a:xfrm>
                <a:off x="2875151" y="2637096"/>
                <a:ext cx="1270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7000">
                    <a:moveTo>
                      <a:pt x="0" y="0"/>
                    </a:moveTo>
                    <a:lnTo>
                      <a:pt x="126987" y="0"/>
                    </a:lnTo>
                  </a:path>
                </a:pathLst>
              </a:custGeom>
              <a:ln w="14046">
                <a:solidFill>
                  <a:srgbClr val="3E3B3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bg object 22">
                <a:extLst>
                  <a:ext uri="{FF2B5EF4-FFF2-40B4-BE49-F238E27FC236}">
                    <a16:creationId xmlns:a16="http://schemas.microsoft.com/office/drawing/2014/main" id="{FB857240-4648-4FD4-B6DC-120755BBBFBE}"/>
                  </a:ext>
                </a:extLst>
              </p:cNvPr>
              <p:cNvSpPr/>
              <p:nvPr/>
            </p:nvSpPr>
            <p:spPr>
              <a:xfrm>
                <a:off x="2875151" y="3122188"/>
                <a:ext cx="1270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7000">
                    <a:moveTo>
                      <a:pt x="0" y="0"/>
                    </a:moveTo>
                    <a:lnTo>
                      <a:pt x="126987" y="0"/>
                    </a:lnTo>
                  </a:path>
                </a:pathLst>
              </a:custGeom>
              <a:ln w="14046">
                <a:solidFill>
                  <a:srgbClr val="3E3B3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bg object 23">
                <a:extLst>
                  <a:ext uri="{FF2B5EF4-FFF2-40B4-BE49-F238E27FC236}">
                    <a16:creationId xmlns:a16="http://schemas.microsoft.com/office/drawing/2014/main" id="{2F3A1850-1D97-4B53-B4F2-8FF5BE0B49D5}"/>
                  </a:ext>
                </a:extLst>
              </p:cNvPr>
              <p:cNvSpPr/>
              <p:nvPr/>
            </p:nvSpPr>
            <p:spPr>
              <a:xfrm>
                <a:off x="2875151" y="4217112"/>
                <a:ext cx="1270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7000">
                    <a:moveTo>
                      <a:pt x="0" y="0"/>
                    </a:moveTo>
                    <a:lnTo>
                      <a:pt x="126987" y="0"/>
                    </a:lnTo>
                  </a:path>
                </a:pathLst>
              </a:custGeom>
              <a:ln w="14046">
                <a:solidFill>
                  <a:srgbClr val="3E3B3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bg object 24">
                <a:extLst>
                  <a:ext uri="{FF2B5EF4-FFF2-40B4-BE49-F238E27FC236}">
                    <a16:creationId xmlns:a16="http://schemas.microsoft.com/office/drawing/2014/main" id="{010F029D-FA14-4A57-B1D5-D79D559CFA5E}"/>
                  </a:ext>
                </a:extLst>
              </p:cNvPr>
              <p:cNvSpPr/>
              <p:nvPr/>
            </p:nvSpPr>
            <p:spPr>
              <a:xfrm>
                <a:off x="2875151" y="3601685"/>
                <a:ext cx="1270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7000">
                    <a:moveTo>
                      <a:pt x="0" y="0"/>
                    </a:moveTo>
                    <a:lnTo>
                      <a:pt x="126987" y="0"/>
                    </a:lnTo>
                  </a:path>
                </a:pathLst>
              </a:custGeom>
              <a:ln w="14046">
                <a:solidFill>
                  <a:srgbClr val="3E3B3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bg object 25">
                <a:extLst>
                  <a:ext uri="{FF2B5EF4-FFF2-40B4-BE49-F238E27FC236}">
                    <a16:creationId xmlns:a16="http://schemas.microsoft.com/office/drawing/2014/main" id="{B328CFDC-B1AE-43EB-BD82-EE607B44D8BB}"/>
                  </a:ext>
                </a:extLst>
              </p:cNvPr>
              <p:cNvSpPr/>
              <p:nvPr/>
            </p:nvSpPr>
            <p:spPr>
              <a:xfrm>
                <a:off x="2875151" y="4696611"/>
                <a:ext cx="1270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7000">
                    <a:moveTo>
                      <a:pt x="0" y="0"/>
                    </a:moveTo>
                    <a:lnTo>
                      <a:pt x="126987" y="0"/>
                    </a:lnTo>
                  </a:path>
                </a:pathLst>
              </a:custGeom>
              <a:ln w="14046">
                <a:solidFill>
                  <a:srgbClr val="3E3B3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bg object 26">
                <a:extLst>
                  <a:ext uri="{FF2B5EF4-FFF2-40B4-BE49-F238E27FC236}">
                    <a16:creationId xmlns:a16="http://schemas.microsoft.com/office/drawing/2014/main" id="{B3C25F1D-0E2C-4596-BC2E-3B3A4FA5EC0F}"/>
                  </a:ext>
                </a:extLst>
              </p:cNvPr>
              <p:cNvSpPr/>
              <p:nvPr/>
            </p:nvSpPr>
            <p:spPr>
              <a:xfrm>
                <a:off x="3182203" y="5392540"/>
                <a:ext cx="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h="76200">
                    <a:moveTo>
                      <a:pt x="0" y="75641"/>
                    </a:moveTo>
                    <a:lnTo>
                      <a:pt x="0" y="0"/>
                    </a:lnTo>
                  </a:path>
                </a:pathLst>
              </a:custGeom>
              <a:ln w="14046">
                <a:solidFill>
                  <a:srgbClr val="3E3B3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2">
                <a:extLst>
                  <a:ext uri="{FF2B5EF4-FFF2-40B4-BE49-F238E27FC236}">
                    <a16:creationId xmlns:a16="http://schemas.microsoft.com/office/drawing/2014/main" id="{4ED76FD2-01DF-44D7-83A8-C26B488B0AB5}"/>
                  </a:ext>
                </a:extLst>
              </p:cNvPr>
              <p:cNvSpPr txBox="1"/>
              <p:nvPr/>
            </p:nvSpPr>
            <p:spPr>
              <a:xfrm>
                <a:off x="2556606" y="2503859"/>
                <a:ext cx="256540" cy="219931"/>
              </a:xfrm>
              <a:prstGeom prst="rect">
                <a:avLst/>
              </a:prstGeom>
            </p:spPr>
            <p:txBody>
              <a:bodyPr vert="horz" wrap="square" lIns="0" tIns="27224" rIns="0" bIns="0" rtlCol="0">
                <a:spAutoFit/>
              </a:bodyPr>
              <a:lstStyle/>
              <a:p>
                <a:pPr marL="20942">
                  <a:spcBef>
                    <a:spcPts val="214"/>
                  </a:spcBef>
                </a:pPr>
                <a:r>
                  <a:rPr sz="1979" spc="-41" dirty="0">
                    <a:solidFill>
                      <a:srgbClr val="3E3B3B"/>
                    </a:solidFill>
                    <a:latin typeface="Arial"/>
                    <a:cs typeface="Arial"/>
                  </a:rPr>
                  <a:t>20</a:t>
                </a:r>
                <a:endParaRPr sz="1979" dirty="0">
                  <a:latin typeface="Arial"/>
                  <a:cs typeface="Arial"/>
                </a:endParaRPr>
              </a:p>
            </p:txBody>
          </p:sp>
          <p:sp>
            <p:nvSpPr>
              <p:cNvPr id="20" name="object 3">
                <a:extLst>
                  <a:ext uri="{FF2B5EF4-FFF2-40B4-BE49-F238E27FC236}">
                    <a16:creationId xmlns:a16="http://schemas.microsoft.com/office/drawing/2014/main" id="{D278C0F9-6EF0-4670-B80B-3B8F11F404FE}"/>
                  </a:ext>
                </a:extLst>
              </p:cNvPr>
              <p:cNvSpPr txBox="1"/>
              <p:nvPr/>
            </p:nvSpPr>
            <p:spPr>
              <a:xfrm>
                <a:off x="2556606" y="2968526"/>
                <a:ext cx="256540" cy="219931"/>
              </a:xfrm>
              <a:prstGeom prst="rect">
                <a:avLst/>
              </a:prstGeom>
            </p:spPr>
            <p:txBody>
              <a:bodyPr vert="horz" wrap="square" lIns="0" tIns="27224" rIns="0" bIns="0" rtlCol="0">
                <a:spAutoFit/>
              </a:bodyPr>
              <a:lstStyle/>
              <a:p>
                <a:pPr marL="20942">
                  <a:spcBef>
                    <a:spcPts val="214"/>
                  </a:spcBef>
                </a:pPr>
                <a:r>
                  <a:rPr sz="1979" spc="-41" dirty="0">
                    <a:solidFill>
                      <a:srgbClr val="3E3B3B"/>
                    </a:solidFill>
                    <a:latin typeface="Arial"/>
                    <a:cs typeface="Arial"/>
                  </a:rPr>
                  <a:t>10</a:t>
                </a:r>
                <a:endParaRPr sz="1979">
                  <a:latin typeface="Arial"/>
                  <a:cs typeface="Arial"/>
                </a:endParaRPr>
              </a:p>
            </p:txBody>
          </p:sp>
          <p:sp>
            <p:nvSpPr>
              <p:cNvPr id="21" name="object 4">
                <a:extLst>
                  <a:ext uri="{FF2B5EF4-FFF2-40B4-BE49-F238E27FC236}">
                    <a16:creationId xmlns:a16="http://schemas.microsoft.com/office/drawing/2014/main" id="{EB05791F-7B62-4ADF-8772-381A9FEFDECD}"/>
                  </a:ext>
                </a:extLst>
              </p:cNvPr>
              <p:cNvSpPr txBox="1"/>
              <p:nvPr/>
            </p:nvSpPr>
            <p:spPr>
              <a:xfrm>
                <a:off x="2671891" y="3445841"/>
                <a:ext cx="140970" cy="219931"/>
              </a:xfrm>
              <a:prstGeom prst="rect">
                <a:avLst/>
              </a:prstGeom>
            </p:spPr>
            <p:txBody>
              <a:bodyPr vert="horz" wrap="square" lIns="0" tIns="27224" rIns="0" bIns="0" rtlCol="0">
                <a:spAutoFit/>
              </a:bodyPr>
              <a:lstStyle/>
              <a:p>
                <a:pPr marL="20942">
                  <a:spcBef>
                    <a:spcPts val="214"/>
                  </a:spcBef>
                </a:pPr>
                <a:r>
                  <a:rPr sz="1979" spc="-82" dirty="0">
                    <a:solidFill>
                      <a:srgbClr val="3E3B3B"/>
                    </a:solidFill>
                    <a:latin typeface="Arial"/>
                    <a:cs typeface="Arial"/>
                  </a:rPr>
                  <a:t>5</a:t>
                </a:r>
                <a:endParaRPr sz="1979">
                  <a:latin typeface="Arial"/>
                  <a:cs typeface="Arial"/>
                </a:endParaRPr>
              </a:p>
            </p:txBody>
          </p:sp>
          <p:sp>
            <p:nvSpPr>
              <p:cNvPr id="22" name="object 5">
                <a:extLst>
                  <a:ext uri="{FF2B5EF4-FFF2-40B4-BE49-F238E27FC236}">
                    <a16:creationId xmlns:a16="http://schemas.microsoft.com/office/drawing/2014/main" id="{4DF3A174-E8E1-46FE-A967-C89BC696C6FF}"/>
                  </a:ext>
                </a:extLst>
              </p:cNvPr>
              <p:cNvSpPr txBox="1"/>
              <p:nvPr/>
            </p:nvSpPr>
            <p:spPr>
              <a:xfrm>
                <a:off x="2671891" y="4079287"/>
                <a:ext cx="140970" cy="219931"/>
              </a:xfrm>
              <a:prstGeom prst="rect">
                <a:avLst/>
              </a:prstGeom>
            </p:spPr>
            <p:txBody>
              <a:bodyPr vert="horz" wrap="square" lIns="0" tIns="27224" rIns="0" bIns="0" rtlCol="0">
                <a:spAutoFit/>
              </a:bodyPr>
              <a:lstStyle/>
              <a:p>
                <a:pPr marL="20942">
                  <a:spcBef>
                    <a:spcPts val="214"/>
                  </a:spcBef>
                </a:pPr>
                <a:r>
                  <a:rPr sz="1979" spc="-82" dirty="0">
                    <a:solidFill>
                      <a:srgbClr val="3E3B3B"/>
                    </a:solidFill>
                    <a:latin typeface="Arial"/>
                    <a:cs typeface="Arial"/>
                  </a:rPr>
                  <a:t>2</a:t>
                </a:r>
                <a:endParaRPr sz="1979" dirty="0">
                  <a:latin typeface="Arial"/>
                  <a:cs typeface="Arial"/>
                </a:endParaRPr>
              </a:p>
            </p:txBody>
          </p:sp>
          <p:sp>
            <p:nvSpPr>
              <p:cNvPr id="23" name="object 6">
                <a:extLst>
                  <a:ext uri="{FF2B5EF4-FFF2-40B4-BE49-F238E27FC236}">
                    <a16:creationId xmlns:a16="http://schemas.microsoft.com/office/drawing/2014/main" id="{91E96252-9DD8-4605-8B95-5B9292FF38E0}"/>
                  </a:ext>
                </a:extLst>
              </p:cNvPr>
              <p:cNvSpPr txBox="1"/>
              <p:nvPr/>
            </p:nvSpPr>
            <p:spPr>
              <a:xfrm>
                <a:off x="2671891" y="4552248"/>
                <a:ext cx="140970" cy="219931"/>
              </a:xfrm>
              <a:prstGeom prst="rect">
                <a:avLst/>
              </a:prstGeom>
            </p:spPr>
            <p:txBody>
              <a:bodyPr vert="horz" wrap="square" lIns="0" tIns="27224" rIns="0" bIns="0" rtlCol="0">
                <a:spAutoFit/>
              </a:bodyPr>
              <a:lstStyle/>
              <a:p>
                <a:pPr marL="20942">
                  <a:spcBef>
                    <a:spcPts val="214"/>
                  </a:spcBef>
                </a:pPr>
                <a:r>
                  <a:rPr sz="1979" spc="-82" dirty="0">
                    <a:solidFill>
                      <a:srgbClr val="3E3B3B"/>
                    </a:solidFill>
                    <a:latin typeface="Arial"/>
                    <a:cs typeface="Arial"/>
                  </a:rPr>
                  <a:t>1</a:t>
                </a:r>
                <a:endParaRPr sz="1979">
                  <a:latin typeface="Arial"/>
                  <a:cs typeface="Arial"/>
                </a:endParaRPr>
              </a:p>
            </p:txBody>
          </p:sp>
          <p:sp>
            <p:nvSpPr>
              <p:cNvPr id="24" name="object 7">
                <a:extLst>
                  <a:ext uri="{FF2B5EF4-FFF2-40B4-BE49-F238E27FC236}">
                    <a16:creationId xmlns:a16="http://schemas.microsoft.com/office/drawing/2014/main" id="{9CE1353B-61FB-49A9-A38E-C69300A765D4}"/>
                  </a:ext>
                </a:extLst>
              </p:cNvPr>
              <p:cNvSpPr txBox="1"/>
              <p:nvPr/>
            </p:nvSpPr>
            <p:spPr>
              <a:xfrm>
                <a:off x="2498963" y="5021062"/>
                <a:ext cx="313690" cy="219931"/>
              </a:xfrm>
              <a:prstGeom prst="rect">
                <a:avLst/>
              </a:prstGeom>
            </p:spPr>
            <p:txBody>
              <a:bodyPr vert="horz" wrap="square" lIns="0" tIns="27224" rIns="0" bIns="0" rtlCol="0">
                <a:spAutoFit/>
              </a:bodyPr>
              <a:lstStyle/>
              <a:p>
                <a:pPr marL="20942">
                  <a:spcBef>
                    <a:spcPts val="214"/>
                  </a:spcBef>
                </a:pPr>
                <a:r>
                  <a:rPr sz="1979" spc="-41" dirty="0">
                    <a:solidFill>
                      <a:srgbClr val="3E3B3B"/>
                    </a:solidFill>
                    <a:latin typeface="Arial"/>
                    <a:cs typeface="Arial"/>
                  </a:rPr>
                  <a:t>0.5</a:t>
                </a:r>
                <a:endParaRPr sz="1979" dirty="0">
                  <a:latin typeface="Arial"/>
                  <a:cs typeface="Arial"/>
                </a:endParaRPr>
              </a:p>
            </p:txBody>
          </p:sp>
          <p:sp>
            <p:nvSpPr>
              <p:cNvPr id="25" name="object 8">
                <a:extLst>
                  <a:ext uri="{FF2B5EF4-FFF2-40B4-BE49-F238E27FC236}">
                    <a16:creationId xmlns:a16="http://schemas.microsoft.com/office/drawing/2014/main" id="{9E1CEF43-BBDB-40CF-8ECE-DCEB7BD680A4}"/>
                  </a:ext>
                </a:extLst>
              </p:cNvPr>
              <p:cNvSpPr txBox="1"/>
              <p:nvPr/>
            </p:nvSpPr>
            <p:spPr>
              <a:xfrm>
                <a:off x="3050635" y="5468298"/>
                <a:ext cx="256540" cy="219931"/>
              </a:xfrm>
              <a:prstGeom prst="rect">
                <a:avLst/>
              </a:prstGeom>
            </p:spPr>
            <p:txBody>
              <a:bodyPr vert="horz" wrap="square" lIns="0" tIns="27224" rIns="0" bIns="0" rtlCol="0">
                <a:spAutoFit/>
              </a:bodyPr>
              <a:lstStyle/>
              <a:p>
                <a:pPr marL="20942">
                  <a:spcBef>
                    <a:spcPts val="214"/>
                  </a:spcBef>
                </a:pPr>
                <a:r>
                  <a:rPr sz="1979" spc="-41" dirty="0">
                    <a:solidFill>
                      <a:srgbClr val="3E3B3B"/>
                    </a:solidFill>
                    <a:latin typeface="Arial"/>
                    <a:cs typeface="Arial"/>
                  </a:rPr>
                  <a:t>50</a:t>
                </a:r>
                <a:endParaRPr sz="1979" dirty="0">
                  <a:latin typeface="Arial"/>
                  <a:cs typeface="Arial"/>
                </a:endParaRPr>
              </a:p>
            </p:txBody>
          </p:sp>
          <p:sp>
            <p:nvSpPr>
              <p:cNvPr id="26" name="object 9">
                <a:extLst>
                  <a:ext uri="{FF2B5EF4-FFF2-40B4-BE49-F238E27FC236}">
                    <a16:creationId xmlns:a16="http://schemas.microsoft.com/office/drawing/2014/main" id="{B9847DA8-9DD9-4810-BE4A-CC64BE7E493F}"/>
                  </a:ext>
                </a:extLst>
              </p:cNvPr>
              <p:cNvSpPr txBox="1"/>
              <p:nvPr/>
            </p:nvSpPr>
            <p:spPr>
              <a:xfrm>
                <a:off x="3781328" y="5468298"/>
                <a:ext cx="256540" cy="219931"/>
              </a:xfrm>
              <a:prstGeom prst="rect">
                <a:avLst/>
              </a:prstGeom>
            </p:spPr>
            <p:txBody>
              <a:bodyPr vert="horz" wrap="square" lIns="0" tIns="27224" rIns="0" bIns="0" rtlCol="0">
                <a:spAutoFit/>
              </a:bodyPr>
              <a:lstStyle/>
              <a:p>
                <a:pPr marL="20942">
                  <a:spcBef>
                    <a:spcPts val="214"/>
                  </a:spcBef>
                </a:pPr>
                <a:r>
                  <a:rPr sz="1979" spc="-41" dirty="0">
                    <a:solidFill>
                      <a:srgbClr val="3E3B3B"/>
                    </a:solidFill>
                    <a:latin typeface="Arial"/>
                    <a:cs typeface="Arial"/>
                  </a:rPr>
                  <a:t>60</a:t>
                </a:r>
                <a:endParaRPr sz="1979" dirty="0">
                  <a:latin typeface="Arial"/>
                  <a:cs typeface="Arial"/>
                </a:endParaRPr>
              </a:p>
            </p:txBody>
          </p:sp>
          <p:sp>
            <p:nvSpPr>
              <p:cNvPr id="27" name="object 10">
                <a:extLst>
                  <a:ext uri="{FF2B5EF4-FFF2-40B4-BE49-F238E27FC236}">
                    <a16:creationId xmlns:a16="http://schemas.microsoft.com/office/drawing/2014/main" id="{A8028F35-DF46-4D26-90E4-EAC009A2AFDD}"/>
                  </a:ext>
                </a:extLst>
              </p:cNvPr>
              <p:cNvSpPr txBox="1"/>
              <p:nvPr/>
            </p:nvSpPr>
            <p:spPr>
              <a:xfrm>
                <a:off x="4520316" y="5468298"/>
                <a:ext cx="256540" cy="219931"/>
              </a:xfrm>
              <a:prstGeom prst="rect">
                <a:avLst/>
              </a:prstGeom>
            </p:spPr>
            <p:txBody>
              <a:bodyPr vert="horz" wrap="square" lIns="0" tIns="27224" rIns="0" bIns="0" rtlCol="0">
                <a:spAutoFit/>
              </a:bodyPr>
              <a:lstStyle/>
              <a:p>
                <a:pPr marL="20942">
                  <a:spcBef>
                    <a:spcPts val="214"/>
                  </a:spcBef>
                </a:pPr>
                <a:r>
                  <a:rPr sz="1979" spc="-41" dirty="0">
                    <a:solidFill>
                      <a:srgbClr val="3E3B3B"/>
                    </a:solidFill>
                    <a:latin typeface="Arial"/>
                    <a:cs typeface="Arial"/>
                  </a:rPr>
                  <a:t>70</a:t>
                </a:r>
                <a:endParaRPr sz="1979">
                  <a:latin typeface="Arial"/>
                  <a:cs typeface="Arial"/>
                </a:endParaRPr>
              </a:p>
            </p:txBody>
          </p:sp>
          <p:sp>
            <p:nvSpPr>
              <p:cNvPr id="28" name="object 11">
                <a:extLst>
                  <a:ext uri="{FF2B5EF4-FFF2-40B4-BE49-F238E27FC236}">
                    <a16:creationId xmlns:a16="http://schemas.microsoft.com/office/drawing/2014/main" id="{0A2DA897-8460-4710-8EFE-820CB7BA1556}"/>
                  </a:ext>
                </a:extLst>
              </p:cNvPr>
              <p:cNvSpPr txBox="1"/>
              <p:nvPr/>
            </p:nvSpPr>
            <p:spPr>
              <a:xfrm>
                <a:off x="5255157" y="5468298"/>
                <a:ext cx="256540" cy="219931"/>
              </a:xfrm>
              <a:prstGeom prst="rect">
                <a:avLst/>
              </a:prstGeom>
            </p:spPr>
            <p:txBody>
              <a:bodyPr vert="horz" wrap="square" lIns="0" tIns="27224" rIns="0" bIns="0" rtlCol="0">
                <a:spAutoFit/>
              </a:bodyPr>
              <a:lstStyle/>
              <a:p>
                <a:pPr marL="20942">
                  <a:spcBef>
                    <a:spcPts val="214"/>
                  </a:spcBef>
                </a:pPr>
                <a:r>
                  <a:rPr sz="1979" spc="-41" dirty="0">
                    <a:solidFill>
                      <a:srgbClr val="3E3B3B"/>
                    </a:solidFill>
                    <a:latin typeface="Arial"/>
                    <a:cs typeface="Arial"/>
                  </a:rPr>
                  <a:t>80</a:t>
                </a:r>
                <a:endParaRPr sz="1979">
                  <a:latin typeface="Arial"/>
                  <a:cs typeface="Arial"/>
                </a:endParaRPr>
              </a:p>
            </p:txBody>
          </p:sp>
          <p:sp>
            <p:nvSpPr>
              <p:cNvPr id="29" name="object 12">
                <a:extLst>
                  <a:ext uri="{FF2B5EF4-FFF2-40B4-BE49-F238E27FC236}">
                    <a16:creationId xmlns:a16="http://schemas.microsoft.com/office/drawing/2014/main" id="{DE4C5AA2-061E-4065-8D46-ACA7D2F35EAB}"/>
                  </a:ext>
                </a:extLst>
              </p:cNvPr>
              <p:cNvSpPr txBox="1"/>
              <p:nvPr/>
            </p:nvSpPr>
            <p:spPr>
              <a:xfrm>
                <a:off x="5994144" y="5468298"/>
                <a:ext cx="256540" cy="219931"/>
              </a:xfrm>
              <a:prstGeom prst="rect">
                <a:avLst/>
              </a:prstGeom>
            </p:spPr>
            <p:txBody>
              <a:bodyPr vert="horz" wrap="square" lIns="0" tIns="27224" rIns="0" bIns="0" rtlCol="0">
                <a:spAutoFit/>
              </a:bodyPr>
              <a:lstStyle/>
              <a:p>
                <a:pPr marL="20942">
                  <a:spcBef>
                    <a:spcPts val="214"/>
                  </a:spcBef>
                </a:pPr>
                <a:r>
                  <a:rPr sz="1979" spc="-41" dirty="0">
                    <a:solidFill>
                      <a:srgbClr val="3E3B3B"/>
                    </a:solidFill>
                    <a:latin typeface="Arial"/>
                    <a:cs typeface="Arial"/>
                  </a:rPr>
                  <a:t>90</a:t>
                </a:r>
                <a:endParaRPr sz="1979">
                  <a:latin typeface="Arial"/>
                  <a:cs typeface="Arial"/>
                </a:endParaRPr>
              </a:p>
            </p:txBody>
          </p:sp>
          <p:sp>
            <p:nvSpPr>
              <p:cNvPr id="30" name="object 13">
                <a:extLst>
                  <a:ext uri="{FF2B5EF4-FFF2-40B4-BE49-F238E27FC236}">
                    <a16:creationId xmlns:a16="http://schemas.microsoft.com/office/drawing/2014/main" id="{608E3BFC-A30D-4564-B1A1-BBD723238F59}"/>
                  </a:ext>
                </a:extLst>
              </p:cNvPr>
              <p:cNvSpPr txBox="1"/>
              <p:nvPr/>
            </p:nvSpPr>
            <p:spPr>
              <a:xfrm>
                <a:off x="7121702" y="5468298"/>
                <a:ext cx="256540" cy="219931"/>
              </a:xfrm>
              <a:prstGeom prst="rect">
                <a:avLst/>
              </a:prstGeom>
            </p:spPr>
            <p:txBody>
              <a:bodyPr vert="horz" wrap="square" lIns="0" tIns="27224" rIns="0" bIns="0" rtlCol="0">
                <a:spAutoFit/>
              </a:bodyPr>
              <a:lstStyle/>
              <a:p>
                <a:pPr marL="20942">
                  <a:spcBef>
                    <a:spcPts val="214"/>
                  </a:spcBef>
                </a:pPr>
                <a:r>
                  <a:rPr sz="1979" spc="-41" dirty="0">
                    <a:solidFill>
                      <a:srgbClr val="3E3B3B"/>
                    </a:solidFill>
                    <a:latin typeface="Arial"/>
                    <a:cs typeface="Arial"/>
                  </a:rPr>
                  <a:t>50</a:t>
                </a:r>
                <a:endParaRPr sz="1979">
                  <a:latin typeface="Arial"/>
                  <a:cs typeface="Arial"/>
                </a:endParaRPr>
              </a:p>
            </p:txBody>
          </p:sp>
          <p:sp>
            <p:nvSpPr>
              <p:cNvPr id="31" name="object 14">
                <a:extLst>
                  <a:ext uri="{FF2B5EF4-FFF2-40B4-BE49-F238E27FC236}">
                    <a16:creationId xmlns:a16="http://schemas.microsoft.com/office/drawing/2014/main" id="{1DB16BD4-46AD-46B5-9EFA-78A2BF0DE416}"/>
                  </a:ext>
                </a:extLst>
              </p:cNvPr>
              <p:cNvSpPr txBox="1"/>
              <p:nvPr/>
            </p:nvSpPr>
            <p:spPr>
              <a:xfrm rot="16200000">
                <a:off x="970849" y="3541528"/>
                <a:ext cx="2481362" cy="222767"/>
              </a:xfrm>
              <a:prstGeom prst="rect">
                <a:avLst/>
              </a:prstGeom>
            </p:spPr>
            <p:txBody>
              <a:bodyPr vert="horz" wrap="square" lIns="0" tIns="19895" rIns="0" bIns="0" rtlCol="0">
                <a:spAutoFit/>
              </a:bodyPr>
              <a:lstStyle/>
              <a:p>
                <a:pPr marL="20942" marR="8377" indent="-1047" algn="ctr">
                  <a:lnSpc>
                    <a:spcPct val="102000"/>
                  </a:lnSpc>
                  <a:spcBef>
                    <a:spcPts val="157"/>
                  </a:spcBef>
                </a:pPr>
                <a:r>
                  <a:rPr sz="2309" b="1" spc="-16" dirty="0">
                    <a:solidFill>
                      <a:srgbClr val="3E3B3B"/>
                    </a:solidFill>
                    <a:latin typeface="Arial"/>
                    <a:cs typeface="Arial"/>
                  </a:rPr>
                  <a:t>Hazard Ratio </a:t>
                </a:r>
                <a:r>
                  <a:rPr sz="2309" b="1" dirty="0">
                    <a:solidFill>
                      <a:srgbClr val="3E3B3B"/>
                    </a:solidFill>
                    <a:latin typeface="Arial"/>
                    <a:cs typeface="Arial"/>
                  </a:rPr>
                  <a:t>(95%</a:t>
                </a:r>
                <a:r>
                  <a:rPr sz="2309" b="1" spc="41" dirty="0">
                    <a:solidFill>
                      <a:srgbClr val="3E3B3B"/>
                    </a:solidFill>
                    <a:latin typeface="Arial"/>
                    <a:cs typeface="Arial"/>
                  </a:rPr>
                  <a:t> </a:t>
                </a:r>
                <a:r>
                  <a:rPr sz="2309" b="1" spc="-41" dirty="0">
                    <a:solidFill>
                      <a:srgbClr val="3E3B3B"/>
                    </a:solidFill>
                    <a:latin typeface="Arial"/>
                    <a:cs typeface="Arial"/>
                  </a:rPr>
                  <a:t>CI)</a:t>
                </a:r>
                <a:endParaRPr sz="2309" b="1" dirty="0">
                  <a:latin typeface="Arial"/>
                  <a:cs typeface="Arial"/>
                </a:endParaRPr>
              </a:p>
            </p:txBody>
          </p:sp>
          <p:sp>
            <p:nvSpPr>
              <p:cNvPr id="32" name="object 17">
                <a:extLst>
                  <a:ext uri="{FF2B5EF4-FFF2-40B4-BE49-F238E27FC236}">
                    <a16:creationId xmlns:a16="http://schemas.microsoft.com/office/drawing/2014/main" id="{B2C7A09E-6D61-498A-9764-861251CEE48B}"/>
                  </a:ext>
                </a:extLst>
              </p:cNvPr>
              <p:cNvSpPr txBox="1"/>
              <p:nvPr/>
            </p:nvSpPr>
            <p:spPr>
              <a:xfrm>
                <a:off x="7852603" y="5468091"/>
                <a:ext cx="256540" cy="219931"/>
              </a:xfrm>
              <a:prstGeom prst="rect">
                <a:avLst/>
              </a:prstGeom>
            </p:spPr>
            <p:txBody>
              <a:bodyPr vert="horz" wrap="square" lIns="0" tIns="27224" rIns="0" bIns="0" rtlCol="0">
                <a:spAutoFit/>
              </a:bodyPr>
              <a:lstStyle/>
              <a:p>
                <a:pPr marL="20942">
                  <a:spcBef>
                    <a:spcPts val="214"/>
                  </a:spcBef>
                </a:pPr>
                <a:r>
                  <a:rPr sz="1979" spc="-41" dirty="0">
                    <a:solidFill>
                      <a:srgbClr val="3E3B3B"/>
                    </a:solidFill>
                    <a:latin typeface="Arial"/>
                    <a:cs typeface="Arial"/>
                  </a:rPr>
                  <a:t>60</a:t>
                </a:r>
                <a:endParaRPr sz="1979">
                  <a:latin typeface="Arial"/>
                  <a:cs typeface="Arial"/>
                </a:endParaRPr>
              </a:p>
            </p:txBody>
          </p:sp>
          <p:sp>
            <p:nvSpPr>
              <p:cNvPr id="33" name="object 18">
                <a:extLst>
                  <a:ext uri="{FF2B5EF4-FFF2-40B4-BE49-F238E27FC236}">
                    <a16:creationId xmlns:a16="http://schemas.microsoft.com/office/drawing/2014/main" id="{DEE8B1AD-9019-4889-8287-FE07340A0A4E}"/>
                  </a:ext>
                </a:extLst>
              </p:cNvPr>
              <p:cNvSpPr txBox="1"/>
              <p:nvPr/>
            </p:nvSpPr>
            <p:spPr>
              <a:xfrm>
                <a:off x="8591591" y="5468091"/>
                <a:ext cx="256540" cy="219931"/>
              </a:xfrm>
              <a:prstGeom prst="rect">
                <a:avLst/>
              </a:prstGeom>
            </p:spPr>
            <p:txBody>
              <a:bodyPr vert="horz" wrap="square" lIns="0" tIns="27224" rIns="0" bIns="0" rtlCol="0">
                <a:spAutoFit/>
              </a:bodyPr>
              <a:lstStyle/>
              <a:p>
                <a:pPr marL="20942">
                  <a:spcBef>
                    <a:spcPts val="214"/>
                  </a:spcBef>
                </a:pPr>
                <a:r>
                  <a:rPr sz="1979" spc="-41" dirty="0">
                    <a:solidFill>
                      <a:srgbClr val="3E3B3B"/>
                    </a:solidFill>
                    <a:latin typeface="Arial"/>
                    <a:cs typeface="Arial"/>
                  </a:rPr>
                  <a:t>70</a:t>
                </a:r>
                <a:endParaRPr sz="1979">
                  <a:latin typeface="Arial"/>
                  <a:cs typeface="Arial"/>
                </a:endParaRPr>
              </a:p>
            </p:txBody>
          </p:sp>
          <p:sp>
            <p:nvSpPr>
              <p:cNvPr id="34" name="object 19">
                <a:extLst>
                  <a:ext uri="{FF2B5EF4-FFF2-40B4-BE49-F238E27FC236}">
                    <a16:creationId xmlns:a16="http://schemas.microsoft.com/office/drawing/2014/main" id="{47E7BB03-AECE-491E-BFA7-71CFBDAFE53E}"/>
                  </a:ext>
                </a:extLst>
              </p:cNvPr>
              <p:cNvSpPr txBox="1"/>
              <p:nvPr/>
            </p:nvSpPr>
            <p:spPr>
              <a:xfrm>
                <a:off x="9326431" y="5468091"/>
                <a:ext cx="256540" cy="219931"/>
              </a:xfrm>
              <a:prstGeom prst="rect">
                <a:avLst/>
              </a:prstGeom>
            </p:spPr>
            <p:txBody>
              <a:bodyPr vert="horz" wrap="square" lIns="0" tIns="27224" rIns="0" bIns="0" rtlCol="0">
                <a:spAutoFit/>
              </a:bodyPr>
              <a:lstStyle/>
              <a:p>
                <a:pPr marL="20942">
                  <a:spcBef>
                    <a:spcPts val="214"/>
                  </a:spcBef>
                </a:pPr>
                <a:r>
                  <a:rPr sz="1979" spc="-41" dirty="0">
                    <a:solidFill>
                      <a:srgbClr val="3E3B3B"/>
                    </a:solidFill>
                    <a:latin typeface="Arial"/>
                    <a:cs typeface="Arial"/>
                  </a:rPr>
                  <a:t>80</a:t>
                </a:r>
                <a:endParaRPr sz="1979">
                  <a:latin typeface="Arial"/>
                  <a:cs typeface="Arial"/>
                </a:endParaRPr>
              </a:p>
            </p:txBody>
          </p:sp>
          <p:sp>
            <p:nvSpPr>
              <p:cNvPr id="35" name="object 20">
                <a:extLst>
                  <a:ext uri="{FF2B5EF4-FFF2-40B4-BE49-F238E27FC236}">
                    <a16:creationId xmlns:a16="http://schemas.microsoft.com/office/drawing/2014/main" id="{CD39A295-D8A8-42CE-A915-0B74FC7922DA}"/>
                  </a:ext>
                </a:extLst>
              </p:cNvPr>
              <p:cNvSpPr txBox="1"/>
              <p:nvPr/>
            </p:nvSpPr>
            <p:spPr>
              <a:xfrm>
                <a:off x="10065419" y="5468091"/>
                <a:ext cx="256540" cy="219931"/>
              </a:xfrm>
              <a:prstGeom prst="rect">
                <a:avLst/>
              </a:prstGeom>
            </p:spPr>
            <p:txBody>
              <a:bodyPr vert="horz" wrap="square" lIns="0" tIns="27224" rIns="0" bIns="0" rtlCol="0">
                <a:spAutoFit/>
              </a:bodyPr>
              <a:lstStyle/>
              <a:p>
                <a:pPr marL="20942">
                  <a:spcBef>
                    <a:spcPts val="214"/>
                  </a:spcBef>
                </a:pPr>
                <a:r>
                  <a:rPr sz="1979" spc="-41" dirty="0">
                    <a:solidFill>
                      <a:srgbClr val="3E3B3B"/>
                    </a:solidFill>
                    <a:latin typeface="Arial"/>
                    <a:cs typeface="Arial"/>
                  </a:rPr>
                  <a:t>90</a:t>
                </a:r>
                <a:endParaRPr sz="1979">
                  <a:latin typeface="Arial"/>
                  <a:cs typeface="Arial"/>
                </a:endParaRPr>
              </a:p>
            </p:txBody>
          </p:sp>
          <p:grpSp>
            <p:nvGrpSpPr>
              <p:cNvPr id="36" name="object 21">
                <a:extLst>
                  <a:ext uri="{FF2B5EF4-FFF2-40B4-BE49-F238E27FC236}">
                    <a16:creationId xmlns:a16="http://schemas.microsoft.com/office/drawing/2014/main" id="{E4006C75-7D8C-4E67-9848-4A8121C4D916}"/>
                  </a:ext>
                </a:extLst>
              </p:cNvPr>
              <p:cNvGrpSpPr/>
              <p:nvPr/>
            </p:nvGrpSpPr>
            <p:grpSpPr>
              <a:xfrm>
                <a:off x="2996119" y="1902021"/>
                <a:ext cx="7797800" cy="3566160"/>
                <a:chOff x="2996119" y="1902021"/>
                <a:chExt cx="7797800" cy="3566160"/>
              </a:xfrm>
            </p:grpSpPr>
            <p:sp>
              <p:nvSpPr>
                <p:cNvPr id="44" name="object 22">
                  <a:extLst>
                    <a:ext uri="{FF2B5EF4-FFF2-40B4-BE49-F238E27FC236}">
                      <a16:creationId xmlns:a16="http://schemas.microsoft.com/office/drawing/2014/main" id="{58EEDFC9-013E-4ED0-B0DE-B2D648A5EAB3}"/>
                    </a:ext>
                  </a:extLst>
                </p:cNvPr>
                <p:cNvSpPr/>
                <p:nvPr/>
              </p:nvSpPr>
              <p:spPr>
                <a:xfrm>
                  <a:off x="4670675" y="5392540"/>
                  <a:ext cx="0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76200">
                      <a:moveTo>
                        <a:pt x="0" y="75641"/>
                      </a:moveTo>
                      <a:lnTo>
                        <a:pt x="0" y="0"/>
                      </a:lnTo>
                    </a:path>
                  </a:pathLst>
                </a:custGeom>
                <a:ln w="14046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5" name="object 23">
                  <a:extLst>
                    <a:ext uri="{FF2B5EF4-FFF2-40B4-BE49-F238E27FC236}">
                      <a16:creationId xmlns:a16="http://schemas.microsoft.com/office/drawing/2014/main" id="{BD5E9FBB-026A-49DC-8CCF-2DED113C8A37}"/>
                    </a:ext>
                  </a:extLst>
                </p:cNvPr>
                <p:cNvSpPr/>
                <p:nvPr/>
              </p:nvSpPr>
              <p:spPr>
                <a:xfrm>
                  <a:off x="5381981" y="5392540"/>
                  <a:ext cx="0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76200">
                      <a:moveTo>
                        <a:pt x="0" y="75641"/>
                      </a:moveTo>
                      <a:lnTo>
                        <a:pt x="0" y="0"/>
                      </a:lnTo>
                    </a:path>
                  </a:pathLst>
                </a:custGeom>
                <a:ln w="14046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6" name="object 24">
                  <a:extLst>
                    <a:ext uri="{FF2B5EF4-FFF2-40B4-BE49-F238E27FC236}">
                      <a16:creationId xmlns:a16="http://schemas.microsoft.com/office/drawing/2014/main" id="{BC969220-DCCE-4056-B867-995629F93BDC}"/>
                    </a:ext>
                  </a:extLst>
                </p:cNvPr>
                <p:cNvSpPr/>
                <p:nvPr/>
              </p:nvSpPr>
              <p:spPr>
                <a:xfrm>
                  <a:off x="8002290" y="5392540"/>
                  <a:ext cx="0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76200">
                      <a:moveTo>
                        <a:pt x="0" y="75641"/>
                      </a:moveTo>
                      <a:lnTo>
                        <a:pt x="0" y="0"/>
                      </a:lnTo>
                    </a:path>
                  </a:pathLst>
                </a:custGeom>
                <a:ln w="14046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7" name="object 25">
                  <a:extLst>
                    <a:ext uri="{FF2B5EF4-FFF2-40B4-BE49-F238E27FC236}">
                      <a16:creationId xmlns:a16="http://schemas.microsoft.com/office/drawing/2014/main" id="{C866567E-C81E-49DD-BEDE-AA77B9C4A988}"/>
                    </a:ext>
                  </a:extLst>
                </p:cNvPr>
                <p:cNvSpPr/>
                <p:nvPr/>
              </p:nvSpPr>
              <p:spPr>
                <a:xfrm>
                  <a:off x="8738937" y="5392540"/>
                  <a:ext cx="0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76200">
                      <a:moveTo>
                        <a:pt x="0" y="75641"/>
                      </a:moveTo>
                      <a:lnTo>
                        <a:pt x="0" y="0"/>
                      </a:lnTo>
                    </a:path>
                  </a:pathLst>
                </a:custGeom>
                <a:ln w="14046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8" name="object 26">
                  <a:extLst>
                    <a:ext uri="{FF2B5EF4-FFF2-40B4-BE49-F238E27FC236}">
                      <a16:creationId xmlns:a16="http://schemas.microsoft.com/office/drawing/2014/main" id="{E98B7F45-FD56-4C07-8A02-E7AE5A172277}"/>
                    </a:ext>
                  </a:extLst>
                </p:cNvPr>
                <p:cNvSpPr/>
                <p:nvPr/>
              </p:nvSpPr>
              <p:spPr>
                <a:xfrm>
                  <a:off x="9466177" y="5392540"/>
                  <a:ext cx="0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76200">
                      <a:moveTo>
                        <a:pt x="0" y="75641"/>
                      </a:moveTo>
                      <a:lnTo>
                        <a:pt x="0" y="0"/>
                      </a:lnTo>
                    </a:path>
                  </a:pathLst>
                </a:custGeom>
                <a:ln w="14046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9" name="object 27">
                  <a:extLst>
                    <a:ext uri="{FF2B5EF4-FFF2-40B4-BE49-F238E27FC236}">
                      <a16:creationId xmlns:a16="http://schemas.microsoft.com/office/drawing/2014/main" id="{DD8F704E-897B-4DC1-BF22-036D91B602E5}"/>
                    </a:ext>
                  </a:extLst>
                </p:cNvPr>
                <p:cNvSpPr/>
                <p:nvPr/>
              </p:nvSpPr>
              <p:spPr>
                <a:xfrm>
                  <a:off x="10206541" y="5392540"/>
                  <a:ext cx="0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76200">
                      <a:moveTo>
                        <a:pt x="0" y="75641"/>
                      </a:moveTo>
                      <a:lnTo>
                        <a:pt x="0" y="0"/>
                      </a:lnTo>
                    </a:path>
                  </a:pathLst>
                </a:custGeom>
                <a:ln w="14046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0" name="object 28">
                  <a:extLst>
                    <a:ext uri="{FF2B5EF4-FFF2-40B4-BE49-F238E27FC236}">
                      <a16:creationId xmlns:a16="http://schemas.microsoft.com/office/drawing/2014/main" id="{475518F9-7432-44A5-A24E-3262433363AF}"/>
                    </a:ext>
                  </a:extLst>
                </p:cNvPr>
                <p:cNvSpPr/>
                <p:nvPr/>
              </p:nvSpPr>
              <p:spPr>
                <a:xfrm>
                  <a:off x="3003142" y="1909044"/>
                  <a:ext cx="7783830" cy="3483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830" h="3483610">
                      <a:moveTo>
                        <a:pt x="0" y="0"/>
                      </a:moveTo>
                      <a:lnTo>
                        <a:pt x="0" y="3483495"/>
                      </a:lnTo>
                      <a:lnTo>
                        <a:pt x="7783220" y="3483495"/>
                      </a:lnTo>
                    </a:path>
                  </a:pathLst>
                </a:custGeom>
                <a:ln w="14046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1" name="object 29">
                  <a:extLst>
                    <a:ext uri="{FF2B5EF4-FFF2-40B4-BE49-F238E27FC236}">
                      <a16:creationId xmlns:a16="http://schemas.microsoft.com/office/drawing/2014/main" id="{C15568BC-EB97-4BAE-9758-D76FBE4FBCB5}"/>
                    </a:ext>
                  </a:extLst>
                </p:cNvPr>
                <p:cNvSpPr/>
                <p:nvPr/>
              </p:nvSpPr>
              <p:spPr>
                <a:xfrm>
                  <a:off x="3923157" y="5392540"/>
                  <a:ext cx="0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76200">
                      <a:moveTo>
                        <a:pt x="0" y="75641"/>
                      </a:moveTo>
                      <a:lnTo>
                        <a:pt x="0" y="0"/>
                      </a:lnTo>
                    </a:path>
                  </a:pathLst>
                </a:custGeom>
                <a:ln w="14046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2" name="object 30">
                  <a:extLst>
                    <a:ext uri="{FF2B5EF4-FFF2-40B4-BE49-F238E27FC236}">
                      <a16:creationId xmlns:a16="http://schemas.microsoft.com/office/drawing/2014/main" id="{0EBFFD20-7F8C-4AB3-95AE-A4040874D631}"/>
                    </a:ext>
                  </a:extLst>
                </p:cNvPr>
                <p:cNvSpPr/>
                <p:nvPr/>
              </p:nvSpPr>
              <p:spPr>
                <a:xfrm>
                  <a:off x="6131380" y="5392540"/>
                  <a:ext cx="0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76200">
                      <a:moveTo>
                        <a:pt x="0" y="75641"/>
                      </a:moveTo>
                      <a:lnTo>
                        <a:pt x="0" y="0"/>
                      </a:lnTo>
                    </a:path>
                  </a:pathLst>
                </a:custGeom>
                <a:ln w="14046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3" name="object 31">
                  <a:extLst>
                    <a:ext uri="{FF2B5EF4-FFF2-40B4-BE49-F238E27FC236}">
                      <a16:creationId xmlns:a16="http://schemas.microsoft.com/office/drawing/2014/main" id="{AA47FE4B-E2C6-4B0A-B89F-C9D9C9010C52}"/>
                    </a:ext>
                  </a:extLst>
                </p:cNvPr>
                <p:cNvSpPr/>
                <p:nvPr/>
              </p:nvSpPr>
              <p:spPr>
                <a:xfrm>
                  <a:off x="7246325" y="5392540"/>
                  <a:ext cx="0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76200">
                      <a:moveTo>
                        <a:pt x="0" y="75641"/>
                      </a:moveTo>
                      <a:lnTo>
                        <a:pt x="0" y="0"/>
                      </a:lnTo>
                    </a:path>
                  </a:pathLst>
                </a:custGeom>
                <a:ln w="14046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4" name="object 32">
                  <a:extLst>
                    <a:ext uri="{FF2B5EF4-FFF2-40B4-BE49-F238E27FC236}">
                      <a16:creationId xmlns:a16="http://schemas.microsoft.com/office/drawing/2014/main" id="{8BD66D06-DAFB-4122-8252-8EF4A264092C}"/>
                    </a:ext>
                  </a:extLst>
                </p:cNvPr>
                <p:cNvSpPr/>
                <p:nvPr/>
              </p:nvSpPr>
              <p:spPr>
                <a:xfrm>
                  <a:off x="3102329" y="2352878"/>
                  <a:ext cx="146050" cy="1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50" h="146050">
                      <a:moveTo>
                        <a:pt x="72898" y="0"/>
                      </a:moveTo>
                      <a:lnTo>
                        <a:pt x="0" y="72898"/>
                      </a:lnTo>
                      <a:lnTo>
                        <a:pt x="72898" y="145796"/>
                      </a:lnTo>
                      <a:lnTo>
                        <a:pt x="145808" y="72898"/>
                      </a:lnTo>
                      <a:lnTo>
                        <a:pt x="72898" y="0"/>
                      </a:lnTo>
                      <a:close/>
                    </a:path>
                  </a:pathLst>
                </a:custGeom>
                <a:solidFill>
                  <a:srgbClr val="3E3B3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5" name="object 33">
                  <a:extLst>
                    <a:ext uri="{FF2B5EF4-FFF2-40B4-BE49-F238E27FC236}">
                      <a16:creationId xmlns:a16="http://schemas.microsoft.com/office/drawing/2014/main" id="{AF027199-F397-40BA-90B6-72202C3AF562}"/>
                    </a:ext>
                  </a:extLst>
                </p:cNvPr>
                <p:cNvSpPr/>
                <p:nvPr/>
              </p:nvSpPr>
              <p:spPr>
                <a:xfrm>
                  <a:off x="3175232" y="1904047"/>
                  <a:ext cx="0" cy="1024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024889">
                      <a:moveTo>
                        <a:pt x="0" y="0"/>
                      </a:moveTo>
                      <a:lnTo>
                        <a:pt x="0" y="1024851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6" name="object 34">
                  <a:extLst>
                    <a:ext uri="{FF2B5EF4-FFF2-40B4-BE49-F238E27FC236}">
                      <a16:creationId xmlns:a16="http://schemas.microsoft.com/office/drawing/2014/main" id="{3BBEDF88-76DC-4C6B-B554-90F2D84EBDBE}"/>
                    </a:ext>
                  </a:extLst>
                </p:cNvPr>
                <p:cNvSpPr/>
                <p:nvPr/>
              </p:nvSpPr>
              <p:spPr>
                <a:xfrm>
                  <a:off x="3476792" y="2645691"/>
                  <a:ext cx="146050" cy="1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50" h="146050">
                      <a:moveTo>
                        <a:pt x="72898" y="0"/>
                      </a:moveTo>
                      <a:lnTo>
                        <a:pt x="0" y="72898"/>
                      </a:lnTo>
                      <a:lnTo>
                        <a:pt x="72898" y="145796"/>
                      </a:lnTo>
                      <a:lnTo>
                        <a:pt x="145808" y="72898"/>
                      </a:lnTo>
                      <a:lnTo>
                        <a:pt x="72898" y="0"/>
                      </a:lnTo>
                      <a:close/>
                    </a:path>
                  </a:pathLst>
                </a:custGeom>
                <a:solidFill>
                  <a:srgbClr val="3E3B3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7" name="object 35">
                  <a:extLst>
                    <a:ext uri="{FF2B5EF4-FFF2-40B4-BE49-F238E27FC236}">
                      <a16:creationId xmlns:a16="http://schemas.microsoft.com/office/drawing/2014/main" id="{90F1A4B0-5989-44BD-AE28-6359827A5C30}"/>
                    </a:ext>
                  </a:extLst>
                </p:cNvPr>
                <p:cNvSpPr/>
                <p:nvPr/>
              </p:nvSpPr>
              <p:spPr>
                <a:xfrm>
                  <a:off x="3549695" y="2391130"/>
                  <a:ext cx="0" cy="633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633730">
                      <a:moveTo>
                        <a:pt x="0" y="0"/>
                      </a:moveTo>
                      <a:lnTo>
                        <a:pt x="0" y="633488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8" name="object 36">
                  <a:extLst>
                    <a:ext uri="{FF2B5EF4-FFF2-40B4-BE49-F238E27FC236}">
                      <a16:creationId xmlns:a16="http://schemas.microsoft.com/office/drawing/2014/main" id="{3BFF85F0-DCE0-426D-B470-E619FAD2E940}"/>
                    </a:ext>
                  </a:extLst>
                </p:cNvPr>
                <p:cNvSpPr/>
                <p:nvPr/>
              </p:nvSpPr>
              <p:spPr>
                <a:xfrm>
                  <a:off x="3848440" y="2837146"/>
                  <a:ext cx="146050" cy="1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50" h="146050">
                      <a:moveTo>
                        <a:pt x="72898" y="0"/>
                      </a:moveTo>
                      <a:lnTo>
                        <a:pt x="0" y="72898"/>
                      </a:lnTo>
                      <a:lnTo>
                        <a:pt x="72898" y="145796"/>
                      </a:lnTo>
                      <a:lnTo>
                        <a:pt x="145808" y="72898"/>
                      </a:lnTo>
                      <a:lnTo>
                        <a:pt x="72898" y="0"/>
                      </a:lnTo>
                      <a:close/>
                    </a:path>
                  </a:pathLst>
                </a:custGeom>
                <a:solidFill>
                  <a:srgbClr val="3E3B3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9" name="object 37">
                  <a:extLst>
                    <a:ext uri="{FF2B5EF4-FFF2-40B4-BE49-F238E27FC236}">
                      <a16:creationId xmlns:a16="http://schemas.microsoft.com/office/drawing/2014/main" id="{9AF47B9A-AED3-48C0-A4CF-8429EF9BBC24}"/>
                    </a:ext>
                  </a:extLst>
                </p:cNvPr>
                <p:cNvSpPr/>
                <p:nvPr/>
              </p:nvSpPr>
              <p:spPr>
                <a:xfrm>
                  <a:off x="3921343" y="2650158"/>
                  <a:ext cx="0" cy="50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501650">
                      <a:moveTo>
                        <a:pt x="0" y="0"/>
                      </a:moveTo>
                      <a:lnTo>
                        <a:pt x="0" y="501167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0" name="object 38">
                  <a:extLst>
                    <a:ext uri="{FF2B5EF4-FFF2-40B4-BE49-F238E27FC236}">
                      <a16:creationId xmlns:a16="http://schemas.microsoft.com/office/drawing/2014/main" id="{A00BD85A-E804-49D5-B4CA-C5391CFF2B48}"/>
                    </a:ext>
                  </a:extLst>
                </p:cNvPr>
                <p:cNvSpPr/>
                <p:nvPr/>
              </p:nvSpPr>
              <p:spPr>
                <a:xfrm>
                  <a:off x="4217272" y="3127145"/>
                  <a:ext cx="146050" cy="1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50" h="146050">
                      <a:moveTo>
                        <a:pt x="72898" y="0"/>
                      </a:moveTo>
                      <a:lnTo>
                        <a:pt x="0" y="72898"/>
                      </a:lnTo>
                      <a:lnTo>
                        <a:pt x="72898" y="145796"/>
                      </a:lnTo>
                      <a:lnTo>
                        <a:pt x="145808" y="72898"/>
                      </a:lnTo>
                      <a:lnTo>
                        <a:pt x="72898" y="0"/>
                      </a:lnTo>
                      <a:close/>
                    </a:path>
                  </a:pathLst>
                </a:custGeom>
                <a:solidFill>
                  <a:srgbClr val="3E3B3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1" name="object 39">
                  <a:extLst>
                    <a:ext uri="{FF2B5EF4-FFF2-40B4-BE49-F238E27FC236}">
                      <a16:creationId xmlns:a16="http://schemas.microsoft.com/office/drawing/2014/main" id="{31554B9A-6694-4D6E-9BFA-E64A2950157D}"/>
                    </a:ext>
                  </a:extLst>
                </p:cNvPr>
                <p:cNvSpPr/>
                <p:nvPr/>
              </p:nvSpPr>
              <p:spPr>
                <a:xfrm>
                  <a:off x="4290175" y="3027437"/>
                  <a:ext cx="0" cy="321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321310">
                      <a:moveTo>
                        <a:pt x="0" y="0"/>
                      </a:moveTo>
                      <a:lnTo>
                        <a:pt x="0" y="320967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2" name="object 40">
                  <a:extLst>
                    <a:ext uri="{FF2B5EF4-FFF2-40B4-BE49-F238E27FC236}">
                      <a16:creationId xmlns:a16="http://schemas.microsoft.com/office/drawing/2014/main" id="{A80B3761-CAAA-4C11-B902-7FC6BBFBD6BF}"/>
                    </a:ext>
                  </a:extLst>
                </p:cNvPr>
                <p:cNvSpPr/>
                <p:nvPr/>
              </p:nvSpPr>
              <p:spPr>
                <a:xfrm>
                  <a:off x="4588920" y="3253842"/>
                  <a:ext cx="146050" cy="1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50" h="146050">
                      <a:moveTo>
                        <a:pt x="72898" y="0"/>
                      </a:moveTo>
                      <a:lnTo>
                        <a:pt x="0" y="72898"/>
                      </a:lnTo>
                      <a:lnTo>
                        <a:pt x="72898" y="145796"/>
                      </a:lnTo>
                      <a:lnTo>
                        <a:pt x="145808" y="72898"/>
                      </a:lnTo>
                      <a:lnTo>
                        <a:pt x="72898" y="0"/>
                      </a:lnTo>
                      <a:close/>
                    </a:path>
                  </a:pathLst>
                </a:custGeom>
                <a:solidFill>
                  <a:srgbClr val="3E3B3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3" name="object 41">
                  <a:extLst>
                    <a:ext uri="{FF2B5EF4-FFF2-40B4-BE49-F238E27FC236}">
                      <a16:creationId xmlns:a16="http://schemas.microsoft.com/office/drawing/2014/main" id="{8020BF1F-BE76-4B24-8DA6-8AA3E3EE0959}"/>
                    </a:ext>
                  </a:extLst>
                </p:cNvPr>
                <p:cNvSpPr/>
                <p:nvPr/>
              </p:nvSpPr>
              <p:spPr>
                <a:xfrm>
                  <a:off x="4661824" y="3199183"/>
                  <a:ext cx="0" cy="273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273685">
                      <a:moveTo>
                        <a:pt x="0" y="0"/>
                      </a:moveTo>
                      <a:lnTo>
                        <a:pt x="0" y="273100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4" name="object 42">
                  <a:extLst>
                    <a:ext uri="{FF2B5EF4-FFF2-40B4-BE49-F238E27FC236}">
                      <a16:creationId xmlns:a16="http://schemas.microsoft.com/office/drawing/2014/main" id="{8304612D-92FE-4AC6-A4C5-F5CD7AB4D406}"/>
                    </a:ext>
                  </a:extLst>
                </p:cNvPr>
                <p:cNvSpPr/>
                <p:nvPr/>
              </p:nvSpPr>
              <p:spPr>
                <a:xfrm>
                  <a:off x="4946491" y="3538209"/>
                  <a:ext cx="146050" cy="1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50" h="146050">
                      <a:moveTo>
                        <a:pt x="72898" y="0"/>
                      </a:moveTo>
                      <a:lnTo>
                        <a:pt x="0" y="72898"/>
                      </a:lnTo>
                      <a:lnTo>
                        <a:pt x="72898" y="145796"/>
                      </a:lnTo>
                      <a:lnTo>
                        <a:pt x="145808" y="72898"/>
                      </a:lnTo>
                      <a:lnTo>
                        <a:pt x="72898" y="0"/>
                      </a:lnTo>
                      <a:close/>
                    </a:path>
                  </a:pathLst>
                </a:custGeom>
                <a:solidFill>
                  <a:srgbClr val="3E3B3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5" name="object 43">
                  <a:extLst>
                    <a:ext uri="{FF2B5EF4-FFF2-40B4-BE49-F238E27FC236}">
                      <a16:creationId xmlns:a16="http://schemas.microsoft.com/office/drawing/2014/main" id="{991A895F-B1D3-41C5-9B0A-AAA3DCFE3456}"/>
                    </a:ext>
                  </a:extLst>
                </p:cNvPr>
                <p:cNvSpPr/>
                <p:nvPr/>
              </p:nvSpPr>
              <p:spPr>
                <a:xfrm>
                  <a:off x="5019394" y="3497628"/>
                  <a:ext cx="0" cy="219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219710">
                      <a:moveTo>
                        <a:pt x="0" y="0"/>
                      </a:moveTo>
                      <a:lnTo>
                        <a:pt x="0" y="219608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6" name="object 44">
                  <a:extLst>
                    <a:ext uri="{FF2B5EF4-FFF2-40B4-BE49-F238E27FC236}">
                      <a16:creationId xmlns:a16="http://schemas.microsoft.com/office/drawing/2014/main" id="{7FE668C8-5558-4AD9-90CE-9B3CB1644651}"/>
                    </a:ext>
                  </a:extLst>
                </p:cNvPr>
                <p:cNvSpPr/>
                <p:nvPr/>
              </p:nvSpPr>
              <p:spPr>
                <a:xfrm>
                  <a:off x="5318138" y="3577626"/>
                  <a:ext cx="146050" cy="1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50" h="146050">
                      <a:moveTo>
                        <a:pt x="72898" y="0"/>
                      </a:moveTo>
                      <a:lnTo>
                        <a:pt x="0" y="72898"/>
                      </a:lnTo>
                      <a:lnTo>
                        <a:pt x="72898" y="145796"/>
                      </a:lnTo>
                      <a:lnTo>
                        <a:pt x="145808" y="72898"/>
                      </a:lnTo>
                      <a:lnTo>
                        <a:pt x="72898" y="0"/>
                      </a:lnTo>
                      <a:close/>
                    </a:path>
                  </a:pathLst>
                </a:custGeom>
                <a:solidFill>
                  <a:srgbClr val="3E3B3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7" name="object 45">
                  <a:extLst>
                    <a:ext uri="{FF2B5EF4-FFF2-40B4-BE49-F238E27FC236}">
                      <a16:creationId xmlns:a16="http://schemas.microsoft.com/office/drawing/2014/main" id="{5111E4BD-D147-4C2D-A4BC-EB45E11CB77D}"/>
                    </a:ext>
                  </a:extLst>
                </p:cNvPr>
                <p:cNvSpPr/>
                <p:nvPr/>
              </p:nvSpPr>
              <p:spPr>
                <a:xfrm>
                  <a:off x="5391042" y="3520151"/>
                  <a:ext cx="0" cy="25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250825">
                      <a:moveTo>
                        <a:pt x="0" y="0"/>
                      </a:moveTo>
                      <a:lnTo>
                        <a:pt x="0" y="250583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8" name="object 46">
                  <a:extLst>
                    <a:ext uri="{FF2B5EF4-FFF2-40B4-BE49-F238E27FC236}">
                      <a16:creationId xmlns:a16="http://schemas.microsoft.com/office/drawing/2014/main" id="{99F94230-937C-4453-AA5D-E16081E50823}"/>
                    </a:ext>
                  </a:extLst>
                </p:cNvPr>
                <p:cNvSpPr/>
                <p:nvPr/>
              </p:nvSpPr>
              <p:spPr>
                <a:xfrm>
                  <a:off x="5695417" y="3811314"/>
                  <a:ext cx="146050" cy="1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50" h="146050">
                      <a:moveTo>
                        <a:pt x="72898" y="0"/>
                      </a:moveTo>
                      <a:lnTo>
                        <a:pt x="0" y="72898"/>
                      </a:lnTo>
                      <a:lnTo>
                        <a:pt x="72898" y="145796"/>
                      </a:lnTo>
                      <a:lnTo>
                        <a:pt x="145808" y="72898"/>
                      </a:lnTo>
                      <a:lnTo>
                        <a:pt x="72898" y="0"/>
                      </a:lnTo>
                      <a:close/>
                    </a:path>
                  </a:pathLst>
                </a:custGeom>
                <a:solidFill>
                  <a:srgbClr val="3E3B3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9" name="object 47">
                  <a:extLst>
                    <a:ext uri="{FF2B5EF4-FFF2-40B4-BE49-F238E27FC236}">
                      <a16:creationId xmlns:a16="http://schemas.microsoft.com/office/drawing/2014/main" id="{61E6BA82-42EC-4F89-A2F1-61B86D1649DC}"/>
                    </a:ext>
                  </a:extLst>
                </p:cNvPr>
                <p:cNvSpPr/>
                <p:nvPr/>
              </p:nvSpPr>
              <p:spPr>
                <a:xfrm>
                  <a:off x="5768320" y="3705975"/>
                  <a:ext cx="0" cy="343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343535">
                      <a:moveTo>
                        <a:pt x="0" y="0"/>
                      </a:moveTo>
                      <a:lnTo>
                        <a:pt x="0" y="343496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0" name="object 48">
                  <a:extLst>
                    <a:ext uri="{FF2B5EF4-FFF2-40B4-BE49-F238E27FC236}">
                      <a16:creationId xmlns:a16="http://schemas.microsoft.com/office/drawing/2014/main" id="{4EF37B1D-D196-4BEB-AD0B-622C8A851404}"/>
                    </a:ext>
                  </a:extLst>
                </p:cNvPr>
                <p:cNvSpPr/>
                <p:nvPr/>
              </p:nvSpPr>
              <p:spPr>
                <a:xfrm>
                  <a:off x="6058618" y="3805683"/>
                  <a:ext cx="146050" cy="1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50" h="146050">
                      <a:moveTo>
                        <a:pt x="72898" y="0"/>
                      </a:moveTo>
                      <a:lnTo>
                        <a:pt x="0" y="72898"/>
                      </a:lnTo>
                      <a:lnTo>
                        <a:pt x="72898" y="145796"/>
                      </a:lnTo>
                      <a:lnTo>
                        <a:pt x="145808" y="72898"/>
                      </a:lnTo>
                      <a:lnTo>
                        <a:pt x="72898" y="0"/>
                      </a:lnTo>
                      <a:close/>
                    </a:path>
                  </a:pathLst>
                </a:custGeom>
                <a:solidFill>
                  <a:srgbClr val="3E3B3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1" name="object 49">
                  <a:extLst>
                    <a:ext uri="{FF2B5EF4-FFF2-40B4-BE49-F238E27FC236}">
                      <a16:creationId xmlns:a16="http://schemas.microsoft.com/office/drawing/2014/main" id="{1C28F63F-F8A6-4485-9C40-37C6E7DD121B}"/>
                    </a:ext>
                  </a:extLst>
                </p:cNvPr>
                <p:cNvSpPr/>
                <p:nvPr/>
              </p:nvSpPr>
              <p:spPr>
                <a:xfrm>
                  <a:off x="6131521" y="3579277"/>
                  <a:ext cx="0" cy="60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600075">
                      <a:moveTo>
                        <a:pt x="0" y="0"/>
                      </a:moveTo>
                      <a:lnTo>
                        <a:pt x="0" y="599706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2" name="object 50">
                  <a:extLst>
                    <a:ext uri="{FF2B5EF4-FFF2-40B4-BE49-F238E27FC236}">
                      <a16:creationId xmlns:a16="http://schemas.microsoft.com/office/drawing/2014/main" id="{A299C8AD-8DD5-441D-8D23-0E8CF3849549}"/>
                    </a:ext>
                  </a:extLst>
                </p:cNvPr>
                <p:cNvSpPr/>
                <p:nvPr/>
              </p:nvSpPr>
              <p:spPr>
                <a:xfrm>
                  <a:off x="7173561" y="3028602"/>
                  <a:ext cx="146050" cy="1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50" h="146050">
                      <a:moveTo>
                        <a:pt x="72898" y="0"/>
                      </a:moveTo>
                      <a:lnTo>
                        <a:pt x="0" y="72898"/>
                      </a:lnTo>
                      <a:lnTo>
                        <a:pt x="72898" y="145796"/>
                      </a:lnTo>
                      <a:lnTo>
                        <a:pt x="145808" y="72898"/>
                      </a:lnTo>
                      <a:lnTo>
                        <a:pt x="72898" y="0"/>
                      </a:lnTo>
                      <a:close/>
                    </a:path>
                  </a:pathLst>
                </a:custGeom>
                <a:solidFill>
                  <a:srgbClr val="3E3B3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3" name="object 51">
                  <a:extLst>
                    <a:ext uri="{FF2B5EF4-FFF2-40B4-BE49-F238E27FC236}">
                      <a16:creationId xmlns:a16="http://schemas.microsoft.com/office/drawing/2014/main" id="{647A41DA-7A64-44EB-A7BB-5495B65DC619}"/>
                    </a:ext>
                  </a:extLst>
                </p:cNvPr>
                <p:cNvSpPr/>
                <p:nvPr/>
              </p:nvSpPr>
              <p:spPr>
                <a:xfrm>
                  <a:off x="7246466" y="2864137"/>
                  <a:ext cx="0" cy="481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481964">
                      <a:moveTo>
                        <a:pt x="0" y="0"/>
                      </a:moveTo>
                      <a:lnTo>
                        <a:pt x="0" y="481456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4" name="object 52">
                  <a:extLst>
                    <a:ext uri="{FF2B5EF4-FFF2-40B4-BE49-F238E27FC236}">
                      <a16:creationId xmlns:a16="http://schemas.microsoft.com/office/drawing/2014/main" id="{8D5E8CC6-831B-4432-8C33-E8EC7A38B456}"/>
                    </a:ext>
                  </a:extLst>
                </p:cNvPr>
                <p:cNvSpPr/>
                <p:nvPr/>
              </p:nvSpPr>
              <p:spPr>
                <a:xfrm>
                  <a:off x="7548025" y="3374910"/>
                  <a:ext cx="146050" cy="1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50" h="146050">
                      <a:moveTo>
                        <a:pt x="72898" y="0"/>
                      </a:moveTo>
                      <a:lnTo>
                        <a:pt x="0" y="72898"/>
                      </a:lnTo>
                      <a:lnTo>
                        <a:pt x="72898" y="145796"/>
                      </a:lnTo>
                      <a:lnTo>
                        <a:pt x="145808" y="72898"/>
                      </a:lnTo>
                      <a:lnTo>
                        <a:pt x="72898" y="0"/>
                      </a:lnTo>
                      <a:close/>
                    </a:path>
                  </a:pathLst>
                </a:custGeom>
                <a:solidFill>
                  <a:srgbClr val="3E3B3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5" name="object 53">
                  <a:extLst>
                    <a:ext uri="{FF2B5EF4-FFF2-40B4-BE49-F238E27FC236}">
                      <a16:creationId xmlns:a16="http://schemas.microsoft.com/office/drawing/2014/main" id="{130B5EDC-B675-4437-B136-181ED73327B3}"/>
                    </a:ext>
                  </a:extLst>
                </p:cNvPr>
                <p:cNvSpPr/>
                <p:nvPr/>
              </p:nvSpPr>
              <p:spPr>
                <a:xfrm>
                  <a:off x="7620929" y="3269571"/>
                  <a:ext cx="0" cy="321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321310">
                      <a:moveTo>
                        <a:pt x="0" y="0"/>
                      </a:moveTo>
                      <a:lnTo>
                        <a:pt x="0" y="320967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6" name="object 54">
                  <a:extLst>
                    <a:ext uri="{FF2B5EF4-FFF2-40B4-BE49-F238E27FC236}">
                      <a16:creationId xmlns:a16="http://schemas.microsoft.com/office/drawing/2014/main" id="{AEC724B2-2F24-496A-8308-23E7FE423CF9}"/>
                    </a:ext>
                  </a:extLst>
                </p:cNvPr>
                <p:cNvSpPr/>
                <p:nvPr/>
              </p:nvSpPr>
              <p:spPr>
                <a:xfrm>
                  <a:off x="7922489" y="3771897"/>
                  <a:ext cx="146050" cy="1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50" h="146050">
                      <a:moveTo>
                        <a:pt x="72898" y="0"/>
                      </a:moveTo>
                      <a:lnTo>
                        <a:pt x="0" y="72898"/>
                      </a:lnTo>
                      <a:lnTo>
                        <a:pt x="72898" y="145796"/>
                      </a:lnTo>
                      <a:lnTo>
                        <a:pt x="145808" y="72898"/>
                      </a:lnTo>
                      <a:lnTo>
                        <a:pt x="72898" y="0"/>
                      </a:lnTo>
                      <a:close/>
                    </a:path>
                  </a:pathLst>
                </a:custGeom>
                <a:solidFill>
                  <a:srgbClr val="3E3B3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7" name="object 55">
                  <a:extLst>
                    <a:ext uri="{FF2B5EF4-FFF2-40B4-BE49-F238E27FC236}">
                      <a16:creationId xmlns:a16="http://schemas.microsoft.com/office/drawing/2014/main" id="{25F4FA1A-CCA4-482C-B9DE-3F95D8539BB2}"/>
                    </a:ext>
                  </a:extLst>
                </p:cNvPr>
                <p:cNvSpPr/>
                <p:nvPr/>
              </p:nvSpPr>
              <p:spPr>
                <a:xfrm>
                  <a:off x="7995392" y="3708791"/>
                  <a:ext cx="0" cy="25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250825">
                      <a:moveTo>
                        <a:pt x="0" y="0"/>
                      </a:moveTo>
                      <a:lnTo>
                        <a:pt x="0" y="250583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8" name="object 56">
                  <a:extLst>
                    <a:ext uri="{FF2B5EF4-FFF2-40B4-BE49-F238E27FC236}">
                      <a16:creationId xmlns:a16="http://schemas.microsoft.com/office/drawing/2014/main" id="{6F2825F2-A699-4932-9988-F3A8932F5DD4}"/>
                    </a:ext>
                  </a:extLst>
                </p:cNvPr>
                <p:cNvSpPr/>
                <p:nvPr/>
              </p:nvSpPr>
              <p:spPr>
                <a:xfrm>
                  <a:off x="8291320" y="4264613"/>
                  <a:ext cx="146050" cy="1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50" h="146050">
                      <a:moveTo>
                        <a:pt x="72898" y="0"/>
                      </a:moveTo>
                      <a:lnTo>
                        <a:pt x="0" y="72898"/>
                      </a:lnTo>
                      <a:lnTo>
                        <a:pt x="72898" y="145796"/>
                      </a:lnTo>
                      <a:lnTo>
                        <a:pt x="145808" y="72898"/>
                      </a:lnTo>
                      <a:lnTo>
                        <a:pt x="72898" y="0"/>
                      </a:lnTo>
                      <a:close/>
                    </a:path>
                  </a:pathLst>
                </a:custGeom>
                <a:solidFill>
                  <a:srgbClr val="3E3B3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9" name="object 57">
                  <a:extLst>
                    <a:ext uri="{FF2B5EF4-FFF2-40B4-BE49-F238E27FC236}">
                      <a16:creationId xmlns:a16="http://schemas.microsoft.com/office/drawing/2014/main" id="{E859CD39-DAAA-464D-9D1F-387D63BAEC12}"/>
                    </a:ext>
                  </a:extLst>
                </p:cNvPr>
                <p:cNvSpPr/>
                <p:nvPr/>
              </p:nvSpPr>
              <p:spPr>
                <a:xfrm>
                  <a:off x="8364224" y="4252186"/>
                  <a:ext cx="0" cy="172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72085">
                      <a:moveTo>
                        <a:pt x="0" y="0"/>
                      </a:moveTo>
                      <a:lnTo>
                        <a:pt x="0" y="171742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0" name="object 58">
                  <a:extLst>
                    <a:ext uri="{FF2B5EF4-FFF2-40B4-BE49-F238E27FC236}">
                      <a16:creationId xmlns:a16="http://schemas.microsoft.com/office/drawing/2014/main" id="{2D6AFEFC-CA39-4D22-82DC-166863C43E28}"/>
                    </a:ext>
                  </a:extLst>
                </p:cNvPr>
                <p:cNvSpPr/>
                <p:nvPr/>
              </p:nvSpPr>
              <p:spPr>
                <a:xfrm>
                  <a:off x="8660154" y="4563056"/>
                  <a:ext cx="146050" cy="1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50" h="146050">
                      <a:moveTo>
                        <a:pt x="72898" y="0"/>
                      </a:moveTo>
                      <a:lnTo>
                        <a:pt x="0" y="72898"/>
                      </a:lnTo>
                      <a:lnTo>
                        <a:pt x="72898" y="145796"/>
                      </a:lnTo>
                      <a:lnTo>
                        <a:pt x="145808" y="72898"/>
                      </a:lnTo>
                      <a:lnTo>
                        <a:pt x="72898" y="0"/>
                      </a:lnTo>
                      <a:close/>
                    </a:path>
                  </a:pathLst>
                </a:custGeom>
                <a:solidFill>
                  <a:srgbClr val="3E3B3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1" name="object 59">
                  <a:extLst>
                    <a:ext uri="{FF2B5EF4-FFF2-40B4-BE49-F238E27FC236}">
                      <a16:creationId xmlns:a16="http://schemas.microsoft.com/office/drawing/2014/main" id="{EB6304A5-AADE-4F39-9F16-B771C2C63A03}"/>
                    </a:ext>
                  </a:extLst>
                </p:cNvPr>
                <p:cNvSpPr/>
                <p:nvPr/>
              </p:nvSpPr>
              <p:spPr>
                <a:xfrm>
                  <a:off x="8733057" y="4550629"/>
                  <a:ext cx="0" cy="172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72085">
                      <a:moveTo>
                        <a:pt x="0" y="0"/>
                      </a:moveTo>
                      <a:lnTo>
                        <a:pt x="0" y="171742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2" name="object 60">
                  <a:extLst>
                    <a:ext uri="{FF2B5EF4-FFF2-40B4-BE49-F238E27FC236}">
                      <a16:creationId xmlns:a16="http://schemas.microsoft.com/office/drawing/2014/main" id="{E5ABAD67-5695-4184-86EC-2B41B185BF92}"/>
                    </a:ext>
                  </a:extLst>
                </p:cNvPr>
                <p:cNvSpPr/>
                <p:nvPr/>
              </p:nvSpPr>
              <p:spPr>
                <a:xfrm>
                  <a:off x="9017723" y="4557426"/>
                  <a:ext cx="146050" cy="1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50" h="146050">
                      <a:moveTo>
                        <a:pt x="72898" y="0"/>
                      </a:moveTo>
                      <a:lnTo>
                        <a:pt x="0" y="72898"/>
                      </a:lnTo>
                      <a:lnTo>
                        <a:pt x="72898" y="145796"/>
                      </a:lnTo>
                      <a:lnTo>
                        <a:pt x="145808" y="72898"/>
                      </a:lnTo>
                      <a:lnTo>
                        <a:pt x="72898" y="0"/>
                      </a:lnTo>
                      <a:close/>
                    </a:path>
                  </a:pathLst>
                </a:custGeom>
                <a:solidFill>
                  <a:srgbClr val="3E3B3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3" name="object 61">
                  <a:extLst>
                    <a:ext uri="{FF2B5EF4-FFF2-40B4-BE49-F238E27FC236}">
                      <a16:creationId xmlns:a16="http://schemas.microsoft.com/office/drawing/2014/main" id="{E08BF9D6-389B-4051-A6DE-CEED43EC5C9D}"/>
                    </a:ext>
                  </a:extLst>
                </p:cNvPr>
                <p:cNvSpPr/>
                <p:nvPr/>
              </p:nvSpPr>
              <p:spPr>
                <a:xfrm>
                  <a:off x="9090628" y="4544998"/>
                  <a:ext cx="0" cy="172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72085">
                      <a:moveTo>
                        <a:pt x="0" y="0"/>
                      </a:moveTo>
                      <a:lnTo>
                        <a:pt x="0" y="171742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4" name="object 62">
                  <a:extLst>
                    <a:ext uri="{FF2B5EF4-FFF2-40B4-BE49-F238E27FC236}">
                      <a16:creationId xmlns:a16="http://schemas.microsoft.com/office/drawing/2014/main" id="{56C8E7EC-5AFC-4734-A8A5-DB6FFF32ED65}"/>
                    </a:ext>
                  </a:extLst>
                </p:cNvPr>
                <p:cNvSpPr/>
                <p:nvPr/>
              </p:nvSpPr>
              <p:spPr>
                <a:xfrm>
                  <a:off x="9389371" y="4430727"/>
                  <a:ext cx="146050" cy="1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50" h="146050">
                      <a:moveTo>
                        <a:pt x="72898" y="0"/>
                      </a:moveTo>
                      <a:lnTo>
                        <a:pt x="0" y="72898"/>
                      </a:lnTo>
                      <a:lnTo>
                        <a:pt x="72898" y="145796"/>
                      </a:lnTo>
                      <a:lnTo>
                        <a:pt x="145808" y="72898"/>
                      </a:lnTo>
                      <a:lnTo>
                        <a:pt x="72898" y="0"/>
                      </a:lnTo>
                      <a:close/>
                    </a:path>
                  </a:pathLst>
                </a:custGeom>
                <a:solidFill>
                  <a:srgbClr val="3E3B3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5" name="object 63">
                  <a:extLst>
                    <a:ext uri="{FF2B5EF4-FFF2-40B4-BE49-F238E27FC236}">
                      <a16:creationId xmlns:a16="http://schemas.microsoft.com/office/drawing/2014/main" id="{929AB316-D05A-452F-A5B1-849E8C49DB29}"/>
                    </a:ext>
                  </a:extLst>
                </p:cNvPr>
                <p:cNvSpPr/>
                <p:nvPr/>
              </p:nvSpPr>
              <p:spPr>
                <a:xfrm>
                  <a:off x="9462276" y="4418300"/>
                  <a:ext cx="0" cy="172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72085">
                      <a:moveTo>
                        <a:pt x="0" y="0"/>
                      </a:moveTo>
                      <a:lnTo>
                        <a:pt x="0" y="171742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6" name="object 64">
                  <a:extLst>
                    <a:ext uri="{FF2B5EF4-FFF2-40B4-BE49-F238E27FC236}">
                      <a16:creationId xmlns:a16="http://schemas.microsoft.com/office/drawing/2014/main" id="{7B973BC4-0057-483D-B857-D497EC2E9058}"/>
                    </a:ext>
                  </a:extLst>
                </p:cNvPr>
                <p:cNvSpPr/>
                <p:nvPr/>
              </p:nvSpPr>
              <p:spPr>
                <a:xfrm>
                  <a:off x="9761019" y="4284320"/>
                  <a:ext cx="146050" cy="1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50" h="146050">
                      <a:moveTo>
                        <a:pt x="72898" y="0"/>
                      </a:moveTo>
                      <a:lnTo>
                        <a:pt x="0" y="72898"/>
                      </a:lnTo>
                      <a:lnTo>
                        <a:pt x="72898" y="145796"/>
                      </a:lnTo>
                      <a:lnTo>
                        <a:pt x="145808" y="72898"/>
                      </a:lnTo>
                      <a:lnTo>
                        <a:pt x="72898" y="0"/>
                      </a:lnTo>
                      <a:close/>
                    </a:path>
                  </a:pathLst>
                </a:custGeom>
                <a:solidFill>
                  <a:srgbClr val="3E3B3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7" name="object 65">
                  <a:extLst>
                    <a:ext uri="{FF2B5EF4-FFF2-40B4-BE49-F238E27FC236}">
                      <a16:creationId xmlns:a16="http://schemas.microsoft.com/office/drawing/2014/main" id="{EA7C8821-5704-44B7-B765-374F70334172}"/>
                    </a:ext>
                  </a:extLst>
                </p:cNvPr>
                <p:cNvSpPr/>
                <p:nvPr/>
              </p:nvSpPr>
              <p:spPr>
                <a:xfrm>
                  <a:off x="9833923" y="4271893"/>
                  <a:ext cx="0" cy="172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72085">
                      <a:moveTo>
                        <a:pt x="0" y="0"/>
                      </a:moveTo>
                      <a:lnTo>
                        <a:pt x="0" y="171742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8" name="object 66">
                  <a:extLst>
                    <a:ext uri="{FF2B5EF4-FFF2-40B4-BE49-F238E27FC236}">
                      <a16:creationId xmlns:a16="http://schemas.microsoft.com/office/drawing/2014/main" id="{A243DED9-710C-44CD-80B7-7D7070308BA3}"/>
                    </a:ext>
                  </a:extLst>
                </p:cNvPr>
                <p:cNvSpPr/>
                <p:nvPr/>
              </p:nvSpPr>
              <p:spPr>
                <a:xfrm>
                  <a:off x="10129852" y="4177332"/>
                  <a:ext cx="146050" cy="1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50" h="146050">
                      <a:moveTo>
                        <a:pt x="72898" y="0"/>
                      </a:moveTo>
                      <a:lnTo>
                        <a:pt x="0" y="72897"/>
                      </a:lnTo>
                      <a:lnTo>
                        <a:pt x="72898" y="145795"/>
                      </a:lnTo>
                      <a:lnTo>
                        <a:pt x="145808" y="72897"/>
                      </a:lnTo>
                      <a:lnTo>
                        <a:pt x="72898" y="0"/>
                      </a:lnTo>
                      <a:close/>
                    </a:path>
                  </a:pathLst>
                </a:custGeom>
                <a:solidFill>
                  <a:srgbClr val="3E3B3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9" name="object 67">
                  <a:extLst>
                    <a:ext uri="{FF2B5EF4-FFF2-40B4-BE49-F238E27FC236}">
                      <a16:creationId xmlns:a16="http://schemas.microsoft.com/office/drawing/2014/main" id="{09FAB029-D0BA-48CA-94D3-D2D2C83572E3}"/>
                    </a:ext>
                  </a:extLst>
                </p:cNvPr>
                <p:cNvSpPr/>
                <p:nvPr/>
              </p:nvSpPr>
              <p:spPr>
                <a:xfrm>
                  <a:off x="10202756" y="4164905"/>
                  <a:ext cx="0" cy="172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72085">
                      <a:moveTo>
                        <a:pt x="0" y="0"/>
                      </a:moveTo>
                      <a:lnTo>
                        <a:pt x="0" y="171742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0" name="object 68">
                  <a:extLst>
                    <a:ext uri="{FF2B5EF4-FFF2-40B4-BE49-F238E27FC236}">
                      <a16:creationId xmlns:a16="http://schemas.microsoft.com/office/drawing/2014/main" id="{CDE1AB3E-8A3E-4B15-9909-01AF0954C1F5}"/>
                    </a:ext>
                  </a:extLst>
                </p:cNvPr>
                <p:cNvSpPr/>
                <p:nvPr/>
              </p:nvSpPr>
              <p:spPr>
                <a:xfrm>
                  <a:off x="10501500" y="4104128"/>
                  <a:ext cx="146050" cy="1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50" h="146050">
                      <a:moveTo>
                        <a:pt x="72898" y="0"/>
                      </a:moveTo>
                      <a:lnTo>
                        <a:pt x="0" y="72898"/>
                      </a:lnTo>
                      <a:lnTo>
                        <a:pt x="72898" y="145796"/>
                      </a:lnTo>
                      <a:lnTo>
                        <a:pt x="145808" y="72898"/>
                      </a:lnTo>
                      <a:lnTo>
                        <a:pt x="72898" y="0"/>
                      </a:lnTo>
                      <a:close/>
                    </a:path>
                  </a:pathLst>
                </a:custGeom>
                <a:solidFill>
                  <a:srgbClr val="3E3B3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1" name="object 69">
                  <a:extLst>
                    <a:ext uri="{FF2B5EF4-FFF2-40B4-BE49-F238E27FC236}">
                      <a16:creationId xmlns:a16="http://schemas.microsoft.com/office/drawing/2014/main" id="{9F34C989-2DA5-44DB-BC4D-A06FB259A2AC}"/>
                    </a:ext>
                  </a:extLst>
                </p:cNvPr>
                <p:cNvSpPr/>
                <p:nvPr/>
              </p:nvSpPr>
              <p:spPr>
                <a:xfrm>
                  <a:off x="10574403" y="3835488"/>
                  <a:ext cx="0" cy="664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664845">
                      <a:moveTo>
                        <a:pt x="0" y="0"/>
                      </a:moveTo>
                      <a:lnTo>
                        <a:pt x="0" y="664464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2" name="object 70">
                  <a:extLst>
                    <a:ext uri="{FF2B5EF4-FFF2-40B4-BE49-F238E27FC236}">
                      <a16:creationId xmlns:a16="http://schemas.microsoft.com/office/drawing/2014/main" id="{77EB2D3F-8FEA-49DF-BD66-88DE8FD9C1B0}"/>
                    </a:ext>
                  </a:extLst>
                </p:cNvPr>
                <p:cNvSpPr/>
                <p:nvPr/>
              </p:nvSpPr>
              <p:spPr>
                <a:xfrm>
                  <a:off x="6441529" y="4101312"/>
                  <a:ext cx="146050" cy="1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50" h="146050">
                      <a:moveTo>
                        <a:pt x="72898" y="0"/>
                      </a:moveTo>
                      <a:lnTo>
                        <a:pt x="0" y="72898"/>
                      </a:lnTo>
                      <a:lnTo>
                        <a:pt x="72898" y="145796"/>
                      </a:lnTo>
                      <a:lnTo>
                        <a:pt x="145808" y="72898"/>
                      </a:lnTo>
                      <a:lnTo>
                        <a:pt x="72898" y="0"/>
                      </a:lnTo>
                      <a:close/>
                    </a:path>
                  </a:pathLst>
                </a:custGeom>
                <a:solidFill>
                  <a:srgbClr val="3E3B3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3" name="object 71">
                  <a:extLst>
                    <a:ext uri="{FF2B5EF4-FFF2-40B4-BE49-F238E27FC236}">
                      <a16:creationId xmlns:a16="http://schemas.microsoft.com/office/drawing/2014/main" id="{AB336E28-E269-44EB-9B9D-265AFBD57438}"/>
                    </a:ext>
                  </a:extLst>
                </p:cNvPr>
                <p:cNvSpPr/>
                <p:nvPr/>
              </p:nvSpPr>
              <p:spPr>
                <a:xfrm>
                  <a:off x="6514432" y="2948602"/>
                  <a:ext cx="0" cy="244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2441575">
                      <a:moveTo>
                        <a:pt x="0" y="0"/>
                      </a:moveTo>
                      <a:lnTo>
                        <a:pt x="0" y="2441054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94" name="object 72">
                  <a:extLst>
                    <a:ext uri="{FF2B5EF4-FFF2-40B4-BE49-F238E27FC236}">
                      <a16:creationId xmlns:a16="http://schemas.microsoft.com/office/drawing/2014/main" id="{6A9C498F-CB62-4E27-849C-B0AD1AE614E7}"/>
                    </a:ext>
                  </a:extLst>
                </p:cNvPr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6094548" y="4319432"/>
                  <a:ext cx="135890" cy="118960"/>
                </a:xfrm>
                <a:prstGeom prst="rect">
                  <a:avLst/>
                </a:prstGeom>
              </p:spPr>
            </p:pic>
            <p:sp>
              <p:nvSpPr>
                <p:cNvPr id="95" name="object 73">
                  <a:extLst>
                    <a:ext uri="{FF2B5EF4-FFF2-40B4-BE49-F238E27FC236}">
                      <a16:creationId xmlns:a16="http://schemas.microsoft.com/office/drawing/2014/main" id="{E9207716-58D3-4FA9-B4B4-D999B6A19096}"/>
                    </a:ext>
                  </a:extLst>
                </p:cNvPr>
                <p:cNvSpPr/>
                <p:nvPr/>
              </p:nvSpPr>
              <p:spPr>
                <a:xfrm>
                  <a:off x="6162493" y="3970634"/>
                  <a:ext cx="0" cy="814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814070">
                      <a:moveTo>
                        <a:pt x="0" y="0"/>
                      </a:moveTo>
                      <a:lnTo>
                        <a:pt x="0" y="813688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96" name="object 74">
                  <a:extLst>
                    <a:ext uri="{FF2B5EF4-FFF2-40B4-BE49-F238E27FC236}">
                      <a16:creationId xmlns:a16="http://schemas.microsoft.com/office/drawing/2014/main" id="{D66741F3-9A4F-4B85-A968-E4CF3C0ED23C}"/>
                    </a:ext>
                  </a:extLst>
                </p:cNvPr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6471827" y="4733314"/>
                  <a:ext cx="135890" cy="118960"/>
                </a:xfrm>
                <a:prstGeom prst="rect">
                  <a:avLst/>
                </a:prstGeom>
              </p:spPr>
            </p:pic>
            <p:pic>
              <p:nvPicPr>
                <p:cNvPr id="97" name="object 75">
                  <a:extLst>
                    <a:ext uri="{FF2B5EF4-FFF2-40B4-BE49-F238E27FC236}">
                      <a16:creationId xmlns:a16="http://schemas.microsoft.com/office/drawing/2014/main" id="{539E6315-0939-4A97-8897-8FEDFADD80E6}"/>
                    </a:ext>
                  </a:extLst>
                </p:cNvPr>
                <p:cNvPicPr/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7215122" y="4007236"/>
                  <a:ext cx="135890" cy="250583"/>
                </a:xfrm>
                <a:prstGeom prst="rect">
                  <a:avLst/>
                </a:prstGeom>
              </p:spPr>
            </p:pic>
            <p:pic>
              <p:nvPicPr>
                <p:cNvPr id="98" name="object 76">
                  <a:extLst>
                    <a:ext uri="{FF2B5EF4-FFF2-40B4-BE49-F238E27FC236}">
                      <a16:creationId xmlns:a16="http://schemas.microsoft.com/office/drawing/2014/main" id="{8F73F2EF-E6C4-4C05-A5A9-39292C60C8FB}"/>
                    </a:ext>
                  </a:extLst>
                </p:cNvPr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7586770" y="4176166"/>
                  <a:ext cx="135890" cy="166116"/>
                </a:xfrm>
                <a:prstGeom prst="rect">
                  <a:avLst/>
                </a:prstGeom>
              </p:spPr>
            </p:pic>
            <p:pic>
              <p:nvPicPr>
                <p:cNvPr id="99" name="object 77">
                  <a:extLst>
                    <a:ext uri="{FF2B5EF4-FFF2-40B4-BE49-F238E27FC236}">
                      <a16:creationId xmlns:a16="http://schemas.microsoft.com/office/drawing/2014/main" id="{39E8D1F7-2ECC-4F62-9644-7A8B9858B473}"/>
                    </a:ext>
                  </a:extLst>
                </p:cNvPr>
                <p:cNvPicPr/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7952786" y="4336651"/>
                  <a:ext cx="135890" cy="166116"/>
                </a:xfrm>
                <a:prstGeom prst="rect">
                  <a:avLst/>
                </a:prstGeom>
              </p:spPr>
            </p:pic>
            <p:pic>
              <p:nvPicPr>
                <p:cNvPr id="100" name="object 78">
                  <a:extLst>
                    <a:ext uri="{FF2B5EF4-FFF2-40B4-BE49-F238E27FC236}">
                      <a16:creationId xmlns:a16="http://schemas.microsoft.com/office/drawing/2014/main" id="{964B36C1-BE20-4BEA-A259-78B34FCA2AC9}"/>
                    </a:ext>
                  </a:extLst>
                </p:cNvPr>
                <p:cNvPicPr/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8332881" y="4443315"/>
                  <a:ext cx="135890" cy="118960"/>
                </a:xfrm>
                <a:prstGeom prst="rect">
                  <a:avLst/>
                </a:prstGeom>
              </p:spPr>
            </p:pic>
            <p:pic>
              <p:nvPicPr>
                <p:cNvPr id="101" name="object 79">
                  <a:extLst>
                    <a:ext uri="{FF2B5EF4-FFF2-40B4-BE49-F238E27FC236}">
                      <a16:creationId xmlns:a16="http://schemas.microsoft.com/office/drawing/2014/main" id="{580B0DEE-D20C-4381-8C92-5796961D69ED}"/>
                    </a:ext>
                  </a:extLst>
                </p:cNvPr>
                <p:cNvPicPr/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8710160" y="4547490"/>
                  <a:ext cx="135890" cy="118960"/>
                </a:xfrm>
                <a:prstGeom prst="rect">
                  <a:avLst/>
                </a:prstGeom>
              </p:spPr>
            </p:pic>
            <p:pic>
              <p:nvPicPr>
                <p:cNvPr id="102" name="object 80">
                  <a:extLst>
                    <a:ext uri="{FF2B5EF4-FFF2-40B4-BE49-F238E27FC236}">
                      <a16:creationId xmlns:a16="http://schemas.microsoft.com/office/drawing/2014/main" id="{941DF4F5-4242-41C1-9E36-F1CE818C952B}"/>
                    </a:ext>
                  </a:extLst>
                </p:cNvPr>
                <p:cNvPicPr/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9076176" y="4606615"/>
                  <a:ext cx="135890" cy="118960"/>
                </a:xfrm>
                <a:prstGeom prst="rect">
                  <a:avLst/>
                </a:prstGeom>
              </p:spPr>
            </p:pic>
            <p:pic>
              <p:nvPicPr>
                <p:cNvPr id="103" name="object 81">
                  <a:extLst>
                    <a:ext uri="{FF2B5EF4-FFF2-40B4-BE49-F238E27FC236}">
                      <a16:creationId xmlns:a16="http://schemas.microsoft.com/office/drawing/2014/main" id="{DCC57558-B7BE-42D2-A724-39F5A07C4EE8}"/>
                    </a:ext>
                  </a:extLst>
                </p:cNvPr>
                <p:cNvPicPr/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9445010" y="4623508"/>
                  <a:ext cx="135890" cy="118960"/>
                </a:xfrm>
                <a:prstGeom prst="rect">
                  <a:avLst/>
                </a:prstGeom>
              </p:spPr>
            </p:pic>
            <p:pic>
              <p:nvPicPr>
                <p:cNvPr id="104" name="object 82">
                  <a:extLst>
                    <a:ext uri="{FF2B5EF4-FFF2-40B4-BE49-F238E27FC236}">
                      <a16:creationId xmlns:a16="http://schemas.microsoft.com/office/drawing/2014/main" id="{FFF52D55-204A-4A46-A825-519598E20E0E}"/>
                    </a:ext>
                  </a:extLst>
                </p:cNvPr>
                <p:cNvPicPr/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9816657" y="4603799"/>
                  <a:ext cx="135890" cy="118960"/>
                </a:xfrm>
                <a:prstGeom prst="rect">
                  <a:avLst/>
                </a:prstGeom>
              </p:spPr>
            </p:pic>
            <p:pic>
              <p:nvPicPr>
                <p:cNvPr id="105" name="object 83">
                  <a:extLst>
                    <a:ext uri="{FF2B5EF4-FFF2-40B4-BE49-F238E27FC236}">
                      <a16:creationId xmlns:a16="http://schemas.microsoft.com/office/drawing/2014/main" id="{A2938DDC-BCFF-42E3-8AA6-9799E2AC521D}"/>
                    </a:ext>
                  </a:extLst>
                </p:cNvPr>
                <p:cNvPicPr/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10174227" y="4561892"/>
                  <a:ext cx="135890" cy="219608"/>
                </a:xfrm>
                <a:prstGeom prst="rect">
                  <a:avLst/>
                </a:prstGeom>
              </p:spPr>
            </p:pic>
            <p:sp>
              <p:nvSpPr>
                <p:cNvPr id="106" name="object 84">
                  <a:extLst>
                    <a:ext uri="{FF2B5EF4-FFF2-40B4-BE49-F238E27FC236}">
                      <a16:creationId xmlns:a16="http://schemas.microsoft.com/office/drawing/2014/main" id="{FCFEFBF7-999A-4E32-B74A-A8A7EF321C57}"/>
                    </a:ext>
                  </a:extLst>
                </p:cNvPr>
                <p:cNvSpPr/>
                <p:nvPr/>
              </p:nvSpPr>
              <p:spPr>
                <a:xfrm>
                  <a:off x="10547822" y="5070307"/>
                  <a:ext cx="126364" cy="109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65" h="109854">
                      <a:moveTo>
                        <a:pt x="63182" y="0"/>
                      </a:moveTo>
                      <a:lnTo>
                        <a:pt x="0" y="109435"/>
                      </a:lnTo>
                      <a:lnTo>
                        <a:pt x="126365" y="109435"/>
                      </a:lnTo>
                      <a:lnTo>
                        <a:pt x="63182" y="0"/>
                      </a:lnTo>
                      <a:close/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07" name="object 85">
                  <a:extLst>
                    <a:ext uri="{FF2B5EF4-FFF2-40B4-BE49-F238E27FC236}">
                      <a16:creationId xmlns:a16="http://schemas.microsoft.com/office/drawing/2014/main" id="{C8DC6507-A19B-4D93-AFF6-C593345C8574}"/>
                    </a:ext>
                  </a:extLst>
                </p:cNvPr>
                <p:cNvSpPr/>
                <p:nvPr/>
              </p:nvSpPr>
              <p:spPr>
                <a:xfrm>
                  <a:off x="10611004" y="4578785"/>
                  <a:ext cx="0" cy="808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808354">
                      <a:moveTo>
                        <a:pt x="0" y="0"/>
                      </a:moveTo>
                      <a:lnTo>
                        <a:pt x="0" y="808050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08" name="object 86">
                  <a:extLst>
                    <a:ext uri="{FF2B5EF4-FFF2-40B4-BE49-F238E27FC236}">
                      <a16:creationId xmlns:a16="http://schemas.microsoft.com/office/drawing/2014/main" id="{F4AB5FA2-1D66-4E28-9AA7-8E8ACE8410F4}"/>
                    </a:ext>
                  </a:extLst>
                </p:cNvPr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5748239" y="4578460"/>
                  <a:ext cx="135890" cy="118960"/>
                </a:xfrm>
                <a:prstGeom prst="rect">
                  <a:avLst/>
                </a:prstGeom>
              </p:spPr>
            </p:pic>
            <p:sp>
              <p:nvSpPr>
                <p:cNvPr id="109" name="object 87">
                  <a:extLst>
                    <a:ext uri="{FF2B5EF4-FFF2-40B4-BE49-F238E27FC236}">
                      <a16:creationId xmlns:a16="http://schemas.microsoft.com/office/drawing/2014/main" id="{E1D77FA4-0949-41AB-9E42-678356D00E1F}"/>
                    </a:ext>
                  </a:extLst>
                </p:cNvPr>
                <p:cNvSpPr/>
                <p:nvPr/>
              </p:nvSpPr>
              <p:spPr>
                <a:xfrm>
                  <a:off x="5816184" y="4488689"/>
                  <a:ext cx="0" cy="315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315595">
                      <a:moveTo>
                        <a:pt x="0" y="0"/>
                      </a:moveTo>
                      <a:lnTo>
                        <a:pt x="0" y="315340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10" name="object 88">
                  <a:extLst>
                    <a:ext uri="{FF2B5EF4-FFF2-40B4-BE49-F238E27FC236}">
                      <a16:creationId xmlns:a16="http://schemas.microsoft.com/office/drawing/2014/main" id="{2711326D-9895-4F76-9C49-56039D9D00FA}"/>
                    </a:ext>
                  </a:extLst>
                </p:cNvPr>
                <p:cNvPicPr/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5365329" y="4378883"/>
                  <a:ext cx="135890" cy="213982"/>
                </a:xfrm>
                <a:prstGeom prst="rect">
                  <a:avLst/>
                </a:prstGeom>
              </p:spPr>
            </p:pic>
            <p:pic>
              <p:nvPicPr>
                <p:cNvPr id="111" name="object 89">
                  <a:extLst>
                    <a:ext uri="{FF2B5EF4-FFF2-40B4-BE49-F238E27FC236}">
                      <a16:creationId xmlns:a16="http://schemas.microsoft.com/office/drawing/2014/main" id="{E2BF8881-E09B-45FC-B5A2-D6C776116DFC}"/>
                    </a:ext>
                  </a:extLst>
                </p:cNvPr>
                <p:cNvPicPr/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4996497" y="4339466"/>
                  <a:ext cx="135890" cy="154851"/>
                </a:xfrm>
                <a:prstGeom prst="rect">
                  <a:avLst/>
                </a:prstGeom>
              </p:spPr>
            </p:pic>
            <p:pic>
              <p:nvPicPr>
                <p:cNvPr id="112" name="object 90">
                  <a:extLst>
                    <a:ext uri="{FF2B5EF4-FFF2-40B4-BE49-F238E27FC236}">
                      <a16:creationId xmlns:a16="http://schemas.microsoft.com/office/drawing/2014/main" id="{620F2A84-B111-49FF-A313-CBFAF2685BEB}"/>
                    </a:ext>
                  </a:extLst>
                </p:cNvPr>
                <p:cNvPicPr/>
                <p:nvPr/>
              </p:nvPicPr>
              <p:blipFill>
                <a:blip r:embed="rId15" cstate="print"/>
                <a:stretch>
                  <a:fillRect/>
                </a:stretch>
              </p:blipFill>
              <p:spPr>
                <a:xfrm>
                  <a:off x="4627665" y="4164905"/>
                  <a:ext cx="135890" cy="152031"/>
                </a:xfrm>
                <a:prstGeom prst="rect">
                  <a:avLst/>
                </a:prstGeom>
              </p:spPr>
            </p:pic>
            <p:pic>
              <p:nvPicPr>
                <p:cNvPr id="113" name="object 91">
                  <a:extLst>
                    <a:ext uri="{FF2B5EF4-FFF2-40B4-BE49-F238E27FC236}">
                      <a16:creationId xmlns:a16="http://schemas.microsoft.com/office/drawing/2014/main" id="{4646AFBF-AC1D-46FC-897A-AD8621674617}"/>
                    </a:ext>
                  </a:extLst>
                </p:cNvPr>
                <p:cNvPicPr/>
                <p:nvPr/>
              </p:nvPicPr>
              <p:blipFill>
                <a:blip r:embed="rId16" cstate="print"/>
                <a:stretch>
                  <a:fillRect/>
                </a:stretch>
              </p:blipFill>
              <p:spPr>
                <a:xfrm>
                  <a:off x="4253202" y="4060731"/>
                  <a:ext cx="135890" cy="183006"/>
                </a:xfrm>
                <a:prstGeom prst="rect">
                  <a:avLst/>
                </a:prstGeom>
              </p:spPr>
            </p:pic>
            <p:pic>
              <p:nvPicPr>
                <p:cNvPr id="114" name="object 92">
                  <a:extLst>
                    <a:ext uri="{FF2B5EF4-FFF2-40B4-BE49-F238E27FC236}">
                      <a16:creationId xmlns:a16="http://schemas.microsoft.com/office/drawing/2014/main" id="{097DCECE-4829-4AFF-A950-D73CBF8FC137}"/>
                    </a:ext>
                  </a:extLst>
                </p:cNvPr>
                <p:cNvPicPr/>
                <p:nvPr/>
              </p:nvPicPr>
              <p:blipFill>
                <a:blip r:embed="rId17" cstate="print"/>
                <a:stretch>
                  <a:fillRect/>
                </a:stretch>
              </p:blipFill>
              <p:spPr>
                <a:xfrm>
                  <a:off x="3881554" y="3959372"/>
                  <a:ext cx="135890" cy="236499"/>
                </a:xfrm>
                <a:prstGeom prst="rect">
                  <a:avLst/>
                </a:prstGeom>
              </p:spPr>
            </p:pic>
            <p:pic>
              <p:nvPicPr>
                <p:cNvPr id="115" name="object 93">
                  <a:extLst>
                    <a:ext uri="{FF2B5EF4-FFF2-40B4-BE49-F238E27FC236}">
                      <a16:creationId xmlns:a16="http://schemas.microsoft.com/office/drawing/2014/main" id="{FD219514-AA2D-4467-95FB-5D78864F0822}"/>
                    </a:ext>
                  </a:extLst>
                </p:cNvPr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3509906" y="3877397"/>
                  <a:ext cx="135890" cy="118960"/>
                </a:xfrm>
                <a:prstGeom prst="rect">
                  <a:avLst/>
                </a:prstGeom>
              </p:spPr>
            </p:pic>
            <p:sp>
              <p:nvSpPr>
                <p:cNvPr id="116" name="object 94">
                  <a:extLst>
                    <a:ext uri="{FF2B5EF4-FFF2-40B4-BE49-F238E27FC236}">
                      <a16:creationId xmlns:a16="http://schemas.microsoft.com/office/drawing/2014/main" id="{89336491-612A-46EC-A518-2A04BEC62540}"/>
                    </a:ext>
                  </a:extLst>
                </p:cNvPr>
                <p:cNvSpPr/>
                <p:nvPr/>
              </p:nvSpPr>
              <p:spPr>
                <a:xfrm>
                  <a:off x="3577851" y="3801703"/>
                  <a:ext cx="0" cy="273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273685">
                      <a:moveTo>
                        <a:pt x="0" y="0"/>
                      </a:moveTo>
                      <a:lnTo>
                        <a:pt x="0" y="273100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17" name="object 95">
                  <a:extLst>
                    <a:ext uri="{FF2B5EF4-FFF2-40B4-BE49-F238E27FC236}">
                      <a16:creationId xmlns:a16="http://schemas.microsoft.com/office/drawing/2014/main" id="{29FAA505-811F-48B9-88FC-132997369090}"/>
                    </a:ext>
                  </a:extLst>
                </p:cNvPr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3141073" y="3866135"/>
                  <a:ext cx="135889" cy="118960"/>
                </a:xfrm>
                <a:prstGeom prst="rect">
                  <a:avLst/>
                </a:prstGeom>
              </p:spPr>
            </p:pic>
            <p:sp>
              <p:nvSpPr>
                <p:cNvPr id="118" name="object 96">
                  <a:extLst>
                    <a:ext uri="{FF2B5EF4-FFF2-40B4-BE49-F238E27FC236}">
                      <a16:creationId xmlns:a16="http://schemas.microsoft.com/office/drawing/2014/main" id="{E0C38A98-88E6-485B-991F-FF48AF5B9924}"/>
                    </a:ext>
                  </a:extLst>
                </p:cNvPr>
                <p:cNvSpPr/>
                <p:nvPr/>
              </p:nvSpPr>
              <p:spPr>
                <a:xfrm>
                  <a:off x="3209018" y="3734131"/>
                  <a:ext cx="0" cy="40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400050">
                      <a:moveTo>
                        <a:pt x="0" y="0"/>
                      </a:moveTo>
                      <a:lnTo>
                        <a:pt x="0" y="399808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19" name="object 97">
                  <a:extLst>
                    <a:ext uri="{FF2B5EF4-FFF2-40B4-BE49-F238E27FC236}">
                      <a16:creationId xmlns:a16="http://schemas.microsoft.com/office/drawing/2014/main" id="{9C29272B-BD4F-46C6-8FCC-A33B09302B6C}"/>
                    </a:ext>
                  </a:extLst>
                </p:cNvPr>
                <p:cNvPicPr/>
                <p:nvPr/>
              </p:nvPicPr>
              <p:blipFill>
                <a:blip r:embed="rId18" cstate="print"/>
                <a:stretch>
                  <a:fillRect/>
                </a:stretch>
              </p:blipFill>
              <p:spPr>
                <a:xfrm>
                  <a:off x="3090071" y="3546363"/>
                  <a:ext cx="116509" cy="116509"/>
                </a:xfrm>
                <a:prstGeom prst="rect">
                  <a:avLst/>
                </a:prstGeom>
              </p:spPr>
            </p:pic>
            <p:sp>
              <p:nvSpPr>
                <p:cNvPr id="120" name="object 98">
                  <a:extLst>
                    <a:ext uri="{FF2B5EF4-FFF2-40B4-BE49-F238E27FC236}">
                      <a16:creationId xmlns:a16="http://schemas.microsoft.com/office/drawing/2014/main" id="{0C907C44-CAB3-40DC-A89A-3A5B84801FA8}"/>
                    </a:ext>
                  </a:extLst>
                </p:cNvPr>
                <p:cNvSpPr/>
                <p:nvPr/>
              </p:nvSpPr>
              <p:spPr>
                <a:xfrm>
                  <a:off x="3148324" y="3401900"/>
                  <a:ext cx="0" cy="40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400050">
                      <a:moveTo>
                        <a:pt x="0" y="0"/>
                      </a:moveTo>
                      <a:lnTo>
                        <a:pt x="0" y="399808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21" name="object 99">
                  <a:extLst>
                    <a:ext uri="{FF2B5EF4-FFF2-40B4-BE49-F238E27FC236}">
                      <a16:creationId xmlns:a16="http://schemas.microsoft.com/office/drawing/2014/main" id="{C2974CDD-BEDA-4433-ADA1-FCBA6EE48B69}"/>
                    </a:ext>
                  </a:extLst>
                </p:cNvPr>
                <p:cNvPicPr/>
                <p:nvPr/>
              </p:nvPicPr>
              <p:blipFill>
                <a:blip r:embed="rId19" cstate="print"/>
                <a:stretch>
                  <a:fillRect/>
                </a:stretch>
              </p:blipFill>
              <p:spPr>
                <a:xfrm>
                  <a:off x="3456089" y="3746263"/>
                  <a:ext cx="116509" cy="116509"/>
                </a:xfrm>
                <a:prstGeom prst="rect">
                  <a:avLst/>
                </a:prstGeom>
              </p:spPr>
            </p:pic>
            <p:sp>
              <p:nvSpPr>
                <p:cNvPr id="122" name="object 100">
                  <a:extLst>
                    <a:ext uri="{FF2B5EF4-FFF2-40B4-BE49-F238E27FC236}">
                      <a16:creationId xmlns:a16="http://schemas.microsoft.com/office/drawing/2014/main" id="{7A2639C5-1295-4E57-B11A-6C6ED14BCC43}"/>
                    </a:ext>
                  </a:extLst>
                </p:cNvPr>
                <p:cNvSpPr/>
                <p:nvPr/>
              </p:nvSpPr>
              <p:spPr>
                <a:xfrm>
                  <a:off x="3514341" y="3658111"/>
                  <a:ext cx="0" cy="313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313054">
                      <a:moveTo>
                        <a:pt x="0" y="0"/>
                      </a:moveTo>
                      <a:lnTo>
                        <a:pt x="0" y="312521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3" name="object 101">
                  <a:extLst>
                    <a:ext uri="{FF2B5EF4-FFF2-40B4-BE49-F238E27FC236}">
                      <a16:creationId xmlns:a16="http://schemas.microsoft.com/office/drawing/2014/main" id="{3EFE111F-0570-465D-8656-AEB4C086E72A}"/>
                    </a:ext>
                  </a:extLst>
                </p:cNvPr>
                <p:cNvSpPr/>
                <p:nvPr/>
              </p:nvSpPr>
              <p:spPr>
                <a:xfrm>
                  <a:off x="3818421" y="3756657"/>
                  <a:ext cx="107314" cy="107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4" h="107314">
                      <a:moveTo>
                        <a:pt x="106984" y="53492"/>
                      </a:moveTo>
                      <a:lnTo>
                        <a:pt x="102780" y="74312"/>
                      </a:lnTo>
                      <a:lnTo>
                        <a:pt x="91316" y="91316"/>
                      </a:lnTo>
                      <a:lnTo>
                        <a:pt x="74312" y="102780"/>
                      </a:lnTo>
                      <a:lnTo>
                        <a:pt x="53492" y="106984"/>
                      </a:lnTo>
                      <a:lnTo>
                        <a:pt x="32666" y="102780"/>
                      </a:lnTo>
                      <a:lnTo>
                        <a:pt x="15663" y="91316"/>
                      </a:lnTo>
                      <a:lnTo>
                        <a:pt x="4202" y="74312"/>
                      </a:lnTo>
                      <a:lnTo>
                        <a:pt x="0" y="53492"/>
                      </a:lnTo>
                      <a:lnTo>
                        <a:pt x="4202" y="32671"/>
                      </a:lnTo>
                      <a:lnTo>
                        <a:pt x="15663" y="15668"/>
                      </a:lnTo>
                      <a:lnTo>
                        <a:pt x="32666" y="4204"/>
                      </a:lnTo>
                      <a:lnTo>
                        <a:pt x="53492" y="0"/>
                      </a:lnTo>
                      <a:lnTo>
                        <a:pt x="74312" y="4204"/>
                      </a:lnTo>
                      <a:lnTo>
                        <a:pt x="91316" y="15668"/>
                      </a:lnTo>
                      <a:lnTo>
                        <a:pt x="102780" y="32671"/>
                      </a:lnTo>
                      <a:lnTo>
                        <a:pt x="106984" y="53492"/>
                      </a:lnTo>
                      <a:close/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4" name="object 102">
                  <a:extLst>
                    <a:ext uri="{FF2B5EF4-FFF2-40B4-BE49-F238E27FC236}">
                      <a16:creationId xmlns:a16="http://schemas.microsoft.com/office/drawing/2014/main" id="{934CAE62-6073-40D5-8873-4C0EC34FA08B}"/>
                    </a:ext>
                  </a:extLst>
                </p:cNvPr>
                <p:cNvSpPr/>
                <p:nvPr/>
              </p:nvSpPr>
              <p:spPr>
                <a:xfrm>
                  <a:off x="3871911" y="3697528"/>
                  <a:ext cx="0" cy="231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231139">
                      <a:moveTo>
                        <a:pt x="0" y="0"/>
                      </a:moveTo>
                      <a:lnTo>
                        <a:pt x="0" y="230873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5" name="object 103">
                  <a:extLst>
                    <a:ext uri="{FF2B5EF4-FFF2-40B4-BE49-F238E27FC236}">
                      <a16:creationId xmlns:a16="http://schemas.microsoft.com/office/drawing/2014/main" id="{44A2D6D2-4665-4B44-9A65-2F693B1B7E7A}"/>
                    </a:ext>
                  </a:extLst>
                </p:cNvPr>
                <p:cNvSpPr/>
                <p:nvPr/>
              </p:nvSpPr>
              <p:spPr>
                <a:xfrm>
                  <a:off x="4192884" y="3829860"/>
                  <a:ext cx="107314" cy="107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4" h="107314">
                      <a:moveTo>
                        <a:pt x="106984" y="53492"/>
                      </a:moveTo>
                      <a:lnTo>
                        <a:pt x="102780" y="74312"/>
                      </a:lnTo>
                      <a:lnTo>
                        <a:pt x="91316" y="91316"/>
                      </a:lnTo>
                      <a:lnTo>
                        <a:pt x="74312" y="102780"/>
                      </a:lnTo>
                      <a:lnTo>
                        <a:pt x="53492" y="106984"/>
                      </a:lnTo>
                      <a:lnTo>
                        <a:pt x="32666" y="102780"/>
                      </a:lnTo>
                      <a:lnTo>
                        <a:pt x="15663" y="91316"/>
                      </a:lnTo>
                      <a:lnTo>
                        <a:pt x="4202" y="74312"/>
                      </a:lnTo>
                      <a:lnTo>
                        <a:pt x="0" y="53492"/>
                      </a:lnTo>
                      <a:lnTo>
                        <a:pt x="4202" y="32671"/>
                      </a:lnTo>
                      <a:lnTo>
                        <a:pt x="15663" y="15668"/>
                      </a:lnTo>
                      <a:lnTo>
                        <a:pt x="32666" y="4204"/>
                      </a:lnTo>
                      <a:lnTo>
                        <a:pt x="53492" y="0"/>
                      </a:lnTo>
                      <a:lnTo>
                        <a:pt x="74312" y="4204"/>
                      </a:lnTo>
                      <a:lnTo>
                        <a:pt x="91316" y="15668"/>
                      </a:lnTo>
                      <a:lnTo>
                        <a:pt x="102780" y="32671"/>
                      </a:lnTo>
                      <a:lnTo>
                        <a:pt x="106984" y="53492"/>
                      </a:lnTo>
                      <a:close/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6" name="object 104">
                  <a:extLst>
                    <a:ext uri="{FF2B5EF4-FFF2-40B4-BE49-F238E27FC236}">
                      <a16:creationId xmlns:a16="http://schemas.microsoft.com/office/drawing/2014/main" id="{24CF10E4-337C-4B0C-AB31-D9F4CAF23F67}"/>
                    </a:ext>
                  </a:extLst>
                </p:cNvPr>
                <p:cNvSpPr/>
                <p:nvPr/>
              </p:nvSpPr>
              <p:spPr>
                <a:xfrm>
                  <a:off x="4246374" y="3798887"/>
                  <a:ext cx="0" cy="17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74625">
                      <a:moveTo>
                        <a:pt x="0" y="0"/>
                      </a:moveTo>
                      <a:lnTo>
                        <a:pt x="0" y="174561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27" name="object 105">
                  <a:extLst>
                    <a:ext uri="{FF2B5EF4-FFF2-40B4-BE49-F238E27FC236}">
                      <a16:creationId xmlns:a16="http://schemas.microsoft.com/office/drawing/2014/main" id="{21928D30-A7A4-4A18-B017-A1E934C2F919}"/>
                    </a:ext>
                  </a:extLst>
                </p:cNvPr>
                <p:cNvPicPr/>
                <p:nvPr/>
              </p:nvPicPr>
              <p:blipFill>
                <a:blip r:embed="rId20" cstate="print"/>
                <a:stretch>
                  <a:fillRect/>
                </a:stretch>
              </p:blipFill>
              <p:spPr>
                <a:xfrm>
                  <a:off x="4556954" y="4117041"/>
                  <a:ext cx="116509" cy="135140"/>
                </a:xfrm>
                <a:prstGeom prst="rect">
                  <a:avLst/>
                </a:prstGeom>
              </p:spPr>
            </p:pic>
            <p:pic>
              <p:nvPicPr>
                <p:cNvPr id="128" name="object 106">
                  <a:extLst>
                    <a:ext uri="{FF2B5EF4-FFF2-40B4-BE49-F238E27FC236}">
                      <a16:creationId xmlns:a16="http://schemas.microsoft.com/office/drawing/2014/main" id="{C9D21B3C-BA63-496A-BD7F-E490450CF839}"/>
                    </a:ext>
                  </a:extLst>
                </p:cNvPr>
                <p:cNvPicPr/>
                <p:nvPr/>
              </p:nvPicPr>
              <p:blipFill>
                <a:blip r:embed="rId21" cstate="print"/>
                <a:stretch>
                  <a:fillRect/>
                </a:stretch>
              </p:blipFill>
              <p:spPr>
                <a:xfrm>
                  <a:off x="4928602" y="4241794"/>
                  <a:ext cx="116509" cy="116509"/>
                </a:xfrm>
                <a:prstGeom prst="rect">
                  <a:avLst/>
                </a:prstGeom>
              </p:spPr>
            </p:pic>
            <p:pic>
              <p:nvPicPr>
                <p:cNvPr id="129" name="object 107">
                  <a:extLst>
                    <a:ext uri="{FF2B5EF4-FFF2-40B4-BE49-F238E27FC236}">
                      <a16:creationId xmlns:a16="http://schemas.microsoft.com/office/drawing/2014/main" id="{D8B4C925-3B15-4E25-A4C9-9E9D25FA492C}"/>
                    </a:ext>
                  </a:extLst>
                </p:cNvPr>
                <p:cNvPicPr/>
                <p:nvPr/>
              </p:nvPicPr>
              <p:blipFill>
                <a:blip r:embed="rId22" cstate="print"/>
                <a:stretch>
                  <a:fillRect/>
                </a:stretch>
              </p:blipFill>
              <p:spPr>
                <a:xfrm>
                  <a:off x="5294619" y="4347913"/>
                  <a:ext cx="116509" cy="143586"/>
                </a:xfrm>
                <a:prstGeom prst="rect">
                  <a:avLst/>
                </a:prstGeom>
              </p:spPr>
            </p:pic>
            <p:pic>
              <p:nvPicPr>
                <p:cNvPr id="130" name="object 108">
                  <a:extLst>
                    <a:ext uri="{FF2B5EF4-FFF2-40B4-BE49-F238E27FC236}">
                      <a16:creationId xmlns:a16="http://schemas.microsoft.com/office/drawing/2014/main" id="{AF58AC04-BB44-4CF5-9007-797D10E6C23C}"/>
                    </a:ext>
                  </a:extLst>
                </p:cNvPr>
                <p:cNvPicPr/>
                <p:nvPr/>
              </p:nvPicPr>
              <p:blipFill>
                <a:blip r:embed="rId23" cstate="print"/>
                <a:stretch>
                  <a:fillRect/>
                </a:stretch>
              </p:blipFill>
              <p:spPr>
                <a:xfrm>
                  <a:off x="5671898" y="4519659"/>
                  <a:ext cx="116509" cy="213982"/>
                </a:xfrm>
                <a:prstGeom prst="rect">
                  <a:avLst/>
                </a:prstGeom>
              </p:spPr>
            </p:pic>
            <p:pic>
              <p:nvPicPr>
                <p:cNvPr id="131" name="object 109">
                  <a:extLst>
                    <a:ext uri="{FF2B5EF4-FFF2-40B4-BE49-F238E27FC236}">
                      <a16:creationId xmlns:a16="http://schemas.microsoft.com/office/drawing/2014/main" id="{44912FBC-2173-4152-983A-74DB8B2F3618}"/>
                    </a:ext>
                  </a:extLst>
                </p:cNvPr>
                <p:cNvPicPr/>
                <p:nvPr/>
              </p:nvPicPr>
              <p:blipFill>
                <a:blip r:embed="rId24" cstate="print"/>
                <a:stretch>
                  <a:fillRect/>
                </a:stretch>
              </p:blipFill>
              <p:spPr>
                <a:xfrm>
                  <a:off x="6040730" y="4706354"/>
                  <a:ext cx="116509" cy="116509"/>
                </a:xfrm>
                <a:prstGeom prst="rect">
                  <a:avLst/>
                </a:prstGeom>
              </p:spPr>
            </p:pic>
            <p:sp>
              <p:nvSpPr>
                <p:cNvPr id="132" name="object 110">
                  <a:extLst>
                    <a:ext uri="{FF2B5EF4-FFF2-40B4-BE49-F238E27FC236}">
                      <a16:creationId xmlns:a16="http://schemas.microsoft.com/office/drawing/2014/main" id="{BC72EB3E-1FB1-49E8-B8C8-54B796C13165}"/>
                    </a:ext>
                  </a:extLst>
                </p:cNvPr>
                <p:cNvSpPr/>
                <p:nvPr/>
              </p:nvSpPr>
              <p:spPr>
                <a:xfrm>
                  <a:off x="6098983" y="4544998"/>
                  <a:ext cx="0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450850">
                      <a:moveTo>
                        <a:pt x="0" y="0"/>
                      </a:moveTo>
                      <a:lnTo>
                        <a:pt x="0" y="450481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33" name="object 111">
                  <a:extLst>
                    <a:ext uri="{FF2B5EF4-FFF2-40B4-BE49-F238E27FC236}">
                      <a16:creationId xmlns:a16="http://schemas.microsoft.com/office/drawing/2014/main" id="{AD4269A0-0417-4FC0-9181-78ECB62CC0BE}"/>
                    </a:ext>
                  </a:extLst>
                </p:cNvPr>
                <p:cNvPicPr/>
                <p:nvPr/>
              </p:nvPicPr>
              <p:blipFill>
                <a:blip r:embed="rId25" cstate="print"/>
                <a:stretch>
                  <a:fillRect/>
                </a:stretch>
              </p:blipFill>
              <p:spPr>
                <a:xfrm>
                  <a:off x="7152858" y="4024999"/>
                  <a:ext cx="116509" cy="116509"/>
                </a:xfrm>
                <a:prstGeom prst="rect">
                  <a:avLst/>
                </a:prstGeom>
              </p:spPr>
            </p:pic>
            <p:sp>
              <p:nvSpPr>
                <p:cNvPr id="134" name="object 112">
                  <a:extLst>
                    <a:ext uri="{FF2B5EF4-FFF2-40B4-BE49-F238E27FC236}">
                      <a16:creationId xmlns:a16="http://schemas.microsoft.com/office/drawing/2014/main" id="{0DE799AB-EC1A-449E-8AE4-535333F1DF0C}"/>
                    </a:ext>
                  </a:extLst>
                </p:cNvPr>
                <p:cNvSpPr/>
                <p:nvPr/>
              </p:nvSpPr>
              <p:spPr>
                <a:xfrm>
                  <a:off x="7211110" y="3962187"/>
                  <a:ext cx="0" cy="264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264795">
                      <a:moveTo>
                        <a:pt x="0" y="0"/>
                      </a:moveTo>
                      <a:lnTo>
                        <a:pt x="0" y="264655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35" name="object 113">
                  <a:extLst>
                    <a:ext uri="{FF2B5EF4-FFF2-40B4-BE49-F238E27FC236}">
                      <a16:creationId xmlns:a16="http://schemas.microsoft.com/office/drawing/2014/main" id="{6EC5A831-7C73-485B-BBDA-A08D5E3583E0}"/>
                    </a:ext>
                  </a:extLst>
                </p:cNvPr>
                <p:cNvPicPr/>
                <p:nvPr/>
              </p:nvPicPr>
              <p:blipFill>
                <a:blip r:embed="rId26" cstate="print"/>
                <a:stretch>
                  <a:fillRect/>
                </a:stretch>
              </p:blipFill>
              <p:spPr>
                <a:xfrm>
                  <a:off x="7527321" y="4151698"/>
                  <a:ext cx="116509" cy="116509"/>
                </a:xfrm>
                <a:prstGeom prst="rect">
                  <a:avLst/>
                </a:prstGeom>
              </p:spPr>
            </p:pic>
            <p:sp>
              <p:nvSpPr>
                <p:cNvPr id="136" name="object 114">
                  <a:extLst>
                    <a:ext uri="{FF2B5EF4-FFF2-40B4-BE49-F238E27FC236}">
                      <a16:creationId xmlns:a16="http://schemas.microsoft.com/office/drawing/2014/main" id="{6B8E0149-A3AA-48AD-B960-72607ED59836}"/>
                    </a:ext>
                  </a:extLst>
                </p:cNvPr>
                <p:cNvSpPr/>
                <p:nvPr/>
              </p:nvSpPr>
              <p:spPr>
                <a:xfrm>
                  <a:off x="7585574" y="4088885"/>
                  <a:ext cx="0" cy="264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264795">
                      <a:moveTo>
                        <a:pt x="0" y="0"/>
                      </a:moveTo>
                      <a:lnTo>
                        <a:pt x="0" y="264655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37" name="object 115">
                  <a:extLst>
                    <a:ext uri="{FF2B5EF4-FFF2-40B4-BE49-F238E27FC236}">
                      <a16:creationId xmlns:a16="http://schemas.microsoft.com/office/drawing/2014/main" id="{B2019142-775E-4694-A69C-E07D1BC0EEAA}"/>
                    </a:ext>
                  </a:extLst>
                </p:cNvPr>
                <p:cNvPicPr/>
                <p:nvPr/>
              </p:nvPicPr>
              <p:blipFill>
                <a:blip r:embed="rId25" cstate="print"/>
                <a:stretch>
                  <a:fillRect/>
                </a:stretch>
              </p:blipFill>
              <p:spPr>
                <a:xfrm>
                  <a:off x="7862367" y="4368492"/>
                  <a:ext cx="116509" cy="116509"/>
                </a:xfrm>
                <a:prstGeom prst="rect">
                  <a:avLst/>
                </a:prstGeom>
              </p:spPr>
            </p:pic>
            <p:sp>
              <p:nvSpPr>
                <p:cNvPr id="138" name="object 116">
                  <a:extLst>
                    <a:ext uri="{FF2B5EF4-FFF2-40B4-BE49-F238E27FC236}">
                      <a16:creationId xmlns:a16="http://schemas.microsoft.com/office/drawing/2014/main" id="{E1CBF102-B0F9-4C77-A15D-E45A406BB6CA}"/>
                    </a:ext>
                  </a:extLst>
                </p:cNvPr>
                <p:cNvSpPr/>
                <p:nvPr/>
              </p:nvSpPr>
              <p:spPr>
                <a:xfrm>
                  <a:off x="7920620" y="4305680"/>
                  <a:ext cx="0" cy="264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264795">
                      <a:moveTo>
                        <a:pt x="0" y="0"/>
                      </a:moveTo>
                      <a:lnTo>
                        <a:pt x="0" y="264655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39" name="object 117">
                  <a:extLst>
                    <a:ext uri="{FF2B5EF4-FFF2-40B4-BE49-F238E27FC236}">
                      <a16:creationId xmlns:a16="http://schemas.microsoft.com/office/drawing/2014/main" id="{926C2FDA-819B-4DC9-84A1-A9F3FCC8B4B1}"/>
                    </a:ext>
                  </a:extLst>
                </p:cNvPr>
                <p:cNvPicPr/>
                <p:nvPr/>
              </p:nvPicPr>
              <p:blipFill>
                <a:blip r:embed="rId27" cstate="print"/>
                <a:stretch>
                  <a:fillRect/>
                </a:stretch>
              </p:blipFill>
              <p:spPr>
                <a:xfrm>
                  <a:off x="8253725" y="4726062"/>
                  <a:ext cx="116509" cy="117375"/>
                </a:xfrm>
                <a:prstGeom prst="rect">
                  <a:avLst/>
                </a:prstGeom>
              </p:spPr>
            </p:pic>
            <p:pic>
              <p:nvPicPr>
                <p:cNvPr id="140" name="object 118">
                  <a:extLst>
                    <a:ext uri="{FF2B5EF4-FFF2-40B4-BE49-F238E27FC236}">
                      <a16:creationId xmlns:a16="http://schemas.microsoft.com/office/drawing/2014/main" id="{E2ED4E83-E46E-4B26-853D-2E069FCBC0CB}"/>
                    </a:ext>
                  </a:extLst>
                </p:cNvPr>
                <p:cNvPicPr/>
                <p:nvPr/>
              </p:nvPicPr>
              <p:blipFill>
                <a:blip r:embed="rId28" cstate="print"/>
                <a:stretch>
                  <a:fillRect/>
                </a:stretch>
              </p:blipFill>
              <p:spPr>
                <a:xfrm>
                  <a:off x="8622557" y="4920333"/>
                  <a:ext cx="116509" cy="116509"/>
                </a:xfrm>
                <a:prstGeom prst="rect">
                  <a:avLst/>
                </a:prstGeom>
              </p:spPr>
            </p:pic>
            <p:pic>
              <p:nvPicPr>
                <p:cNvPr id="141" name="object 119">
                  <a:extLst>
                    <a:ext uri="{FF2B5EF4-FFF2-40B4-BE49-F238E27FC236}">
                      <a16:creationId xmlns:a16="http://schemas.microsoft.com/office/drawing/2014/main" id="{A5DB1622-75D4-4CF6-B73E-EBB86F460D85}"/>
                    </a:ext>
                  </a:extLst>
                </p:cNvPr>
                <p:cNvPicPr/>
                <p:nvPr/>
              </p:nvPicPr>
              <p:blipFill>
                <a:blip r:embed="rId29" cstate="print"/>
                <a:stretch>
                  <a:fillRect/>
                </a:stretch>
              </p:blipFill>
              <p:spPr>
                <a:xfrm>
                  <a:off x="8991389" y="4920333"/>
                  <a:ext cx="116509" cy="116509"/>
                </a:xfrm>
                <a:prstGeom prst="rect">
                  <a:avLst/>
                </a:prstGeom>
              </p:spPr>
            </p:pic>
            <p:pic>
              <p:nvPicPr>
                <p:cNvPr id="142" name="object 120">
                  <a:extLst>
                    <a:ext uri="{FF2B5EF4-FFF2-40B4-BE49-F238E27FC236}">
                      <a16:creationId xmlns:a16="http://schemas.microsoft.com/office/drawing/2014/main" id="{E5A0AB5F-9C38-43C8-88D7-2687B2B8EF16}"/>
                    </a:ext>
                  </a:extLst>
                </p:cNvPr>
                <p:cNvPicPr/>
                <p:nvPr/>
              </p:nvPicPr>
              <p:blipFill>
                <a:blip r:embed="rId28" cstate="print"/>
                <a:stretch>
                  <a:fillRect/>
                </a:stretch>
              </p:blipFill>
              <p:spPr>
                <a:xfrm>
                  <a:off x="9365852" y="4858392"/>
                  <a:ext cx="116509" cy="116509"/>
                </a:xfrm>
                <a:prstGeom prst="rect">
                  <a:avLst/>
                </a:prstGeom>
              </p:spPr>
            </p:pic>
            <p:pic>
              <p:nvPicPr>
                <p:cNvPr id="143" name="object 121">
                  <a:extLst>
                    <a:ext uri="{FF2B5EF4-FFF2-40B4-BE49-F238E27FC236}">
                      <a16:creationId xmlns:a16="http://schemas.microsoft.com/office/drawing/2014/main" id="{3D55CB00-66F7-4E86-9133-0E16DB4841F3}"/>
                    </a:ext>
                  </a:extLst>
                </p:cNvPr>
                <p:cNvPicPr/>
                <p:nvPr/>
              </p:nvPicPr>
              <p:blipFill>
                <a:blip r:embed="rId29" cstate="print"/>
                <a:stretch>
                  <a:fillRect/>
                </a:stretch>
              </p:blipFill>
              <p:spPr>
                <a:xfrm>
                  <a:off x="9737500" y="4807713"/>
                  <a:ext cx="116509" cy="116509"/>
                </a:xfrm>
                <a:prstGeom prst="rect">
                  <a:avLst/>
                </a:prstGeom>
              </p:spPr>
            </p:pic>
            <p:pic>
              <p:nvPicPr>
                <p:cNvPr id="144" name="object 122">
                  <a:extLst>
                    <a:ext uri="{FF2B5EF4-FFF2-40B4-BE49-F238E27FC236}">
                      <a16:creationId xmlns:a16="http://schemas.microsoft.com/office/drawing/2014/main" id="{2125EAD1-683E-41AA-B0DB-CAB34910EAE1}"/>
                    </a:ext>
                  </a:extLst>
                </p:cNvPr>
                <p:cNvPicPr/>
                <p:nvPr/>
              </p:nvPicPr>
              <p:blipFill>
                <a:blip r:embed="rId30" cstate="print"/>
                <a:stretch>
                  <a:fillRect/>
                </a:stretch>
              </p:blipFill>
              <p:spPr>
                <a:xfrm>
                  <a:off x="10111964" y="4711114"/>
                  <a:ext cx="116509" cy="177380"/>
                </a:xfrm>
                <a:prstGeom prst="rect">
                  <a:avLst/>
                </a:prstGeom>
              </p:spPr>
            </p:pic>
            <p:pic>
              <p:nvPicPr>
                <p:cNvPr id="145" name="object 123">
                  <a:extLst>
                    <a:ext uri="{FF2B5EF4-FFF2-40B4-BE49-F238E27FC236}">
                      <a16:creationId xmlns:a16="http://schemas.microsoft.com/office/drawing/2014/main" id="{98E185D2-1FC7-4D5D-A8CE-4D5686C4BA02}"/>
                    </a:ext>
                  </a:extLst>
                </p:cNvPr>
                <p:cNvPicPr/>
                <p:nvPr/>
              </p:nvPicPr>
              <p:blipFill>
                <a:blip r:embed="rId31" cstate="print"/>
                <a:stretch>
                  <a:fillRect/>
                </a:stretch>
              </p:blipFill>
              <p:spPr>
                <a:xfrm>
                  <a:off x="10480795" y="4861208"/>
                  <a:ext cx="116509" cy="116509"/>
                </a:xfrm>
                <a:prstGeom prst="rect">
                  <a:avLst/>
                </a:prstGeom>
              </p:spPr>
            </p:pic>
            <p:sp>
              <p:nvSpPr>
                <p:cNvPr id="146" name="object 124">
                  <a:extLst>
                    <a:ext uri="{FF2B5EF4-FFF2-40B4-BE49-F238E27FC236}">
                      <a16:creationId xmlns:a16="http://schemas.microsoft.com/office/drawing/2014/main" id="{5F1B74B5-6D95-4D44-A39D-3F4ADEB148A4}"/>
                    </a:ext>
                  </a:extLst>
                </p:cNvPr>
                <p:cNvSpPr/>
                <p:nvPr/>
              </p:nvSpPr>
              <p:spPr>
                <a:xfrm>
                  <a:off x="10539049" y="4685774"/>
                  <a:ext cx="0" cy="492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492760">
                      <a:moveTo>
                        <a:pt x="0" y="0"/>
                      </a:moveTo>
                      <a:lnTo>
                        <a:pt x="0" y="492709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pic>
              <p:nvPicPr>
                <p:cNvPr id="147" name="object 125">
                  <a:extLst>
                    <a:ext uri="{FF2B5EF4-FFF2-40B4-BE49-F238E27FC236}">
                      <a16:creationId xmlns:a16="http://schemas.microsoft.com/office/drawing/2014/main" id="{B7E7B48C-798C-4BC9-A5A0-7ABA19A8C2A7}"/>
                    </a:ext>
                  </a:extLst>
                </p:cNvPr>
                <p:cNvPicPr/>
                <p:nvPr/>
              </p:nvPicPr>
              <p:blipFill>
                <a:blip r:embed="rId25" cstate="print"/>
                <a:stretch>
                  <a:fillRect/>
                </a:stretch>
              </p:blipFill>
              <p:spPr>
                <a:xfrm>
                  <a:off x="6403931" y="4734509"/>
                  <a:ext cx="116509" cy="116509"/>
                </a:xfrm>
                <a:prstGeom prst="rect">
                  <a:avLst/>
                </a:prstGeom>
              </p:spPr>
            </p:pic>
            <p:sp>
              <p:nvSpPr>
                <p:cNvPr id="148" name="object 126">
                  <a:extLst>
                    <a:ext uri="{FF2B5EF4-FFF2-40B4-BE49-F238E27FC236}">
                      <a16:creationId xmlns:a16="http://schemas.microsoft.com/office/drawing/2014/main" id="{78FC1D5C-9E74-4A92-A5C7-1DCCE6D87A76}"/>
                    </a:ext>
                  </a:extLst>
                </p:cNvPr>
                <p:cNvSpPr/>
                <p:nvPr/>
              </p:nvSpPr>
              <p:spPr>
                <a:xfrm>
                  <a:off x="6462184" y="3700344"/>
                  <a:ext cx="0" cy="169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692275">
                      <a:moveTo>
                        <a:pt x="0" y="0"/>
                      </a:moveTo>
                      <a:lnTo>
                        <a:pt x="0" y="1692122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49" name="object 127">
                  <a:extLst>
                    <a:ext uri="{FF2B5EF4-FFF2-40B4-BE49-F238E27FC236}">
                      <a16:creationId xmlns:a16="http://schemas.microsoft.com/office/drawing/2014/main" id="{88FB51AD-36B3-4243-9324-1B18E1C08FB3}"/>
                    </a:ext>
                  </a:extLst>
                </p:cNvPr>
                <p:cNvSpPr/>
                <p:nvPr/>
              </p:nvSpPr>
              <p:spPr>
                <a:xfrm>
                  <a:off x="3146755" y="3607432"/>
                  <a:ext cx="3308350" cy="1185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8350" h="1185545">
                      <a:moveTo>
                        <a:pt x="0" y="0"/>
                      </a:moveTo>
                      <a:lnTo>
                        <a:pt x="360387" y="202717"/>
                      </a:lnTo>
                      <a:lnTo>
                        <a:pt x="715137" y="205536"/>
                      </a:lnTo>
                      <a:lnTo>
                        <a:pt x="1095235" y="275920"/>
                      </a:lnTo>
                      <a:lnTo>
                        <a:pt x="1466888" y="577176"/>
                      </a:lnTo>
                      <a:lnTo>
                        <a:pt x="1841347" y="684174"/>
                      </a:lnTo>
                      <a:lnTo>
                        <a:pt x="2198916" y="805230"/>
                      </a:lnTo>
                      <a:lnTo>
                        <a:pt x="2584640" y="1007948"/>
                      </a:lnTo>
                      <a:lnTo>
                        <a:pt x="2945028" y="1162812"/>
                      </a:lnTo>
                      <a:lnTo>
                        <a:pt x="3308223" y="1185329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  <a:prstDash val="dashDot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50" name="object 128">
                  <a:extLst>
                    <a:ext uri="{FF2B5EF4-FFF2-40B4-BE49-F238E27FC236}">
                      <a16:creationId xmlns:a16="http://schemas.microsoft.com/office/drawing/2014/main" id="{FF83D8D6-1ED9-441A-9A3E-69D84B605D63}"/>
                    </a:ext>
                  </a:extLst>
                </p:cNvPr>
                <p:cNvSpPr/>
                <p:nvPr/>
              </p:nvSpPr>
              <p:spPr>
                <a:xfrm>
                  <a:off x="6539772" y="3100640"/>
                  <a:ext cx="0" cy="22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2289175">
                      <a:moveTo>
                        <a:pt x="0" y="0"/>
                      </a:moveTo>
                      <a:lnTo>
                        <a:pt x="0" y="2289009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51" name="object 129">
                  <a:extLst>
                    <a:ext uri="{FF2B5EF4-FFF2-40B4-BE49-F238E27FC236}">
                      <a16:creationId xmlns:a16="http://schemas.microsoft.com/office/drawing/2014/main" id="{C9028C80-846C-4331-841F-3A2E73FE94E6}"/>
                    </a:ext>
                  </a:extLst>
                </p:cNvPr>
                <p:cNvSpPr/>
                <p:nvPr/>
              </p:nvSpPr>
              <p:spPr>
                <a:xfrm>
                  <a:off x="3174911" y="2422100"/>
                  <a:ext cx="3328035" cy="1754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034" h="1754504">
                      <a:moveTo>
                        <a:pt x="0" y="0"/>
                      </a:moveTo>
                      <a:lnTo>
                        <a:pt x="371652" y="295630"/>
                      </a:lnTo>
                      <a:lnTo>
                        <a:pt x="746112" y="487083"/>
                      </a:lnTo>
                      <a:lnTo>
                        <a:pt x="1103680" y="760183"/>
                      </a:lnTo>
                      <a:lnTo>
                        <a:pt x="1480959" y="906589"/>
                      </a:lnTo>
                      <a:lnTo>
                        <a:pt x="1844484" y="1189012"/>
                      </a:lnTo>
                      <a:lnTo>
                        <a:pt x="2198916" y="1221930"/>
                      </a:lnTo>
                      <a:lnTo>
                        <a:pt x="2584640" y="1466888"/>
                      </a:lnTo>
                      <a:lnTo>
                        <a:pt x="2956610" y="1456486"/>
                      </a:lnTo>
                      <a:lnTo>
                        <a:pt x="3327933" y="1754060"/>
                      </a:lnTo>
                    </a:path>
                  </a:pathLst>
                </a:custGeom>
                <a:ln w="9525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52" name="object 130">
                  <a:extLst>
                    <a:ext uri="{FF2B5EF4-FFF2-40B4-BE49-F238E27FC236}">
                      <a16:creationId xmlns:a16="http://schemas.microsoft.com/office/drawing/2014/main" id="{3015B14A-4900-4485-9064-E578169783D3}"/>
                    </a:ext>
                  </a:extLst>
                </p:cNvPr>
                <p:cNvSpPr/>
                <p:nvPr/>
              </p:nvSpPr>
              <p:spPr>
                <a:xfrm>
                  <a:off x="7243328" y="3095009"/>
                  <a:ext cx="3325495" cy="15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5495" h="1543050">
                      <a:moveTo>
                        <a:pt x="0" y="0"/>
                      </a:moveTo>
                      <a:lnTo>
                        <a:pt x="377278" y="346303"/>
                      </a:lnTo>
                      <a:lnTo>
                        <a:pt x="748931" y="740486"/>
                      </a:lnTo>
                      <a:lnTo>
                        <a:pt x="1117765" y="1238821"/>
                      </a:lnTo>
                      <a:lnTo>
                        <a:pt x="1478140" y="1542897"/>
                      </a:lnTo>
                      <a:lnTo>
                        <a:pt x="1844167" y="1531645"/>
                      </a:lnTo>
                      <a:lnTo>
                        <a:pt x="2224252" y="1410576"/>
                      </a:lnTo>
                      <a:lnTo>
                        <a:pt x="2584640" y="1275422"/>
                      </a:lnTo>
                      <a:lnTo>
                        <a:pt x="2959100" y="1157173"/>
                      </a:lnTo>
                      <a:lnTo>
                        <a:pt x="3325126" y="1083970"/>
                      </a:lnTo>
                    </a:path>
                  </a:pathLst>
                </a:custGeom>
                <a:ln w="9524">
                  <a:solidFill>
                    <a:srgbClr val="3E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37" name="object 131">
                <a:extLst>
                  <a:ext uri="{FF2B5EF4-FFF2-40B4-BE49-F238E27FC236}">
                    <a16:creationId xmlns:a16="http://schemas.microsoft.com/office/drawing/2014/main" id="{6490C8AD-90F6-476C-8A7C-83995F317BC3}"/>
                  </a:ext>
                </a:extLst>
              </p:cNvPr>
              <p:cNvSpPr txBox="1"/>
              <p:nvPr/>
            </p:nvSpPr>
            <p:spPr>
              <a:xfrm>
                <a:off x="2556606" y="1874559"/>
                <a:ext cx="1273175" cy="253949"/>
              </a:xfrm>
              <a:prstGeom prst="rect">
                <a:avLst/>
              </a:prstGeom>
            </p:spPr>
            <p:txBody>
              <a:bodyPr vert="horz" wrap="square" lIns="0" tIns="27224" rIns="0" bIns="0" rtlCol="0">
                <a:spAutoFit/>
              </a:bodyPr>
              <a:lstStyle/>
              <a:p>
                <a:pPr marL="20942">
                  <a:lnSpc>
                    <a:spcPts val="3141"/>
                  </a:lnSpc>
                  <a:spcBef>
                    <a:spcPts val="214"/>
                  </a:spcBef>
                </a:pPr>
                <a:r>
                  <a:rPr sz="1979" spc="-41" dirty="0">
                    <a:solidFill>
                      <a:srgbClr val="3E3B3B"/>
                    </a:solidFill>
                    <a:latin typeface="Arial"/>
                    <a:cs typeface="Arial"/>
                  </a:rPr>
                  <a:t>50</a:t>
                </a:r>
                <a:endParaRPr lang="en" sz="1979" dirty="0">
                  <a:latin typeface="Arial"/>
                  <a:cs typeface="Arial"/>
                </a:endParaRPr>
              </a:p>
            </p:txBody>
          </p:sp>
          <p:sp>
            <p:nvSpPr>
              <p:cNvPr id="38" name="object 132">
                <a:extLst>
                  <a:ext uri="{FF2B5EF4-FFF2-40B4-BE49-F238E27FC236}">
                    <a16:creationId xmlns:a16="http://schemas.microsoft.com/office/drawing/2014/main" id="{D6E5C044-D12B-4D12-BAB7-11D7D4FF232E}"/>
                  </a:ext>
                </a:extLst>
              </p:cNvPr>
              <p:cNvSpPr txBox="1"/>
              <p:nvPr/>
            </p:nvSpPr>
            <p:spPr>
              <a:xfrm>
                <a:off x="7483268" y="2920112"/>
                <a:ext cx="539897" cy="287074"/>
              </a:xfrm>
              <a:prstGeom prst="rect">
                <a:avLst/>
              </a:prstGeom>
            </p:spPr>
            <p:txBody>
              <a:bodyPr vert="horz" wrap="square" lIns="0" tIns="27224" rIns="0" bIns="0" rtlCol="0">
                <a:spAutoFit/>
              </a:bodyPr>
              <a:lstStyle/>
              <a:p>
                <a:pPr marL="20942">
                  <a:spcBef>
                    <a:spcPts val="214"/>
                  </a:spcBef>
                </a:pPr>
                <a:r>
                  <a:rPr sz="2638" dirty="0">
                    <a:solidFill>
                      <a:srgbClr val="050100"/>
                    </a:solidFill>
                    <a:latin typeface="Arial"/>
                    <a:cs typeface="Arial"/>
                  </a:rPr>
                  <a:t>0-</a:t>
                </a:r>
                <a:r>
                  <a:rPr sz="2638" spc="-41" dirty="0">
                    <a:solidFill>
                      <a:srgbClr val="050100"/>
                    </a:solidFill>
                    <a:latin typeface="Arial"/>
                    <a:cs typeface="Arial"/>
                  </a:rPr>
                  <a:t>1y</a:t>
                </a:r>
                <a:endParaRPr sz="2638" dirty="0">
                  <a:latin typeface="Arial"/>
                  <a:cs typeface="Arial"/>
                </a:endParaRPr>
              </a:p>
            </p:txBody>
          </p:sp>
          <p:sp>
            <p:nvSpPr>
              <p:cNvPr id="39" name="object 133">
                <a:extLst>
                  <a:ext uri="{FF2B5EF4-FFF2-40B4-BE49-F238E27FC236}">
                    <a16:creationId xmlns:a16="http://schemas.microsoft.com/office/drawing/2014/main" id="{8E154F8D-9137-46A5-8744-C1D4F832BDDC}"/>
                  </a:ext>
                </a:extLst>
              </p:cNvPr>
              <p:cNvSpPr txBox="1"/>
              <p:nvPr/>
            </p:nvSpPr>
            <p:spPr>
              <a:xfrm>
                <a:off x="3344398" y="3381876"/>
                <a:ext cx="527511" cy="287074"/>
              </a:xfrm>
              <a:prstGeom prst="rect">
                <a:avLst/>
              </a:prstGeom>
            </p:spPr>
            <p:txBody>
              <a:bodyPr vert="horz" wrap="square" lIns="0" tIns="27224" rIns="0" bIns="0" rtlCol="0">
                <a:spAutoFit/>
              </a:bodyPr>
              <a:lstStyle/>
              <a:p>
                <a:pPr marL="20942">
                  <a:spcBef>
                    <a:spcPts val="214"/>
                  </a:spcBef>
                </a:pPr>
                <a:r>
                  <a:rPr sz="2638" dirty="0">
                    <a:solidFill>
                      <a:srgbClr val="050100"/>
                    </a:solidFill>
                    <a:latin typeface="Arial"/>
                    <a:cs typeface="Arial"/>
                  </a:rPr>
                  <a:t>1-</a:t>
                </a:r>
                <a:r>
                  <a:rPr sz="2638" spc="-41" dirty="0">
                    <a:solidFill>
                      <a:srgbClr val="050100"/>
                    </a:solidFill>
                    <a:latin typeface="Arial"/>
                    <a:cs typeface="Arial"/>
                  </a:rPr>
                  <a:t>5y</a:t>
                </a:r>
                <a:endParaRPr sz="2638" dirty="0">
                  <a:latin typeface="Arial"/>
                  <a:cs typeface="Arial"/>
                </a:endParaRPr>
              </a:p>
            </p:txBody>
          </p:sp>
          <p:sp>
            <p:nvSpPr>
              <p:cNvPr id="40" name="object 134">
                <a:extLst>
                  <a:ext uri="{FF2B5EF4-FFF2-40B4-BE49-F238E27FC236}">
                    <a16:creationId xmlns:a16="http://schemas.microsoft.com/office/drawing/2014/main" id="{1E765EBB-561F-4764-9127-3A4AB80C16AB}"/>
                  </a:ext>
                </a:extLst>
              </p:cNvPr>
              <p:cNvSpPr txBox="1"/>
              <p:nvPr/>
            </p:nvSpPr>
            <p:spPr>
              <a:xfrm>
                <a:off x="8018226" y="4823357"/>
                <a:ext cx="584999" cy="287074"/>
              </a:xfrm>
              <a:prstGeom prst="rect">
                <a:avLst/>
              </a:prstGeom>
            </p:spPr>
            <p:txBody>
              <a:bodyPr vert="horz" wrap="square" lIns="0" tIns="27224" rIns="0" bIns="0" rtlCol="0">
                <a:spAutoFit/>
              </a:bodyPr>
              <a:lstStyle/>
              <a:p>
                <a:pPr marL="20942">
                  <a:spcBef>
                    <a:spcPts val="214"/>
                  </a:spcBef>
                </a:pPr>
                <a:r>
                  <a:rPr sz="2638" dirty="0">
                    <a:solidFill>
                      <a:srgbClr val="050100"/>
                    </a:solidFill>
                    <a:latin typeface="Arial"/>
                    <a:cs typeface="Arial"/>
                  </a:rPr>
                  <a:t>1-</a:t>
                </a:r>
                <a:r>
                  <a:rPr sz="2638" spc="-41" dirty="0">
                    <a:solidFill>
                      <a:srgbClr val="050100"/>
                    </a:solidFill>
                    <a:latin typeface="Arial"/>
                    <a:cs typeface="Arial"/>
                  </a:rPr>
                  <a:t>5y</a:t>
                </a:r>
                <a:endParaRPr sz="2638" dirty="0">
                  <a:latin typeface="Arial"/>
                  <a:cs typeface="Arial"/>
                </a:endParaRPr>
              </a:p>
            </p:txBody>
          </p:sp>
          <p:sp>
            <p:nvSpPr>
              <p:cNvPr id="41" name="object 135">
                <a:extLst>
                  <a:ext uri="{FF2B5EF4-FFF2-40B4-BE49-F238E27FC236}">
                    <a16:creationId xmlns:a16="http://schemas.microsoft.com/office/drawing/2014/main" id="{8F9C01CD-D5A3-404D-BA29-76EFACC2A10B}"/>
                  </a:ext>
                </a:extLst>
              </p:cNvPr>
              <p:cNvSpPr txBox="1"/>
              <p:nvPr/>
            </p:nvSpPr>
            <p:spPr>
              <a:xfrm>
                <a:off x="4128587" y="4209608"/>
                <a:ext cx="365760" cy="287074"/>
              </a:xfrm>
              <a:prstGeom prst="rect">
                <a:avLst/>
              </a:prstGeom>
            </p:spPr>
            <p:txBody>
              <a:bodyPr vert="horz" wrap="square" lIns="0" tIns="27224" rIns="0" bIns="0" rtlCol="0">
                <a:spAutoFit/>
              </a:bodyPr>
              <a:lstStyle/>
              <a:p>
                <a:pPr marL="20942">
                  <a:spcBef>
                    <a:spcPts val="214"/>
                  </a:spcBef>
                </a:pPr>
                <a:r>
                  <a:rPr sz="2638" spc="-41" dirty="0">
                    <a:solidFill>
                      <a:srgbClr val="050100"/>
                    </a:solidFill>
                    <a:latin typeface="Arial"/>
                    <a:cs typeface="Arial"/>
                  </a:rPr>
                  <a:t>5+y</a:t>
                </a:r>
                <a:endParaRPr sz="2638" dirty="0">
                  <a:latin typeface="Arial"/>
                  <a:cs typeface="Arial"/>
                </a:endParaRPr>
              </a:p>
            </p:txBody>
          </p:sp>
          <p:sp>
            <p:nvSpPr>
              <p:cNvPr id="42" name="object 136">
                <a:extLst>
                  <a:ext uri="{FF2B5EF4-FFF2-40B4-BE49-F238E27FC236}">
                    <a16:creationId xmlns:a16="http://schemas.microsoft.com/office/drawing/2014/main" id="{D999FF35-5B48-4338-A2DB-B0AB736CAC25}"/>
                  </a:ext>
                </a:extLst>
              </p:cNvPr>
              <p:cNvSpPr txBox="1"/>
              <p:nvPr/>
            </p:nvSpPr>
            <p:spPr>
              <a:xfrm>
                <a:off x="10119903" y="5082334"/>
                <a:ext cx="365760" cy="287074"/>
              </a:xfrm>
              <a:prstGeom prst="rect">
                <a:avLst/>
              </a:prstGeom>
            </p:spPr>
            <p:txBody>
              <a:bodyPr vert="horz" wrap="square" lIns="0" tIns="27224" rIns="0" bIns="0" rtlCol="0">
                <a:spAutoFit/>
              </a:bodyPr>
              <a:lstStyle/>
              <a:p>
                <a:pPr marL="20942">
                  <a:spcBef>
                    <a:spcPts val="214"/>
                  </a:spcBef>
                </a:pPr>
                <a:r>
                  <a:rPr sz="2638" spc="-41" dirty="0">
                    <a:solidFill>
                      <a:srgbClr val="050100"/>
                    </a:solidFill>
                    <a:latin typeface="Arial"/>
                    <a:cs typeface="Arial"/>
                  </a:rPr>
                  <a:t>5+y</a:t>
                </a:r>
                <a:endParaRPr sz="2638">
                  <a:latin typeface="Arial"/>
                  <a:cs typeface="Arial"/>
                </a:endParaRPr>
              </a:p>
            </p:txBody>
          </p:sp>
          <p:sp>
            <p:nvSpPr>
              <p:cNvPr id="43" name="object 132">
                <a:extLst>
                  <a:ext uri="{FF2B5EF4-FFF2-40B4-BE49-F238E27FC236}">
                    <a16:creationId xmlns:a16="http://schemas.microsoft.com/office/drawing/2014/main" id="{C3980A4F-E9B7-4701-8240-4BC0D383A27F}"/>
                  </a:ext>
                </a:extLst>
              </p:cNvPr>
              <p:cNvSpPr txBox="1"/>
              <p:nvPr/>
            </p:nvSpPr>
            <p:spPr>
              <a:xfrm>
                <a:off x="3392035" y="2109407"/>
                <a:ext cx="552814" cy="287074"/>
              </a:xfrm>
              <a:prstGeom prst="rect">
                <a:avLst/>
              </a:prstGeom>
            </p:spPr>
            <p:txBody>
              <a:bodyPr vert="horz" wrap="square" lIns="0" tIns="27224" rIns="0" bIns="0" rtlCol="0">
                <a:spAutoFit/>
              </a:bodyPr>
              <a:lstStyle/>
              <a:p>
                <a:pPr marL="20942">
                  <a:spcBef>
                    <a:spcPts val="214"/>
                  </a:spcBef>
                </a:pPr>
                <a:r>
                  <a:rPr sz="2638" dirty="0">
                    <a:solidFill>
                      <a:srgbClr val="050100"/>
                    </a:solidFill>
                    <a:latin typeface="Arial"/>
                    <a:cs typeface="Arial"/>
                  </a:rPr>
                  <a:t>0-</a:t>
                </a:r>
                <a:r>
                  <a:rPr sz="2638" spc="-41" dirty="0">
                    <a:solidFill>
                      <a:srgbClr val="050100"/>
                    </a:solidFill>
                    <a:latin typeface="Arial"/>
                    <a:cs typeface="Arial"/>
                  </a:rPr>
                  <a:t>1</a:t>
                </a:r>
                <a:r>
                  <a:rPr lang="en-US" sz="2638" spc="-41" dirty="0">
                    <a:solidFill>
                      <a:srgbClr val="050100"/>
                    </a:solidFill>
                    <a:latin typeface="Arial"/>
                    <a:cs typeface="Arial"/>
                  </a:rPr>
                  <a:t>y</a:t>
                </a:r>
                <a:endParaRPr sz="2638" dirty="0">
                  <a:latin typeface="Arial"/>
                  <a:cs typeface="Arial"/>
                </a:endParaRPr>
              </a:p>
            </p:txBody>
          </p:sp>
        </p:grpSp>
        <p:sp>
          <p:nvSpPr>
            <p:cNvPr id="7" name="object 14">
              <a:extLst>
                <a:ext uri="{FF2B5EF4-FFF2-40B4-BE49-F238E27FC236}">
                  <a16:creationId xmlns:a16="http://schemas.microsoft.com/office/drawing/2014/main" id="{77D33E9F-8AD7-4098-90AC-C5DEB2E69213}"/>
                </a:ext>
              </a:extLst>
            </p:cNvPr>
            <p:cNvSpPr txBox="1"/>
            <p:nvPr/>
          </p:nvSpPr>
          <p:spPr>
            <a:xfrm>
              <a:off x="4845428" y="5628001"/>
              <a:ext cx="2272010" cy="217925"/>
            </a:xfrm>
            <a:prstGeom prst="rect">
              <a:avLst/>
            </a:prstGeom>
          </p:spPr>
          <p:txBody>
            <a:bodyPr vert="horz" wrap="square" lIns="0" tIns="19895" rIns="0" bIns="0" rtlCol="0">
              <a:spAutoFit/>
            </a:bodyPr>
            <a:lstStyle/>
            <a:p>
              <a:pPr marL="20942" marR="8377" indent="-1047" algn="ctr">
                <a:lnSpc>
                  <a:spcPct val="102000"/>
                </a:lnSpc>
                <a:spcBef>
                  <a:spcPts val="157"/>
                </a:spcBef>
              </a:pPr>
              <a:r>
                <a:rPr lang="en-US" sz="2309" b="1" spc="-16" dirty="0">
                  <a:solidFill>
                    <a:srgbClr val="3E3B3B"/>
                  </a:solidFill>
                  <a:latin typeface="Arial"/>
                  <a:cs typeface="Arial"/>
                </a:rPr>
                <a:t>Age (years)</a:t>
              </a:r>
              <a:endParaRPr sz="2309" b="1" dirty="0">
                <a:latin typeface="Arial"/>
                <a:cs typeface="Arial"/>
              </a:endParaRPr>
            </a:p>
          </p:txBody>
        </p:sp>
      </p:grpSp>
      <p:sp>
        <p:nvSpPr>
          <p:cNvPr id="153" name="TextBox 152">
            <a:extLst>
              <a:ext uri="{FF2B5EF4-FFF2-40B4-BE49-F238E27FC236}">
                <a16:creationId xmlns:a16="http://schemas.microsoft.com/office/drawing/2014/main" id="{7CA8D784-0A1D-4E93-B6A1-75381D704129}"/>
              </a:ext>
            </a:extLst>
          </p:cNvPr>
          <p:cNvSpPr txBox="1"/>
          <p:nvPr/>
        </p:nvSpPr>
        <p:spPr>
          <a:xfrm>
            <a:off x="1" y="10800348"/>
            <a:ext cx="12605972" cy="295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altLang="ko-KR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Abrahamsen B, </a:t>
            </a:r>
            <a:r>
              <a:rPr lang="da-DK" altLang="ko-KR" sz="1319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 J Bone Miner Res</a:t>
            </a:r>
            <a:r>
              <a:rPr lang="da-DK" altLang="ko-KR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2015 Sep;30(9):1553-9.</a:t>
            </a:r>
          </a:p>
        </p:txBody>
      </p:sp>
      <p:sp>
        <p:nvSpPr>
          <p:cNvPr id="154" name="직사각형 153">
            <a:extLst>
              <a:ext uri="{FF2B5EF4-FFF2-40B4-BE49-F238E27FC236}">
                <a16:creationId xmlns:a16="http://schemas.microsoft.com/office/drawing/2014/main" id="{79546E24-ECE8-412B-B24D-8FC963A599F9}"/>
              </a:ext>
            </a:extLst>
          </p:cNvPr>
          <p:cNvSpPr/>
          <p:nvPr/>
        </p:nvSpPr>
        <p:spPr>
          <a:xfrm>
            <a:off x="61965" y="10531442"/>
            <a:ext cx="5680838" cy="295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CI, confidence interval; y, year.</a:t>
            </a:r>
            <a:endParaRPr lang="ko-KR" altLang="en-US" sz="1319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55" name="직선 연결선 154">
            <a:extLst>
              <a:ext uri="{FF2B5EF4-FFF2-40B4-BE49-F238E27FC236}">
                <a16:creationId xmlns:a16="http://schemas.microsoft.com/office/drawing/2014/main" id="{2C36A7BC-6DC2-4EB1-B035-70F34070BF86}"/>
              </a:ext>
            </a:extLst>
          </p:cNvPr>
          <p:cNvCxnSpPr>
            <a:cxnSpLocks/>
          </p:cNvCxnSpPr>
          <p:nvPr/>
        </p:nvCxnSpPr>
        <p:spPr>
          <a:xfrm>
            <a:off x="4256032" y="7416523"/>
            <a:ext cx="1247963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909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>
            <a:extLst>
              <a:ext uri="{FF2B5EF4-FFF2-40B4-BE49-F238E27FC236}">
                <a16:creationId xmlns:a16="http://schemas.microsoft.com/office/drawing/2014/main" id="{07C31E7C-8CC1-4BBE-8ECB-D057124E59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" y="635"/>
            <a:ext cx="20102945" cy="1130808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011109" y="5400572"/>
            <a:ext cx="9882510" cy="768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950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 질환 </a:t>
            </a:r>
            <a:endParaRPr lang="en-US" sz="4950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7088" y="6327128"/>
            <a:ext cx="18010505" cy="0"/>
          </a:xfrm>
          <a:custGeom>
            <a:avLst/>
            <a:gdLst/>
            <a:ahLst/>
            <a:cxnLst/>
            <a:rect l="l" t="t" r="r" b="b"/>
            <a:pathLst>
              <a:path w="18010505">
                <a:moveTo>
                  <a:pt x="0" y="0"/>
                </a:moveTo>
                <a:lnTo>
                  <a:pt x="18009922" y="0"/>
                </a:lnTo>
              </a:path>
            </a:pathLst>
          </a:custGeom>
          <a:ln w="20941">
            <a:solidFill>
              <a:srgbClr val="0057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EA8F34E-34F1-47C4-8A6C-EA22C0F2B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5" y="-3175"/>
            <a:ext cx="3352800" cy="102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74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정의 및 분류   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EAD5FE0-249C-4E4B-B204-72A456CA4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90" y="1539875"/>
            <a:ext cx="18489433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66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정의 및 분류   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156C818-CBDD-4216-B867-E69AB6F590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1" t="16198" r="3828" b="25831"/>
          <a:stretch/>
        </p:blipFill>
        <p:spPr>
          <a:xfrm>
            <a:off x="721098" y="1844675"/>
            <a:ext cx="17481176" cy="609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75ED2A-A1B3-4BB3-8CCA-860FA772A667}"/>
              </a:ext>
            </a:extLst>
          </p:cNvPr>
          <p:cNvSpPr txBox="1"/>
          <p:nvPr/>
        </p:nvSpPr>
        <p:spPr>
          <a:xfrm>
            <a:off x="8528050" y="4359275"/>
            <a:ext cx="1004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rgbClr val="00583F"/>
              </a:buClr>
              <a:buSzPts val="2200"/>
              <a:buFont typeface="Malgun Gothic"/>
              <a:buChar char="●"/>
            </a:pPr>
            <a:r>
              <a:rPr lang="en-US" altLang="ko-KR" sz="1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(</a:t>
            </a:r>
            <a:r>
              <a:rPr lang="ko-KR" altLang="en-US" sz="1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적은 충격에도 </a:t>
            </a:r>
            <a:r>
              <a:rPr lang="ko-KR" altLang="en-US" sz="1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쉽게</a:t>
            </a:r>
            <a:r>
              <a:rPr lang="ko-KR" altLang="en-US" sz="1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altLang="en-US" sz="1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골절</a:t>
            </a:r>
            <a:r>
              <a:rPr lang="ko-KR" altLang="en-US" sz="1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이 발생</a:t>
            </a:r>
            <a:r>
              <a:rPr lang="en-US" altLang="ko-KR" sz="1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)</a:t>
            </a:r>
            <a:endParaRPr lang="ko-KR" alt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576813-5E34-4124-9865-59A292508402}"/>
              </a:ext>
            </a:extLst>
          </p:cNvPr>
          <p:cNvSpPr txBox="1"/>
          <p:nvPr/>
        </p:nvSpPr>
        <p:spPr>
          <a:xfrm>
            <a:off x="8070850" y="5654675"/>
            <a:ext cx="1004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" altLang="ko-KR" sz="1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(</a:t>
            </a:r>
            <a:r>
              <a:rPr lang="ko" altLang="ko-KR" sz="1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Quantity</a:t>
            </a:r>
            <a:r>
              <a:rPr lang="ko" altLang="ko-KR" sz="1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) 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486A58-D7BC-43A7-93E1-A3862D4AA014}"/>
              </a:ext>
            </a:extLst>
          </p:cNvPr>
          <p:cNvSpPr txBox="1"/>
          <p:nvPr/>
        </p:nvSpPr>
        <p:spPr>
          <a:xfrm>
            <a:off x="8140700" y="7571343"/>
            <a:ext cx="1004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" altLang="ko-KR" sz="1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(</a:t>
            </a:r>
            <a:r>
              <a:rPr lang="ko" altLang="ko-KR" sz="1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Quality</a:t>
            </a:r>
            <a:r>
              <a:rPr lang="ko" altLang="ko-KR" sz="1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)</a:t>
            </a:r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909276-82F6-43B2-B532-02EE4D66A55E}"/>
              </a:ext>
            </a:extLst>
          </p:cNvPr>
          <p:cNvSpPr txBox="1"/>
          <p:nvPr/>
        </p:nvSpPr>
        <p:spPr>
          <a:xfrm>
            <a:off x="5861050" y="6580743"/>
            <a:ext cx="1004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" altLang="ko-KR" sz="1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(bone strength)</a:t>
            </a:r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A38806A-3A5B-4FC8-B989-707355F7B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49" y="1515471"/>
            <a:ext cx="18468602" cy="827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46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원인 및 분류   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961F858-037C-4A98-A20F-8AB8400209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1" t="19061" r="4651" b="6354"/>
          <a:stretch/>
        </p:blipFill>
        <p:spPr>
          <a:xfrm>
            <a:off x="702836" y="1616075"/>
            <a:ext cx="18514060" cy="8458200"/>
          </a:xfrm>
          <a:prstGeom prst="rect">
            <a:avLst/>
          </a:prstGeom>
        </p:spPr>
      </p:pic>
      <p:pic>
        <p:nvPicPr>
          <p:cNvPr id="5" name="Google Shape;175;p29">
            <a:extLst>
              <a:ext uri="{FF2B5EF4-FFF2-40B4-BE49-F238E27FC236}">
                <a16:creationId xmlns:a16="http://schemas.microsoft.com/office/drawing/2014/main" id="{4E78F5A8-A2F2-4905-9FBC-F70D362BFD8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490450" y="7434300"/>
            <a:ext cx="6910814" cy="387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CE8C186-9D98-4DAD-A4A1-260792ACB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291" y="1463675"/>
            <a:ext cx="1891156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89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진단 </a:t>
            </a:r>
            <a:r>
              <a:rPr lang="en-US" altLang="ko-KR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1) </a:t>
            </a:r>
            <a:r>
              <a:rPr lang="ko-KR" altLang="en-US" sz="4000" b="1" spc="150" dirty="0" err="1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골밀도</a:t>
            </a: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검사 </a:t>
            </a:r>
            <a:r>
              <a:rPr lang="en-US" altLang="ko-KR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(BMD)</a:t>
            </a: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   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F7AD8DB-8A6C-4BAE-BA6C-2892315CB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49" y="1235075"/>
            <a:ext cx="18629185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11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진단 </a:t>
            </a:r>
            <a:r>
              <a:rPr lang="en-US" altLang="ko-KR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1) </a:t>
            </a:r>
            <a:r>
              <a:rPr lang="ko-KR" altLang="en-US" sz="4000" b="1" spc="150" dirty="0" err="1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골밀도</a:t>
            </a: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검사 </a:t>
            </a:r>
            <a:r>
              <a:rPr lang="en-US" altLang="ko-KR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(BMD)</a:t>
            </a: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   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DACBA03-115E-4211-9CDE-846EE6D52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" y="1311275"/>
            <a:ext cx="18427700" cy="989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52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진단 </a:t>
            </a:r>
            <a:r>
              <a:rPr lang="en-US" altLang="ko-KR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1) </a:t>
            </a:r>
            <a:r>
              <a:rPr lang="ko-KR" altLang="en-US" sz="4000" b="1" spc="150" dirty="0" err="1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골밀도</a:t>
            </a: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검사 </a:t>
            </a:r>
            <a:r>
              <a:rPr lang="en-US" altLang="ko-KR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(BMD) </a:t>
            </a: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해석    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sp>
        <p:nvSpPr>
          <p:cNvPr id="7" name="Google Shape;212;p32">
            <a:extLst>
              <a:ext uri="{FF2B5EF4-FFF2-40B4-BE49-F238E27FC236}">
                <a16:creationId xmlns:a16="http://schemas.microsoft.com/office/drawing/2014/main" id="{E288B325-A625-42F2-82B1-1060D900D8D7}"/>
              </a:ext>
            </a:extLst>
          </p:cNvPr>
          <p:cNvSpPr txBox="1"/>
          <p:nvPr/>
        </p:nvSpPr>
        <p:spPr>
          <a:xfrm>
            <a:off x="1517650" y="1355303"/>
            <a:ext cx="16628755" cy="8515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8" tIns="201008" rIns="201008" bIns="201008" anchor="t" anchorCtr="0">
            <a:noAutofit/>
          </a:bodyPr>
          <a:lstStyle/>
          <a:p>
            <a:pPr marL="1005200" indent="-698056" algn="l" rtl="0">
              <a:lnSpc>
                <a:spcPct val="120000"/>
              </a:lnSpc>
              <a:spcBef>
                <a:spcPts val="2638"/>
              </a:spcBef>
              <a:buClr>
                <a:srgbClr val="00583F"/>
              </a:buClr>
              <a:buSzPct val="100000"/>
              <a:buFont typeface="Malgun Gothic"/>
              <a:buAutoNum type="arabicPeriod"/>
            </a:pPr>
            <a:r>
              <a:rPr lang="ko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요추 골밀도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: </a:t>
            </a:r>
            <a:r>
              <a:rPr lang="en-US" altLang="ko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L1-L4 </a:t>
            </a:r>
            <a:r>
              <a:rPr lang="ko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평균 값을 사용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1005200" algn="l" rtl="0">
              <a:lnSpc>
                <a:spcPct val="120000"/>
              </a:lnSpc>
              <a:spcBef>
                <a:spcPts val="2638"/>
              </a:spcBef>
              <a:buClr>
                <a:schemeClr val="dk1"/>
              </a:buClr>
              <a:buSzPct val="33928"/>
            </a:pP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*해석 시 유의할 점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: 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분석 제외 부위 결정이 중요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! </a:t>
            </a:r>
          </a:p>
          <a:p>
            <a:pPr indent="1005200" algn="l" rtl="0">
              <a:lnSpc>
                <a:spcPct val="120000"/>
              </a:lnSpc>
              <a:spcBef>
                <a:spcPts val="2638"/>
              </a:spcBef>
              <a:buClr>
                <a:schemeClr val="dk1"/>
              </a:buClr>
              <a:buSzPct val="33928"/>
            </a:pP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 (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요추 일부를 해석에서 제외해야 하는 경우가 있다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)  </a:t>
            </a: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1005200" indent="-698056" algn="l" rtl="0">
              <a:lnSpc>
                <a:spcPct val="120000"/>
              </a:lnSpc>
              <a:spcBef>
                <a:spcPts val="2638"/>
              </a:spcBef>
              <a:buClr>
                <a:srgbClr val="00583F"/>
              </a:buClr>
              <a:buSzPct val="100000"/>
              <a:buFont typeface="Malgun Gothic"/>
              <a:buChar char="●"/>
            </a:pP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압박골절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퇴행성변화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수술 등으로 인한 오차 발생 부위 배제 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(L-spine AP/Lateral)</a:t>
            </a: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1005200" indent="-698056" algn="l" rtl="0">
              <a:lnSpc>
                <a:spcPct val="120000"/>
              </a:lnSpc>
              <a:buClr>
                <a:srgbClr val="00583F"/>
              </a:buClr>
              <a:buSzPct val="100000"/>
              <a:buFont typeface="Malgun Gothic"/>
              <a:buChar char="●"/>
            </a:pP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L1~L4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로 가면서 골밀도가 증가하는 경향이 역전이 되는 부위 배제 </a:t>
            </a: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1005200" indent="-698056" algn="l" rtl="0">
              <a:lnSpc>
                <a:spcPct val="120000"/>
              </a:lnSpc>
              <a:buClr>
                <a:srgbClr val="00583F"/>
              </a:buClr>
              <a:buSzPct val="100000"/>
              <a:buFont typeface="Malgun Gothic"/>
              <a:buChar char="●"/>
            </a:pP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T-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값이 주위 요추와 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1 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이상 차이를 나타내면 제외 </a:t>
            </a: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1005200" indent="-698056" algn="l" rtl="0">
              <a:lnSpc>
                <a:spcPct val="120000"/>
              </a:lnSpc>
              <a:buClr>
                <a:srgbClr val="00583F"/>
              </a:buClr>
              <a:buSzPct val="100000"/>
              <a:buFont typeface="Malgun Gothic"/>
              <a:buChar char="●"/>
            </a:pP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평가에 적합한 요추는 최소 두 부위 일것 </a:t>
            </a: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1005200" indent="-698056" algn="l" rtl="0">
              <a:lnSpc>
                <a:spcPct val="120000"/>
              </a:lnSpc>
              <a:buClr>
                <a:srgbClr val="00583F"/>
              </a:buClr>
              <a:buSzPct val="100000"/>
              <a:buFont typeface="Malgun Gothic"/>
              <a:buChar char="●"/>
            </a:pP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한 부위만 남은 경우 요추 골밀도로 평가에 적합하지 않아 대퇴골 수치를 사용할 것 </a:t>
            </a: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algn="l" rtl="0">
              <a:lnSpc>
                <a:spcPct val="120000"/>
              </a:lnSpc>
              <a:spcBef>
                <a:spcPts val="2638"/>
              </a:spcBef>
              <a:buClr>
                <a:schemeClr val="dk1"/>
              </a:buClr>
              <a:buSzPct val="33928"/>
            </a:pP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307144" algn="l" rtl="0">
              <a:lnSpc>
                <a:spcPct val="120000"/>
              </a:lnSpc>
              <a:buClr>
                <a:srgbClr val="00583F"/>
              </a:buClr>
              <a:buSzPct val="100000"/>
            </a:pPr>
            <a:r>
              <a:rPr lang="en-US" altLang="ko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2.   </a:t>
            </a:r>
            <a:r>
              <a:rPr lang="ko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대퇴골 골밀도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: </a:t>
            </a:r>
            <a:r>
              <a:rPr lang="en-US" altLang="ko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Femur total, Femur neck</a:t>
            </a:r>
            <a:endParaRPr sz="2800" b="1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1005200" indent="-698056" algn="l" rtl="0">
              <a:lnSpc>
                <a:spcPct val="120000"/>
              </a:lnSpc>
              <a:spcBef>
                <a:spcPts val="2638"/>
              </a:spcBef>
              <a:buClr>
                <a:srgbClr val="00583F"/>
              </a:buClr>
              <a:buSzPct val="100000"/>
              <a:buFont typeface="Malgun Gothic"/>
              <a:buChar char="●"/>
            </a:pP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Femur total/neck 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두 곳 중 더 낮은 부위 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(ward 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는 제외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) </a:t>
            </a: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1005200" indent="-698056" algn="l" rtl="0">
              <a:lnSpc>
                <a:spcPct val="120000"/>
              </a:lnSpc>
              <a:buClr>
                <a:srgbClr val="00583F"/>
              </a:buClr>
              <a:buSzPct val="100000"/>
              <a:buFont typeface="Malgun Gothic"/>
              <a:buChar char="●"/>
            </a:pP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좌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우 대퇴골 중 어떤 부위를 측정해도 되나 가능하면 병소가 없는 부위를 선택 한다</a:t>
            </a: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algn="l" rtl="0">
              <a:lnSpc>
                <a:spcPct val="120000"/>
              </a:lnSpc>
              <a:spcBef>
                <a:spcPts val="2638"/>
              </a:spcBef>
              <a:buClr>
                <a:schemeClr val="dk1"/>
              </a:buClr>
            </a:pP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*</a:t>
            </a:r>
            <a:r>
              <a:rPr lang="en-US" altLang="ko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L1-L4 </a:t>
            </a:r>
            <a:r>
              <a:rPr lang="ko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평균치</a:t>
            </a:r>
            <a:r>
              <a:rPr lang="en-US" altLang="ko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Femur total, Femur neck </a:t>
            </a:r>
            <a:r>
              <a:rPr lang="ko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중 가장 낮은 값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으로 진단에 사용 한다 </a:t>
            </a: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algn="l" rtl="0">
              <a:lnSpc>
                <a:spcPct val="120000"/>
              </a:lnSpc>
              <a:spcBef>
                <a:spcPts val="2638"/>
              </a:spcBef>
              <a:buClr>
                <a:schemeClr val="dk1"/>
              </a:buClr>
              <a:buSzPct val="31666"/>
            </a:pP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algn="l" rtl="0">
              <a:lnSpc>
                <a:spcPct val="120000"/>
              </a:lnSpc>
              <a:spcBef>
                <a:spcPts val="2638"/>
              </a:spcBef>
              <a:buClr>
                <a:schemeClr val="dk1"/>
              </a:buClr>
              <a:buSzPct val="118750"/>
            </a:pP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algn="l" rtl="0">
              <a:lnSpc>
                <a:spcPct val="120000"/>
              </a:lnSpc>
              <a:spcBef>
                <a:spcPts val="2638"/>
              </a:spcBef>
              <a:buClr>
                <a:schemeClr val="dk1"/>
              </a:buClr>
              <a:buSzPct val="118750"/>
            </a:pP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algn="l" rtl="0">
              <a:lnSpc>
                <a:spcPct val="120000"/>
              </a:lnSpc>
              <a:spcBef>
                <a:spcPts val="2638"/>
              </a:spcBef>
              <a:buClr>
                <a:schemeClr val="dk1"/>
              </a:buClr>
              <a:buSzPct val="118750"/>
            </a:pPr>
            <a:endParaRPr sz="28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algn="l" rtl="0">
              <a:lnSpc>
                <a:spcPct val="120000"/>
              </a:lnSpc>
              <a:spcBef>
                <a:spcPts val="2638"/>
              </a:spcBef>
              <a:buClr>
                <a:schemeClr val="dk1"/>
              </a:buClr>
              <a:buSzPct val="100000"/>
            </a:pPr>
            <a:endParaRPr sz="28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algn="l" rtl="0">
              <a:lnSpc>
                <a:spcPct val="120000"/>
              </a:lnSpc>
              <a:spcBef>
                <a:spcPts val="2638"/>
              </a:spcBef>
              <a:spcAft>
                <a:spcPts val="2638"/>
              </a:spcAft>
              <a:buClr>
                <a:schemeClr val="dk1"/>
              </a:buClr>
              <a:buSzPct val="100000"/>
            </a:pPr>
            <a:endParaRPr sz="28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8CFB43A-44CC-4458-9D19-68E20F047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496" y="1355303"/>
            <a:ext cx="17951554" cy="9414047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56CA7A1C-906F-49E1-BB0C-EB6D8696C49A}"/>
              </a:ext>
            </a:extLst>
          </p:cNvPr>
          <p:cNvSpPr/>
          <p:nvPr/>
        </p:nvSpPr>
        <p:spPr>
          <a:xfrm>
            <a:off x="8909050" y="6340475"/>
            <a:ext cx="152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1962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7437" y="397"/>
            <a:ext cx="13369227" cy="13771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0" name="Google Shape;220;p33"/>
          <p:cNvCxnSpPr/>
          <p:nvPr/>
        </p:nvCxnSpPr>
        <p:spPr>
          <a:xfrm>
            <a:off x="3367437" y="10411456"/>
            <a:ext cx="13369227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2" name="Google Shape;222;p33"/>
          <p:cNvSpPr txBox="1"/>
          <p:nvPr/>
        </p:nvSpPr>
        <p:spPr>
          <a:xfrm>
            <a:off x="3486771" y="144021"/>
            <a:ext cx="13069644" cy="1437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770" tIns="75357" rIns="150770" bIns="75357" anchor="t" anchorCtr="0">
            <a:spAutoFit/>
          </a:bodyPr>
          <a:lstStyle/>
          <a:p>
            <a:pPr algn="l" rtl="0"/>
            <a:r>
              <a:rPr lang="ko" altLang="en-US" sz="5277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 골밀도검사의 해석</a:t>
            </a:r>
            <a:r>
              <a:rPr lang="en-US" altLang="ko" sz="5277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: </a:t>
            </a:r>
            <a:r>
              <a:rPr lang="ko" altLang="en-US" sz="5277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요추부위 </a:t>
            </a:r>
            <a:r>
              <a:rPr lang="en-US" altLang="ko" sz="5277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(F/63) </a:t>
            </a:r>
            <a:endParaRPr sz="5277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algn="l" rtl="0"/>
            <a:endParaRPr sz="3078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223" name="Google Shape;22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1454" y="1648613"/>
            <a:ext cx="14480846" cy="867926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224" name="Google Shape;224;p33"/>
          <p:cNvSpPr/>
          <p:nvPr/>
        </p:nvSpPr>
        <p:spPr>
          <a:xfrm>
            <a:off x="10708058" y="8632056"/>
            <a:ext cx="544473" cy="439757"/>
          </a:xfrm>
          <a:prstGeom prst="lightningBolt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50770" tIns="75357" rIns="150770" bIns="75357" anchor="ctr" anchorCtr="0">
            <a:noAutofit/>
          </a:bodyPr>
          <a:lstStyle/>
          <a:p>
            <a:pPr algn="ctr" rtl="0"/>
            <a:endParaRPr sz="3078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25" name="Google Shape;225;p33"/>
          <p:cNvSpPr txBox="1"/>
          <p:nvPr/>
        </p:nvSpPr>
        <p:spPr>
          <a:xfrm>
            <a:off x="0" y="1565039"/>
            <a:ext cx="5207410" cy="873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8" tIns="201008" rIns="201008" bIns="201008" anchor="t" anchorCtr="0">
            <a:spAutoFit/>
          </a:bodyPr>
          <a:lstStyle/>
          <a:p>
            <a:pPr algn="l" rtl="0">
              <a:lnSpc>
                <a:spcPct val="90000"/>
              </a:lnSpc>
              <a:spcBef>
                <a:spcPts val="2638"/>
              </a:spcBef>
            </a:pPr>
            <a:r>
              <a:rPr lang="ko" altLang="en-US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요추 골밀도</a:t>
            </a:r>
            <a:r>
              <a:rPr lang="en-US" altLang="ko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: </a:t>
            </a:r>
            <a:r>
              <a:rPr lang="en-US" altLang="ko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L1-L4 </a:t>
            </a:r>
            <a:r>
              <a:rPr lang="ko" altLang="en-US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평균 값</a:t>
            </a:r>
            <a:r>
              <a:rPr lang="ko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을 사용 </a:t>
            </a:r>
            <a:endParaRPr sz="24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algn="l" rtl="0">
              <a:lnSpc>
                <a:spcPct val="90000"/>
              </a:lnSpc>
              <a:spcBef>
                <a:spcPts val="2638"/>
              </a:spcBef>
            </a:pPr>
            <a:r>
              <a:rPr lang="ko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*해석 시 </a:t>
            </a:r>
            <a:r>
              <a:rPr lang="ko" altLang="en-US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유의할 점</a:t>
            </a:r>
            <a:r>
              <a:rPr lang="en-US" altLang="ko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: </a:t>
            </a:r>
            <a:r>
              <a:rPr lang="ko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분석 제외 부위 결정이 중요</a:t>
            </a:r>
            <a:r>
              <a:rPr lang="en-US" altLang="ko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! (</a:t>
            </a:r>
            <a:r>
              <a:rPr lang="ko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요추 일부를 해석에서 제외해야 하는 경우가 있다</a:t>
            </a:r>
            <a:r>
              <a:rPr lang="en-US" altLang="ko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)  </a:t>
            </a:r>
            <a:endParaRPr sz="24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1005200" indent="-656172" algn="l" rtl="0">
              <a:lnSpc>
                <a:spcPct val="115000"/>
              </a:lnSpc>
              <a:spcBef>
                <a:spcPts val="2638"/>
              </a:spcBef>
              <a:buClr>
                <a:srgbClr val="00583F"/>
              </a:buClr>
              <a:buSzPts val="1100"/>
              <a:buFont typeface="Malgun Gothic"/>
              <a:buChar char="●"/>
            </a:pPr>
            <a:r>
              <a:rPr lang="ko" altLang="en-US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압박골절</a:t>
            </a:r>
            <a:r>
              <a:rPr lang="en-US" altLang="ko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" altLang="en-US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퇴행성변화</a:t>
            </a:r>
            <a:r>
              <a:rPr lang="en-US" altLang="ko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" altLang="en-US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수술 </a:t>
            </a:r>
            <a:r>
              <a:rPr lang="ko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등으로 인한 오차 발생 부위 배제</a:t>
            </a:r>
            <a:endParaRPr sz="24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1005200" indent="-656172" algn="l" rtl="0">
              <a:lnSpc>
                <a:spcPct val="115000"/>
              </a:lnSpc>
              <a:buClr>
                <a:srgbClr val="00583F"/>
              </a:buClr>
              <a:buSzPts val="1100"/>
              <a:buFont typeface="Malgun Gothic"/>
              <a:buChar char="●"/>
            </a:pPr>
            <a:r>
              <a:rPr lang="en-US" altLang="ko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L1~L4</a:t>
            </a:r>
            <a:r>
              <a:rPr lang="ko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로 가면서 </a:t>
            </a:r>
            <a:r>
              <a:rPr lang="en-US" altLang="ko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BMD</a:t>
            </a:r>
            <a:r>
              <a:rPr lang="ko" altLang="en-US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가 증가하는 경향이 역전</a:t>
            </a:r>
            <a:r>
              <a:rPr lang="ko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이 되는 부위 배제 </a:t>
            </a:r>
            <a:endParaRPr sz="24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1005200" indent="-656172" algn="l" rtl="0">
              <a:lnSpc>
                <a:spcPct val="115000"/>
              </a:lnSpc>
              <a:buClr>
                <a:srgbClr val="00583F"/>
              </a:buClr>
              <a:buSzPts val="1100"/>
              <a:buFont typeface="Malgun Gothic"/>
              <a:buChar char="●"/>
            </a:pPr>
            <a:r>
              <a:rPr lang="en-US" altLang="ko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T-</a:t>
            </a:r>
            <a:r>
              <a:rPr lang="ko" altLang="en-US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값이 주위 요추와 </a:t>
            </a:r>
            <a:r>
              <a:rPr lang="en-US" altLang="ko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1 </a:t>
            </a:r>
            <a:r>
              <a:rPr lang="ko" altLang="en-US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이상 차이</a:t>
            </a:r>
            <a:r>
              <a:rPr lang="ko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를 나타내면 제외 </a:t>
            </a:r>
            <a:endParaRPr sz="24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1005200" indent="-656172" algn="l" rtl="0">
              <a:lnSpc>
                <a:spcPct val="115000"/>
              </a:lnSpc>
              <a:buClr>
                <a:srgbClr val="00583F"/>
              </a:buClr>
              <a:buSzPts val="1100"/>
              <a:buFont typeface="Malgun Gothic"/>
              <a:buChar char="●"/>
            </a:pPr>
            <a:r>
              <a:rPr lang="ko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평가에 적합한 요추는 </a:t>
            </a:r>
            <a:r>
              <a:rPr lang="ko" altLang="en-US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최소 두 부위 </a:t>
            </a:r>
            <a:r>
              <a:rPr lang="ko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일것 </a:t>
            </a:r>
            <a:endParaRPr sz="24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1005200" indent="-656172" algn="l" rtl="0">
              <a:lnSpc>
                <a:spcPct val="115000"/>
              </a:lnSpc>
              <a:buClr>
                <a:srgbClr val="00583F"/>
              </a:buClr>
              <a:buSzPts val="1100"/>
              <a:buFont typeface="Malgun Gothic"/>
              <a:buChar char="●"/>
            </a:pPr>
            <a:r>
              <a:rPr lang="ko" altLang="en-US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한 부위만 남은 경우</a:t>
            </a:r>
            <a:r>
              <a:rPr lang="ko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요추 골밀도로 평가에 적합하지 않아 </a:t>
            </a:r>
            <a:r>
              <a:rPr lang="ko" altLang="en-US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대퇴골 수치</a:t>
            </a:r>
            <a:r>
              <a:rPr lang="ko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를 사용할 것 </a:t>
            </a:r>
            <a:endParaRPr sz="2400" dirty="0"/>
          </a:p>
        </p:txBody>
      </p:sp>
      <p:sp>
        <p:nvSpPr>
          <p:cNvPr id="226" name="Google Shape;226;p33"/>
          <p:cNvSpPr/>
          <p:nvPr/>
        </p:nvSpPr>
        <p:spPr>
          <a:xfrm>
            <a:off x="14152460" y="7041999"/>
            <a:ext cx="1263102" cy="12631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pPr algn="ctr" rtl="0"/>
            <a:endParaRPr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27" name="Google Shape;227;p33"/>
          <p:cNvSpPr/>
          <p:nvPr/>
        </p:nvSpPr>
        <p:spPr>
          <a:xfrm>
            <a:off x="11263155" y="8529909"/>
            <a:ext cx="6556918" cy="77237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algn="tl" rotWithShape="0">
              <a:srgbClr val="000000">
                <a:alpha val="69800"/>
              </a:srgbClr>
            </a:outerShdw>
          </a:effectLst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pPr algn="ctr" rtl="0"/>
            <a:endParaRPr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28" name="Google Shape;228;p33"/>
          <p:cNvSpPr/>
          <p:nvPr/>
        </p:nvSpPr>
        <p:spPr>
          <a:xfrm>
            <a:off x="16459847" y="7664645"/>
            <a:ext cx="1170101" cy="64045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pPr algn="ctr" rtl="0"/>
            <a:endParaRPr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736F7E0-50F5-483F-853B-9A00D38511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2389" b="7014"/>
          <a:stretch>
            <a:fillRect/>
          </a:stretch>
        </p:blipFill>
        <p:spPr>
          <a:xfrm>
            <a:off x="181800" y="1503776"/>
            <a:ext cx="5450650" cy="966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32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82085" y="1854685"/>
            <a:ext cx="4018279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600" b="0" spc="-150" dirty="0">
                <a:latin typeface="Arial Black"/>
                <a:cs typeface="Arial Black"/>
              </a:rPr>
              <a:t>Contents</a:t>
            </a:r>
            <a:endParaRPr sz="6600" dirty="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879577" y="1689866"/>
            <a:ext cx="3356610" cy="3924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altLang="ko-KR" sz="2450" b="1" spc="-20" dirty="0">
                <a:solidFill>
                  <a:srgbClr val="01573C"/>
                </a:solidFill>
                <a:latin typeface="Pretendard"/>
                <a:cs typeface="Pretendard"/>
              </a:rPr>
              <a:t>1. </a:t>
            </a:r>
            <a:r>
              <a:rPr lang="ko-KR" altLang="en-US" sz="2450" b="1" spc="-20" dirty="0">
                <a:solidFill>
                  <a:srgbClr val="01573C"/>
                </a:solidFill>
                <a:latin typeface="Pretendard"/>
                <a:cs typeface="Pretendard"/>
              </a:rPr>
              <a:t>골다공증의 역학</a:t>
            </a:r>
            <a:endParaRPr sz="1650" dirty="0">
              <a:solidFill>
                <a:srgbClr val="01573C"/>
              </a:solidFill>
              <a:latin typeface="Pretendard"/>
              <a:cs typeface="Pretendar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776308" y="2241289"/>
            <a:ext cx="4460240" cy="0"/>
          </a:xfrm>
          <a:custGeom>
            <a:avLst/>
            <a:gdLst/>
            <a:ahLst/>
            <a:cxnLst/>
            <a:rect l="l" t="t" r="r" b="b"/>
            <a:pathLst>
              <a:path w="4460240">
                <a:moveTo>
                  <a:pt x="0" y="0"/>
                </a:moveTo>
                <a:lnTo>
                  <a:pt x="4459675" y="0"/>
                </a:lnTo>
              </a:path>
            </a:pathLst>
          </a:custGeom>
          <a:ln w="10470">
            <a:solidFill>
              <a:srgbClr val="1A1A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911327" y="3769695"/>
            <a:ext cx="5723660" cy="3924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altLang="ko-KR" sz="2450" b="1" spc="-25" dirty="0">
                <a:solidFill>
                  <a:srgbClr val="01573C"/>
                </a:solidFill>
                <a:latin typeface="Pretendard"/>
                <a:cs typeface="Pretendard"/>
              </a:rPr>
              <a:t>2. </a:t>
            </a:r>
            <a:r>
              <a:rPr lang="ko-KR" altLang="en-US" sz="2450" b="1" spc="-25" dirty="0">
                <a:solidFill>
                  <a:srgbClr val="01573C"/>
                </a:solidFill>
                <a:latin typeface="Pretendard"/>
                <a:cs typeface="Pretendard"/>
              </a:rPr>
              <a:t>골다공증 </a:t>
            </a:r>
            <a:endParaRPr lang="ko-KR" altLang="en-US" sz="2450" dirty="0">
              <a:solidFill>
                <a:srgbClr val="01573C"/>
              </a:solidFill>
              <a:latin typeface="Pretendard"/>
              <a:cs typeface="Pretendard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894057" y="4248122"/>
            <a:ext cx="4342130" cy="0"/>
          </a:xfrm>
          <a:custGeom>
            <a:avLst/>
            <a:gdLst/>
            <a:ahLst/>
            <a:cxnLst/>
            <a:rect l="l" t="t" r="r" b="b"/>
            <a:pathLst>
              <a:path w="4342130">
                <a:moveTo>
                  <a:pt x="0" y="0"/>
                </a:moveTo>
                <a:lnTo>
                  <a:pt x="4341930" y="0"/>
                </a:lnTo>
              </a:path>
            </a:pathLst>
          </a:custGeom>
          <a:ln w="10470">
            <a:solidFill>
              <a:srgbClr val="1A1A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3879577" y="5719406"/>
            <a:ext cx="5723660" cy="3924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altLang="ko-KR" sz="2450" b="1" spc="175" dirty="0">
                <a:solidFill>
                  <a:srgbClr val="01573C"/>
                </a:solidFill>
                <a:latin typeface="Pretendard"/>
                <a:cs typeface="Pretendard"/>
              </a:rPr>
              <a:t>3. </a:t>
            </a:r>
            <a:r>
              <a:rPr lang="ko-KR" altLang="en-US" sz="2450" b="1" spc="175" dirty="0">
                <a:solidFill>
                  <a:srgbClr val="01573C"/>
                </a:solidFill>
                <a:latin typeface="Pretendard"/>
                <a:cs typeface="Pretendard"/>
              </a:rPr>
              <a:t>골다공증 치료 </a:t>
            </a:r>
            <a:endParaRPr sz="2450" dirty="0">
              <a:solidFill>
                <a:srgbClr val="01573C"/>
              </a:solidFill>
              <a:latin typeface="Pretendard"/>
              <a:cs typeface="Pretendard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037935" y="6254956"/>
            <a:ext cx="4198620" cy="0"/>
          </a:xfrm>
          <a:custGeom>
            <a:avLst/>
            <a:gdLst/>
            <a:ahLst/>
            <a:cxnLst/>
            <a:rect l="l" t="t" r="r" b="b"/>
            <a:pathLst>
              <a:path w="4198619">
                <a:moveTo>
                  <a:pt x="0" y="0"/>
                </a:moveTo>
                <a:lnTo>
                  <a:pt x="4198050" y="0"/>
                </a:lnTo>
              </a:path>
            </a:pathLst>
          </a:custGeom>
          <a:ln w="10470">
            <a:solidFill>
              <a:srgbClr val="1A1A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7437" y="397"/>
            <a:ext cx="13369227" cy="13771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Google Shape;235;p34"/>
          <p:cNvCxnSpPr/>
          <p:nvPr/>
        </p:nvCxnSpPr>
        <p:spPr>
          <a:xfrm>
            <a:off x="3367437" y="10393781"/>
            <a:ext cx="13369227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7" name="Google Shape;237;p34"/>
          <p:cNvSpPr txBox="1"/>
          <p:nvPr/>
        </p:nvSpPr>
        <p:spPr>
          <a:xfrm>
            <a:off x="3539159" y="82130"/>
            <a:ext cx="12639595" cy="1437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770" tIns="75357" rIns="150770" bIns="75357" anchor="t" anchorCtr="0">
            <a:spAutoFit/>
          </a:bodyPr>
          <a:lstStyle/>
          <a:p>
            <a:pPr algn="l" rtl="0"/>
            <a:r>
              <a:rPr lang="ko" altLang="en-US" sz="5277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 골밀도검사의 해석</a:t>
            </a:r>
            <a:r>
              <a:rPr lang="en-US" altLang="ko" sz="5277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: </a:t>
            </a:r>
            <a:r>
              <a:rPr lang="ko" altLang="en-US" sz="5277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대퇴골 </a:t>
            </a:r>
            <a:r>
              <a:rPr lang="en-US" altLang="ko" sz="5277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(F/63) </a:t>
            </a:r>
            <a:endParaRPr sz="5277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algn="l" rtl="0"/>
            <a:endParaRPr sz="3078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238" name="Google Shape;23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2977" y="1458900"/>
            <a:ext cx="14477797" cy="887122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239" name="Google Shape;239;p34"/>
          <p:cNvSpPr/>
          <p:nvPr/>
        </p:nvSpPr>
        <p:spPr>
          <a:xfrm>
            <a:off x="10637307" y="7016132"/>
            <a:ext cx="313962" cy="335068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50770" tIns="75357" rIns="150770" bIns="75357" anchor="ctr" anchorCtr="0">
            <a:noAutofit/>
          </a:bodyPr>
          <a:lstStyle/>
          <a:p>
            <a:pPr algn="ctr" rtl="0"/>
            <a:endParaRPr sz="3078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40" name="Google Shape;240;p34"/>
          <p:cNvSpPr/>
          <p:nvPr/>
        </p:nvSpPr>
        <p:spPr>
          <a:xfrm>
            <a:off x="10642529" y="6520598"/>
            <a:ext cx="303699" cy="356056"/>
          </a:xfrm>
          <a:prstGeom prst="lightningBolt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50770" tIns="75357" rIns="150770" bIns="75357" anchor="ctr" anchorCtr="0">
            <a:noAutofit/>
          </a:bodyPr>
          <a:lstStyle/>
          <a:p>
            <a:pPr algn="ctr" rtl="0"/>
            <a:endParaRPr sz="3078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41" name="Google Shape;241;p34"/>
          <p:cNvSpPr/>
          <p:nvPr/>
        </p:nvSpPr>
        <p:spPr>
          <a:xfrm>
            <a:off x="10642529" y="7770188"/>
            <a:ext cx="303699" cy="356056"/>
          </a:xfrm>
          <a:prstGeom prst="lightningBolt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50770" tIns="75357" rIns="150770" bIns="75357" anchor="ctr" anchorCtr="0">
            <a:noAutofit/>
          </a:bodyPr>
          <a:lstStyle/>
          <a:p>
            <a:pPr algn="ctr" rtl="0"/>
            <a:endParaRPr sz="3078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42" name="Google Shape;242;p34"/>
          <p:cNvSpPr/>
          <p:nvPr/>
        </p:nvSpPr>
        <p:spPr>
          <a:xfrm>
            <a:off x="17099973" y="6670482"/>
            <a:ext cx="335068" cy="34562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50770" tIns="75357" rIns="150770" bIns="75357" anchor="ctr" anchorCtr="0">
            <a:noAutofit/>
          </a:bodyPr>
          <a:lstStyle/>
          <a:p>
            <a:pPr algn="ctr" rtl="0"/>
            <a:endParaRPr sz="3078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43" name="Google Shape;243;p34"/>
          <p:cNvSpPr txBox="1"/>
          <p:nvPr/>
        </p:nvSpPr>
        <p:spPr>
          <a:xfrm>
            <a:off x="190345" y="1522385"/>
            <a:ext cx="4636871" cy="8871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8" tIns="201008" rIns="201008" bIns="201008" anchor="t" anchorCtr="0">
            <a:noAutofit/>
          </a:bodyPr>
          <a:lstStyle/>
          <a:p>
            <a:pPr algn="l" rtl="0"/>
            <a:r>
              <a:rPr lang="ko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대퇴골 골밀도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: Femur total, Femur neck</a:t>
            </a: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algn="l" rtl="0">
              <a:buClr>
                <a:schemeClr val="dk1"/>
              </a:buClr>
              <a:buSzPts val="1100"/>
            </a:pP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1005200" indent="-712017" algn="l" rtl="0">
              <a:spcBef>
                <a:spcPts val="2638"/>
              </a:spcBef>
              <a:buClr>
                <a:srgbClr val="00583F"/>
              </a:buClr>
              <a:buSzPts val="1500"/>
              <a:buFont typeface="Malgun Gothic"/>
              <a:buChar char="●"/>
            </a:pPr>
            <a:r>
              <a:rPr lang="en-US" altLang="ko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Femur total/neck </a:t>
            </a:r>
            <a:r>
              <a:rPr lang="ko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두 곳 중 더 낮은 부위 </a:t>
            </a:r>
            <a:endParaRPr sz="2800" b="1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1005200" indent="-712017" algn="l" rtl="0">
              <a:buClr>
                <a:srgbClr val="00583F"/>
              </a:buClr>
              <a:buSzPts val="1500"/>
              <a:buFont typeface="Malgun Gothic"/>
              <a:buChar char="●"/>
            </a:pP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Wards 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제외</a:t>
            </a: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1005200" indent="-712017" algn="l" rtl="0">
              <a:buClr>
                <a:srgbClr val="00583F"/>
              </a:buClr>
              <a:buSzPts val="1500"/>
              <a:buFont typeface="Malgun Gothic"/>
              <a:buChar char="●"/>
            </a:pP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좌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우 대퇴골 중 어떤 부위를 측정해도 되나 가능하면 병소가 없는 부위를 선택 </a:t>
            </a:r>
            <a:endParaRPr sz="28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14115DA-4D6A-4226-9495-456807CD4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345" y="0"/>
            <a:ext cx="19913755" cy="1122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69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진단 </a:t>
            </a:r>
            <a:r>
              <a:rPr lang="en-US" altLang="ko-KR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2) </a:t>
            </a: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골절 위험도 평가    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2F5A6ED-5626-48C3-894F-CE71C608C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85" y="1101725"/>
            <a:ext cx="17548485" cy="836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68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진단 </a:t>
            </a:r>
            <a:r>
              <a:rPr lang="en-US" altLang="ko-KR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2) </a:t>
            </a: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골절 위험도 평가    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sp>
        <p:nvSpPr>
          <p:cNvPr id="5" name="Google Shape;253;p35">
            <a:extLst>
              <a:ext uri="{FF2B5EF4-FFF2-40B4-BE49-F238E27FC236}">
                <a16:creationId xmlns:a16="http://schemas.microsoft.com/office/drawing/2014/main" id="{A12E39CE-14AC-4835-A874-530D41A782DB}"/>
              </a:ext>
            </a:extLst>
          </p:cNvPr>
          <p:cNvSpPr txBox="1"/>
          <p:nvPr/>
        </p:nvSpPr>
        <p:spPr>
          <a:xfrm>
            <a:off x="196611" y="1195891"/>
            <a:ext cx="7054306" cy="891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8" tIns="201008" rIns="201008" bIns="201008" anchor="t" anchorCtr="0">
            <a:noAutofit/>
          </a:bodyPr>
          <a:lstStyle/>
          <a:p>
            <a:pPr algn="l" rtl="0">
              <a:spcBef>
                <a:spcPts val="1759"/>
              </a:spcBef>
              <a:buClr>
                <a:schemeClr val="dk1"/>
              </a:buClr>
              <a:buSzPct val="100000"/>
            </a:pPr>
            <a:r>
              <a:rPr lang="ko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골밀도 검사</a:t>
            </a:r>
            <a:r>
              <a:rPr lang="en-US" altLang="ko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:</a:t>
            </a:r>
            <a:r>
              <a:rPr lang="ko" altLang="en-US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골절 발생의 예측</a:t>
            </a:r>
            <a:r>
              <a:rPr lang="ko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에 있어 </a:t>
            </a:r>
            <a:r>
              <a:rPr lang="ko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민감도는 높지만 특이도는 낮아 </a:t>
            </a:r>
            <a:r>
              <a:rPr lang="ko" altLang="en-US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연령에 따른</a:t>
            </a:r>
            <a:r>
              <a:rPr lang="ko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" altLang="en-US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임상적 의</a:t>
            </a:r>
            <a:r>
              <a:rPr lang="ko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미</a:t>
            </a:r>
            <a:r>
              <a:rPr lang="ko" altLang="en-US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를 반영하기 어려움 </a:t>
            </a:r>
            <a:r>
              <a:rPr lang="ko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(50세의 T점수 -2.5와 70세의 T점수 -2.5에 따른 골절위험도는 다르다) </a:t>
            </a:r>
            <a:endParaRPr sz="2400" b="1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algn="l" rtl="0">
              <a:spcBef>
                <a:spcPts val="2638"/>
              </a:spcBef>
              <a:buClr>
                <a:schemeClr val="dk1"/>
              </a:buClr>
              <a:buSzPct val="80712"/>
            </a:pPr>
            <a:r>
              <a:rPr lang="en-US" altLang="ko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FRAX</a:t>
            </a:r>
            <a:r>
              <a:rPr lang="en-US" altLang="ko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: Fracture Risk Assessment Tool</a:t>
            </a:r>
            <a:endParaRPr sz="24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algn="l" rtl="0">
              <a:spcBef>
                <a:spcPts val="2638"/>
              </a:spcBef>
              <a:buClr>
                <a:srgbClr val="00583F"/>
              </a:buClr>
              <a:buSzPct val="73613"/>
            </a:pPr>
            <a:r>
              <a:rPr lang="en-US" altLang="ko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       (</a:t>
            </a:r>
            <a:r>
              <a:rPr lang="ko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골절 위험도 예측 프로그램</a:t>
            </a:r>
            <a:r>
              <a:rPr lang="en-US" altLang="ko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) </a:t>
            </a:r>
            <a:endParaRPr sz="24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algn="l" rtl="0">
              <a:spcBef>
                <a:spcPts val="2638"/>
              </a:spcBef>
              <a:buClr>
                <a:srgbClr val="00583F"/>
              </a:buClr>
              <a:buSzPct val="73613"/>
            </a:pPr>
            <a:r>
              <a:rPr lang="en-US" altLang="ko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10</a:t>
            </a:r>
            <a:r>
              <a:rPr lang="ko" altLang="en-US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년 내 골절 위험도 예측</a:t>
            </a:r>
            <a:r>
              <a:rPr lang="en-US" altLang="ko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: </a:t>
            </a:r>
            <a:r>
              <a:rPr lang="ko" altLang="en-US" sz="2400" b="1" dirty="0">
                <a:solidFill>
                  <a:srgbClr val="00583F"/>
                </a:solidFill>
                <a:highlight>
                  <a:schemeClr val="lt1"/>
                </a:highlight>
              </a:rPr>
              <a:t>대퇴골</a:t>
            </a:r>
            <a:r>
              <a:rPr lang="ko" altLang="en-US" sz="2400" dirty="0">
                <a:solidFill>
                  <a:srgbClr val="00583F"/>
                </a:solidFill>
                <a:highlight>
                  <a:schemeClr val="lt1"/>
                </a:highlight>
              </a:rPr>
              <a:t> 골절 및 </a:t>
            </a:r>
            <a:r>
              <a:rPr lang="ko" altLang="en-US" sz="2400" b="1" dirty="0">
                <a:solidFill>
                  <a:srgbClr val="00583F"/>
                </a:solidFill>
                <a:highlight>
                  <a:schemeClr val="lt1"/>
                </a:highlight>
              </a:rPr>
              <a:t>주요 골다공증성</a:t>
            </a:r>
            <a:r>
              <a:rPr lang="ko" altLang="en-US" sz="2400" dirty="0">
                <a:solidFill>
                  <a:srgbClr val="00583F"/>
                </a:solidFill>
                <a:highlight>
                  <a:schemeClr val="lt1"/>
                </a:highlight>
              </a:rPr>
              <a:t> 골절 </a:t>
            </a:r>
            <a:r>
              <a:rPr lang="en-US" altLang="ko" sz="2400" dirty="0">
                <a:solidFill>
                  <a:srgbClr val="00583F"/>
                </a:solidFill>
                <a:highlight>
                  <a:schemeClr val="lt1"/>
                </a:highlight>
              </a:rPr>
              <a:t>(</a:t>
            </a:r>
            <a:r>
              <a:rPr lang="ko" altLang="en-US" sz="2400" dirty="0">
                <a:solidFill>
                  <a:srgbClr val="00583F"/>
                </a:solidFill>
                <a:highlight>
                  <a:schemeClr val="lt1"/>
                </a:highlight>
              </a:rPr>
              <a:t>척추</a:t>
            </a:r>
            <a:r>
              <a:rPr lang="en-US" altLang="ko" sz="2400" dirty="0">
                <a:solidFill>
                  <a:srgbClr val="00583F"/>
                </a:solidFill>
                <a:highlight>
                  <a:schemeClr val="lt1"/>
                </a:highlight>
              </a:rPr>
              <a:t>, </a:t>
            </a:r>
            <a:r>
              <a:rPr lang="ko" altLang="en-US" sz="2400" dirty="0">
                <a:solidFill>
                  <a:srgbClr val="00583F"/>
                </a:solidFill>
                <a:highlight>
                  <a:schemeClr val="lt1"/>
                </a:highlight>
              </a:rPr>
              <a:t>손목</a:t>
            </a:r>
            <a:r>
              <a:rPr lang="en-US" altLang="ko" sz="2400" dirty="0">
                <a:solidFill>
                  <a:srgbClr val="00583F"/>
                </a:solidFill>
                <a:highlight>
                  <a:schemeClr val="lt1"/>
                </a:highlight>
              </a:rPr>
              <a:t>, </a:t>
            </a:r>
            <a:r>
              <a:rPr lang="ko" altLang="en-US" sz="2400" dirty="0">
                <a:solidFill>
                  <a:srgbClr val="00583F"/>
                </a:solidFill>
                <a:highlight>
                  <a:schemeClr val="lt1"/>
                </a:highlight>
              </a:rPr>
              <a:t>대퇴골</a:t>
            </a:r>
            <a:r>
              <a:rPr lang="en-US" altLang="ko" sz="2400" dirty="0">
                <a:solidFill>
                  <a:srgbClr val="00583F"/>
                </a:solidFill>
                <a:highlight>
                  <a:schemeClr val="lt1"/>
                </a:highlight>
              </a:rPr>
              <a:t>, </a:t>
            </a:r>
            <a:r>
              <a:rPr lang="ko" altLang="en-US" sz="2400" dirty="0">
                <a:solidFill>
                  <a:srgbClr val="00583F"/>
                </a:solidFill>
                <a:highlight>
                  <a:schemeClr val="lt1"/>
                </a:highlight>
              </a:rPr>
              <a:t>어깨 골절</a:t>
            </a:r>
            <a:r>
              <a:rPr lang="en-US" altLang="ko" sz="2400" dirty="0">
                <a:solidFill>
                  <a:srgbClr val="00583F"/>
                </a:solidFill>
                <a:highlight>
                  <a:schemeClr val="lt1"/>
                </a:highlight>
              </a:rPr>
              <a:t>)</a:t>
            </a:r>
            <a:endParaRPr sz="24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algn="l" rtl="0">
              <a:spcBef>
                <a:spcPts val="2638"/>
              </a:spcBef>
              <a:buClr>
                <a:srgbClr val="00583F"/>
              </a:buClr>
              <a:buSzPct val="73613"/>
            </a:pPr>
            <a:r>
              <a:rPr lang="en-US" altLang="ko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- </a:t>
            </a:r>
            <a:r>
              <a:rPr lang="ko" altLang="en-US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골밀도검사 결과가 없더</a:t>
            </a:r>
            <a:r>
              <a:rPr lang="ko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라도 </a:t>
            </a:r>
            <a:r>
              <a:rPr lang="ko" altLang="en-US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체질량지수로 대체</a:t>
            </a:r>
            <a:r>
              <a:rPr lang="ko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해서 사용 가능 </a:t>
            </a:r>
            <a:endParaRPr sz="24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algn="l" rtl="0">
              <a:spcBef>
                <a:spcPts val="2638"/>
              </a:spcBef>
              <a:buClr>
                <a:srgbClr val="00583F"/>
              </a:buClr>
              <a:buSzPct val="73613"/>
            </a:pPr>
            <a:r>
              <a:rPr lang="en-US" altLang="ko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- </a:t>
            </a:r>
            <a:r>
              <a:rPr lang="ko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골다공증 </a:t>
            </a:r>
            <a:r>
              <a:rPr lang="ko" altLang="en-US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치료를 받지 않는 환자</a:t>
            </a:r>
            <a:r>
              <a:rPr lang="ko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에서 </a:t>
            </a:r>
            <a:r>
              <a:rPr lang="ko" altLang="en-US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치료 대상을 선정</a:t>
            </a:r>
            <a:r>
              <a:rPr lang="ko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하는 목적으로 사용</a:t>
            </a:r>
            <a:r>
              <a:rPr lang="ko" altLang="en-US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endParaRPr sz="2400" dirty="0">
              <a:solidFill>
                <a:srgbClr val="00583F"/>
              </a:solidFill>
              <a:highlight>
                <a:srgbClr val="FFFFFF"/>
              </a:highlight>
            </a:endParaRPr>
          </a:p>
          <a:p>
            <a:pPr algn="l" rtl="0">
              <a:spcBef>
                <a:spcPts val="2638"/>
              </a:spcBef>
              <a:buClr>
                <a:srgbClr val="00583F"/>
              </a:buClr>
              <a:buSzPct val="73613"/>
            </a:pPr>
            <a:r>
              <a:rPr lang="en-US" altLang="ko" sz="2400" dirty="0">
                <a:solidFill>
                  <a:srgbClr val="00583F"/>
                </a:solidFill>
                <a:highlight>
                  <a:srgbClr val="FFFFFF"/>
                </a:highlight>
              </a:rPr>
              <a:t>&lt; 10% : normal </a:t>
            </a:r>
            <a:endParaRPr sz="2400" dirty="0">
              <a:solidFill>
                <a:srgbClr val="00583F"/>
              </a:solidFill>
              <a:highlight>
                <a:srgbClr val="FFFFFF"/>
              </a:highlight>
            </a:endParaRPr>
          </a:p>
          <a:p>
            <a:pPr algn="l" rtl="0">
              <a:spcBef>
                <a:spcPts val="2638"/>
              </a:spcBef>
              <a:buClr>
                <a:srgbClr val="00583F"/>
              </a:buClr>
              <a:buSzPct val="73613"/>
            </a:pPr>
            <a:r>
              <a:rPr lang="ko" altLang="en-US" sz="2400" b="1" dirty="0">
                <a:solidFill>
                  <a:srgbClr val="00583F"/>
                </a:solidFill>
                <a:highlight>
                  <a:srgbClr val="FFFFFF"/>
                </a:highlight>
              </a:rPr>
              <a:t>고위험군</a:t>
            </a:r>
            <a:r>
              <a:rPr lang="en-US" altLang="ko" sz="2400" dirty="0">
                <a:solidFill>
                  <a:srgbClr val="00583F"/>
                </a:solidFill>
                <a:highlight>
                  <a:srgbClr val="FFFFFF"/>
                </a:highlight>
              </a:rPr>
              <a:t>: </a:t>
            </a:r>
            <a:r>
              <a:rPr lang="ko" altLang="en-US" sz="2400" dirty="0">
                <a:solidFill>
                  <a:srgbClr val="00583F"/>
                </a:solidFill>
                <a:highlight>
                  <a:srgbClr val="FFFFFF"/>
                </a:highlight>
              </a:rPr>
              <a:t>고관절 골절 위험 </a:t>
            </a:r>
            <a:r>
              <a:rPr lang="en-US" altLang="ko" sz="2400" dirty="0">
                <a:solidFill>
                  <a:srgbClr val="00583F"/>
                </a:solidFill>
                <a:highlight>
                  <a:srgbClr val="FFFFFF"/>
                </a:highlight>
              </a:rPr>
              <a:t>&gt;3%, </a:t>
            </a:r>
            <a:r>
              <a:rPr lang="ko" altLang="en-US" sz="2400" dirty="0">
                <a:solidFill>
                  <a:srgbClr val="00583F"/>
                </a:solidFill>
                <a:highlight>
                  <a:srgbClr val="FFFFFF"/>
                </a:highlight>
              </a:rPr>
              <a:t>또는 주요 골다공증성 골절 위험 </a:t>
            </a:r>
            <a:r>
              <a:rPr lang="en-US" altLang="ko" sz="2400" dirty="0">
                <a:solidFill>
                  <a:srgbClr val="00583F"/>
                </a:solidFill>
                <a:highlight>
                  <a:srgbClr val="FFFFFF"/>
                </a:highlight>
              </a:rPr>
              <a:t>&gt;20% </a:t>
            </a:r>
            <a:endParaRPr sz="2400" dirty="0">
              <a:solidFill>
                <a:srgbClr val="00583F"/>
              </a:solidFill>
              <a:highlight>
                <a:srgbClr val="FFFFFF"/>
              </a:highlight>
            </a:endParaRPr>
          </a:p>
          <a:p>
            <a:pPr algn="l" rtl="0">
              <a:spcBef>
                <a:spcPts val="2638"/>
              </a:spcBef>
              <a:buClr>
                <a:srgbClr val="00583F"/>
              </a:buClr>
              <a:buSzPct val="73613"/>
            </a:pPr>
            <a:r>
              <a:rPr lang="ko" altLang="en-US" sz="2400" b="1" dirty="0">
                <a:solidFill>
                  <a:srgbClr val="00583F"/>
                </a:solidFill>
                <a:highlight>
                  <a:srgbClr val="FFFFFF"/>
                </a:highlight>
              </a:rPr>
              <a:t>초고위험군</a:t>
            </a:r>
            <a:r>
              <a:rPr lang="en-US" altLang="ko" sz="2400" dirty="0">
                <a:solidFill>
                  <a:srgbClr val="00583F"/>
                </a:solidFill>
                <a:highlight>
                  <a:srgbClr val="FFFFFF"/>
                </a:highlight>
              </a:rPr>
              <a:t>: </a:t>
            </a:r>
            <a:r>
              <a:rPr lang="ko" altLang="en-US" sz="2400" dirty="0">
                <a:solidFill>
                  <a:srgbClr val="00583F"/>
                </a:solidFill>
                <a:highlight>
                  <a:srgbClr val="FFFFFF"/>
                </a:highlight>
              </a:rPr>
              <a:t>고관절 골절 위험 </a:t>
            </a:r>
            <a:r>
              <a:rPr lang="en-US" altLang="ko" sz="2400" dirty="0">
                <a:solidFill>
                  <a:srgbClr val="00583F"/>
                </a:solidFill>
                <a:highlight>
                  <a:srgbClr val="FFFFFF"/>
                </a:highlight>
              </a:rPr>
              <a:t>&gt; 4.5%, </a:t>
            </a:r>
            <a:r>
              <a:rPr lang="ko" altLang="en-US" sz="2400" dirty="0">
                <a:solidFill>
                  <a:srgbClr val="00583F"/>
                </a:solidFill>
                <a:highlight>
                  <a:srgbClr val="FFFFFF"/>
                </a:highlight>
              </a:rPr>
              <a:t>주요 골다공증성 골절 위험 </a:t>
            </a:r>
            <a:r>
              <a:rPr lang="en-US" altLang="ko" sz="2400" dirty="0">
                <a:solidFill>
                  <a:srgbClr val="00583F"/>
                </a:solidFill>
                <a:highlight>
                  <a:srgbClr val="FFFFFF"/>
                </a:highlight>
              </a:rPr>
              <a:t>&gt;30%  </a:t>
            </a:r>
            <a:endParaRPr sz="2400" dirty="0">
              <a:solidFill>
                <a:srgbClr val="00583F"/>
              </a:solidFill>
              <a:highlight>
                <a:srgbClr val="FFFFFF"/>
              </a:highlight>
            </a:endParaRPr>
          </a:p>
        </p:txBody>
      </p:sp>
      <p:pic>
        <p:nvPicPr>
          <p:cNvPr id="6" name="Google Shape;254;p35">
            <a:extLst>
              <a:ext uri="{FF2B5EF4-FFF2-40B4-BE49-F238E27FC236}">
                <a16:creationId xmlns:a16="http://schemas.microsoft.com/office/drawing/2014/main" id="{FD699352-BD97-40AF-AF2C-0F457765990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0917" y="1768475"/>
            <a:ext cx="12669272" cy="86369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1587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진단 </a:t>
            </a:r>
            <a:r>
              <a:rPr lang="en-US" altLang="ko-KR" sz="4000" b="1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3) </a:t>
            </a:r>
            <a:r>
              <a:rPr lang="ko-KR" altLang="en-US" sz="4000" b="1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생화학적 골표지자    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E671098-D6C2-4D51-8EC6-1BC05E5A1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49" y="1879561"/>
            <a:ext cx="18472857" cy="906715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CA9901E-A1E3-43D9-A994-368D94FB1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7050" y="6569075"/>
            <a:ext cx="7576256" cy="179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19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진단 </a:t>
            </a:r>
            <a:r>
              <a:rPr lang="en-US" altLang="ko-KR" sz="4000" b="1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3) </a:t>
            </a:r>
            <a:r>
              <a:rPr lang="ko-KR" altLang="en-US" sz="4000" b="1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생화학적 골표지자    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BB5593-CC09-4263-A384-B381ACF6BB94}"/>
              </a:ext>
            </a:extLst>
          </p:cNvPr>
          <p:cNvSpPr txBox="1"/>
          <p:nvPr/>
        </p:nvSpPr>
        <p:spPr>
          <a:xfrm>
            <a:off x="31750" y="1539875"/>
            <a:ext cx="20281499" cy="153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05200" indent="-712017" algn="l" rtl="0">
              <a:lnSpc>
                <a:spcPct val="115000"/>
              </a:lnSpc>
              <a:buClr>
                <a:srgbClr val="00583F"/>
              </a:buClr>
              <a:buSzPts val="1500"/>
              <a:buChar char="●"/>
            </a:pPr>
            <a:r>
              <a:rPr lang="ko-KR" altLang="en-US" sz="2800" dirty="0">
                <a:solidFill>
                  <a:srgbClr val="00583F"/>
                </a:solidFill>
              </a:rPr>
              <a:t>골표지자</a:t>
            </a:r>
            <a:r>
              <a:rPr lang="en-US" altLang="ko-KR" sz="2800" dirty="0">
                <a:solidFill>
                  <a:srgbClr val="00583F"/>
                </a:solidFill>
              </a:rPr>
              <a:t>: </a:t>
            </a:r>
            <a:r>
              <a:rPr lang="ko-KR" altLang="en-US" sz="2800" b="1" dirty="0">
                <a:solidFill>
                  <a:srgbClr val="00583F"/>
                </a:solidFill>
              </a:rPr>
              <a:t>골교체율을 반영</a:t>
            </a:r>
            <a:r>
              <a:rPr lang="ko-KR" altLang="en-US" sz="2800" dirty="0">
                <a:solidFill>
                  <a:srgbClr val="00583F"/>
                </a:solidFill>
              </a:rPr>
              <a:t>하는 지표</a:t>
            </a:r>
            <a:r>
              <a:rPr lang="en-US" altLang="ko-KR" sz="2800" dirty="0">
                <a:solidFill>
                  <a:srgbClr val="00583F"/>
                </a:solidFill>
              </a:rPr>
              <a:t>, </a:t>
            </a:r>
            <a:r>
              <a:rPr lang="ko-KR" altLang="en-US" sz="2800" dirty="0">
                <a:solidFill>
                  <a:srgbClr val="00583F"/>
                </a:solidFill>
              </a:rPr>
              <a:t>뼈의 질을 평가 할 수 있는 비침습적 방법 </a:t>
            </a:r>
          </a:p>
          <a:p>
            <a:pPr marL="1298383" lvl="1" algn="l" rtl="0">
              <a:lnSpc>
                <a:spcPct val="115000"/>
              </a:lnSpc>
              <a:buClr>
                <a:srgbClr val="00583F"/>
              </a:buClr>
              <a:buSzPts val="1500"/>
            </a:pPr>
            <a:r>
              <a:rPr lang="ko-KR" altLang="en-US" sz="2800" dirty="0" err="1">
                <a:solidFill>
                  <a:srgbClr val="00583F"/>
                </a:solidFill>
              </a:rPr>
              <a:t>파골세포</a:t>
            </a:r>
            <a:r>
              <a:rPr lang="en-US" altLang="ko-KR" sz="2800" dirty="0">
                <a:solidFill>
                  <a:srgbClr val="00583F"/>
                </a:solidFill>
              </a:rPr>
              <a:t>, </a:t>
            </a:r>
            <a:r>
              <a:rPr lang="ko-KR" altLang="en-US" sz="2800" dirty="0" err="1">
                <a:solidFill>
                  <a:srgbClr val="00583F"/>
                </a:solidFill>
              </a:rPr>
              <a:t>골모세포에서</a:t>
            </a:r>
            <a:r>
              <a:rPr lang="ko-KR" altLang="en-US" sz="2800" dirty="0">
                <a:solidFill>
                  <a:srgbClr val="00583F"/>
                </a:solidFill>
              </a:rPr>
              <a:t> 분비되는 효소 및 유리 기질 성분 등을 측정 </a:t>
            </a:r>
          </a:p>
          <a:p>
            <a:pPr marL="1298383" lvl="1" algn="l" rtl="0">
              <a:lnSpc>
                <a:spcPct val="115000"/>
              </a:lnSpc>
              <a:buClr>
                <a:srgbClr val="00583F"/>
              </a:buClr>
              <a:buSzPts val="1500"/>
            </a:pPr>
            <a:r>
              <a:rPr lang="ko-KR" altLang="en-US" sz="2800" u="sng" dirty="0">
                <a:solidFill>
                  <a:srgbClr val="00583F"/>
                </a:solidFill>
              </a:rPr>
              <a:t>임상적 이용</a:t>
            </a:r>
            <a:r>
              <a:rPr lang="en-US" altLang="ko-KR" sz="2800" u="sng" dirty="0">
                <a:solidFill>
                  <a:srgbClr val="00583F"/>
                </a:solidFill>
              </a:rPr>
              <a:t>: </a:t>
            </a:r>
            <a:r>
              <a:rPr lang="ko-KR" altLang="en-US" sz="2800" u="sng" dirty="0">
                <a:solidFill>
                  <a:srgbClr val="00583F"/>
                </a:solidFill>
              </a:rPr>
              <a:t>골절 예측</a:t>
            </a:r>
            <a:r>
              <a:rPr lang="en-US" altLang="ko-KR" sz="2800" u="sng" dirty="0">
                <a:solidFill>
                  <a:srgbClr val="00583F"/>
                </a:solidFill>
              </a:rPr>
              <a:t>, </a:t>
            </a:r>
            <a:r>
              <a:rPr lang="ko-KR" altLang="en-US" sz="2800" u="sng" dirty="0" err="1">
                <a:solidFill>
                  <a:srgbClr val="00583F"/>
                </a:solidFill>
              </a:rPr>
              <a:t>골소실</a:t>
            </a:r>
            <a:r>
              <a:rPr lang="ko-KR" altLang="en-US" sz="2800" u="sng" dirty="0">
                <a:solidFill>
                  <a:srgbClr val="00583F"/>
                </a:solidFill>
              </a:rPr>
              <a:t> 예측</a:t>
            </a:r>
            <a:r>
              <a:rPr lang="en-US" altLang="ko-KR" sz="2800" u="sng" dirty="0">
                <a:solidFill>
                  <a:srgbClr val="00583F"/>
                </a:solidFill>
              </a:rPr>
              <a:t>, </a:t>
            </a:r>
            <a:r>
              <a:rPr lang="ko-KR" altLang="en-US" sz="2800" u="sng" dirty="0">
                <a:solidFill>
                  <a:srgbClr val="00583F"/>
                </a:solidFill>
              </a:rPr>
              <a:t>치료 평가 </a:t>
            </a:r>
            <a:r>
              <a:rPr lang="en-US" altLang="ko-KR" sz="2800" u="sng" dirty="0">
                <a:solidFill>
                  <a:srgbClr val="00583F"/>
                </a:solidFill>
              </a:rPr>
              <a:t>(</a:t>
            </a:r>
            <a:r>
              <a:rPr lang="ko-KR" altLang="en-US" sz="2800" u="sng" dirty="0" err="1">
                <a:solidFill>
                  <a:srgbClr val="00583F"/>
                </a:solidFill>
              </a:rPr>
              <a:t>짧은기간안에</a:t>
            </a:r>
            <a:r>
              <a:rPr lang="ko-KR" altLang="en-US" sz="2800" u="sng" dirty="0">
                <a:solidFill>
                  <a:srgbClr val="00583F"/>
                </a:solidFill>
              </a:rPr>
              <a:t> 변화보임</a:t>
            </a:r>
            <a:r>
              <a:rPr lang="en-US" altLang="ko-KR" sz="2800" u="sng" dirty="0">
                <a:solidFill>
                  <a:srgbClr val="00583F"/>
                </a:solidFill>
              </a:rPr>
              <a:t>), </a:t>
            </a:r>
            <a:r>
              <a:rPr lang="ko-KR" altLang="en-US" sz="2800" u="sng" dirty="0">
                <a:solidFill>
                  <a:srgbClr val="00583F"/>
                </a:solidFill>
              </a:rPr>
              <a:t>치료제 선택</a:t>
            </a:r>
            <a:r>
              <a:rPr lang="en-US" altLang="ko-KR" sz="2800" u="sng" dirty="0">
                <a:solidFill>
                  <a:srgbClr val="00583F"/>
                </a:solidFill>
              </a:rPr>
              <a:t>, </a:t>
            </a:r>
            <a:r>
              <a:rPr lang="ko-KR" altLang="en-US" sz="2800" u="sng" dirty="0">
                <a:solidFill>
                  <a:srgbClr val="00583F"/>
                </a:solidFill>
              </a:rPr>
              <a:t>순응도 및 지속성 </a:t>
            </a:r>
            <a:r>
              <a:rPr lang="en-US" altLang="ko-KR" sz="2800" u="sng" dirty="0">
                <a:solidFill>
                  <a:srgbClr val="00583F"/>
                </a:solidFill>
              </a:rPr>
              <a:t>, </a:t>
            </a:r>
            <a:r>
              <a:rPr lang="ko-KR" altLang="en-US" sz="2800" u="sng" dirty="0">
                <a:solidFill>
                  <a:srgbClr val="00583F"/>
                </a:solidFill>
              </a:rPr>
              <a:t>치료기간</a:t>
            </a:r>
            <a:r>
              <a:rPr lang="ko-KR" altLang="en-US" sz="2800" u="sng" dirty="0">
                <a:solidFill>
                  <a:schemeClr val="dk1"/>
                </a:solidFill>
              </a:rPr>
              <a:t> </a:t>
            </a:r>
          </a:p>
        </p:txBody>
      </p:sp>
      <p:graphicFrame>
        <p:nvGraphicFramePr>
          <p:cNvPr id="8" name="Google Shape;378;p46">
            <a:extLst>
              <a:ext uri="{FF2B5EF4-FFF2-40B4-BE49-F238E27FC236}">
                <a16:creationId xmlns:a16="http://schemas.microsoft.com/office/drawing/2014/main" id="{1A6618E8-1B95-4B05-B014-25DCDB8A36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5796713"/>
              </p:ext>
            </p:extLst>
          </p:nvPr>
        </p:nvGraphicFramePr>
        <p:xfrm>
          <a:off x="831850" y="3549076"/>
          <a:ext cx="10439400" cy="514492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63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72153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algun Gothic"/>
                        <a:buNone/>
                      </a:pPr>
                      <a:r>
                        <a:rPr lang="ko" sz="2200" b="1" u="none" strike="noStrike" cap="none"/>
                        <a:t>골흡수표지자</a:t>
                      </a:r>
                      <a:endParaRPr sz="2200" b="1" u="none" strike="noStrike" cap="none"/>
                    </a:p>
                  </a:txBody>
                  <a:tcPr marL="201008" marR="201008" marT="201008" marB="201008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algun Gothic"/>
                        <a:buNone/>
                      </a:pPr>
                      <a:r>
                        <a:rPr lang="ko" sz="2200" u="none" strike="noStrike" cap="none"/>
                        <a:t>혈청</a:t>
                      </a:r>
                      <a:endParaRPr sz="2200" u="none" strike="noStrike" cap="none"/>
                    </a:p>
                  </a:txBody>
                  <a:tcPr marL="201008" marR="201008" marT="201008" marB="201008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algun Gothic"/>
                        <a:buNone/>
                      </a:pPr>
                      <a:r>
                        <a:rPr lang="ko" sz="2200" u="none" strike="noStrike" cap="none"/>
                        <a:t>N-telopeptide of type 1 collagen (NTX)</a:t>
                      </a:r>
                      <a:endParaRPr sz="22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200"/>
                        <a:buFont typeface="Malgun Gothic"/>
                        <a:buNone/>
                      </a:pPr>
                      <a:r>
                        <a:rPr lang="ko" sz="2200" b="1" u="none" strike="noStrike" cap="none">
                          <a:solidFill>
                            <a:srgbClr val="FF0000"/>
                          </a:solidFill>
                        </a:rPr>
                        <a:t>C-telopeptide of type 1 collagen (CTX)*</a:t>
                      </a:r>
                      <a:endParaRPr sz="2200" b="1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201008" marR="201008" marT="201008" marB="20100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2289">
                <a:tc v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algun Gothic"/>
                        <a:buNone/>
                      </a:pPr>
                      <a:r>
                        <a:rPr lang="ko" sz="2200" u="none" strike="noStrike" cap="none"/>
                        <a:t>소변</a:t>
                      </a:r>
                      <a:endParaRPr sz="2200" u="none" strike="noStrike" cap="none"/>
                    </a:p>
                  </a:txBody>
                  <a:tcPr marL="201008" marR="201008" marT="201008" marB="201008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algun Gothic"/>
                        <a:buNone/>
                      </a:pPr>
                      <a:r>
                        <a:rPr lang="ko" sz="2200" u="none" strike="noStrike" cap="none" dirty="0"/>
                        <a:t>Free and total pyridinoline(PYD)</a:t>
                      </a:r>
                      <a:endParaRPr sz="2200" u="none" strike="noStrike" cap="none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algun Gothic"/>
                        <a:buNone/>
                      </a:pPr>
                      <a:r>
                        <a:rPr lang="ko" sz="2200" u="none" strike="noStrike" cap="none" dirty="0"/>
                        <a:t>Free and total deoxypyridinoline(DPD)</a:t>
                      </a:r>
                      <a:endParaRPr sz="2200" u="none" strike="noStrike" cap="none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algun Gothic"/>
                        <a:buNone/>
                      </a:pPr>
                      <a:r>
                        <a:rPr lang="ko" sz="2200" u="none" strike="noStrike" cap="none" dirty="0"/>
                        <a:t>N-telopeptide of type 1 collagen (NTX)</a:t>
                      </a:r>
                      <a:endParaRPr sz="2200" u="none" strike="noStrike" cap="none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algun Gothic"/>
                        <a:buNone/>
                      </a:pPr>
                      <a:r>
                        <a:rPr lang="ko" sz="2200" u="none" strike="noStrike" cap="none" dirty="0"/>
                        <a:t>C-telopeptide of type 1 collagen (CTX) </a:t>
                      </a:r>
                      <a:endParaRPr sz="2200" u="none" strike="noStrike" cap="none" dirty="0"/>
                    </a:p>
                  </a:txBody>
                  <a:tcPr marL="201008" marR="201008" marT="201008" marB="20100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920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algun Gothic"/>
                        <a:buNone/>
                      </a:pPr>
                      <a:r>
                        <a:rPr lang="ko" sz="2200" b="1" u="none" strike="noStrike" cap="none"/>
                        <a:t>골형성표지자</a:t>
                      </a:r>
                      <a:endParaRPr sz="2200" b="1" u="none" strike="noStrike" cap="none"/>
                    </a:p>
                  </a:txBody>
                  <a:tcPr marL="201008" marR="201008" marT="201008" marB="201008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algun Gothic"/>
                        <a:buNone/>
                      </a:pPr>
                      <a:r>
                        <a:rPr lang="ko" sz="2200" u="none" strike="noStrike" cap="none"/>
                        <a:t>혈청</a:t>
                      </a:r>
                      <a:endParaRPr sz="2200" u="none" strike="noStrike" cap="none"/>
                    </a:p>
                  </a:txBody>
                  <a:tcPr marL="201008" marR="201008" marT="201008" marB="201008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algun Gothic"/>
                        <a:buNone/>
                      </a:pPr>
                      <a:r>
                        <a:rPr lang="ko" sz="2200" u="none" strike="noStrike" cap="none" dirty="0"/>
                        <a:t>Bone specific alkaline phosphatase </a:t>
                      </a:r>
                      <a:endParaRPr sz="2200" u="none" strike="noStrike" cap="none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algun Gothic"/>
                        <a:buNone/>
                      </a:pPr>
                      <a:r>
                        <a:rPr lang="ko" sz="2200" u="none" strike="noStrike" cap="none" dirty="0"/>
                        <a:t>Osteocalcin</a:t>
                      </a:r>
                      <a:endParaRPr sz="2200" u="none" strike="noStrike" cap="none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Malgun Gothic"/>
                        <a:buNone/>
                      </a:pPr>
                      <a:r>
                        <a:rPr lang="ko" sz="2200" u="none" strike="noStrike" cap="none" dirty="0"/>
                        <a:t>Procollagen type 1 C-terminal propeptide(P1CP)</a:t>
                      </a:r>
                      <a:endParaRPr sz="2200" u="none" strike="noStrike" cap="none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200"/>
                        <a:buFont typeface="Malgun Gothic"/>
                        <a:buNone/>
                      </a:pPr>
                      <a:r>
                        <a:rPr lang="ko" sz="2200" b="1" u="none" strike="noStrike" cap="none" dirty="0">
                          <a:solidFill>
                            <a:srgbClr val="FF0000"/>
                          </a:solidFill>
                        </a:rPr>
                        <a:t>Procollagen type 1 N-terminal propeptide(P1NP)*</a:t>
                      </a:r>
                      <a:endParaRPr sz="2200" b="1" u="none" strike="noStrike" cap="none" dirty="0">
                        <a:solidFill>
                          <a:srgbClr val="FF0000"/>
                        </a:solidFill>
                      </a:endParaRPr>
                    </a:p>
                  </a:txBody>
                  <a:tcPr marL="201008" marR="201008" marT="201008" marB="20100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Google Shape;379;p46">
            <a:extLst>
              <a:ext uri="{FF2B5EF4-FFF2-40B4-BE49-F238E27FC236}">
                <a16:creationId xmlns:a16="http://schemas.microsoft.com/office/drawing/2014/main" id="{DCD5E8D3-2D3E-43AB-AE0F-900193623B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31581"/>
          <a:stretch/>
        </p:blipFill>
        <p:spPr>
          <a:xfrm>
            <a:off x="10507486" y="7574327"/>
            <a:ext cx="9571214" cy="371263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80;p46">
            <a:extLst>
              <a:ext uri="{FF2B5EF4-FFF2-40B4-BE49-F238E27FC236}">
                <a16:creationId xmlns:a16="http://schemas.microsoft.com/office/drawing/2014/main" id="{D2ED2B3A-547F-4826-B163-5EA5EE02B528}"/>
              </a:ext>
            </a:extLst>
          </p:cNvPr>
          <p:cNvSpPr/>
          <p:nvPr/>
        </p:nvSpPr>
        <p:spPr>
          <a:xfrm>
            <a:off x="12136989" y="8049200"/>
            <a:ext cx="6656515" cy="626604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50770" tIns="75357" rIns="150770" bIns="75357" anchor="ctr" anchorCtr="0">
            <a:noAutofit/>
          </a:bodyPr>
          <a:lstStyle/>
          <a:p>
            <a:pPr algn="ctr" rtl="0"/>
            <a:endParaRPr sz="3957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1" name="Google Shape;381;p46">
            <a:extLst>
              <a:ext uri="{FF2B5EF4-FFF2-40B4-BE49-F238E27FC236}">
                <a16:creationId xmlns:a16="http://schemas.microsoft.com/office/drawing/2014/main" id="{AFDE9260-C778-44E0-AD8A-85388FA4D02E}"/>
              </a:ext>
            </a:extLst>
          </p:cNvPr>
          <p:cNvSpPr/>
          <p:nvPr/>
        </p:nvSpPr>
        <p:spPr>
          <a:xfrm>
            <a:off x="12136989" y="10660521"/>
            <a:ext cx="7794296" cy="626604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50770" tIns="75357" rIns="150770" bIns="75357" anchor="ctr" anchorCtr="0">
            <a:noAutofit/>
          </a:bodyPr>
          <a:lstStyle/>
          <a:p>
            <a:pPr algn="ctr" rtl="0"/>
            <a:endParaRPr sz="3957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82880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>
            <a:extLst>
              <a:ext uri="{FF2B5EF4-FFF2-40B4-BE49-F238E27FC236}">
                <a16:creationId xmlns:a16="http://schemas.microsoft.com/office/drawing/2014/main" id="{07C31E7C-8CC1-4BBE-8ECB-D057124E59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" y="635"/>
            <a:ext cx="20102945" cy="1130808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011109" y="5400572"/>
            <a:ext cx="9882510" cy="768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950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 치료 </a:t>
            </a:r>
            <a:endParaRPr lang="en-US" sz="4950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7088" y="6327128"/>
            <a:ext cx="18010505" cy="0"/>
          </a:xfrm>
          <a:custGeom>
            <a:avLst/>
            <a:gdLst/>
            <a:ahLst/>
            <a:cxnLst/>
            <a:rect l="l" t="t" r="r" b="b"/>
            <a:pathLst>
              <a:path w="18010505">
                <a:moveTo>
                  <a:pt x="0" y="0"/>
                </a:moveTo>
                <a:lnTo>
                  <a:pt x="18009922" y="0"/>
                </a:lnTo>
              </a:path>
            </a:pathLst>
          </a:custGeom>
          <a:ln w="20941">
            <a:solidFill>
              <a:srgbClr val="0057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3183983-B8F8-435C-9A73-35B43F262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5" y="-3175"/>
            <a:ext cx="3352800" cy="102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47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치료 </a:t>
            </a:r>
            <a:r>
              <a:rPr lang="en-US" altLang="ko-KR" sz="4000" b="1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– </a:t>
            </a:r>
            <a:r>
              <a:rPr lang="ko-KR" altLang="en-US" sz="4000" b="1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비약물요법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93C0A29-87B0-4300-AEBD-0B8F2D02F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35" y="1387475"/>
            <a:ext cx="18605693" cy="883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4259F2-BBA5-4669-9950-F4CFE1E866D1}"/>
              </a:ext>
            </a:extLst>
          </p:cNvPr>
          <p:cNvSpPr txBox="1"/>
          <p:nvPr/>
        </p:nvSpPr>
        <p:spPr>
          <a:xfrm>
            <a:off x="702834" y="8735608"/>
            <a:ext cx="14607015" cy="1117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4289" indent="-565425" algn="l" rtl="0">
              <a:lnSpc>
                <a:spcPct val="90000"/>
              </a:lnSpc>
              <a:buClr>
                <a:schemeClr val="dk1"/>
              </a:buClr>
              <a:buSzPct val="71428"/>
              <a:buChar char="•"/>
            </a:pPr>
            <a:r>
              <a:rPr lang="ko-KR" altLang="en-US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활성형 비타민</a:t>
            </a:r>
            <a:r>
              <a:rPr lang="en-US" altLang="ko-KR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D</a:t>
            </a:r>
          </a:p>
          <a:p>
            <a:pPr marL="614289" indent="-565425" algn="l" rtl="0">
              <a:lnSpc>
                <a:spcPct val="90000"/>
              </a:lnSpc>
              <a:buClr>
                <a:schemeClr val="dk1"/>
              </a:buClr>
              <a:buSzPct val="71428"/>
              <a:buChar char="•"/>
            </a:pPr>
            <a:r>
              <a:rPr lang="ko-KR" altLang="en-US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칼시토닌</a:t>
            </a:r>
            <a:r>
              <a:rPr lang="ko-KR" altLang="en-US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en-US" altLang="ko-KR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(</a:t>
            </a:r>
            <a:r>
              <a:rPr lang="ko-KR" altLang="en-US" sz="1800" dirty="0">
                <a:latin typeface="Malgun Gothic"/>
                <a:ea typeface="Malgun Gothic"/>
                <a:cs typeface="Malgun Gothic"/>
                <a:sym typeface="Malgun Gothic"/>
              </a:rPr>
              <a:t>이상반응</a:t>
            </a:r>
            <a:r>
              <a:rPr lang="en-US" altLang="ko-KR" sz="1800" dirty="0"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1800" dirty="0">
                <a:latin typeface="Malgun Gothic"/>
                <a:ea typeface="Malgun Gothic"/>
                <a:cs typeface="Malgun Gothic"/>
                <a:sym typeface="Malgun Gothic"/>
              </a:rPr>
              <a:t>악성종양 보고로 유럽에서 사용중단</a:t>
            </a:r>
            <a:r>
              <a:rPr lang="en-US" altLang="ko-KR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)</a:t>
            </a:r>
          </a:p>
          <a:p>
            <a:pPr marL="614289" indent="-565425" algn="l" rtl="0">
              <a:lnSpc>
                <a:spcPct val="90000"/>
              </a:lnSpc>
              <a:buClr>
                <a:schemeClr val="dk1"/>
              </a:buClr>
              <a:buSzPct val="71428"/>
              <a:buChar char="•"/>
            </a:pPr>
            <a:endParaRPr lang="en-US" altLang="ko-KR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614289" indent="-614289" algn="l" rtl="0">
              <a:buClr>
                <a:schemeClr val="dk1"/>
              </a:buClr>
              <a:buSzPts val="1200"/>
              <a:buFont typeface="Malgun Gothic"/>
              <a:buChar char="-"/>
            </a:pPr>
            <a:r>
              <a:rPr lang="ko-KR" altLang="en-US" sz="1800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비경구</a:t>
            </a:r>
            <a:r>
              <a:rPr lang="en-US" alt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간헐적 고용량 </a:t>
            </a:r>
            <a:r>
              <a:rPr lang="ko-KR" altLang="en-US" sz="1800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투약시</a:t>
            </a:r>
            <a:r>
              <a:rPr lang="ko-KR" altLang="en-US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혈청 </a:t>
            </a:r>
            <a:r>
              <a:rPr lang="en-US" alt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25(OH)-D </a:t>
            </a:r>
            <a:r>
              <a:rPr lang="ko-KR" altLang="en-US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측정 권고</a:t>
            </a:r>
            <a:r>
              <a:rPr lang="ko-KR" altLang="en-US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하며 </a:t>
            </a:r>
            <a:r>
              <a:rPr lang="ko-KR" altLang="en-US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혈청 농도 </a:t>
            </a:r>
            <a:r>
              <a:rPr lang="en-US" alt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50 </a:t>
            </a:r>
            <a:r>
              <a:rPr lang="ko-KR" altLang="en-US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이상은 필요하지 않고</a:t>
            </a:r>
            <a:r>
              <a:rPr lang="en-US" alt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1800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바람직</a:t>
            </a:r>
            <a:r>
              <a:rPr lang="ko-KR" altLang="en-US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하지 않음</a:t>
            </a:r>
            <a:r>
              <a:rPr lang="en-US" alt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. </a:t>
            </a:r>
            <a:endParaRPr lang="ko-KR" altLang="en-US" dirty="0"/>
          </a:p>
        </p:txBody>
      </p:sp>
      <p:pic>
        <p:nvPicPr>
          <p:cNvPr id="7" name="Google Shape;455;p52">
            <a:extLst>
              <a:ext uri="{FF2B5EF4-FFF2-40B4-BE49-F238E27FC236}">
                <a16:creationId xmlns:a16="http://schemas.microsoft.com/office/drawing/2014/main" id="{9DDDA8CF-494A-40BB-95E4-D5432820682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68208" y="-33634"/>
            <a:ext cx="10935892" cy="14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56;p52">
            <a:extLst>
              <a:ext uri="{FF2B5EF4-FFF2-40B4-BE49-F238E27FC236}">
                <a16:creationId xmlns:a16="http://schemas.microsoft.com/office/drawing/2014/main" id="{836ECBC1-035E-42D6-B7CF-34FC194456A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90217" y="5376797"/>
            <a:ext cx="8313883" cy="115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59;p52">
            <a:extLst>
              <a:ext uri="{FF2B5EF4-FFF2-40B4-BE49-F238E27FC236}">
                <a16:creationId xmlns:a16="http://schemas.microsoft.com/office/drawing/2014/main" id="{063706D4-40BA-44B9-B121-9CB28D2A729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69269" y="6528593"/>
            <a:ext cx="8355767" cy="712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60;p52">
            <a:extLst>
              <a:ext uri="{FF2B5EF4-FFF2-40B4-BE49-F238E27FC236}">
                <a16:creationId xmlns:a16="http://schemas.microsoft.com/office/drawing/2014/main" id="{77293C36-8524-40BB-9F3E-EBFD85D2553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846687" y="8735608"/>
            <a:ext cx="8271999" cy="5444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81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치료 </a:t>
            </a:r>
            <a:r>
              <a:rPr lang="en-US" altLang="ko-KR" sz="4000" b="1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– </a:t>
            </a:r>
            <a:r>
              <a:rPr lang="ko-KR" altLang="en-US" sz="4000" b="1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비약물요법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4CEF84C-7AD6-4067-BBAD-1AAE8B7CD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0" y="1616075"/>
            <a:ext cx="16302482" cy="80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93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치료 </a:t>
            </a:r>
            <a:r>
              <a:rPr lang="en-US" altLang="ko-KR" sz="4000" b="1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– </a:t>
            </a:r>
            <a:r>
              <a:rPr lang="ko-KR" altLang="en-US" sz="4000" b="1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비약물요법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9981892-EB57-4CB6-A55A-C47ADB1E0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86" y="1463675"/>
            <a:ext cx="17869156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16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치료 </a:t>
            </a:r>
            <a:r>
              <a:rPr lang="en-US" altLang="ko-KR" sz="4000" b="1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– </a:t>
            </a:r>
            <a:r>
              <a:rPr lang="ko-KR" altLang="en-US" sz="4000" b="1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약물요법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454006A-60B4-4180-9E0D-1E481F2D1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0" y="1387475"/>
            <a:ext cx="16764000" cy="840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34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>
            <a:extLst>
              <a:ext uri="{FF2B5EF4-FFF2-40B4-BE49-F238E27FC236}">
                <a16:creationId xmlns:a16="http://schemas.microsoft.com/office/drawing/2014/main" id="{07C31E7C-8CC1-4BBE-8ECB-D057124E59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" y="635"/>
            <a:ext cx="20102945" cy="1130808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011109" y="5400572"/>
            <a:ext cx="9882510" cy="768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950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역학</a:t>
            </a:r>
            <a:endParaRPr lang="en-US" sz="4950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7088" y="6327128"/>
            <a:ext cx="18010505" cy="0"/>
          </a:xfrm>
          <a:custGeom>
            <a:avLst/>
            <a:gdLst/>
            <a:ahLst/>
            <a:cxnLst/>
            <a:rect l="l" t="t" r="r" b="b"/>
            <a:pathLst>
              <a:path w="18010505">
                <a:moveTo>
                  <a:pt x="0" y="0"/>
                </a:moveTo>
                <a:lnTo>
                  <a:pt x="18009922" y="0"/>
                </a:lnTo>
              </a:path>
            </a:pathLst>
          </a:custGeom>
          <a:ln w="20941">
            <a:solidFill>
              <a:srgbClr val="0057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776AC4A-EDC8-4347-9B5B-905A7012D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5" y="-3175"/>
            <a:ext cx="3352800" cy="102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33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치료 </a:t>
            </a:r>
            <a:r>
              <a:rPr lang="en-US" altLang="ko-KR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– </a:t>
            </a:r>
            <a:r>
              <a:rPr lang="ko-KR" altLang="en-US" sz="4000" b="1" spc="150" dirty="0" err="1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골흡수</a:t>
            </a: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lang="ko-KR" altLang="en-US" sz="4000" b="1" spc="150" dirty="0" err="1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억제제</a:t>
            </a: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98EBBD9-D1B4-42EE-BC4E-5984FC819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36" y="1463675"/>
            <a:ext cx="161544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73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치료 </a:t>
            </a:r>
            <a:r>
              <a:rPr lang="en-US" altLang="ko-KR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– </a:t>
            </a:r>
            <a:r>
              <a:rPr lang="ko-KR" altLang="en-US" sz="4000" b="1" spc="150" dirty="0" err="1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골흡수</a:t>
            </a: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lang="ko-KR" altLang="en-US" sz="4000" b="1" spc="150" dirty="0" err="1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억제제</a:t>
            </a: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F5F42A2-A97C-45AF-88E9-B3FA9CA81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36" y="1616075"/>
            <a:ext cx="17450137" cy="838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0051FA-47B3-44A6-85A6-1DC53A14CEC6}"/>
              </a:ext>
            </a:extLst>
          </p:cNvPr>
          <p:cNvSpPr txBox="1"/>
          <p:nvPr/>
        </p:nvSpPr>
        <p:spPr>
          <a:xfrm>
            <a:off x="374650" y="6797675"/>
            <a:ext cx="15097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10400" lvl="1" indent="-739939" algn="l" rtl="0">
              <a:buClr>
                <a:srgbClr val="00583F"/>
              </a:buClr>
              <a:buSzPts val="1700"/>
              <a:buFont typeface="Malgun Gothic"/>
              <a:buChar char="○"/>
            </a:pPr>
            <a:r>
              <a:rPr lang="ko-KR" altLang="en-US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식도 </a:t>
            </a:r>
            <a:r>
              <a:rPr lang="en-US" altLang="ko-KR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위장 장애</a:t>
            </a:r>
            <a:r>
              <a:rPr lang="ko-KR" altLang="en-US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예방 위해 </a:t>
            </a:r>
            <a:r>
              <a:rPr lang="ko-KR" altLang="en-US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식전</a:t>
            </a:r>
            <a:r>
              <a:rPr lang="ko-KR" altLang="en-US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에 </a:t>
            </a:r>
            <a:r>
              <a:rPr lang="ko-KR" altLang="en-US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물 </a:t>
            </a:r>
            <a:r>
              <a:rPr lang="ko-KR" altLang="en-US" dirty="0" err="1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한컵과</a:t>
            </a:r>
            <a:r>
              <a:rPr lang="ko-KR" altLang="en-US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함께 섭취</a:t>
            </a:r>
            <a:r>
              <a:rPr lang="en-US" altLang="ko-KR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약 복용 후 에는 </a:t>
            </a:r>
            <a:r>
              <a:rPr lang="en-US" altLang="ko-KR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30</a:t>
            </a:r>
            <a:r>
              <a:rPr lang="ko-KR" altLang="en-US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분간 공복유지</a:t>
            </a:r>
            <a:r>
              <a:rPr lang="en-US" altLang="ko-KR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1</a:t>
            </a:r>
            <a:r>
              <a:rPr lang="ko-KR" altLang="en-US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시간 가량 눕지 않도록 교육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28DFAA-AF84-46B4-9CDA-9022EE25C7DC}"/>
              </a:ext>
            </a:extLst>
          </p:cNvPr>
          <p:cNvSpPr txBox="1"/>
          <p:nvPr/>
        </p:nvSpPr>
        <p:spPr>
          <a:xfrm>
            <a:off x="374650" y="9508609"/>
            <a:ext cx="19507200" cy="2974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10400" lvl="1" indent="-739939" algn="l" rtl="0">
              <a:buClr>
                <a:srgbClr val="00583F"/>
              </a:buClr>
              <a:buSzPts val="1700"/>
              <a:buFont typeface="Malgun Gothic"/>
              <a:buChar char="○"/>
            </a:pPr>
            <a:r>
              <a:rPr lang="ko-KR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처음 투약 시 </a:t>
            </a:r>
            <a:r>
              <a:rPr lang="en-US" altLang="ko-KR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flu-like symptoms</a:t>
            </a:r>
            <a:r>
              <a:rPr lang="ko-KR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en-US" altLang="ko-KR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(</a:t>
            </a:r>
            <a:r>
              <a:rPr lang="ko-KR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두통</a:t>
            </a:r>
            <a:r>
              <a:rPr lang="en-US" altLang="ko-KR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근육통 등의 반응이 </a:t>
            </a:r>
            <a:r>
              <a:rPr lang="en-US" altLang="ko-KR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2-3</a:t>
            </a:r>
            <a:r>
              <a:rPr lang="ko-KR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일 지속</a:t>
            </a:r>
            <a:r>
              <a:rPr lang="en-US" altLang="ko-KR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) </a:t>
            </a:r>
            <a:r>
              <a:rPr lang="ko-KR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발생 가능을 미리 설명</a:t>
            </a:r>
            <a:endParaRPr lang="en-US" altLang="ko-KR" sz="24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2010400" lvl="1" indent="-739939" algn="l" rtl="0">
              <a:buClr>
                <a:srgbClr val="00583F"/>
              </a:buClr>
              <a:buSzPts val="1700"/>
              <a:buFont typeface="Malgun Gothic"/>
              <a:buChar char="○"/>
            </a:pPr>
            <a:r>
              <a:rPr lang="ko-KR" altLang="en-US" sz="2400" b="1" dirty="0" err="1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주사제</a:t>
            </a:r>
            <a:r>
              <a:rPr lang="en-US" altLang="ko-KR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: ibandronate (</a:t>
            </a:r>
            <a:r>
              <a:rPr lang="ko-KR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고관절 골절예방 효과 </a:t>
            </a:r>
            <a:r>
              <a:rPr lang="en-US" altLang="ko-KR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x), pamidronate, zoledronic acid(1x/</a:t>
            </a:r>
            <a:r>
              <a:rPr lang="en-US" altLang="ko-KR" sz="2400" dirty="0" err="1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yr</a:t>
            </a:r>
            <a:r>
              <a:rPr lang="en-US" altLang="ko-KR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) </a:t>
            </a:r>
          </a:p>
          <a:p>
            <a:pPr marL="2010400" lvl="1" indent="-739939" algn="l" rtl="0">
              <a:buClr>
                <a:srgbClr val="00583F"/>
              </a:buClr>
              <a:buSzPts val="1700"/>
              <a:buFont typeface="Malgun Gothic"/>
              <a:buChar char="○"/>
            </a:pPr>
            <a:r>
              <a:rPr lang="ko-KR" altLang="en-US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장기 투여 시</a:t>
            </a:r>
            <a:r>
              <a:rPr lang="en-US" altLang="ko-KR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: </a:t>
            </a:r>
            <a:r>
              <a:rPr lang="ko-KR" altLang="en-US" sz="2400" b="1" dirty="0" err="1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턱뼈괴사</a:t>
            </a:r>
            <a:r>
              <a:rPr lang="en-US" altLang="ko-KR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24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비전형 대퇴골절 발생</a:t>
            </a:r>
            <a:r>
              <a:rPr lang="ko-KR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en-US" altLang="ko-KR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(</a:t>
            </a:r>
            <a:r>
              <a:rPr lang="ko-KR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약 휴지기</a:t>
            </a:r>
            <a:r>
              <a:rPr lang="en-US" altLang="ko-KR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)</a:t>
            </a:r>
            <a:endParaRPr lang="ko-KR" altLang="en-US" sz="24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2010400" lvl="1" indent="-739939" algn="l" rtl="0">
              <a:buClr>
                <a:srgbClr val="00583F"/>
              </a:buClr>
              <a:buSzPts val="1700"/>
              <a:buFont typeface="Malgun Gothic"/>
              <a:buChar char="○"/>
            </a:pPr>
            <a:r>
              <a:rPr lang="ko-KR" altLang="en-US" sz="24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신기능 저하 사용 주의 </a:t>
            </a:r>
          </a:p>
          <a:p>
            <a:pPr algn="l" rtl="0">
              <a:lnSpc>
                <a:spcPct val="90000"/>
              </a:lnSpc>
              <a:spcBef>
                <a:spcPts val="2638"/>
              </a:spcBef>
            </a:pPr>
            <a:endParaRPr lang="ko-KR" altLang="en-US" sz="24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2010400" lvl="1" indent="-739939" algn="l" rtl="0">
              <a:buClr>
                <a:srgbClr val="00583F"/>
              </a:buClr>
              <a:buSzPts val="1700"/>
              <a:buFont typeface="Malgun Gothic"/>
              <a:buChar char="○"/>
            </a:pPr>
            <a:endParaRPr lang="ko-KR" altLang="en-US" sz="24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2010400" lvl="1" indent="-739939" algn="l" rtl="0">
              <a:buClr>
                <a:srgbClr val="00583F"/>
              </a:buClr>
              <a:buSzPts val="1700"/>
              <a:buFont typeface="Malgun Gothic"/>
              <a:buChar char="○"/>
            </a:pPr>
            <a:endParaRPr lang="ko-KR" altLang="en-US" sz="24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77217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12778214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치료 </a:t>
            </a:r>
            <a:r>
              <a:rPr lang="en-US" altLang="ko-KR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– </a:t>
            </a:r>
            <a:r>
              <a:rPr lang="ko-KR" altLang="en-US" sz="4000" b="1" spc="150" dirty="0" err="1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비스포스포네이트</a:t>
            </a:r>
            <a:r>
              <a:rPr lang="en-US" altLang="ko-KR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약물휴지기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pic>
        <p:nvPicPr>
          <p:cNvPr id="5" name="Google Shape;299;p39">
            <a:extLst>
              <a:ext uri="{FF2B5EF4-FFF2-40B4-BE49-F238E27FC236}">
                <a16:creationId xmlns:a16="http://schemas.microsoft.com/office/drawing/2014/main" id="{14456924-5B4B-4DED-A2CF-9516BA8921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3650" y="2395421"/>
            <a:ext cx="12839484" cy="85512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00;p39">
            <a:extLst>
              <a:ext uri="{FF2B5EF4-FFF2-40B4-BE49-F238E27FC236}">
                <a16:creationId xmlns:a16="http://schemas.microsoft.com/office/drawing/2014/main" id="{69BDECBF-9645-4441-9D78-A520DA5D51F1}"/>
              </a:ext>
            </a:extLst>
          </p:cNvPr>
          <p:cNvSpPr txBox="1"/>
          <p:nvPr/>
        </p:nvSpPr>
        <p:spPr>
          <a:xfrm>
            <a:off x="527050" y="1311275"/>
            <a:ext cx="18821400" cy="2080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8" tIns="201008" rIns="201008" bIns="201008" anchor="t" anchorCtr="0">
            <a:noAutofit/>
          </a:bodyPr>
          <a:lstStyle/>
          <a:p>
            <a:pPr marL="1005200" indent="-712017" algn="l" rtl="0">
              <a:buClr>
                <a:srgbClr val="00583F"/>
              </a:buClr>
              <a:buSzPts val="1500"/>
              <a:buFont typeface="Malgun Gothic"/>
              <a:buChar char="●"/>
            </a:pPr>
            <a:r>
              <a:rPr lang="en-US" altLang="ko" sz="3298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BSP </a:t>
            </a:r>
            <a:r>
              <a:rPr lang="ko" altLang="en-US" sz="3298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의 경우 약물투여 중단 이후에도 골흡수 억제효과가 있어 약물 휴지기를 가질 수 있다</a:t>
            </a:r>
            <a:r>
              <a:rPr lang="ko" altLang="en-US" sz="3298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endParaRPr sz="3298" b="1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8090297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치료 </a:t>
            </a:r>
            <a:r>
              <a:rPr lang="en-US" altLang="ko-KR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– </a:t>
            </a:r>
            <a:r>
              <a:rPr lang="ko-KR" altLang="en-US" sz="4000" b="1" spc="150" dirty="0" err="1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골흡수</a:t>
            </a: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lang="ko-KR" altLang="en-US" sz="4000" b="1" spc="150" dirty="0" err="1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억제제</a:t>
            </a: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08446FC-F7B5-488D-816E-8290746A9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36" y="1768475"/>
            <a:ext cx="16516350" cy="77724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0A1DB398-FD14-491E-AF87-80EF1F609DD5}"/>
              </a:ext>
            </a:extLst>
          </p:cNvPr>
          <p:cNvSpPr txBox="1">
            <a:spLocks/>
          </p:cNvSpPr>
          <p:nvPr/>
        </p:nvSpPr>
        <p:spPr>
          <a:xfrm>
            <a:off x="8680450" y="1065554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3600" b="1" dirty="0" err="1">
                <a:solidFill>
                  <a:srgbClr val="01573C"/>
                </a:solidFill>
                <a:latin typeface="Pretendard Light"/>
                <a:cs typeface="Pretendard Light"/>
              </a:rPr>
              <a:t>스토보클로</a:t>
            </a:r>
            <a:r>
              <a:rPr lang="ko-KR" altLang="en-US" sz="3600" b="1" dirty="0">
                <a:solidFill>
                  <a:srgbClr val="01573C"/>
                </a:solidFill>
                <a:latin typeface="Pretendard Light"/>
                <a:cs typeface="Pretendard Light"/>
              </a:rPr>
              <a:t> </a:t>
            </a:r>
            <a:r>
              <a:rPr lang="en-US" altLang="ko-KR" sz="3600" b="1" dirty="0">
                <a:solidFill>
                  <a:srgbClr val="01573C"/>
                </a:solidFill>
                <a:latin typeface="Pretendard Light"/>
                <a:cs typeface="Pretendard Light"/>
              </a:rPr>
              <a:t>- </a:t>
            </a:r>
            <a:r>
              <a:rPr lang="ko-KR" altLang="en-US" sz="3600" b="1" dirty="0">
                <a:solidFill>
                  <a:srgbClr val="01573C"/>
                </a:solidFill>
                <a:latin typeface="Pretendard Light"/>
                <a:cs typeface="Pretendard Light"/>
              </a:rPr>
              <a:t>피하주사</a:t>
            </a:r>
            <a:endParaRPr lang="en-US" sz="36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</p:spTree>
    <p:extLst>
      <p:ext uri="{BB962C8B-B14F-4D97-AF65-F5344CB8AC3E}">
        <p14:creationId xmlns:p14="http://schemas.microsoft.com/office/powerpoint/2010/main" val="1715635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치료 </a:t>
            </a:r>
            <a:r>
              <a:rPr lang="en-US" altLang="ko-KR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– </a:t>
            </a:r>
            <a:r>
              <a:rPr lang="ko-KR" altLang="en-US" sz="4000" b="1" spc="150" dirty="0" err="1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골흡수</a:t>
            </a: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lang="ko-KR" altLang="en-US" sz="4000" b="1" spc="150" dirty="0" err="1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억제제</a:t>
            </a: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1D8653C-A8FA-4516-96CB-92B1DC48B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86" y="1311275"/>
            <a:ext cx="18005425" cy="8077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E1F417-B226-45AA-8CD9-C1928C06B9C6}"/>
              </a:ext>
            </a:extLst>
          </p:cNvPr>
          <p:cNvSpPr txBox="1"/>
          <p:nvPr/>
        </p:nvSpPr>
        <p:spPr>
          <a:xfrm>
            <a:off x="-158750" y="7635875"/>
            <a:ext cx="1800542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10400" lvl="1" indent="-795783" algn="l" rtl="0">
              <a:buClr>
                <a:srgbClr val="00583F"/>
              </a:buClr>
              <a:buSzPts val="2100"/>
              <a:buFont typeface="Malgun Gothic"/>
              <a:buChar char="○"/>
            </a:pPr>
            <a:r>
              <a:rPr lang="en-US" altLang="ko-KR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6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개월에 한번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피하주사 </a:t>
            </a:r>
            <a:r>
              <a:rPr lang="en-US" altLang="ko-KR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- 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순응도 ↑</a:t>
            </a:r>
          </a:p>
          <a:p>
            <a:pPr marL="2010400" lvl="1" indent="-795783" algn="l" rtl="0">
              <a:buClr>
                <a:srgbClr val="00583F"/>
              </a:buClr>
              <a:buSzPts val="2100"/>
              <a:buFont typeface="Malgun Gothic"/>
              <a:buChar char="○"/>
            </a:pP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신기능에 따른 용량 조절 필요 없음</a:t>
            </a:r>
          </a:p>
          <a:p>
            <a:pPr marL="2010400" lvl="1" indent="-795783" algn="l" rtl="0">
              <a:buClr>
                <a:srgbClr val="00583F"/>
              </a:buClr>
              <a:buSzPts val="2100"/>
              <a:buFont typeface="Malgun Gothic"/>
              <a:buChar char="○"/>
            </a:pPr>
            <a:r>
              <a:rPr lang="en-US" altLang="ko-KR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1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차 약제로 사용 가능</a:t>
            </a:r>
            <a:r>
              <a:rPr lang="en-US" altLang="ko-KR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또는 </a:t>
            </a:r>
            <a:r>
              <a:rPr lang="en-US" altLang="ko-KR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SERM, BSP 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사용 후 골밀도가 악화되는 경우에 </a:t>
            </a:r>
            <a:r>
              <a:rPr lang="en-US" altLang="ko-KR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2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차로 고려 할 수 있다 </a:t>
            </a:r>
          </a:p>
          <a:p>
            <a:pPr marL="2010400" lvl="1" indent="-795783" algn="l" rtl="0">
              <a:buClr>
                <a:srgbClr val="00583F"/>
              </a:buClr>
              <a:buSzPts val="2100"/>
              <a:buFont typeface="Malgun Gothic"/>
              <a:buChar char="○"/>
            </a:pPr>
            <a:r>
              <a:rPr lang="en-US" altLang="ko-KR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1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차 약제로 사용 후 호전되어 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중단 할 경우 다발성 골절의 위험이 증가</a:t>
            </a:r>
            <a:r>
              <a:rPr lang="en-US" altLang="ko-KR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(reversal of effects)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하므로 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꼭 </a:t>
            </a:r>
            <a:r>
              <a:rPr lang="en-US" altLang="ko-KR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BSP 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나 </a:t>
            </a:r>
            <a:r>
              <a:rPr lang="en-US" altLang="ko-KR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SERM 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제제를 이어서 투약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</a:p>
          <a:p>
            <a:pPr marL="2010400" lvl="1" indent="-795783" algn="l" rtl="0">
              <a:buClr>
                <a:srgbClr val="00583F"/>
              </a:buClr>
              <a:buSzPts val="2100"/>
              <a:buFont typeface="Malgun Gothic"/>
              <a:buChar char="○"/>
            </a:pPr>
            <a:r>
              <a:rPr lang="ko-KR" altLang="en-US" sz="2800" dirty="0" err="1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저칼슘혈증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유발 → 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칼슘 보충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적극 고려 </a:t>
            </a:r>
            <a:r>
              <a:rPr lang="en-US" altLang="ko-KR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(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투약 전 </a:t>
            </a:r>
            <a:r>
              <a:rPr lang="ko-KR" altLang="en-US" sz="2800" dirty="0" err="1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저칼슘혈증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여부 확인</a:t>
            </a:r>
            <a:r>
              <a:rPr lang="en-US" altLang="ko-KR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) </a:t>
            </a:r>
            <a:endParaRPr lang="ko-KR" altLang="en-US"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659464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치료 </a:t>
            </a:r>
            <a:r>
              <a:rPr lang="en-US" altLang="ko-KR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– </a:t>
            </a:r>
            <a:r>
              <a:rPr lang="ko-KR" altLang="en-US" sz="4000" b="1" spc="150" dirty="0" err="1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골흡수</a:t>
            </a: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lang="ko-KR" altLang="en-US" sz="4000" b="1" spc="150" dirty="0" err="1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억제제</a:t>
            </a: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6279E4D-D5B3-4862-9989-BF4BB5A34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36" y="1616075"/>
            <a:ext cx="16840698" cy="80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542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치료 </a:t>
            </a:r>
            <a:r>
              <a:rPr lang="en-US" altLang="ko-KR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– </a:t>
            </a:r>
            <a:r>
              <a:rPr lang="ko-KR" altLang="en-US" sz="4000" b="1" spc="150" dirty="0" err="1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골흡수</a:t>
            </a: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lang="ko-KR" altLang="en-US" sz="4000" b="1" spc="150" dirty="0" err="1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억제제</a:t>
            </a: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sp>
        <p:nvSpPr>
          <p:cNvPr id="4" name="Google Shape;309;p40">
            <a:extLst>
              <a:ext uri="{FF2B5EF4-FFF2-40B4-BE49-F238E27FC236}">
                <a16:creationId xmlns:a16="http://schemas.microsoft.com/office/drawing/2014/main" id="{CBA9AB79-E042-4879-ABB9-21162186E4F1}"/>
              </a:ext>
            </a:extLst>
          </p:cNvPr>
          <p:cNvSpPr txBox="1"/>
          <p:nvPr/>
        </p:nvSpPr>
        <p:spPr>
          <a:xfrm>
            <a:off x="702836" y="1431363"/>
            <a:ext cx="18036014" cy="84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8" tIns="201008" rIns="201008" bIns="201008" anchor="t" anchorCtr="0">
            <a:noAutofit/>
          </a:bodyPr>
          <a:lstStyle/>
          <a:p>
            <a:pPr algn="l" rtl="0"/>
            <a:r>
              <a:rPr lang="ko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폐경증상이 있는 골다공증 환자</a:t>
            </a:r>
            <a:r>
              <a:rPr lang="en-US" altLang="ko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: </a:t>
            </a:r>
            <a:r>
              <a:rPr lang="ko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폐경 증상 완화 </a:t>
            </a:r>
            <a:r>
              <a:rPr lang="en-US" altLang="ko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+ </a:t>
            </a:r>
            <a:r>
              <a:rPr lang="ko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골밀도 증가 효과를 함께 볼수 있는 치료제 </a:t>
            </a:r>
            <a:endParaRPr lang="en-US" altLang="ko" sz="2800" b="1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algn="l" rtl="0"/>
            <a:endParaRPr sz="2800" b="1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1005200" indent="-656172" algn="l" rtl="0">
              <a:buClr>
                <a:srgbClr val="00583F"/>
              </a:buClr>
              <a:buSzPts val="1100"/>
              <a:buFont typeface="Malgun Gothic"/>
              <a:buChar char="●"/>
            </a:pPr>
            <a:r>
              <a:rPr lang="ko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여성호르몬</a:t>
            </a:r>
            <a:endParaRPr sz="2800" b="1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2010400" lvl="1" indent="-656172" algn="l" rtl="0">
              <a:buClr>
                <a:srgbClr val="00583F"/>
              </a:buClr>
              <a:buSzPts val="1100"/>
              <a:buFont typeface="Malgun Gothic"/>
              <a:buChar char="○"/>
            </a:pP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E or E+P  </a:t>
            </a: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2010400" lvl="1" indent="-656172" algn="l" rtl="0">
              <a:buClr>
                <a:srgbClr val="00583F"/>
              </a:buClr>
              <a:buSzPts val="1100"/>
              <a:buFont typeface="Malgun Gothic"/>
              <a:buChar char="○"/>
            </a:pP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골절병력이 있거나 골밀도가 낮은 경우 </a:t>
            </a:r>
            <a:r>
              <a:rPr lang="ko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폐경증상 조절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과 골소실 및 골다공증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골절 예방을 위해 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HRT 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시작 할수 있다 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(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골절위험이 높은 경우 다른 약물을 우선 고려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) </a:t>
            </a: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2010400" lvl="1" indent="-656172" algn="l" rtl="0">
              <a:buClr>
                <a:srgbClr val="00583F"/>
              </a:buClr>
              <a:buSzPts val="1100"/>
              <a:buFont typeface="Malgun Gothic"/>
              <a:buChar char="○"/>
            </a:pP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60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세 이후 또는 </a:t>
            </a:r>
            <a:r>
              <a:rPr lang="ko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폐경후 </a:t>
            </a:r>
            <a:r>
              <a:rPr lang="en-US" altLang="ko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10</a:t>
            </a:r>
            <a:r>
              <a:rPr lang="ko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년 이상 지난 경우 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HRT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를 </a:t>
            </a:r>
            <a:r>
              <a:rPr lang="ko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처음으로 시작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하는 것을 권고하지 </a:t>
            </a:r>
            <a:r>
              <a:rPr lang="ko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않음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(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심혈관계 위험 증가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) </a:t>
            </a: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2010400" lvl="1" indent="-656172" algn="l" rtl="0">
              <a:buClr>
                <a:srgbClr val="00583F"/>
              </a:buClr>
              <a:buSzPts val="1100"/>
              <a:buFont typeface="Malgun Gothic"/>
              <a:buChar char="○"/>
            </a:pP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금기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: 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진단이 불확실한 질출혈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혈전색전증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급성 담낭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/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간 질환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유방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/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자궁암 등 </a:t>
            </a:r>
            <a:r>
              <a:rPr lang="ko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에스트로젠 의존성 악성종양이 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있는 경우 </a:t>
            </a: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1005200" indent="-656172" algn="l" rtl="0">
              <a:buClr>
                <a:srgbClr val="00583F"/>
              </a:buClr>
              <a:buSzPts val="1100"/>
              <a:buFont typeface="Malgun Gothic"/>
              <a:buChar char="●"/>
            </a:pPr>
            <a:r>
              <a:rPr lang="en-US" altLang="ko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TSEC (</a:t>
            </a:r>
            <a:r>
              <a:rPr lang="ko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조직 선택적 에스트로젠 복합체</a:t>
            </a:r>
            <a:r>
              <a:rPr lang="en-US" altLang="ko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)</a:t>
            </a:r>
            <a:endParaRPr sz="2800" b="1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2010400" lvl="1" indent="-656172" algn="l" rtl="0">
              <a:buClr>
                <a:srgbClr val="00583F"/>
              </a:buClr>
              <a:buSzPts val="1100"/>
              <a:buFont typeface="Malgun Gothic"/>
              <a:buChar char="○"/>
            </a:pP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conjugated E + </a:t>
            </a:r>
            <a:r>
              <a:rPr lang="en-US" altLang="ko" sz="2800" dirty="0" err="1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bazedoxifene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(SERM) : </a:t>
            </a:r>
            <a:r>
              <a:rPr lang="ko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폐경기 증상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완화 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+ 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골감소 예방 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+ 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자궁내막증식 억제 효과</a:t>
            </a: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1005200" indent="-656172" algn="l" rtl="0">
              <a:buClr>
                <a:srgbClr val="00583F"/>
              </a:buClr>
              <a:buSzPts val="1100"/>
              <a:buFont typeface="Malgun Gothic"/>
              <a:buChar char="●"/>
            </a:pPr>
            <a:r>
              <a:rPr lang="en-US" altLang="ko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STEAR (</a:t>
            </a:r>
            <a:r>
              <a:rPr lang="ko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선택적 조직 에스트로젠 활성 조절제</a:t>
            </a:r>
            <a:r>
              <a:rPr lang="en-US" altLang="ko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) </a:t>
            </a:r>
            <a:endParaRPr sz="2800" b="1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2010400" lvl="1" indent="-656172" algn="l" rtl="0">
              <a:buClr>
                <a:srgbClr val="00583F"/>
              </a:buClr>
              <a:buSzPts val="1100"/>
              <a:buFont typeface="Malgun Gothic"/>
              <a:buChar char="○"/>
            </a:pP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Tibolone</a:t>
            </a: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3015600" lvl="2" indent="-656172" algn="l" rtl="0">
              <a:buClr>
                <a:srgbClr val="00583F"/>
              </a:buClr>
              <a:buSzPts val="1100"/>
              <a:buFont typeface="Malgun Gothic"/>
              <a:buChar char="■"/>
            </a:pP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E+P+A 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의 효과 </a:t>
            </a: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3015600" lvl="2" indent="-656172" algn="l" rtl="0">
              <a:buClr>
                <a:srgbClr val="00583F"/>
              </a:buClr>
              <a:buSzPts val="1100"/>
              <a:buFont typeface="Malgun Gothic"/>
              <a:buChar char="■"/>
            </a:pP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유방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자궁내막 조직은 자극하지 않음 </a:t>
            </a: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3015600" lvl="2" indent="-656172" algn="l" rtl="0">
              <a:buClr>
                <a:srgbClr val="00583F"/>
              </a:buClr>
              <a:buSzPts val="1100"/>
              <a:buFont typeface="Malgun Gothic"/>
              <a:buChar char="■"/>
            </a:pP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안면홍조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수면장애</a:t>
            </a:r>
            <a:r>
              <a:rPr lang="en-US" altLang="ko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야간발한 등 </a:t>
            </a:r>
            <a:r>
              <a:rPr lang="ko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폐경 증상 완화</a:t>
            </a: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3015600" lvl="2" indent="-656172" algn="l" rtl="0">
              <a:buClr>
                <a:srgbClr val="00583F"/>
              </a:buClr>
              <a:buSzPts val="1100"/>
              <a:buFont typeface="Malgun Gothic"/>
              <a:buChar char="■"/>
            </a:pP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척추 및 비척추골절 위험 감소 </a:t>
            </a: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3015600" lvl="2" indent="-656172" algn="l" rtl="0">
              <a:buClr>
                <a:srgbClr val="00583F"/>
              </a:buClr>
              <a:buSzPts val="1100"/>
              <a:buFont typeface="Malgun Gothic"/>
              <a:buChar char="■"/>
            </a:pPr>
            <a:r>
              <a:rPr lang="ko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골밀도 증가  </a:t>
            </a:r>
            <a:endParaRPr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6" name="Google Shape;311;p40">
            <a:extLst>
              <a:ext uri="{FF2B5EF4-FFF2-40B4-BE49-F238E27FC236}">
                <a16:creationId xmlns:a16="http://schemas.microsoft.com/office/drawing/2014/main" id="{6BF3402A-A3BC-421E-8CDE-AD94D56E4E4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1614" y="5632450"/>
            <a:ext cx="6901484" cy="580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12;p40">
            <a:extLst>
              <a:ext uri="{FF2B5EF4-FFF2-40B4-BE49-F238E27FC236}">
                <a16:creationId xmlns:a16="http://schemas.microsoft.com/office/drawing/2014/main" id="{6E2925F6-CA5A-4CF6-8313-1AC44169751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13850" y="7071700"/>
            <a:ext cx="7961364" cy="649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4412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치료 </a:t>
            </a:r>
            <a:r>
              <a:rPr lang="en-US" altLang="ko-KR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– </a:t>
            </a:r>
            <a:r>
              <a:rPr lang="ko-KR" altLang="en-US" sz="4000" b="1" spc="150" dirty="0" err="1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골흡수</a:t>
            </a: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lang="ko-KR" altLang="en-US" sz="4000" b="1" spc="150" dirty="0" err="1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억제제</a:t>
            </a: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225515E-F460-4BC3-A404-3E773593D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35" y="1616075"/>
            <a:ext cx="17126857" cy="6858000"/>
          </a:xfrm>
          <a:prstGeom prst="rect">
            <a:avLst/>
          </a:prstGeom>
        </p:spPr>
      </p:pic>
      <p:pic>
        <p:nvPicPr>
          <p:cNvPr id="6" name="Google Shape;323;p41">
            <a:extLst>
              <a:ext uri="{FF2B5EF4-FFF2-40B4-BE49-F238E27FC236}">
                <a16:creationId xmlns:a16="http://schemas.microsoft.com/office/drawing/2014/main" id="{EB02B7B1-3BDE-4E78-B1EF-C72B3E512A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45242" y="34925"/>
            <a:ext cx="7071558" cy="125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24;p41">
            <a:extLst>
              <a:ext uri="{FF2B5EF4-FFF2-40B4-BE49-F238E27FC236}">
                <a16:creationId xmlns:a16="http://schemas.microsoft.com/office/drawing/2014/main" id="{5F3314F5-05AF-405F-A3E1-B2606BB417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45265" y="1294045"/>
            <a:ext cx="6694991" cy="65897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FD033E-4ACB-46C1-84AE-0CDE2FA612F7}"/>
              </a:ext>
            </a:extLst>
          </p:cNvPr>
          <p:cNvSpPr txBox="1"/>
          <p:nvPr/>
        </p:nvSpPr>
        <p:spPr>
          <a:xfrm>
            <a:off x="-539750" y="6416675"/>
            <a:ext cx="20643850" cy="5429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10400" lvl="1" indent="-684094" algn="l" rtl="0">
              <a:lnSpc>
                <a:spcPct val="90000"/>
              </a:lnSpc>
              <a:spcBef>
                <a:spcPts val="1759"/>
              </a:spcBef>
              <a:buClr>
                <a:srgbClr val="00583F"/>
              </a:buClr>
              <a:buSzPts val="1300"/>
              <a:buChar char="○"/>
            </a:pPr>
            <a:r>
              <a:rPr lang="en-US" altLang="ko-KR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SERM 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은 </a:t>
            </a:r>
            <a:r>
              <a:rPr lang="en-US" altLang="ko-KR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hot flush 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를 악화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시킬 수 있다</a:t>
            </a:r>
          </a:p>
          <a:p>
            <a:pPr marL="2010400" lvl="1" indent="-684094" algn="l" rtl="0">
              <a:lnSpc>
                <a:spcPct val="90000"/>
              </a:lnSpc>
              <a:spcBef>
                <a:spcPts val="1759"/>
              </a:spcBef>
              <a:buClr>
                <a:srgbClr val="00583F"/>
              </a:buClr>
              <a:buSzPts val="1300"/>
              <a:buChar char="○"/>
            </a:pP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폐경 초기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갱년기 증상이 없는 경우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에는 </a:t>
            </a:r>
            <a:r>
              <a:rPr lang="en-US" altLang="ko-KR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SERM 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을 먼저 고려 해볼 수 있다</a:t>
            </a:r>
            <a:r>
              <a:rPr lang="en-US" altLang="ko-KR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. </a:t>
            </a:r>
            <a:endParaRPr lang="ko-KR" altLang="en-US"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2010400" lvl="1" indent="-684094" algn="l" rtl="0">
              <a:lnSpc>
                <a:spcPct val="90000"/>
              </a:lnSpc>
              <a:spcBef>
                <a:spcPts val="1759"/>
              </a:spcBef>
              <a:buClr>
                <a:srgbClr val="00583F"/>
              </a:buClr>
              <a:buSzPts val="1300"/>
              <a:buChar char="○"/>
            </a:pP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과도한 </a:t>
            </a:r>
            <a:r>
              <a:rPr lang="ko-KR" altLang="en-US" sz="2800" dirty="0" err="1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골형성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억제를 보이지 않으므로 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장기 사용에 안전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en-US" altLang="ko-KR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- BSP 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장기사용 군에서 약물 휴지기에 대안으로 고려가능</a:t>
            </a:r>
          </a:p>
          <a:p>
            <a:pPr marL="2010400" lvl="1" indent="-684094" algn="l" rtl="0">
              <a:lnSpc>
                <a:spcPct val="90000"/>
              </a:lnSpc>
              <a:spcBef>
                <a:spcPts val="1759"/>
              </a:spcBef>
              <a:buClr>
                <a:srgbClr val="00583F"/>
              </a:buClr>
              <a:buSzPts val="1300"/>
              <a:buChar char="○"/>
            </a:pP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자궁내막</a:t>
            </a:r>
            <a:r>
              <a:rPr lang="en-US" altLang="ko-KR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유방</a:t>
            </a:r>
            <a:r>
              <a:rPr lang="en-US" altLang="ko-KR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: 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에스트로겐 길항작용</a:t>
            </a:r>
            <a:r>
              <a:rPr lang="en-US" altLang="ko-KR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자궁내막증</a:t>
            </a:r>
            <a:r>
              <a:rPr lang="en-US" altLang="ko-KR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/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자궁내막암 위험 증가 안 함</a:t>
            </a:r>
          </a:p>
          <a:p>
            <a:pPr marL="2010400" lvl="1" indent="-684094" algn="l" rtl="0">
              <a:lnSpc>
                <a:spcPct val="90000"/>
              </a:lnSpc>
              <a:spcBef>
                <a:spcPts val="1759"/>
              </a:spcBef>
              <a:buClr>
                <a:srgbClr val="00583F"/>
              </a:buClr>
              <a:buSzPts val="1300"/>
              <a:buFont typeface="Malgun Gothic"/>
              <a:buChar char="○"/>
            </a:pPr>
            <a:r>
              <a:rPr lang="en-US" altLang="ko-KR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Raloxifene: 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유방암 발생 위험을 감소시키는 것이 입증됨</a:t>
            </a:r>
          </a:p>
          <a:p>
            <a:pPr marL="2010400" lvl="1" indent="-684094" algn="l" rtl="0">
              <a:lnSpc>
                <a:spcPct val="90000"/>
              </a:lnSpc>
              <a:spcBef>
                <a:spcPts val="1759"/>
              </a:spcBef>
              <a:buClr>
                <a:srgbClr val="00583F"/>
              </a:buClr>
              <a:buSzPts val="1300"/>
              <a:buChar char="○"/>
            </a:pP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심혈관계</a:t>
            </a:r>
            <a:r>
              <a:rPr lang="en-US" altLang="ko-KR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: 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뇌졸중</a:t>
            </a:r>
            <a:r>
              <a:rPr lang="en-US" altLang="ko-KR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2800" b="1" dirty="0" err="1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혈전색전증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증가 위험</a:t>
            </a:r>
            <a:r>
              <a:rPr lang="en-US" altLang="ko-KR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endParaRPr lang="ko-KR" altLang="en-US"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2010400" lvl="1" indent="-684094" algn="l" rtl="0">
              <a:lnSpc>
                <a:spcPct val="90000"/>
              </a:lnSpc>
              <a:spcBef>
                <a:spcPts val="1759"/>
              </a:spcBef>
              <a:buClr>
                <a:srgbClr val="00583F"/>
              </a:buClr>
              <a:buSzPts val="1300"/>
              <a:buChar char="○"/>
            </a:pPr>
            <a:r>
              <a:rPr lang="ko-KR" altLang="en-US" sz="2800" dirty="0" err="1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금기증</a:t>
            </a:r>
            <a:r>
              <a:rPr lang="en-US" altLang="ko-KR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: 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정맥혈전 </a:t>
            </a:r>
            <a:r>
              <a:rPr lang="ko-KR" altLang="en-US" sz="2800" b="1" dirty="0" err="1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기왕력</a:t>
            </a:r>
            <a:r>
              <a:rPr lang="en-US" altLang="ko-KR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장기간 안정 필요시</a:t>
            </a:r>
            <a:r>
              <a:rPr lang="en-US" altLang="ko-KR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수술 전후</a:t>
            </a:r>
            <a:r>
              <a:rPr lang="en-US" altLang="ko-KR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수술 등 장기간 부동상태 예상</a:t>
            </a:r>
            <a:endParaRPr lang="en-US" altLang="ko-KR"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1326306" lvl="1" algn="l" rtl="0">
              <a:lnSpc>
                <a:spcPct val="90000"/>
              </a:lnSpc>
              <a:spcBef>
                <a:spcPts val="1759"/>
              </a:spcBef>
              <a:buClr>
                <a:srgbClr val="00583F"/>
              </a:buClr>
              <a:buSzPts val="1300"/>
            </a:pPr>
            <a:r>
              <a:rPr lang="en-US" altLang="ko-KR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                                                                         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en-US" altLang="ko-KR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(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최소 </a:t>
            </a:r>
            <a:r>
              <a:rPr lang="en-US" altLang="ko-KR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3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일 전 중단</a:t>
            </a:r>
            <a:r>
              <a:rPr lang="en-US" altLang="ko-KR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보행가능까지 투약 보류</a:t>
            </a:r>
            <a:r>
              <a:rPr lang="en-US" altLang="ko-KR" sz="2800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)</a:t>
            </a:r>
            <a:endParaRPr lang="ko-KR" altLang="en-US"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2010400" algn="l" rtl="0">
              <a:lnSpc>
                <a:spcPct val="90000"/>
              </a:lnSpc>
              <a:spcBef>
                <a:spcPts val="1759"/>
              </a:spcBef>
            </a:pPr>
            <a:endParaRPr lang="ko-KR" altLang="en-US" sz="2800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341370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16512014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치료 </a:t>
            </a:r>
            <a:r>
              <a:rPr lang="en-US" altLang="ko-KR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– </a:t>
            </a:r>
            <a:r>
              <a:rPr lang="ko-KR" altLang="en-US" sz="4000" b="1" spc="150" dirty="0" err="1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골형성</a:t>
            </a: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촉진제 </a:t>
            </a:r>
            <a:r>
              <a:rPr lang="en-US" altLang="ko-KR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Teriparatide (PTH)</a:t>
            </a: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54A5215-1B75-495D-A259-27810DFF0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36" y="1692275"/>
            <a:ext cx="18060889" cy="5867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5E5C51-9142-462C-BC27-4FBCCA890EFE}"/>
              </a:ext>
            </a:extLst>
          </p:cNvPr>
          <p:cNvSpPr txBox="1"/>
          <p:nvPr/>
        </p:nvSpPr>
        <p:spPr>
          <a:xfrm>
            <a:off x="747286" y="6551620"/>
            <a:ext cx="18685728" cy="4505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0911" indent="-390911" algn="l" rtl="0">
              <a:lnSpc>
                <a:spcPct val="90000"/>
              </a:lnSpc>
              <a:spcBef>
                <a:spcPts val="1759"/>
              </a:spcBef>
              <a:buClr>
                <a:srgbClr val="00583F"/>
              </a:buClr>
              <a:buSzPts val="1400"/>
              <a:buChar char="•"/>
            </a:pPr>
            <a:r>
              <a:rPr lang="ko-KR" altLang="en-US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금기</a:t>
            </a:r>
            <a:r>
              <a:rPr lang="en-US" altLang="ko-KR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: </a:t>
            </a:r>
            <a:r>
              <a:rPr lang="ko-KR" altLang="en-US" sz="2800" b="1" dirty="0" err="1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파제트씨병</a:t>
            </a:r>
            <a:r>
              <a:rPr lang="en-US" altLang="ko-KR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, ALP</a:t>
            </a:r>
            <a:r>
              <a:rPr lang="ko-KR" altLang="en-US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가 증가했으나 원인이 불명확한 환자</a:t>
            </a:r>
            <a:r>
              <a:rPr lang="en-US" altLang="ko-KR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뼈에 방사선 치료를 받은 환자</a:t>
            </a:r>
            <a:r>
              <a:rPr lang="en-US" altLang="ko-KR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골다공증 외의 </a:t>
            </a:r>
            <a:r>
              <a:rPr lang="ko-KR" altLang="en-US" sz="2800" b="1" dirty="0" err="1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대사성</a:t>
            </a:r>
            <a:r>
              <a:rPr lang="ko-KR" altLang="en-US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altLang="en-US" sz="2800" b="1" dirty="0" err="1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골질환</a:t>
            </a:r>
            <a:r>
              <a:rPr lang="en-US" altLang="ko-KR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2800" b="1" dirty="0" err="1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고칼슘혈증</a:t>
            </a:r>
            <a:r>
              <a:rPr lang="en-US" altLang="ko-KR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골육종의 발생 위험이 높은 환자</a:t>
            </a:r>
            <a:r>
              <a:rPr lang="en-US" altLang="ko-KR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중증 신부전</a:t>
            </a:r>
          </a:p>
          <a:p>
            <a:pPr marL="390911" indent="-390911" algn="l" rtl="0">
              <a:lnSpc>
                <a:spcPct val="90000"/>
              </a:lnSpc>
              <a:spcBef>
                <a:spcPts val="1759"/>
              </a:spcBef>
              <a:buClr>
                <a:srgbClr val="00583F"/>
              </a:buClr>
              <a:buSzPts val="1400"/>
              <a:buChar char="•"/>
            </a:pPr>
            <a:r>
              <a:rPr lang="ko-KR" altLang="en-US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급여기준</a:t>
            </a:r>
            <a:r>
              <a:rPr lang="en-US" altLang="ko-KR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: </a:t>
            </a:r>
            <a:r>
              <a:rPr lang="ko-KR" altLang="en-US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기존 골흡수억제제 중 한가지 이상에 효과가 없거나 사용할 수 없는 환자로 다음의 조건을 모두 만족하는 경우 </a:t>
            </a:r>
          </a:p>
          <a:p>
            <a:pPr marL="1144811" lvl="1" indent="-335067" algn="l" rtl="0">
              <a:lnSpc>
                <a:spcPct val="90000"/>
              </a:lnSpc>
              <a:spcBef>
                <a:spcPts val="879"/>
              </a:spcBef>
              <a:buClr>
                <a:srgbClr val="00583F"/>
              </a:buClr>
              <a:buSzPts val="1400"/>
              <a:buChar char="•"/>
            </a:pPr>
            <a:r>
              <a:rPr lang="en-US" altLang="ko-KR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65</a:t>
            </a:r>
            <a:r>
              <a:rPr lang="ko-KR" altLang="en-US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세 이상 </a:t>
            </a:r>
            <a:r>
              <a:rPr lang="en-US" altLang="ko-KR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(</a:t>
            </a:r>
            <a:r>
              <a:rPr lang="ko-KR" altLang="en-US" sz="2800" b="1" dirty="0" err="1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폐경여성</a:t>
            </a:r>
            <a:r>
              <a:rPr lang="en-US" altLang="ko-KR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)</a:t>
            </a:r>
            <a:endParaRPr lang="ko-KR" altLang="en-US" sz="2800" b="1" dirty="0">
              <a:solidFill>
                <a:srgbClr val="01573C"/>
              </a:solidFill>
            </a:endParaRPr>
          </a:p>
          <a:p>
            <a:pPr marL="1144811" lvl="1" indent="-335067" algn="l" rtl="0">
              <a:lnSpc>
                <a:spcPct val="90000"/>
              </a:lnSpc>
              <a:spcBef>
                <a:spcPts val="879"/>
              </a:spcBef>
              <a:buClr>
                <a:srgbClr val="00583F"/>
              </a:buClr>
              <a:buSzPts val="1400"/>
              <a:buChar char="•"/>
            </a:pPr>
            <a:r>
              <a:rPr lang="ko-KR" altLang="en-US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중심골에서 </a:t>
            </a:r>
            <a:r>
              <a:rPr lang="en-US" altLang="ko-KR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DXA</a:t>
            </a:r>
            <a:r>
              <a:rPr lang="ko-KR" altLang="en-US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로 측정한 </a:t>
            </a:r>
            <a:r>
              <a:rPr lang="en-US" altLang="ko-KR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T-score -2.5 </a:t>
            </a:r>
            <a:r>
              <a:rPr lang="ko-KR" altLang="en-US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이하</a:t>
            </a:r>
          </a:p>
          <a:p>
            <a:pPr marL="1144811" lvl="1" indent="-335067" algn="l" rtl="0">
              <a:lnSpc>
                <a:spcPct val="90000"/>
              </a:lnSpc>
              <a:spcBef>
                <a:spcPts val="879"/>
              </a:spcBef>
              <a:buClr>
                <a:srgbClr val="00583F"/>
              </a:buClr>
              <a:buSzPts val="1400"/>
              <a:buChar char="•"/>
            </a:pPr>
            <a:r>
              <a:rPr lang="ko-KR" altLang="en-US" sz="2800" b="1" dirty="0">
                <a:solidFill>
                  <a:srgbClr val="01573C"/>
                </a:solidFill>
              </a:rPr>
              <a:t>골다공증성 골절이 </a:t>
            </a:r>
            <a:r>
              <a:rPr lang="en-US" altLang="ko-KR" sz="2800" b="1" dirty="0">
                <a:solidFill>
                  <a:srgbClr val="01573C"/>
                </a:solidFill>
              </a:rPr>
              <a:t>2</a:t>
            </a:r>
            <a:r>
              <a:rPr lang="ko-KR" altLang="en-US" sz="2800" b="1" dirty="0">
                <a:solidFill>
                  <a:srgbClr val="01573C"/>
                </a:solidFill>
              </a:rPr>
              <a:t>개 이상 </a:t>
            </a:r>
            <a:r>
              <a:rPr lang="ko-KR" altLang="en-US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발생</a:t>
            </a:r>
            <a:endParaRPr lang="ko-KR" altLang="en-US" sz="2800" b="1" dirty="0">
              <a:solidFill>
                <a:srgbClr val="01573C"/>
              </a:solidFill>
            </a:endParaRPr>
          </a:p>
          <a:p>
            <a:pPr marL="1005200" indent="-698056" algn="l" rtl="0">
              <a:lnSpc>
                <a:spcPct val="90000"/>
              </a:lnSpc>
              <a:spcBef>
                <a:spcPts val="879"/>
              </a:spcBef>
              <a:buClr>
                <a:srgbClr val="00583F"/>
              </a:buClr>
              <a:buSzPts val="1400"/>
              <a:buChar char="●"/>
            </a:pPr>
            <a:r>
              <a:rPr lang="ko-KR" altLang="en-US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투여기간</a:t>
            </a:r>
            <a:r>
              <a:rPr lang="en-US" altLang="ko-KR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: </a:t>
            </a:r>
            <a:r>
              <a:rPr lang="ko-KR" altLang="en-US" sz="2800" b="1" dirty="0">
                <a:solidFill>
                  <a:srgbClr val="01573C"/>
                </a:solidFill>
              </a:rPr>
              <a:t>최대 </a:t>
            </a:r>
            <a:r>
              <a:rPr lang="en-US" altLang="ko-KR" sz="2800" b="1" dirty="0">
                <a:solidFill>
                  <a:srgbClr val="01573C"/>
                </a:solidFill>
              </a:rPr>
              <a:t>24</a:t>
            </a:r>
            <a:r>
              <a:rPr lang="ko-KR" altLang="en-US" sz="2800" b="1" dirty="0">
                <a:solidFill>
                  <a:srgbClr val="01573C"/>
                </a:solidFill>
              </a:rPr>
              <a:t>개월</a:t>
            </a:r>
            <a:r>
              <a:rPr lang="en-US" altLang="ko-KR" sz="2800" b="1" dirty="0">
                <a:solidFill>
                  <a:srgbClr val="01573C"/>
                </a:solidFill>
              </a:rPr>
              <a:t>, </a:t>
            </a:r>
            <a:r>
              <a:rPr lang="ko-KR" altLang="en-US" sz="2800" b="1" dirty="0">
                <a:solidFill>
                  <a:srgbClr val="01573C"/>
                </a:solidFill>
              </a:rPr>
              <a:t>반복 불가</a:t>
            </a:r>
            <a:endParaRPr lang="ko-KR" altLang="en-US" sz="2800" b="1" dirty="0">
              <a:solidFill>
                <a:srgbClr val="01573C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390911" indent="-390911" algn="l" rtl="0">
              <a:lnSpc>
                <a:spcPct val="90000"/>
              </a:lnSpc>
              <a:spcBef>
                <a:spcPts val="1759"/>
              </a:spcBef>
              <a:buClr>
                <a:schemeClr val="dk1"/>
              </a:buClr>
              <a:buSzPts val="1400"/>
              <a:buChar char="•"/>
            </a:pPr>
            <a:r>
              <a:rPr lang="ko-KR" altLang="en-US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주의점</a:t>
            </a:r>
            <a:r>
              <a:rPr lang="en-US" altLang="ko-KR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: PTH </a:t>
            </a:r>
            <a:r>
              <a:rPr lang="ko-KR" altLang="en-US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중단 후 급격하게 </a:t>
            </a:r>
            <a:r>
              <a:rPr lang="ko-KR" altLang="en-US" sz="2800" b="1" dirty="0" err="1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골량</a:t>
            </a:r>
            <a:r>
              <a:rPr lang="ko-KR" altLang="en-US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 감소</a:t>
            </a:r>
            <a:r>
              <a:rPr lang="en-US" altLang="ko-KR" sz="2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2800" b="1" dirty="0">
                <a:solidFill>
                  <a:srgbClr val="01573C"/>
                </a:solidFill>
              </a:rPr>
              <a:t>투약 종료 후 순차적으로 골흡수억제제로 전환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74E7D5-DA3B-4A91-AA6F-C6571717A1C8}"/>
              </a:ext>
            </a:extLst>
          </p:cNvPr>
          <p:cNvSpPr txBox="1"/>
          <p:nvPr/>
        </p:nvSpPr>
        <p:spPr>
          <a:xfrm>
            <a:off x="11957050" y="3148095"/>
            <a:ext cx="1004887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0911" indent="-390911" algn="l" rtl="0">
              <a:lnSpc>
                <a:spcPct val="90000"/>
              </a:lnSpc>
              <a:spcBef>
                <a:spcPts val="1759"/>
              </a:spcBef>
              <a:buClr>
                <a:srgbClr val="00583F"/>
              </a:buClr>
              <a:buSzPts val="1400"/>
              <a:buChar char="•"/>
            </a:pPr>
            <a:r>
              <a:rPr lang="ko-KR" altLang="en-US" sz="1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골흡수억제제보다 </a:t>
            </a:r>
            <a:r>
              <a:rPr lang="ko-KR" altLang="en-US" sz="1800" b="1" dirty="0" err="1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골량</a:t>
            </a:r>
            <a:r>
              <a:rPr lang="ko-KR" altLang="en-US" sz="18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 증가 효과 높음 </a:t>
            </a:r>
          </a:p>
        </p:txBody>
      </p:sp>
      <p:pic>
        <p:nvPicPr>
          <p:cNvPr id="12" name="Google Shape;356;p44">
            <a:extLst>
              <a:ext uri="{FF2B5EF4-FFF2-40B4-BE49-F238E27FC236}">
                <a16:creationId xmlns:a16="http://schemas.microsoft.com/office/drawing/2014/main" id="{D82ED54B-D6A1-46C7-AF1E-31215D9DAFB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58355" y="8938027"/>
            <a:ext cx="9045745" cy="9643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2834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치료 </a:t>
            </a:r>
            <a:r>
              <a:rPr lang="en-US" altLang="ko-KR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– </a:t>
            </a:r>
            <a:r>
              <a:rPr lang="ko-KR" altLang="en-US" sz="4000" b="1" spc="150" dirty="0" err="1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골형성</a:t>
            </a: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촉진제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73DBDAD-62E2-4C86-B4A8-CF217A054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36" y="1616075"/>
            <a:ext cx="17921611" cy="6477000"/>
          </a:xfrm>
          <a:prstGeom prst="rect">
            <a:avLst/>
          </a:prstGeom>
        </p:spPr>
      </p:pic>
      <p:pic>
        <p:nvPicPr>
          <p:cNvPr id="6" name="Google Shape;345;p43">
            <a:extLst>
              <a:ext uri="{FF2B5EF4-FFF2-40B4-BE49-F238E27FC236}">
                <a16:creationId xmlns:a16="http://schemas.microsoft.com/office/drawing/2014/main" id="{A8B0526B-B068-41AF-B343-A40FE44CC3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0850" y="396663"/>
            <a:ext cx="11643625" cy="670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38CF93-4F2C-41F4-9B30-69713789AB7A}"/>
              </a:ext>
            </a:extLst>
          </p:cNvPr>
          <p:cNvSpPr txBox="1"/>
          <p:nvPr/>
        </p:nvSpPr>
        <p:spPr>
          <a:xfrm>
            <a:off x="702836" y="8154640"/>
            <a:ext cx="17373600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0911" indent="-340651" algn="l" rtl="0">
              <a:lnSpc>
                <a:spcPct val="115000"/>
              </a:lnSpc>
              <a:spcBef>
                <a:spcPts val="1759"/>
              </a:spcBef>
              <a:buClr>
                <a:srgbClr val="00583F"/>
              </a:buClr>
              <a:buSzPct val="100000"/>
              <a:buChar char="•"/>
            </a:pPr>
            <a:r>
              <a:rPr lang="ko-KR" altLang="en-US" sz="2800" dirty="0">
                <a:solidFill>
                  <a:srgbClr val="00583F"/>
                </a:solidFill>
                <a:latin typeface="+mn-ea"/>
                <a:cs typeface="Malgun Gothic"/>
                <a:sym typeface="Malgun Gothic"/>
              </a:rPr>
              <a:t>적응증</a:t>
            </a:r>
            <a:r>
              <a:rPr lang="en-US" altLang="ko-KR" sz="2800" dirty="0">
                <a:solidFill>
                  <a:srgbClr val="00583F"/>
                </a:solidFill>
                <a:latin typeface="+mn-ea"/>
                <a:cs typeface="Malgun Gothic"/>
                <a:sym typeface="Malgun Gothic"/>
              </a:rPr>
              <a:t>: </a:t>
            </a:r>
            <a:r>
              <a:rPr lang="ko-KR" altLang="en-US" sz="2800" dirty="0">
                <a:solidFill>
                  <a:srgbClr val="00583F"/>
                </a:solidFill>
                <a:latin typeface="+mn-ea"/>
                <a:cs typeface="Malgun Gothic"/>
                <a:sym typeface="Malgun Gothic"/>
              </a:rPr>
              <a:t>골절 </a:t>
            </a:r>
            <a:r>
              <a:rPr lang="ko-KR" altLang="en-US" sz="2800" b="1" dirty="0">
                <a:solidFill>
                  <a:srgbClr val="00583F"/>
                </a:solidFill>
                <a:latin typeface="+mn-ea"/>
              </a:rPr>
              <a:t>위험도가 매우 높은 </a:t>
            </a:r>
            <a:r>
              <a:rPr lang="en-US" altLang="ko-KR" sz="2800" dirty="0">
                <a:solidFill>
                  <a:srgbClr val="00583F"/>
                </a:solidFill>
                <a:latin typeface="+mn-ea"/>
                <a:cs typeface="Malgun Gothic"/>
                <a:sym typeface="Malgun Gothic"/>
              </a:rPr>
              <a:t>(T-score -2.5 </a:t>
            </a:r>
            <a:r>
              <a:rPr lang="ko-KR" altLang="en-US" sz="2800" dirty="0">
                <a:solidFill>
                  <a:srgbClr val="00583F"/>
                </a:solidFill>
                <a:latin typeface="+mn-ea"/>
                <a:cs typeface="Malgun Gothic"/>
                <a:sym typeface="Malgun Gothic"/>
              </a:rPr>
              <a:t>미만이고 골절이 있거나 </a:t>
            </a:r>
            <a:r>
              <a:rPr lang="ko-KR" altLang="en-US" sz="2800" b="1" dirty="0">
                <a:solidFill>
                  <a:srgbClr val="00583F"/>
                </a:solidFill>
                <a:latin typeface="+mn-ea"/>
              </a:rPr>
              <a:t>다발성 척추 골절</a:t>
            </a:r>
            <a:r>
              <a:rPr lang="ko-KR" altLang="en-US" sz="2800" dirty="0">
                <a:solidFill>
                  <a:srgbClr val="00583F"/>
                </a:solidFill>
                <a:latin typeface="+mn-ea"/>
                <a:cs typeface="Malgun Gothic"/>
                <a:sym typeface="Malgun Gothic"/>
              </a:rPr>
              <a:t>이 있는 경우</a:t>
            </a:r>
            <a:r>
              <a:rPr lang="en-US" altLang="ko-KR" sz="2800" dirty="0">
                <a:solidFill>
                  <a:srgbClr val="00583F"/>
                </a:solidFill>
                <a:latin typeface="+mn-ea"/>
                <a:cs typeface="Malgun Gothic"/>
                <a:sym typeface="Malgun Gothic"/>
              </a:rPr>
              <a:t>) </a:t>
            </a:r>
            <a:r>
              <a:rPr lang="ko-KR" altLang="en-US" sz="2800" dirty="0">
                <a:solidFill>
                  <a:srgbClr val="00583F"/>
                </a:solidFill>
                <a:latin typeface="+mn-ea"/>
                <a:cs typeface="Malgun Gothic"/>
                <a:sym typeface="Malgun Gothic"/>
              </a:rPr>
              <a:t>골다공증 폐경 여성</a:t>
            </a:r>
          </a:p>
          <a:p>
            <a:pPr marL="390911" indent="-340651" algn="l" rtl="0">
              <a:lnSpc>
                <a:spcPct val="115000"/>
              </a:lnSpc>
              <a:spcBef>
                <a:spcPts val="1759"/>
              </a:spcBef>
              <a:buClr>
                <a:srgbClr val="00583F"/>
              </a:buClr>
              <a:buSzPct val="100000"/>
              <a:buChar char="•"/>
            </a:pPr>
            <a:r>
              <a:rPr lang="ko-KR" altLang="en-US" sz="2800" dirty="0">
                <a:solidFill>
                  <a:srgbClr val="00583F"/>
                </a:solidFill>
                <a:latin typeface="+mn-ea"/>
                <a:cs typeface="Malgun Gothic"/>
                <a:sym typeface="Malgun Gothic"/>
              </a:rPr>
              <a:t>투여</a:t>
            </a:r>
            <a:r>
              <a:rPr lang="en-US" altLang="ko-KR" sz="2800" dirty="0">
                <a:solidFill>
                  <a:srgbClr val="00583F"/>
                </a:solidFill>
                <a:latin typeface="+mn-ea"/>
                <a:cs typeface="Malgun Gothic"/>
                <a:sym typeface="Malgun Gothic"/>
              </a:rPr>
              <a:t>: 210mg </a:t>
            </a:r>
            <a:r>
              <a:rPr lang="ko-KR" altLang="en-US" sz="2800" b="1" dirty="0">
                <a:solidFill>
                  <a:srgbClr val="00583F"/>
                </a:solidFill>
                <a:latin typeface="+mn-ea"/>
              </a:rPr>
              <a:t>매월 </a:t>
            </a:r>
            <a:r>
              <a:rPr lang="en-US" altLang="ko-KR" sz="2800" b="1" dirty="0">
                <a:solidFill>
                  <a:srgbClr val="00583F"/>
                </a:solidFill>
                <a:latin typeface="+mn-ea"/>
              </a:rPr>
              <a:t>1</a:t>
            </a:r>
            <a:r>
              <a:rPr lang="ko-KR" altLang="en-US" sz="2800" b="1" dirty="0">
                <a:solidFill>
                  <a:srgbClr val="00583F"/>
                </a:solidFill>
                <a:latin typeface="+mn-ea"/>
              </a:rPr>
              <a:t>회 피하</a:t>
            </a:r>
            <a:r>
              <a:rPr lang="ko-KR" altLang="en-US" sz="2800" dirty="0">
                <a:solidFill>
                  <a:srgbClr val="00583F"/>
                </a:solidFill>
                <a:latin typeface="+mn-ea"/>
                <a:cs typeface="Malgun Gothic"/>
                <a:sym typeface="Malgun Gothic"/>
              </a:rPr>
              <a:t>주사</a:t>
            </a:r>
            <a:r>
              <a:rPr lang="en-US" altLang="ko-KR" sz="2800" dirty="0">
                <a:solidFill>
                  <a:srgbClr val="00583F"/>
                </a:solidFill>
                <a:latin typeface="+mn-ea"/>
                <a:cs typeface="Malgun Gothic"/>
                <a:sym typeface="Malgun Gothic"/>
              </a:rPr>
              <a:t>, </a:t>
            </a:r>
            <a:r>
              <a:rPr lang="ko-KR" altLang="en-US" sz="2800" b="1" dirty="0">
                <a:solidFill>
                  <a:srgbClr val="00583F"/>
                </a:solidFill>
                <a:latin typeface="+mn-ea"/>
              </a:rPr>
              <a:t>총 </a:t>
            </a:r>
            <a:r>
              <a:rPr lang="en-US" altLang="ko-KR" sz="2800" b="1" dirty="0">
                <a:solidFill>
                  <a:srgbClr val="00583F"/>
                </a:solidFill>
                <a:latin typeface="+mn-ea"/>
              </a:rPr>
              <a:t>12</a:t>
            </a:r>
            <a:r>
              <a:rPr lang="ko-KR" altLang="en-US" sz="2800" b="1" dirty="0">
                <a:solidFill>
                  <a:srgbClr val="00583F"/>
                </a:solidFill>
                <a:latin typeface="+mn-ea"/>
              </a:rPr>
              <a:t>개월</a:t>
            </a:r>
            <a:r>
              <a:rPr lang="ko-KR" altLang="en-US" sz="2800" dirty="0">
                <a:solidFill>
                  <a:srgbClr val="00583F"/>
                </a:solidFill>
                <a:latin typeface="+mn-ea"/>
                <a:cs typeface="Malgun Gothic"/>
                <a:sym typeface="Malgun Gothic"/>
              </a:rPr>
              <a:t>만 사용</a:t>
            </a:r>
          </a:p>
          <a:p>
            <a:pPr marL="390911" indent="-340651" algn="l" rtl="0">
              <a:lnSpc>
                <a:spcPct val="115000"/>
              </a:lnSpc>
              <a:spcBef>
                <a:spcPts val="1759"/>
              </a:spcBef>
              <a:buClr>
                <a:srgbClr val="00583F"/>
              </a:buClr>
              <a:buSzPct val="100000"/>
              <a:buChar char="•"/>
            </a:pPr>
            <a:r>
              <a:rPr lang="ko-KR" altLang="en-US" sz="2800" dirty="0">
                <a:solidFill>
                  <a:srgbClr val="00583F"/>
                </a:solidFill>
                <a:latin typeface="+mn-ea"/>
                <a:cs typeface="Malgun Gothic"/>
                <a:sym typeface="Malgun Gothic"/>
              </a:rPr>
              <a:t>안전성</a:t>
            </a:r>
            <a:r>
              <a:rPr lang="en-US" altLang="ko-KR" sz="2800" dirty="0">
                <a:solidFill>
                  <a:srgbClr val="00583F"/>
                </a:solidFill>
                <a:latin typeface="+mn-ea"/>
                <a:cs typeface="Malgun Gothic"/>
                <a:sym typeface="Malgun Gothic"/>
              </a:rPr>
              <a:t>: </a:t>
            </a:r>
            <a:r>
              <a:rPr lang="ko-KR" altLang="en-US" sz="2800" dirty="0">
                <a:solidFill>
                  <a:srgbClr val="00583F"/>
                </a:solidFill>
                <a:latin typeface="+mn-ea"/>
                <a:cs typeface="Malgun Gothic"/>
                <a:sym typeface="Malgun Gothic"/>
              </a:rPr>
              <a:t>심혈관질환 고위험군에서는 사용 주의</a:t>
            </a:r>
            <a:r>
              <a:rPr lang="en-US" altLang="ko-KR" sz="2800" dirty="0">
                <a:solidFill>
                  <a:srgbClr val="00583F"/>
                </a:solidFill>
                <a:latin typeface="+mn-ea"/>
                <a:cs typeface="Malgun Gothic"/>
                <a:sym typeface="Malgun Gothic"/>
              </a:rPr>
              <a:t>, </a:t>
            </a:r>
            <a:r>
              <a:rPr lang="en-US" altLang="ko-KR" sz="2800" b="1" dirty="0">
                <a:solidFill>
                  <a:srgbClr val="00583F"/>
                </a:solidFill>
                <a:latin typeface="+mn-ea"/>
              </a:rPr>
              <a:t>1</a:t>
            </a:r>
            <a:r>
              <a:rPr lang="ko-KR" altLang="en-US" sz="2800" b="1" dirty="0">
                <a:solidFill>
                  <a:srgbClr val="00583F"/>
                </a:solidFill>
                <a:latin typeface="+mn-ea"/>
              </a:rPr>
              <a:t>년 이후에는</a:t>
            </a:r>
            <a:r>
              <a:rPr lang="ko-KR" altLang="en-US" sz="2800" dirty="0">
                <a:solidFill>
                  <a:srgbClr val="00583F"/>
                </a:solidFill>
                <a:latin typeface="+mn-ea"/>
                <a:cs typeface="Malgun Gothic"/>
                <a:sym typeface="Malgun Gothic"/>
              </a:rPr>
              <a:t> </a:t>
            </a:r>
            <a:r>
              <a:rPr lang="ko-KR" altLang="en-US" sz="2800" b="1" dirty="0">
                <a:solidFill>
                  <a:srgbClr val="00583F"/>
                </a:solidFill>
                <a:latin typeface="+mn-ea"/>
              </a:rPr>
              <a:t>골흡수억제제 이어 사용</a:t>
            </a:r>
          </a:p>
          <a:p>
            <a:pPr algn="l" rtl="0">
              <a:lnSpc>
                <a:spcPct val="90000"/>
              </a:lnSpc>
              <a:spcBef>
                <a:spcPts val="1759"/>
              </a:spcBef>
            </a:pPr>
            <a:endParaRPr lang="ko-KR" altLang="en-US" sz="2800" dirty="0">
              <a:solidFill>
                <a:srgbClr val="00583F"/>
              </a:solidFill>
              <a:latin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327183-5122-4DE9-9894-4886C0126FB2}"/>
              </a:ext>
            </a:extLst>
          </p:cNvPr>
          <p:cNvSpPr txBox="1"/>
          <p:nvPr/>
        </p:nvSpPr>
        <p:spPr>
          <a:xfrm>
            <a:off x="10055226" y="3729257"/>
            <a:ext cx="10048874" cy="381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0911" indent="-340651" algn="l" rtl="0">
              <a:lnSpc>
                <a:spcPct val="115000"/>
              </a:lnSpc>
              <a:buClr>
                <a:srgbClr val="00583F"/>
              </a:buClr>
              <a:buSzPct val="100000"/>
              <a:buChar char="•"/>
            </a:pPr>
            <a:r>
              <a:rPr lang="ko-KR" altLang="en-US" sz="1800" b="1" dirty="0" err="1">
                <a:solidFill>
                  <a:srgbClr val="00583F"/>
                </a:solidFill>
                <a:latin typeface="+mn-ea"/>
                <a:cs typeface="Malgun Gothic"/>
                <a:sym typeface="Malgun Gothic"/>
              </a:rPr>
              <a:t>골형성</a:t>
            </a:r>
            <a:r>
              <a:rPr lang="ko-KR" altLang="en-US" sz="1800" b="1" dirty="0">
                <a:solidFill>
                  <a:srgbClr val="00583F"/>
                </a:solidFill>
                <a:latin typeface="+mn-ea"/>
                <a:cs typeface="Malgun Gothic"/>
                <a:sym typeface="Malgun Gothic"/>
              </a:rPr>
              <a:t> 촉진 작용과 골흡수를 억제하는 이중작용</a:t>
            </a:r>
            <a:r>
              <a:rPr lang="ko-KR" altLang="en-US" sz="1800" dirty="0">
                <a:solidFill>
                  <a:srgbClr val="00583F"/>
                </a:solidFill>
                <a:latin typeface="+mn-ea"/>
                <a:cs typeface="Malgun Gothic"/>
                <a:sym typeface="Malgun Gothic"/>
              </a:rPr>
              <a:t>을 나타냄</a:t>
            </a:r>
          </a:p>
        </p:txBody>
      </p:sp>
    </p:spTree>
    <p:extLst>
      <p:ext uri="{BB962C8B-B14F-4D97-AF65-F5344CB8AC3E}">
        <p14:creationId xmlns:p14="http://schemas.microsoft.com/office/powerpoint/2010/main" val="2169515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F73492C-1047-4D3D-8F22-61B2AEF3001E}"/>
              </a:ext>
            </a:extLst>
          </p:cNvPr>
          <p:cNvSpPr/>
          <p:nvPr/>
        </p:nvSpPr>
        <p:spPr>
          <a:xfrm>
            <a:off x="7708611" y="1889547"/>
            <a:ext cx="1313895" cy="3675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730D924-B2C6-43D2-BC5B-98911654F8E4}"/>
              </a:ext>
            </a:extLst>
          </p:cNvPr>
          <p:cNvSpPr/>
          <p:nvPr/>
        </p:nvSpPr>
        <p:spPr>
          <a:xfrm>
            <a:off x="12753674" y="1901075"/>
            <a:ext cx="1313895" cy="3675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4E10CB-927E-4FD8-8196-C64C16DB7B62}"/>
              </a:ext>
            </a:extLst>
          </p:cNvPr>
          <p:cNvSpPr txBox="1"/>
          <p:nvPr/>
        </p:nvSpPr>
        <p:spPr>
          <a:xfrm>
            <a:off x="411329" y="10649288"/>
            <a:ext cx="10052050" cy="295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KSBMR. Osteoporosis and osteoporosis fracture Fact sheet 2023. </a:t>
            </a:r>
          </a:p>
        </p:txBody>
      </p:sp>
      <p:sp>
        <p:nvSpPr>
          <p:cNvPr id="5" name="제목 13">
            <a:extLst>
              <a:ext uri="{FF2B5EF4-FFF2-40B4-BE49-F238E27FC236}">
                <a16:creationId xmlns:a16="http://schemas.microsoft.com/office/drawing/2014/main" id="{AFB088D4-ED2D-45CA-BE85-97023FFA8943}"/>
              </a:ext>
            </a:extLst>
          </p:cNvPr>
          <p:cNvSpPr txBox="1">
            <a:spLocks/>
          </p:cNvSpPr>
          <p:nvPr/>
        </p:nvSpPr>
        <p:spPr>
          <a:xfrm>
            <a:off x="595473" y="401066"/>
            <a:ext cx="18269601" cy="872286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287" b="1">
                <a:solidFill>
                  <a:srgbClr val="01573C"/>
                </a:solidFill>
              </a:rPr>
              <a:t>골다공증과 골감소증의 국내 유병률</a:t>
            </a:r>
            <a:endParaRPr lang="ko-KR" altLang="en-US" sz="4287" b="1" dirty="0">
              <a:solidFill>
                <a:srgbClr val="01573C"/>
              </a:solidFill>
            </a:endParaRPr>
          </a:p>
        </p:txBody>
      </p:sp>
      <p:grpSp>
        <p:nvGrpSpPr>
          <p:cNvPr id="6" name="그래픽 5">
            <a:extLst>
              <a:ext uri="{FF2B5EF4-FFF2-40B4-BE49-F238E27FC236}">
                <a16:creationId xmlns:a16="http://schemas.microsoft.com/office/drawing/2014/main" id="{8821EEF0-35D2-4599-8DC7-3DFE7B9FAB20}"/>
              </a:ext>
            </a:extLst>
          </p:cNvPr>
          <p:cNvGrpSpPr/>
          <p:nvPr/>
        </p:nvGrpSpPr>
        <p:grpSpPr>
          <a:xfrm>
            <a:off x="717683" y="1862991"/>
            <a:ext cx="297116" cy="291486"/>
            <a:chOff x="6047934" y="3380130"/>
            <a:chExt cx="97965" cy="96109"/>
          </a:xfrm>
        </p:grpSpPr>
        <p:sp>
          <p:nvSpPr>
            <p:cNvPr id="7" name="자유형 17">
              <a:extLst>
                <a:ext uri="{FF2B5EF4-FFF2-40B4-BE49-F238E27FC236}">
                  <a16:creationId xmlns:a16="http://schemas.microsoft.com/office/drawing/2014/main" id="{1F20AED8-3650-46DC-871C-C25B5AFA5D4B}"/>
                </a:ext>
              </a:extLst>
            </p:cNvPr>
            <p:cNvSpPr/>
            <p:nvPr/>
          </p:nvSpPr>
          <p:spPr>
            <a:xfrm>
              <a:off x="6047934" y="3380130"/>
              <a:ext cx="96131" cy="96109"/>
            </a:xfrm>
            <a:custGeom>
              <a:avLst/>
              <a:gdLst>
                <a:gd name="connsiteX0" fmla="*/ 89615 w 96131"/>
                <a:gd name="connsiteY0" fmla="*/ 43982 h 96109"/>
                <a:gd name="connsiteX1" fmla="*/ 83912 w 96131"/>
                <a:gd name="connsiteY1" fmla="*/ 49684 h 96109"/>
                <a:gd name="connsiteX2" fmla="*/ 49695 w 96131"/>
                <a:gd name="connsiteY2" fmla="*/ 83892 h 96109"/>
                <a:gd name="connsiteX3" fmla="*/ 47251 w 96131"/>
                <a:gd name="connsiteY3" fmla="*/ 83892 h 96109"/>
                <a:gd name="connsiteX4" fmla="*/ 40734 w 96131"/>
                <a:gd name="connsiteY4" fmla="*/ 83892 h 96109"/>
                <a:gd name="connsiteX5" fmla="*/ 11405 w 96131"/>
                <a:gd name="connsiteY5" fmla="*/ 48055 h 96109"/>
                <a:gd name="connsiteX6" fmla="*/ 48066 w 96131"/>
                <a:gd name="connsiteY6" fmla="*/ 11403 h 96109"/>
                <a:gd name="connsiteX7" fmla="*/ 64360 w 96131"/>
                <a:gd name="connsiteY7" fmla="*/ 14661 h 96109"/>
                <a:gd name="connsiteX8" fmla="*/ 71692 w 96131"/>
                <a:gd name="connsiteY8" fmla="*/ 12217 h 96109"/>
                <a:gd name="connsiteX9" fmla="*/ 69248 w 96131"/>
                <a:gd name="connsiteY9" fmla="*/ 4887 h 96109"/>
                <a:gd name="connsiteX10" fmla="*/ 48066 w 96131"/>
                <a:gd name="connsiteY10" fmla="*/ 0 h 96109"/>
                <a:gd name="connsiteX11" fmla="*/ 13849 w 96131"/>
                <a:gd name="connsiteY11" fmla="*/ 13846 h 96109"/>
                <a:gd name="connsiteX12" fmla="*/ 0 w 96131"/>
                <a:gd name="connsiteY12" fmla="*/ 48055 h 96109"/>
                <a:gd name="connsiteX13" fmla="*/ 39104 w 96131"/>
                <a:gd name="connsiteY13" fmla="*/ 95295 h 96109"/>
                <a:gd name="connsiteX14" fmla="*/ 48066 w 96131"/>
                <a:gd name="connsiteY14" fmla="*/ 96110 h 96109"/>
                <a:gd name="connsiteX15" fmla="*/ 51325 w 96131"/>
                <a:gd name="connsiteY15" fmla="*/ 96110 h 96109"/>
                <a:gd name="connsiteX16" fmla="*/ 82283 w 96131"/>
                <a:gd name="connsiteY16" fmla="*/ 82263 h 96109"/>
                <a:gd name="connsiteX17" fmla="*/ 96132 w 96131"/>
                <a:gd name="connsiteY17" fmla="*/ 51313 h 96109"/>
                <a:gd name="connsiteX18" fmla="*/ 90429 w 96131"/>
                <a:gd name="connsiteY18" fmla="*/ 45611 h 96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131" h="96109">
                  <a:moveTo>
                    <a:pt x="89615" y="43982"/>
                  </a:moveTo>
                  <a:cubicBezTo>
                    <a:pt x="86356" y="43982"/>
                    <a:pt x="83912" y="46426"/>
                    <a:pt x="83912" y="49684"/>
                  </a:cubicBezTo>
                  <a:cubicBezTo>
                    <a:pt x="82283" y="67603"/>
                    <a:pt x="68433" y="82263"/>
                    <a:pt x="49695" y="83892"/>
                  </a:cubicBezTo>
                  <a:cubicBezTo>
                    <a:pt x="48881" y="83892"/>
                    <a:pt x="48066" y="83892"/>
                    <a:pt x="47251" y="83892"/>
                  </a:cubicBezTo>
                  <a:cubicBezTo>
                    <a:pt x="44807" y="83892"/>
                    <a:pt x="42363" y="83892"/>
                    <a:pt x="40734" y="83892"/>
                  </a:cubicBezTo>
                  <a:cubicBezTo>
                    <a:pt x="23626" y="80634"/>
                    <a:pt x="11405" y="65159"/>
                    <a:pt x="11405" y="48055"/>
                  </a:cubicBezTo>
                  <a:cubicBezTo>
                    <a:pt x="11405" y="30950"/>
                    <a:pt x="27699" y="11403"/>
                    <a:pt x="48066" y="11403"/>
                  </a:cubicBezTo>
                  <a:cubicBezTo>
                    <a:pt x="68433" y="11403"/>
                    <a:pt x="58657" y="13032"/>
                    <a:pt x="64360" y="14661"/>
                  </a:cubicBezTo>
                  <a:cubicBezTo>
                    <a:pt x="66803" y="16290"/>
                    <a:pt x="70877" y="14661"/>
                    <a:pt x="71692" y="12217"/>
                  </a:cubicBezTo>
                  <a:cubicBezTo>
                    <a:pt x="73321" y="8959"/>
                    <a:pt x="71692" y="5702"/>
                    <a:pt x="69248" y="4887"/>
                  </a:cubicBezTo>
                  <a:cubicBezTo>
                    <a:pt x="62730" y="1629"/>
                    <a:pt x="55398" y="0"/>
                    <a:pt x="48066" y="0"/>
                  </a:cubicBezTo>
                  <a:cubicBezTo>
                    <a:pt x="35031" y="0"/>
                    <a:pt x="23626" y="4887"/>
                    <a:pt x="13849" y="13846"/>
                  </a:cubicBezTo>
                  <a:cubicBezTo>
                    <a:pt x="4888" y="22806"/>
                    <a:pt x="0" y="35023"/>
                    <a:pt x="0" y="48055"/>
                  </a:cubicBezTo>
                  <a:cubicBezTo>
                    <a:pt x="0" y="70861"/>
                    <a:pt x="16294" y="91223"/>
                    <a:pt x="39104" y="95295"/>
                  </a:cubicBezTo>
                  <a:cubicBezTo>
                    <a:pt x="42363" y="95295"/>
                    <a:pt x="44807" y="96110"/>
                    <a:pt x="48066" y="96110"/>
                  </a:cubicBezTo>
                  <a:cubicBezTo>
                    <a:pt x="51325" y="96110"/>
                    <a:pt x="50510" y="96110"/>
                    <a:pt x="51325" y="96110"/>
                  </a:cubicBezTo>
                  <a:cubicBezTo>
                    <a:pt x="62730" y="96110"/>
                    <a:pt x="74136" y="90408"/>
                    <a:pt x="82283" y="82263"/>
                  </a:cubicBezTo>
                  <a:cubicBezTo>
                    <a:pt x="90429" y="74119"/>
                    <a:pt x="95317" y="63530"/>
                    <a:pt x="96132" y="51313"/>
                  </a:cubicBezTo>
                  <a:cubicBezTo>
                    <a:pt x="96132" y="48055"/>
                    <a:pt x="93688" y="45611"/>
                    <a:pt x="90429" y="45611"/>
                  </a:cubicBezTo>
                </a:path>
              </a:pathLst>
            </a:custGeom>
            <a:solidFill>
              <a:srgbClr val="016B71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 18">
              <a:extLst>
                <a:ext uri="{FF2B5EF4-FFF2-40B4-BE49-F238E27FC236}">
                  <a16:creationId xmlns:a16="http://schemas.microsoft.com/office/drawing/2014/main" id="{23B42C00-DBF6-411D-80DF-752CC301986F}"/>
                </a:ext>
              </a:extLst>
            </p:cNvPr>
            <p:cNvSpPr/>
            <p:nvPr/>
          </p:nvSpPr>
          <p:spPr>
            <a:xfrm>
              <a:off x="6070541" y="3388886"/>
              <a:ext cx="75357" cy="58846"/>
            </a:xfrm>
            <a:custGeom>
              <a:avLst/>
              <a:gdLst>
                <a:gd name="connsiteX0" fmla="*/ 73525 w 75357"/>
                <a:gd name="connsiteY0" fmla="*/ 1833 h 58846"/>
                <a:gd name="connsiteX1" fmla="*/ 65378 w 75357"/>
                <a:gd name="connsiteY1" fmla="*/ 1833 h 58846"/>
                <a:gd name="connsiteX2" fmla="*/ 22200 w 75357"/>
                <a:gd name="connsiteY2" fmla="*/ 45001 h 58846"/>
                <a:gd name="connsiteX3" fmla="*/ 9980 w 75357"/>
                <a:gd name="connsiteY3" fmla="*/ 32783 h 58846"/>
                <a:gd name="connsiteX4" fmla="*/ 1833 w 75357"/>
                <a:gd name="connsiteY4" fmla="*/ 32783 h 58846"/>
                <a:gd name="connsiteX5" fmla="*/ 1833 w 75357"/>
                <a:gd name="connsiteY5" fmla="*/ 40928 h 58846"/>
                <a:gd name="connsiteX6" fmla="*/ 18127 w 75357"/>
                <a:gd name="connsiteY6" fmla="*/ 57218 h 58846"/>
                <a:gd name="connsiteX7" fmla="*/ 22200 w 75357"/>
                <a:gd name="connsiteY7" fmla="*/ 58847 h 58846"/>
                <a:gd name="connsiteX8" fmla="*/ 26273 w 75357"/>
                <a:gd name="connsiteY8" fmla="*/ 57218 h 58846"/>
                <a:gd name="connsiteX9" fmla="*/ 73525 w 75357"/>
                <a:gd name="connsiteY9" fmla="*/ 9977 h 58846"/>
                <a:gd name="connsiteX10" fmla="*/ 73525 w 75357"/>
                <a:gd name="connsiteY10" fmla="*/ 1833 h 58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357" h="58846">
                  <a:moveTo>
                    <a:pt x="73525" y="1833"/>
                  </a:moveTo>
                  <a:cubicBezTo>
                    <a:pt x="71081" y="-611"/>
                    <a:pt x="67822" y="-611"/>
                    <a:pt x="65378" y="1833"/>
                  </a:cubicBezTo>
                  <a:lnTo>
                    <a:pt x="22200" y="45001"/>
                  </a:lnTo>
                  <a:lnTo>
                    <a:pt x="9980" y="32783"/>
                  </a:lnTo>
                  <a:cubicBezTo>
                    <a:pt x="7536" y="30340"/>
                    <a:pt x="4277" y="30340"/>
                    <a:pt x="1833" y="32783"/>
                  </a:cubicBezTo>
                  <a:cubicBezTo>
                    <a:pt x="-611" y="35227"/>
                    <a:pt x="-611" y="38485"/>
                    <a:pt x="1833" y="40928"/>
                  </a:cubicBezTo>
                  <a:lnTo>
                    <a:pt x="18127" y="57218"/>
                  </a:lnTo>
                  <a:cubicBezTo>
                    <a:pt x="18941" y="58032"/>
                    <a:pt x="20571" y="58847"/>
                    <a:pt x="22200" y="58847"/>
                  </a:cubicBezTo>
                  <a:cubicBezTo>
                    <a:pt x="23829" y="58847"/>
                    <a:pt x="25459" y="58847"/>
                    <a:pt x="26273" y="57218"/>
                  </a:cubicBezTo>
                  <a:lnTo>
                    <a:pt x="73525" y="9977"/>
                  </a:lnTo>
                  <a:cubicBezTo>
                    <a:pt x="75969" y="7534"/>
                    <a:pt x="75969" y="4276"/>
                    <a:pt x="73525" y="1833"/>
                  </a:cubicBezTo>
                </a:path>
              </a:pathLst>
            </a:custGeom>
            <a:solidFill>
              <a:srgbClr val="DE8852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D096641-3C29-43FD-AF1E-559FF1908334}"/>
              </a:ext>
            </a:extLst>
          </p:cNvPr>
          <p:cNvSpPr txBox="1"/>
          <p:nvPr/>
        </p:nvSpPr>
        <p:spPr>
          <a:xfrm>
            <a:off x="1077801" y="1690231"/>
            <a:ext cx="17616777" cy="1311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24"/>
              </a:spcAft>
            </a:pPr>
            <a:r>
              <a:rPr lang="en-US" altLang="ko-KR" sz="2474" b="1" dirty="0">
                <a:solidFill>
                  <a:srgbClr val="01573C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50</a:t>
            </a:r>
            <a:r>
              <a:rPr lang="ko-KR" altLang="en-US" sz="2474" b="1" dirty="0">
                <a:solidFill>
                  <a:srgbClr val="01573C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세 이상 성인에서 골다공증의 국내 유병률은</a:t>
            </a:r>
            <a:r>
              <a:rPr lang="en-US" altLang="ko-KR" sz="2474" b="1" dirty="0">
                <a:solidFill>
                  <a:srgbClr val="01573C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3298" b="1" dirty="0">
                <a:solidFill>
                  <a:srgbClr val="01573C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22.4%</a:t>
            </a:r>
            <a:r>
              <a:rPr lang="en-US" altLang="ko-KR" sz="2474" b="1" dirty="0">
                <a:solidFill>
                  <a:srgbClr val="01573C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, </a:t>
            </a:r>
            <a:r>
              <a:rPr lang="ko-KR" altLang="en-US" sz="2474" b="1" dirty="0">
                <a:solidFill>
                  <a:srgbClr val="01573C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골감소증의 국내 유병률은</a:t>
            </a:r>
            <a:r>
              <a:rPr lang="en-US" altLang="ko-KR" sz="2474" b="1" dirty="0">
                <a:solidFill>
                  <a:srgbClr val="01573C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3298" b="1" dirty="0">
                <a:solidFill>
                  <a:srgbClr val="01573C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48.9%</a:t>
            </a:r>
            <a:r>
              <a:rPr lang="en-US" altLang="ko-KR" sz="2474" b="1" dirty="0">
                <a:solidFill>
                  <a:srgbClr val="01573C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. </a:t>
            </a:r>
          </a:p>
          <a:p>
            <a:pPr marL="7854" lvl="1" indent="214659">
              <a:buClr>
                <a:srgbClr val="EAA14B"/>
              </a:buClr>
              <a:buSzPct val="100000"/>
              <a:buFont typeface="Arial" panose="020B0604020202020204" pitchFamily="34" charset="0"/>
              <a:buChar char="•"/>
            </a:pPr>
            <a:r>
              <a:rPr lang="ko-KR" altLang="en-US" sz="1979" dirty="0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골다공증의 유병률은 여성</a:t>
            </a:r>
            <a:r>
              <a:rPr lang="en-US" altLang="ko-KR" sz="1979" dirty="0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(37.3%)</a:t>
            </a:r>
            <a:r>
              <a:rPr lang="ko-KR" altLang="en-US" sz="1979" dirty="0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이 남성</a:t>
            </a:r>
            <a:r>
              <a:rPr lang="en-US" altLang="ko-KR" sz="1979" dirty="0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(7.5%)</a:t>
            </a:r>
            <a:r>
              <a:rPr lang="ko-KR" altLang="en-US" sz="1979" dirty="0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보다 높게 나타났습니다</a:t>
            </a:r>
            <a:r>
              <a:rPr lang="en-US" altLang="ko-KR" sz="1979" dirty="0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.</a:t>
            </a:r>
          </a:p>
          <a:p>
            <a:pPr marL="7854" lvl="1" indent="214659">
              <a:buClr>
                <a:srgbClr val="EAA14B"/>
              </a:buClr>
              <a:buSzPct val="100000"/>
              <a:buFont typeface="Arial" panose="020B0604020202020204" pitchFamily="34" charset="0"/>
              <a:buChar char="•"/>
            </a:pPr>
            <a:r>
              <a:rPr lang="ko-KR" altLang="en-US" sz="1979" dirty="0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골감소증의 유병률은 여성</a:t>
            </a:r>
            <a:r>
              <a:rPr lang="en-US" altLang="ko-KR" sz="1979" dirty="0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(48.9%)</a:t>
            </a:r>
            <a:r>
              <a:rPr lang="ko-KR" altLang="en-US" sz="1979" dirty="0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과 남성</a:t>
            </a:r>
            <a:r>
              <a:rPr lang="en-US" altLang="ko-KR" sz="1979" dirty="0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(46.8%)</a:t>
            </a:r>
            <a:r>
              <a:rPr lang="ko-KR" altLang="en-US" sz="1979" dirty="0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이 유사하게 나타났습니다</a:t>
            </a:r>
            <a:r>
              <a:rPr lang="en-US" altLang="ko-KR" sz="1979" dirty="0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.</a:t>
            </a:r>
            <a:endParaRPr lang="en-US" altLang="ko-KR" sz="2309" b="1" dirty="0">
              <a:solidFill>
                <a:srgbClr val="026B76"/>
              </a:solidFill>
              <a:latin typeface="Arial" panose="020B0604020202020204" pitchFamily="34" charset="0"/>
              <a:ea typeface="나눔스퀘어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CA050C-E6FA-4291-919E-7472A9EEB6EA}"/>
              </a:ext>
            </a:extLst>
          </p:cNvPr>
          <p:cNvSpPr txBox="1"/>
          <p:nvPr/>
        </p:nvSpPr>
        <p:spPr>
          <a:xfrm>
            <a:off x="420792" y="9412518"/>
            <a:ext cx="12204862" cy="777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84" dirty="0">
                <a:solidFill>
                  <a:srgbClr val="242424"/>
                </a:solidFill>
                <a:latin typeface="Segoe UI" panose="020B0502040204020203" pitchFamily="34" charset="0"/>
              </a:rPr>
              <a:t>국민건강영양조사</a:t>
            </a:r>
            <a:r>
              <a:rPr lang="en-US" altLang="ko-KR" sz="1484" dirty="0">
                <a:solidFill>
                  <a:srgbClr val="242424"/>
                </a:solidFill>
                <a:latin typeface="Segoe UI" panose="020B0502040204020203" pitchFamily="34" charset="0"/>
              </a:rPr>
              <a:t>(2008-2011) </a:t>
            </a:r>
            <a:r>
              <a:rPr lang="ko-KR" altLang="en-US" sz="1484" dirty="0">
                <a:solidFill>
                  <a:srgbClr val="242424"/>
                </a:solidFill>
                <a:latin typeface="Segoe UI" panose="020B0502040204020203" pitchFamily="34" charset="0"/>
              </a:rPr>
              <a:t>자료에서 추출</a:t>
            </a:r>
          </a:p>
          <a:p>
            <a:r>
              <a:rPr lang="ko-KR" altLang="en-US" sz="1484" dirty="0">
                <a:solidFill>
                  <a:srgbClr val="242424"/>
                </a:solidFill>
                <a:latin typeface="Segoe UI" panose="020B0502040204020203" pitchFamily="34" charset="0"/>
              </a:rPr>
              <a:t>우리나라 </a:t>
            </a:r>
            <a:r>
              <a:rPr lang="en-US" altLang="ko-KR" sz="1484" dirty="0">
                <a:solidFill>
                  <a:srgbClr val="242424"/>
                </a:solidFill>
                <a:latin typeface="Segoe UI" panose="020B0502040204020203" pitchFamily="34" charset="0"/>
              </a:rPr>
              <a:t>50</a:t>
            </a:r>
            <a:r>
              <a:rPr lang="ko-KR" altLang="en-US" sz="1484" dirty="0">
                <a:solidFill>
                  <a:srgbClr val="242424"/>
                </a:solidFill>
                <a:latin typeface="Segoe UI" panose="020B0502040204020203" pitchFamily="34" charset="0"/>
              </a:rPr>
              <a:t>대 이후 성인에서 골다공증과 골감소증 유병률</a:t>
            </a:r>
            <a:r>
              <a:rPr lang="en-US" altLang="ko-KR" sz="1484" dirty="0">
                <a:solidFill>
                  <a:srgbClr val="242424"/>
                </a:solidFill>
                <a:latin typeface="Segoe UI" panose="020B0502040204020203" pitchFamily="34" charset="0"/>
              </a:rPr>
              <a:t>(2008-2011), </a:t>
            </a:r>
            <a:r>
              <a:rPr lang="ko-KR" altLang="en-US" sz="1484" dirty="0">
                <a:solidFill>
                  <a:srgbClr val="242424"/>
                </a:solidFill>
                <a:latin typeface="Segoe UI" panose="020B0502040204020203" pitchFamily="34" charset="0"/>
              </a:rPr>
              <a:t>질병관리본부</a:t>
            </a:r>
          </a:p>
          <a:p>
            <a:r>
              <a:rPr lang="en" altLang="ko-KR" sz="1484" dirty="0">
                <a:solidFill>
                  <a:srgbClr val="242424"/>
                </a:solidFill>
                <a:latin typeface="Segoe UI" panose="020B0502040204020203" pitchFamily="34" charset="0"/>
              </a:rPr>
              <a:t>Adapted From (2019</a:t>
            </a:r>
            <a:r>
              <a:rPr lang="ko-KR" altLang="en-US" sz="1484" dirty="0">
                <a:solidFill>
                  <a:srgbClr val="242424"/>
                </a:solidFill>
                <a:latin typeface="Segoe UI" panose="020B0502040204020203" pitchFamily="34" charset="0"/>
              </a:rPr>
              <a:t>년 </a:t>
            </a:r>
            <a:r>
              <a:rPr lang="en" altLang="ko-KR" sz="1484" dirty="0">
                <a:solidFill>
                  <a:srgbClr val="242424"/>
                </a:solidFill>
                <a:latin typeface="Segoe UI" panose="020B0502040204020203" pitchFamily="34" charset="0"/>
              </a:rPr>
              <a:t>Fact sheet)</a:t>
            </a:r>
          </a:p>
        </p:txBody>
      </p:sp>
      <p:sp>
        <p:nvSpPr>
          <p:cNvPr id="48" name="슬라이드 번호 개체 틀 1">
            <a:extLst>
              <a:ext uri="{FF2B5EF4-FFF2-40B4-BE49-F238E27FC236}">
                <a16:creationId xmlns:a16="http://schemas.microsoft.com/office/drawing/2014/main" id="{206D4E61-4996-4839-92DC-360357A60D55}"/>
              </a:ext>
            </a:extLst>
          </p:cNvPr>
          <p:cNvSpPr txBox="1">
            <a:spLocks/>
          </p:cNvSpPr>
          <p:nvPr/>
        </p:nvSpPr>
        <p:spPr>
          <a:xfrm>
            <a:off x="19563163" y="10861723"/>
            <a:ext cx="540936" cy="447230"/>
          </a:xfrm>
          <a:prstGeom prst="rect">
            <a:avLst/>
          </a:prstGeom>
        </p:spPr>
        <p:txBody>
          <a:bodyPr vert="horz" lIns="150781" tIns="75390" rIns="150781" bIns="7539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5F1155-D4EA-784C-A51F-D832E946BA31}" type="slidenum">
              <a:rPr kumimoji="1" lang="x-none" altLang="en-US" sz="1319">
                <a:cs typeface="Arial" panose="020B0604020202020204" pitchFamily="34" charset="0"/>
              </a:rPr>
              <a:pPr/>
              <a:t>4</a:t>
            </a:fld>
            <a:endParaRPr kumimoji="1" lang="x-none" altLang="en-US" sz="1319">
              <a:cs typeface="Arial" panose="020B0604020202020204" pitchFamily="34" charset="0"/>
            </a:endParaRPr>
          </a:p>
        </p:txBody>
      </p:sp>
      <p:pic>
        <p:nvPicPr>
          <p:cNvPr id="50" name="그림 49">
            <a:extLst>
              <a:ext uri="{FF2B5EF4-FFF2-40B4-BE49-F238E27FC236}">
                <a16:creationId xmlns:a16="http://schemas.microsoft.com/office/drawing/2014/main" id="{38FBBC25-F169-4980-A671-DF0D4CA3F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157" y="3139692"/>
            <a:ext cx="13412542" cy="581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050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치료 </a:t>
            </a:r>
            <a:r>
              <a:rPr lang="en-US" altLang="ko-KR" sz="4000" b="1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– </a:t>
            </a:r>
            <a:r>
              <a:rPr lang="ko-KR" altLang="en-US" sz="4000" b="1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약물요법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B578882-DAC4-4A71-A228-3BEEE8B8A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70" y="1311275"/>
            <a:ext cx="18657359" cy="947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142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치료 </a:t>
            </a:r>
            <a:r>
              <a:rPr lang="en-US" altLang="ko-KR" sz="4000" b="1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– </a:t>
            </a:r>
            <a:r>
              <a:rPr lang="ko-KR" altLang="en-US" sz="4000" b="1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약물요법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198ACC7-C77C-46BD-9080-D2265ECCD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46" y="1463675"/>
            <a:ext cx="18313504" cy="90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439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약물치료 대상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graphicFrame>
        <p:nvGraphicFramePr>
          <p:cNvPr id="5" name="Google Shape;264;p36">
            <a:extLst>
              <a:ext uri="{FF2B5EF4-FFF2-40B4-BE49-F238E27FC236}">
                <a16:creationId xmlns:a16="http://schemas.microsoft.com/office/drawing/2014/main" id="{80810373-0600-4B4C-A12B-DDF950C599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6261681"/>
              </p:ext>
            </p:extLst>
          </p:nvPr>
        </p:nvGraphicFramePr>
        <p:xfrm>
          <a:off x="1684466" y="1606346"/>
          <a:ext cx="16735168" cy="877742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67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67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642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2800" dirty="0">
                          <a:solidFill>
                            <a:srgbClr val="00583F"/>
                          </a:solidFill>
                          <a:latin typeface="+mn-ea"/>
                          <a:ea typeface="+mn-ea"/>
                        </a:rPr>
                        <a:t>골절의 고위험군</a:t>
                      </a:r>
                      <a:endParaRPr sz="2800" dirty="0">
                        <a:solidFill>
                          <a:srgbClr val="00583F"/>
                        </a:solidFill>
                        <a:latin typeface="+mn-ea"/>
                        <a:ea typeface="+mn-ea"/>
                      </a:endParaRPr>
                    </a:p>
                  </a:txBody>
                  <a:tcPr marL="201008" marR="201008" marT="201008" marB="20100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" sz="2800">
                          <a:solidFill>
                            <a:srgbClr val="00583F"/>
                          </a:solidFill>
                          <a:latin typeface="+mn-ea"/>
                          <a:ea typeface="+mn-ea"/>
                        </a:rPr>
                        <a:t>골절의 초고위험군</a:t>
                      </a:r>
                      <a:endParaRPr sz="2800">
                        <a:solidFill>
                          <a:srgbClr val="00583F"/>
                        </a:solidFill>
                        <a:latin typeface="+mn-ea"/>
                        <a:ea typeface="+mn-ea"/>
                      </a:endParaRPr>
                    </a:p>
                  </a:txBody>
                  <a:tcPr marL="201008" marR="201008" marT="201008" marB="20100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6481">
                <a:tc>
                  <a:txBody>
                    <a:bodyPr/>
                    <a:lstStyle/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3F"/>
                        </a:buClr>
                        <a:buSzPts val="1300"/>
                        <a:buChar char="●"/>
                      </a:pPr>
                      <a:r>
                        <a:rPr lang="ko" sz="2800" b="1" dirty="0">
                          <a:solidFill>
                            <a:srgbClr val="00583F"/>
                          </a:solidFill>
                          <a:latin typeface="+mn-ea"/>
                          <a:ea typeface="+mn-ea"/>
                        </a:rPr>
                        <a:t>대퇴골절, 또는 척추골절</a:t>
                      </a:r>
                      <a:r>
                        <a:rPr lang="ko" sz="2800" dirty="0">
                          <a:solidFill>
                            <a:srgbClr val="00583F"/>
                          </a:solidFill>
                          <a:latin typeface="+mn-ea"/>
                          <a:ea typeface="+mn-ea"/>
                        </a:rPr>
                        <a:t>이 있거나</a:t>
                      </a:r>
                      <a:endParaRPr sz="2800" dirty="0">
                        <a:solidFill>
                          <a:srgbClr val="00583F"/>
                        </a:solidFill>
                        <a:latin typeface="+mn-ea"/>
                        <a:ea typeface="+mn-ea"/>
                      </a:endParaRPr>
                    </a:p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3F"/>
                        </a:buClr>
                        <a:buSzPts val="1300"/>
                        <a:buChar char="●"/>
                      </a:pPr>
                      <a:r>
                        <a:rPr lang="ko" sz="2800" b="1" dirty="0">
                          <a:solidFill>
                            <a:srgbClr val="00583F"/>
                          </a:solidFill>
                          <a:latin typeface="+mn-ea"/>
                          <a:ea typeface="+mn-ea"/>
                        </a:rPr>
                        <a:t>T-score ≤ -2.5</a:t>
                      </a:r>
                      <a:endParaRPr sz="2800" b="1" dirty="0">
                        <a:solidFill>
                          <a:srgbClr val="00583F"/>
                        </a:solidFill>
                        <a:latin typeface="+mn-ea"/>
                        <a:ea typeface="+mn-ea"/>
                      </a:endParaRPr>
                    </a:p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3F"/>
                        </a:buClr>
                        <a:buSzPts val="1300"/>
                        <a:buChar char="●"/>
                      </a:pPr>
                      <a:r>
                        <a:rPr lang="ko" sz="2800" b="1" dirty="0">
                          <a:solidFill>
                            <a:srgbClr val="00583F"/>
                          </a:solidFill>
                          <a:latin typeface="+mn-ea"/>
                          <a:ea typeface="+mn-ea"/>
                        </a:rPr>
                        <a:t>FRAX</a:t>
                      </a:r>
                      <a:r>
                        <a:rPr lang="ko" sz="2800" dirty="0">
                          <a:solidFill>
                            <a:srgbClr val="00583F"/>
                          </a:solidFill>
                          <a:latin typeface="+mn-ea"/>
                          <a:ea typeface="+mn-ea"/>
                        </a:rPr>
                        <a:t>: 10년 내 주요 골다공증골절 위험 20% 이상, 대퇴골절 위험 3% 이상 </a:t>
                      </a:r>
                      <a:endParaRPr sz="2800" dirty="0">
                        <a:solidFill>
                          <a:srgbClr val="00583F"/>
                        </a:solidFill>
                        <a:latin typeface="+mn-ea"/>
                        <a:ea typeface="+mn-ea"/>
                      </a:endParaRPr>
                    </a:p>
                  </a:txBody>
                  <a:tcPr marL="201008" marR="201008" marT="201008" marB="201008"/>
                </a:tc>
                <a:tc>
                  <a:txBody>
                    <a:bodyPr/>
                    <a:lstStyle/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3F"/>
                        </a:buClr>
                        <a:buSzPts val="1300"/>
                        <a:buChar char="●"/>
                      </a:pPr>
                      <a:r>
                        <a:rPr lang="ko" sz="2800" b="1" dirty="0">
                          <a:solidFill>
                            <a:srgbClr val="00583F"/>
                          </a:solidFill>
                          <a:latin typeface="+mn-ea"/>
                          <a:ea typeface="+mn-ea"/>
                        </a:rPr>
                        <a:t>최근 1년 내 골절</a:t>
                      </a:r>
                      <a:r>
                        <a:rPr lang="ko" sz="2800" dirty="0">
                          <a:solidFill>
                            <a:srgbClr val="00583F"/>
                          </a:solidFill>
                          <a:latin typeface="+mn-ea"/>
                          <a:ea typeface="+mn-ea"/>
                        </a:rPr>
                        <a:t>(척추 또는 대퇴골), 골다공증 </a:t>
                      </a:r>
                      <a:r>
                        <a:rPr lang="ko" sz="2800" b="1" dirty="0">
                          <a:solidFill>
                            <a:srgbClr val="00583F"/>
                          </a:solidFill>
                          <a:latin typeface="+mn-ea"/>
                          <a:ea typeface="+mn-ea"/>
                        </a:rPr>
                        <a:t>치료 중 발생한 골절, 다발골절</a:t>
                      </a:r>
                      <a:r>
                        <a:rPr lang="ko" sz="2800" dirty="0">
                          <a:solidFill>
                            <a:srgbClr val="00583F"/>
                          </a:solidFill>
                          <a:latin typeface="+mn-ea"/>
                          <a:ea typeface="+mn-ea"/>
                        </a:rPr>
                        <a:t>, glucocorticoid 등 약제 사용에 의한 골절</a:t>
                      </a:r>
                      <a:endParaRPr sz="2800" dirty="0">
                        <a:solidFill>
                          <a:srgbClr val="00583F"/>
                        </a:solidFill>
                        <a:latin typeface="+mn-ea"/>
                        <a:ea typeface="+mn-ea"/>
                      </a:endParaRPr>
                    </a:p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3F"/>
                        </a:buClr>
                        <a:buSzPts val="1300"/>
                        <a:buChar char="●"/>
                      </a:pPr>
                      <a:r>
                        <a:rPr lang="ko" sz="2800" b="1" dirty="0">
                          <a:solidFill>
                            <a:srgbClr val="00583F"/>
                          </a:solidFill>
                          <a:latin typeface="+mn-ea"/>
                          <a:ea typeface="+mn-ea"/>
                        </a:rPr>
                        <a:t>고령 + T-score &lt; -3.0 </a:t>
                      </a:r>
                      <a:endParaRPr sz="2800" b="1" dirty="0">
                        <a:solidFill>
                          <a:srgbClr val="00583F"/>
                        </a:solidFill>
                        <a:latin typeface="+mn-ea"/>
                        <a:ea typeface="+mn-ea"/>
                      </a:endParaRPr>
                    </a:p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3F"/>
                        </a:buClr>
                        <a:buSzPts val="1300"/>
                        <a:buChar char="●"/>
                      </a:pPr>
                      <a:r>
                        <a:rPr lang="ko" sz="2800" dirty="0">
                          <a:solidFill>
                            <a:srgbClr val="00583F"/>
                          </a:solidFill>
                          <a:latin typeface="+mn-ea"/>
                          <a:ea typeface="+mn-ea"/>
                        </a:rPr>
                        <a:t>낙상의 고위험군 또는 손상을 동반한 낙상</a:t>
                      </a:r>
                      <a:endParaRPr sz="2800" dirty="0">
                        <a:solidFill>
                          <a:srgbClr val="00583F"/>
                        </a:solidFill>
                        <a:latin typeface="+mn-ea"/>
                        <a:ea typeface="+mn-ea"/>
                      </a:endParaRPr>
                    </a:p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3F"/>
                        </a:buClr>
                        <a:buSzPts val="1300"/>
                        <a:buChar char="●"/>
                      </a:pPr>
                      <a:r>
                        <a:rPr lang="ko" sz="2800" b="1" dirty="0">
                          <a:solidFill>
                            <a:srgbClr val="00583F"/>
                          </a:solidFill>
                          <a:latin typeface="+mn-ea"/>
                          <a:ea typeface="+mn-ea"/>
                        </a:rPr>
                        <a:t>FRAX</a:t>
                      </a:r>
                      <a:r>
                        <a:rPr lang="ko" sz="2800" dirty="0">
                          <a:solidFill>
                            <a:srgbClr val="00583F"/>
                          </a:solidFill>
                          <a:latin typeface="+mn-ea"/>
                          <a:ea typeface="+mn-ea"/>
                        </a:rPr>
                        <a:t>: 10년 내 주요 골다공증 골절 위험 30% 이상, 대퇴골절 위험 4.5% 이상 </a:t>
                      </a:r>
                      <a:endParaRPr sz="2800" dirty="0">
                        <a:solidFill>
                          <a:srgbClr val="00583F"/>
                        </a:solidFill>
                        <a:latin typeface="+mn-ea"/>
                        <a:ea typeface="+mn-ea"/>
                      </a:endParaRPr>
                    </a:p>
                  </a:txBody>
                  <a:tcPr marL="201008" marR="201008" marT="201008" marB="20100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727">
                <a:tc>
                  <a:txBody>
                    <a:bodyPr/>
                    <a:lstStyle/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3F"/>
                        </a:buClr>
                        <a:buSzPts val="1300"/>
                        <a:buChar char="●"/>
                      </a:pPr>
                      <a:r>
                        <a:rPr lang="ko" sz="2800" dirty="0">
                          <a:solidFill>
                            <a:srgbClr val="00583F"/>
                          </a:solidFill>
                          <a:latin typeface="+mn-ea"/>
                          <a:ea typeface="+mn-ea"/>
                        </a:rPr>
                        <a:t>Alendronate, risedronate, zoledronic acid, denosumab 우선 사용</a:t>
                      </a:r>
                      <a:endParaRPr sz="2800" dirty="0">
                        <a:solidFill>
                          <a:srgbClr val="00583F"/>
                        </a:solidFill>
                        <a:latin typeface="+mn-ea"/>
                        <a:ea typeface="+mn-ea"/>
                      </a:endParaRPr>
                    </a:p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3F"/>
                        </a:buClr>
                        <a:buSzPts val="1300"/>
                        <a:buChar char="●"/>
                      </a:pPr>
                      <a:r>
                        <a:rPr lang="ko" sz="2800" dirty="0">
                          <a:solidFill>
                            <a:srgbClr val="00583F"/>
                          </a:solidFill>
                          <a:latin typeface="+mn-ea"/>
                          <a:ea typeface="+mn-ea"/>
                        </a:rPr>
                        <a:t>척추골절 감소 목적: ibandronate, raloxifene</a:t>
                      </a:r>
                      <a:endParaRPr sz="2800" dirty="0">
                        <a:solidFill>
                          <a:srgbClr val="00583F"/>
                        </a:solidFill>
                        <a:latin typeface="+mn-ea"/>
                        <a:ea typeface="+mn-ea"/>
                      </a:endParaRPr>
                    </a:p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3F"/>
                        </a:buClr>
                        <a:buSzPts val="1300"/>
                        <a:buChar char="●"/>
                      </a:pPr>
                      <a:r>
                        <a:rPr lang="ko" sz="2800" dirty="0">
                          <a:solidFill>
                            <a:srgbClr val="00583F"/>
                          </a:solidFill>
                          <a:latin typeface="+mn-ea"/>
                          <a:ea typeface="+mn-ea"/>
                        </a:rPr>
                        <a:t>bisphosphonate 를 1차약제로 선택하는 경우 매년 골밀도, 골절위험 평가를 하고, 보통 3-5년 사용 </a:t>
                      </a:r>
                      <a:endParaRPr sz="2800" dirty="0">
                        <a:solidFill>
                          <a:srgbClr val="00583F"/>
                        </a:solidFill>
                        <a:latin typeface="+mn-ea"/>
                        <a:ea typeface="+mn-ea"/>
                      </a:endParaRPr>
                    </a:p>
                  </a:txBody>
                  <a:tcPr marL="201008" marR="201008" marT="201008" marB="201008"/>
                </a:tc>
                <a:tc>
                  <a:txBody>
                    <a:bodyPr/>
                    <a:lstStyle/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3F"/>
                        </a:buClr>
                        <a:buSzPts val="1300"/>
                        <a:buChar char="●"/>
                      </a:pPr>
                      <a:r>
                        <a:rPr lang="ko" sz="2800" dirty="0">
                          <a:solidFill>
                            <a:srgbClr val="00583F"/>
                          </a:solidFill>
                          <a:latin typeface="+mn-ea"/>
                          <a:ea typeface="+mn-ea"/>
                        </a:rPr>
                        <a:t>1차 약제로 골형성촉진제의 사용: teriparatide, romosozumab </a:t>
                      </a:r>
                      <a:endParaRPr sz="2800" dirty="0">
                        <a:solidFill>
                          <a:srgbClr val="00583F"/>
                        </a:solidFill>
                        <a:latin typeface="+mn-ea"/>
                        <a:ea typeface="+mn-ea"/>
                      </a:endParaRPr>
                    </a:p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3F"/>
                        </a:buClr>
                        <a:buSzPts val="1300"/>
                        <a:buChar char="●"/>
                      </a:pPr>
                      <a:r>
                        <a:rPr lang="ko" sz="2800" dirty="0">
                          <a:solidFill>
                            <a:srgbClr val="00583F"/>
                          </a:solidFill>
                          <a:latin typeface="+mn-ea"/>
                          <a:ea typeface="+mn-ea"/>
                        </a:rPr>
                        <a:t>denosumab, zoledronic acid 를 1차약제로 사용할 수 있음 </a:t>
                      </a:r>
                      <a:endParaRPr sz="2800" dirty="0">
                        <a:solidFill>
                          <a:srgbClr val="00583F"/>
                        </a:solidFill>
                        <a:latin typeface="+mn-ea"/>
                        <a:ea typeface="+mn-ea"/>
                      </a:endParaRPr>
                    </a:p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3F"/>
                        </a:buClr>
                        <a:buSzPts val="1300"/>
                        <a:buChar char="●"/>
                      </a:pPr>
                      <a:r>
                        <a:rPr lang="ko" sz="2800" dirty="0">
                          <a:solidFill>
                            <a:srgbClr val="00583F"/>
                          </a:solidFill>
                          <a:latin typeface="+mn-ea"/>
                          <a:ea typeface="+mn-ea"/>
                        </a:rPr>
                        <a:t>teriparatide 는 2년, romosozumab 은 1년 사용한 후 증가된 골밀도와 골절감소효과를 유지하기 위해 골흡수억제제를 순차적으로 이어서 사용</a:t>
                      </a:r>
                      <a:endParaRPr sz="2800" dirty="0">
                        <a:solidFill>
                          <a:srgbClr val="00583F"/>
                        </a:solidFill>
                        <a:latin typeface="+mn-ea"/>
                        <a:ea typeface="+mn-ea"/>
                      </a:endParaRPr>
                    </a:p>
                  </a:txBody>
                  <a:tcPr marL="201008" marR="201008" marT="201008" marB="20100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86266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약물치료제 종류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pic>
        <p:nvPicPr>
          <p:cNvPr id="8" name="Google Shape;274;p37">
            <a:extLst>
              <a:ext uri="{FF2B5EF4-FFF2-40B4-BE49-F238E27FC236}">
                <a16:creationId xmlns:a16="http://schemas.microsoft.com/office/drawing/2014/main" id="{9EEB18D4-3004-4A10-A2F2-F92588073B2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544" y="2051028"/>
            <a:ext cx="9204306" cy="9235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75;p37">
            <a:extLst>
              <a:ext uri="{FF2B5EF4-FFF2-40B4-BE49-F238E27FC236}">
                <a16:creationId xmlns:a16="http://schemas.microsoft.com/office/drawing/2014/main" id="{7E019E88-9158-4C8D-8ACD-B9DDE87D739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61506" y="1597589"/>
            <a:ext cx="10052050" cy="966689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79;p37">
            <a:extLst>
              <a:ext uri="{FF2B5EF4-FFF2-40B4-BE49-F238E27FC236}">
                <a16:creationId xmlns:a16="http://schemas.microsoft.com/office/drawing/2014/main" id="{DAE48ADF-EF02-481C-B2BB-F3239DBD75EA}"/>
              </a:ext>
            </a:extLst>
          </p:cNvPr>
          <p:cNvSpPr txBox="1"/>
          <p:nvPr/>
        </p:nvSpPr>
        <p:spPr>
          <a:xfrm>
            <a:off x="0" y="1267731"/>
            <a:ext cx="19448859" cy="70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8" tIns="201008" rIns="201008" bIns="201008" anchor="t" anchorCtr="0">
            <a:noAutofit/>
          </a:bodyPr>
          <a:lstStyle/>
          <a:p>
            <a:pPr marL="2010400" lvl="1" indent="-767861" algn="l" rtl="0">
              <a:buClr>
                <a:srgbClr val="00583F"/>
              </a:buClr>
              <a:buSzPts val="1900"/>
              <a:buFont typeface="Malgun Gothic"/>
              <a:buChar char="○"/>
            </a:pPr>
            <a:r>
              <a:rPr lang="ko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환자 상태</a:t>
            </a:r>
            <a:r>
              <a:rPr lang="en-US" altLang="ko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약물 순응도</a:t>
            </a:r>
            <a:r>
              <a:rPr lang="en-US" altLang="ko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치료 결과</a:t>
            </a:r>
            <a:r>
              <a:rPr lang="en-US" altLang="ko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합병증 등을 고려해 선택</a:t>
            </a:r>
            <a:endParaRPr sz="2800" b="1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algn="l" rtl="0"/>
            <a:endParaRPr sz="28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962700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A4CC9E-AC6A-4F99-A292-A7CDFB6735FA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9882510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골다공증의 치료 평가 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sp>
        <p:nvSpPr>
          <p:cNvPr id="10" name="Google Shape;279;p37">
            <a:extLst>
              <a:ext uri="{FF2B5EF4-FFF2-40B4-BE49-F238E27FC236}">
                <a16:creationId xmlns:a16="http://schemas.microsoft.com/office/drawing/2014/main" id="{DAE48ADF-EF02-481C-B2BB-F3239DBD75EA}"/>
              </a:ext>
            </a:extLst>
          </p:cNvPr>
          <p:cNvSpPr txBox="1"/>
          <p:nvPr/>
        </p:nvSpPr>
        <p:spPr>
          <a:xfrm>
            <a:off x="0" y="1267731"/>
            <a:ext cx="19448859" cy="636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8" tIns="201008" rIns="201008" bIns="201008" anchor="t" anchorCtr="0">
            <a:noAutofit/>
          </a:bodyPr>
          <a:lstStyle/>
          <a:p>
            <a:pPr marL="2010400" lvl="1" indent="-767861" algn="l" rtl="0">
              <a:buClr>
                <a:srgbClr val="00583F"/>
              </a:buClr>
              <a:buSzPts val="1900"/>
              <a:buFont typeface="Malgun Gothic"/>
              <a:buChar char="○"/>
            </a:pPr>
            <a:r>
              <a:rPr lang="ko-KR" altLang="en-US" sz="2800" b="1" dirty="0" err="1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골밀도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검사 </a:t>
            </a:r>
            <a:r>
              <a:rPr lang="en-US" altLang="ko-KR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- 1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년 마다 추적검사</a:t>
            </a:r>
            <a:r>
              <a:rPr lang="en-US" altLang="ko-KR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치료 효과를 평가 </a:t>
            </a:r>
          </a:p>
          <a:p>
            <a:pPr marL="2010400" lvl="1" indent="-767861" algn="l" rtl="0">
              <a:buClr>
                <a:srgbClr val="00583F"/>
              </a:buClr>
              <a:buSzPts val="1900"/>
              <a:buFont typeface="Malgun Gothic"/>
              <a:buChar char="○"/>
            </a:pPr>
            <a:endParaRPr lang="en-US" altLang="ko-KR" sz="2800" b="1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2010400" lvl="1" indent="-767861" algn="l" rtl="0">
              <a:buClr>
                <a:srgbClr val="00583F"/>
              </a:buClr>
              <a:buSzPts val="1900"/>
              <a:buFont typeface="Malgun Gothic"/>
              <a:buChar char="○"/>
            </a:pPr>
            <a:endParaRPr lang="en-US" altLang="ko-KR" sz="2800" b="1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2010400" lvl="1" indent="-767861" algn="l" rtl="0">
              <a:buClr>
                <a:srgbClr val="00583F"/>
              </a:buClr>
              <a:buSzPts val="1900"/>
              <a:buFont typeface="Malgun Gothic"/>
              <a:buChar char="○"/>
            </a:pPr>
            <a:endParaRPr lang="ko-KR" altLang="en-US" sz="2800" b="1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2010400" lvl="1" indent="-767861" algn="l" rtl="0">
              <a:buClr>
                <a:srgbClr val="00583F"/>
              </a:buClr>
              <a:buSzPts val="1900"/>
              <a:buFont typeface="Malgun Gothic"/>
              <a:buChar char="○"/>
            </a:pP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골표지자 검사 </a:t>
            </a:r>
            <a:r>
              <a:rPr lang="en-US" altLang="ko-KR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- 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골표지자</a:t>
            </a:r>
            <a:r>
              <a:rPr lang="en-US" altLang="ko-KR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: 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골교체율을 반영하는 지표</a:t>
            </a:r>
            <a:r>
              <a:rPr lang="en-US" altLang="ko-KR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뼈의 질을 평가 할 수 있는 비침습적 방법 </a:t>
            </a:r>
            <a:endParaRPr lang="en-US" altLang="ko-KR" sz="2800" b="1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2010400" lvl="1" indent="-767861" algn="l" rtl="0">
              <a:buClr>
                <a:srgbClr val="00583F"/>
              </a:buClr>
              <a:buSzPts val="1900"/>
              <a:buFont typeface="Malgun Gothic"/>
              <a:buChar char="○"/>
            </a:pPr>
            <a:endParaRPr lang="ko-KR" altLang="en-US" sz="2800" b="1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1242539" lvl="1" algn="l" rtl="0">
              <a:buClr>
                <a:srgbClr val="00583F"/>
              </a:buClr>
              <a:buSzPts val="1900"/>
            </a:pP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en-US" altLang="ko-KR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- </a:t>
            </a:r>
            <a:r>
              <a:rPr lang="ko-KR" altLang="en-US" sz="2800" b="1" dirty="0" err="1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파골세포</a:t>
            </a:r>
            <a:r>
              <a:rPr lang="en-US" altLang="ko-KR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2800" b="1" dirty="0" err="1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골모세포에서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분비되는 효소 및 유리 기질 성분 등을 측정 </a:t>
            </a:r>
          </a:p>
          <a:p>
            <a:pPr marL="1242539" lvl="1" algn="l" rtl="0">
              <a:buClr>
                <a:srgbClr val="00583F"/>
              </a:buClr>
              <a:buSzPts val="1900"/>
            </a:pP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en-US" altLang="ko-KR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- 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임상적 이용</a:t>
            </a:r>
            <a:r>
              <a:rPr lang="en-US" altLang="ko-KR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:  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골절 예측</a:t>
            </a:r>
            <a:r>
              <a:rPr lang="en-US" altLang="ko-KR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2800" b="1" dirty="0" err="1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골소실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예측</a:t>
            </a:r>
            <a:r>
              <a:rPr lang="en-US" altLang="ko-KR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치료 평가 </a:t>
            </a:r>
            <a:r>
              <a:rPr lang="en-US" altLang="ko-KR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(</a:t>
            </a:r>
            <a:r>
              <a:rPr lang="ko-KR" altLang="en-US" sz="2800" b="1" dirty="0" err="1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짧은기간안에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 변화보임</a:t>
            </a:r>
            <a:r>
              <a:rPr lang="en-US" altLang="ko-KR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), 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치료제 선택</a:t>
            </a:r>
            <a:r>
              <a:rPr lang="en-US" altLang="ko-KR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순응도 및 지속성 </a:t>
            </a:r>
            <a:r>
              <a:rPr lang="en-US" altLang="ko-KR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altLang="en-US" sz="2800" b="1" dirty="0">
                <a:solidFill>
                  <a:srgbClr val="00583F"/>
                </a:solidFill>
                <a:latin typeface="Malgun Gothic"/>
                <a:ea typeface="Malgun Gothic"/>
                <a:cs typeface="Malgun Gothic"/>
                <a:sym typeface="Malgun Gothic"/>
              </a:rPr>
              <a:t>치료기간 </a:t>
            </a:r>
          </a:p>
          <a:p>
            <a:pPr marL="2010400" lvl="1" indent="-767861" algn="l" rtl="0">
              <a:buClr>
                <a:srgbClr val="00583F"/>
              </a:buClr>
              <a:buSzPts val="1900"/>
              <a:buFont typeface="Malgun Gothic"/>
              <a:buChar char="○"/>
            </a:pPr>
            <a:endParaRPr lang="ko-KR" altLang="en-US" sz="2800" b="1" dirty="0">
              <a:solidFill>
                <a:srgbClr val="00583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344507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>
            <a:extLst>
              <a:ext uri="{FF2B5EF4-FFF2-40B4-BE49-F238E27FC236}">
                <a16:creationId xmlns:a16="http://schemas.microsoft.com/office/drawing/2014/main" id="{07C31E7C-8CC1-4BBE-8ECB-D057124E59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"/>
            <a:ext cx="20102945" cy="1130808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011108" y="5400572"/>
            <a:ext cx="11707941" cy="768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ko-KR" altLang="en-US" sz="4950" spc="15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골다공증 치료제의 보험급여 가이드라인</a:t>
            </a:r>
            <a:endParaRPr lang="en-US" sz="4950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7088" y="6327128"/>
            <a:ext cx="18010505" cy="0"/>
          </a:xfrm>
          <a:custGeom>
            <a:avLst/>
            <a:gdLst/>
            <a:ahLst/>
            <a:cxnLst/>
            <a:rect l="l" t="t" r="r" b="b"/>
            <a:pathLst>
              <a:path w="18010505">
                <a:moveTo>
                  <a:pt x="0" y="0"/>
                </a:moveTo>
                <a:lnTo>
                  <a:pt x="18009922" y="0"/>
                </a:lnTo>
              </a:path>
            </a:pathLst>
          </a:custGeom>
          <a:ln w="20941">
            <a:solidFill>
              <a:srgbClr val="0057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6A5825-B8EE-4702-8849-9D8886F4388F}"/>
              </a:ext>
            </a:extLst>
          </p:cNvPr>
          <p:cNvSpPr txBox="1"/>
          <p:nvPr/>
        </p:nvSpPr>
        <p:spPr>
          <a:xfrm>
            <a:off x="1011108" y="6484885"/>
            <a:ext cx="1597514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2400" b="1" i="0" dirty="0">
                <a:solidFill>
                  <a:srgbClr val="01573C"/>
                </a:solidFill>
                <a:effectLst/>
                <a:latin typeface="-apple-system"/>
              </a:rPr>
              <a:t>보건복지부 고시 제</a:t>
            </a:r>
            <a:r>
              <a:rPr lang="en-US" altLang="ko-KR" sz="2400" b="1" i="0" dirty="0">
                <a:solidFill>
                  <a:srgbClr val="01573C"/>
                </a:solidFill>
                <a:effectLst/>
                <a:latin typeface="-apple-system"/>
              </a:rPr>
              <a:t>2026-42</a:t>
            </a:r>
            <a:r>
              <a:rPr lang="ko-KR" altLang="en-US" sz="2400" b="1" i="0" dirty="0">
                <a:solidFill>
                  <a:srgbClr val="01573C"/>
                </a:solidFill>
                <a:effectLst/>
                <a:latin typeface="-apple-system"/>
              </a:rPr>
              <a:t>호</a:t>
            </a:r>
          </a:p>
          <a:p>
            <a:pPr algn="just"/>
            <a:r>
              <a:rPr lang="ko-KR" altLang="en-US" sz="2400" b="1" i="0" dirty="0">
                <a:solidFill>
                  <a:srgbClr val="01573C"/>
                </a:solidFill>
                <a:effectLst/>
                <a:latin typeface="-apple-system"/>
              </a:rPr>
              <a:t>「국민건강보험법」 제</a:t>
            </a:r>
            <a:r>
              <a:rPr lang="en-US" altLang="ko-KR" sz="2400" b="1" i="0" dirty="0">
                <a:solidFill>
                  <a:srgbClr val="01573C"/>
                </a:solidFill>
                <a:effectLst/>
                <a:latin typeface="-apple-system"/>
              </a:rPr>
              <a:t>41</a:t>
            </a:r>
            <a:r>
              <a:rPr lang="ko-KR" altLang="en-US" sz="2400" b="1" i="0" dirty="0">
                <a:solidFill>
                  <a:srgbClr val="01573C"/>
                </a:solidFill>
                <a:effectLst/>
                <a:latin typeface="-apple-system"/>
              </a:rPr>
              <a:t>조제</a:t>
            </a:r>
            <a:r>
              <a:rPr lang="en-US" altLang="ko-KR" sz="2400" b="1" i="0" dirty="0">
                <a:solidFill>
                  <a:srgbClr val="01573C"/>
                </a:solidFill>
                <a:effectLst/>
                <a:latin typeface="-apple-system"/>
              </a:rPr>
              <a:t>3</a:t>
            </a:r>
            <a:r>
              <a:rPr lang="ko-KR" altLang="en-US" sz="2400" b="1" i="0" dirty="0">
                <a:solidFill>
                  <a:srgbClr val="01573C"/>
                </a:solidFill>
                <a:effectLst/>
                <a:latin typeface="-apple-system"/>
              </a:rPr>
              <a:t>항 및 제</a:t>
            </a:r>
            <a:r>
              <a:rPr lang="en-US" altLang="ko-KR" sz="2400" b="1" i="0" dirty="0">
                <a:solidFill>
                  <a:srgbClr val="01573C"/>
                </a:solidFill>
                <a:effectLst/>
                <a:latin typeface="-apple-system"/>
              </a:rPr>
              <a:t>4</a:t>
            </a:r>
            <a:r>
              <a:rPr lang="ko-KR" altLang="en-US" sz="2400" b="1" i="0" dirty="0">
                <a:solidFill>
                  <a:srgbClr val="01573C"/>
                </a:solidFill>
                <a:effectLst/>
                <a:latin typeface="-apple-system"/>
              </a:rPr>
              <a:t>항</a:t>
            </a:r>
            <a:r>
              <a:rPr lang="en-US" altLang="ko-KR" sz="2400" b="1" i="0" dirty="0">
                <a:solidFill>
                  <a:srgbClr val="01573C"/>
                </a:solidFill>
                <a:effectLst/>
                <a:latin typeface="-apple-system"/>
              </a:rPr>
              <a:t>, </a:t>
            </a:r>
            <a:r>
              <a:rPr lang="ko-KR" altLang="en-US" sz="2400" b="1" i="0" dirty="0">
                <a:solidFill>
                  <a:srgbClr val="01573C"/>
                </a:solidFill>
                <a:effectLst/>
                <a:latin typeface="-apple-system"/>
              </a:rPr>
              <a:t>「국민건강보험 요양급여 기준에 관한 </a:t>
            </a:r>
            <a:r>
              <a:rPr lang="ko-KR" altLang="en-US" sz="2400" b="1" i="0" dirty="0" err="1">
                <a:solidFill>
                  <a:srgbClr val="01573C"/>
                </a:solidFill>
                <a:effectLst/>
                <a:latin typeface="-apple-system"/>
              </a:rPr>
              <a:t>규칙」제</a:t>
            </a:r>
            <a:r>
              <a:rPr lang="en-US" altLang="ko-KR" sz="2400" b="1" i="0" dirty="0">
                <a:solidFill>
                  <a:srgbClr val="01573C"/>
                </a:solidFill>
                <a:effectLst/>
                <a:latin typeface="-apple-system"/>
              </a:rPr>
              <a:t>5</a:t>
            </a:r>
            <a:r>
              <a:rPr lang="ko-KR" altLang="en-US" sz="2400" b="1" i="0" dirty="0">
                <a:solidFill>
                  <a:srgbClr val="01573C"/>
                </a:solidFill>
                <a:effectLst/>
                <a:latin typeface="-apple-system"/>
              </a:rPr>
              <a:t>조제</a:t>
            </a:r>
            <a:r>
              <a:rPr lang="en-US" altLang="ko-KR" sz="2400" b="1" i="0" dirty="0">
                <a:solidFill>
                  <a:srgbClr val="01573C"/>
                </a:solidFill>
                <a:effectLst/>
                <a:latin typeface="-apple-system"/>
              </a:rPr>
              <a:t>2</a:t>
            </a:r>
            <a:r>
              <a:rPr lang="ko-KR" altLang="en-US" sz="2400" b="1" i="0" dirty="0">
                <a:solidFill>
                  <a:srgbClr val="01573C"/>
                </a:solidFill>
                <a:effectLst/>
                <a:latin typeface="-apple-system"/>
              </a:rPr>
              <a:t>항에 </a:t>
            </a:r>
            <a:r>
              <a:rPr lang="ko-KR" altLang="en-US" sz="2400" b="1" i="0" dirty="0" err="1">
                <a:solidFill>
                  <a:srgbClr val="01573C"/>
                </a:solidFill>
                <a:effectLst/>
                <a:latin typeface="-apple-system"/>
              </a:rPr>
              <a:t>따라「요양급여의</a:t>
            </a:r>
            <a:r>
              <a:rPr lang="ko-KR" altLang="en-US" sz="2400" b="1" i="0" dirty="0">
                <a:solidFill>
                  <a:srgbClr val="01573C"/>
                </a:solidFill>
                <a:effectLst/>
                <a:latin typeface="-apple-system"/>
              </a:rPr>
              <a:t> 적용기준 및 방법에 관한 세부사항」</a:t>
            </a:r>
            <a:r>
              <a:rPr lang="en-US" altLang="ko-KR" sz="2400" b="1" i="0" dirty="0">
                <a:solidFill>
                  <a:srgbClr val="01573C"/>
                </a:solidFill>
                <a:effectLst/>
                <a:latin typeface="-apple-system"/>
              </a:rPr>
              <a:t>(</a:t>
            </a:r>
            <a:r>
              <a:rPr lang="ko-KR" altLang="en-US" sz="2400" b="1" i="0" dirty="0">
                <a:solidFill>
                  <a:srgbClr val="01573C"/>
                </a:solidFill>
                <a:effectLst/>
                <a:latin typeface="-apple-system"/>
              </a:rPr>
              <a:t>보건복지부 고시 제</a:t>
            </a:r>
            <a:r>
              <a:rPr lang="en-US" altLang="ko-KR" sz="2400" b="1" i="0" dirty="0">
                <a:solidFill>
                  <a:srgbClr val="01573C"/>
                </a:solidFill>
                <a:effectLst/>
                <a:latin typeface="-apple-system"/>
              </a:rPr>
              <a:t>2026-24</a:t>
            </a:r>
            <a:r>
              <a:rPr lang="ko-KR" altLang="en-US" sz="2400" b="1" i="0" dirty="0">
                <a:solidFill>
                  <a:srgbClr val="01573C"/>
                </a:solidFill>
                <a:effectLst/>
                <a:latin typeface="-apple-system"/>
              </a:rPr>
              <a:t>호</a:t>
            </a:r>
            <a:r>
              <a:rPr lang="en-US" altLang="ko-KR" sz="2400" b="1" i="0" dirty="0">
                <a:solidFill>
                  <a:srgbClr val="01573C"/>
                </a:solidFill>
                <a:effectLst/>
                <a:latin typeface="-apple-system"/>
              </a:rPr>
              <a:t>(2026. 1. 29.)</a:t>
            </a:r>
            <a:r>
              <a:rPr lang="ko-KR" altLang="en-US" sz="2400" b="1" i="0" dirty="0">
                <a:solidFill>
                  <a:srgbClr val="01573C"/>
                </a:solidFill>
                <a:effectLst/>
                <a:latin typeface="-apple-system"/>
              </a:rPr>
              <a:t>을 다음과 같이 </a:t>
            </a:r>
            <a:r>
              <a:rPr lang="ko-KR" altLang="en-US" sz="2400" b="1" i="0" dirty="0" err="1">
                <a:solidFill>
                  <a:srgbClr val="01573C"/>
                </a:solidFill>
                <a:effectLst/>
                <a:latin typeface="-apple-system"/>
              </a:rPr>
              <a:t>개정ㆍ발령합니다</a:t>
            </a:r>
            <a:r>
              <a:rPr lang="en-US" altLang="ko-KR" sz="2400" b="1" i="0" dirty="0">
                <a:solidFill>
                  <a:srgbClr val="01573C"/>
                </a:solidFill>
                <a:effectLst/>
                <a:latin typeface="-apple-system"/>
              </a:rPr>
              <a:t>.</a:t>
            </a:r>
          </a:p>
          <a:p>
            <a:pPr algn="r"/>
            <a:r>
              <a:rPr lang="en-US" altLang="ko-KR" sz="2400" b="1" i="0" dirty="0">
                <a:solidFill>
                  <a:srgbClr val="01573C"/>
                </a:solidFill>
                <a:effectLst/>
                <a:latin typeface="-apple-system"/>
              </a:rPr>
              <a:t>2026</a:t>
            </a:r>
            <a:r>
              <a:rPr lang="ko-KR" altLang="en-US" sz="2400" b="1" i="0" dirty="0">
                <a:solidFill>
                  <a:srgbClr val="01573C"/>
                </a:solidFill>
                <a:effectLst/>
                <a:latin typeface="-apple-system"/>
              </a:rPr>
              <a:t>년 </a:t>
            </a:r>
            <a:r>
              <a:rPr lang="en-US" altLang="ko-KR" sz="2400" b="1" i="0" dirty="0">
                <a:solidFill>
                  <a:srgbClr val="01573C"/>
                </a:solidFill>
                <a:effectLst/>
                <a:latin typeface="-apple-system"/>
              </a:rPr>
              <a:t>2</a:t>
            </a:r>
            <a:r>
              <a:rPr lang="ko-KR" altLang="en-US" sz="2400" b="1" i="0" dirty="0">
                <a:solidFill>
                  <a:srgbClr val="01573C"/>
                </a:solidFill>
                <a:effectLst/>
                <a:latin typeface="-apple-system"/>
              </a:rPr>
              <a:t>월 </a:t>
            </a:r>
            <a:r>
              <a:rPr lang="en-US" altLang="ko-KR" sz="2400" b="1" i="0" dirty="0">
                <a:solidFill>
                  <a:srgbClr val="01573C"/>
                </a:solidFill>
                <a:effectLst/>
                <a:latin typeface="-apple-system"/>
              </a:rPr>
              <a:t>25</a:t>
            </a:r>
            <a:r>
              <a:rPr lang="ko-KR" altLang="en-US" sz="2400" b="1" i="0" dirty="0">
                <a:solidFill>
                  <a:srgbClr val="01573C"/>
                </a:solidFill>
                <a:effectLst/>
                <a:latin typeface="-apple-system"/>
              </a:rPr>
              <a:t>일</a:t>
            </a:r>
          </a:p>
          <a:p>
            <a:pPr algn="r"/>
            <a:r>
              <a:rPr lang="ko-KR" altLang="en-US" sz="2400" b="1" i="0" dirty="0">
                <a:solidFill>
                  <a:srgbClr val="01573C"/>
                </a:solidFill>
                <a:effectLst/>
                <a:latin typeface="-apple-system"/>
              </a:rPr>
              <a:t>보건복지부장관</a:t>
            </a:r>
            <a:endParaRPr lang="en-US" altLang="ko-KR" sz="2400" b="1" i="0" dirty="0">
              <a:solidFill>
                <a:srgbClr val="01573C"/>
              </a:solidFill>
              <a:effectLst/>
              <a:latin typeface="-apple-system"/>
            </a:endParaRPr>
          </a:p>
          <a:p>
            <a:pPr algn="ctr"/>
            <a:r>
              <a:rPr lang="ko-KR" altLang="en-US" sz="2400" b="1" i="0" dirty="0">
                <a:solidFill>
                  <a:srgbClr val="01573C"/>
                </a:solidFill>
                <a:effectLst/>
                <a:latin typeface="-apple-system"/>
              </a:rPr>
              <a:t>「요양급여의 적용기준 및 방법에 관한 </a:t>
            </a:r>
            <a:r>
              <a:rPr lang="ko-KR" altLang="en-US" sz="2400" b="1" i="0" dirty="0" err="1">
                <a:solidFill>
                  <a:srgbClr val="01573C"/>
                </a:solidFill>
                <a:effectLst/>
                <a:latin typeface="-apple-system"/>
              </a:rPr>
              <a:t>세부사항」일부개정</a:t>
            </a:r>
            <a:endParaRPr lang="ko-KR" altLang="en-US" sz="2400" b="1" i="0" dirty="0">
              <a:solidFill>
                <a:srgbClr val="01573C"/>
              </a:solidFill>
              <a:effectLst/>
              <a:latin typeface="-apple-system"/>
            </a:endParaRPr>
          </a:p>
          <a:p>
            <a:pPr algn="just"/>
            <a:r>
              <a:rPr lang="ko-KR" altLang="en-US" sz="2400" b="1" i="0" dirty="0">
                <a:solidFill>
                  <a:srgbClr val="01573C"/>
                </a:solidFill>
                <a:effectLst/>
                <a:latin typeface="-apple-system"/>
              </a:rPr>
              <a:t> 요양급여의 적용기준 및 방법에 대한 세부사항 일부를 다음과 같이 개정한다</a:t>
            </a:r>
            <a:r>
              <a:rPr lang="en-US" altLang="ko-KR" sz="2400" b="1" i="0" dirty="0">
                <a:solidFill>
                  <a:srgbClr val="01573C"/>
                </a:solidFill>
                <a:effectLst/>
                <a:latin typeface="-apple-system"/>
              </a:rPr>
              <a:t>.</a:t>
            </a:r>
          </a:p>
          <a:p>
            <a:pPr algn="just"/>
            <a:endParaRPr lang="en-US" altLang="ko-KR" sz="2400" b="1" dirty="0">
              <a:solidFill>
                <a:srgbClr val="01573C"/>
              </a:solidFill>
              <a:latin typeface="-apple-system"/>
            </a:endParaRPr>
          </a:p>
          <a:p>
            <a:pPr algn="just"/>
            <a:r>
              <a:rPr lang="ko-KR" altLang="en-US" sz="2400" b="1" i="0" dirty="0">
                <a:solidFill>
                  <a:srgbClr val="01573C"/>
                </a:solidFill>
                <a:effectLst/>
                <a:latin typeface="-apple-system"/>
              </a:rPr>
              <a:t>이 고시는 </a:t>
            </a:r>
            <a:r>
              <a:rPr lang="en-US" altLang="ko-KR" sz="2400" b="1" i="0" dirty="0">
                <a:solidFill>
                  <a:srgbClr val="01573C"/>
                </a:solidFill>
                <a:effectLst/>
                <a:latin typeface="-apple-system"/>
              </a:rPr>
              <a:t>2026</a:t>
            </a:r>
            <a:r>
              <a:rPr lang="ko-KR" altLang="en-US" sz="2400" b="1" i="0" dirty="0">
                <a:solidFill>
                  <a:srgbClr val="01573C"/>
                </a:solidFill>
                <a:effectLst/>
                <a:latin typeface="-apple-system"/>
              </a:rPr>
              <a:t>년 </a:t>
            </a:r>
            <a:r>
              <a:rPr lang="en-US" altLang="ko-KR" sz="2400" b="1" i="0" dirty="0">
                <a:solidFill>
                  <a:srgbClr val="01573C"/>
                </a:solidFill>
                <a:effectLst/>
                <a:latin typeface="-apple-system"/>
              </a:rPr>
              <a:t>3</a:t>
            </a:r>
            <a:r>
              <a:rPr lang="ko-KR" altLang="en-US" sz="2400" b="1" i="0" dirty="0">
                <a:solidFill>
                  <a:srgbClr val="01573C"/>
                </a:solidFill>
                <a:effectLst/>
                <a:latin typeface="-apple-system"/>
              </a:rPr>
              <a:t>월 </a:t>
            </a:r>
            <a:r>
              <a:rPr lang="en-US" altLang="ko-KR" sz="2400" b="1" i="0" dirty="0">
                <a:solidFill>
                  <a:srgbClr val="01573C"/>
                </a:solidFill>
                <a:effectLst/>
                <a:latin typeface="-apple-system"/>
              </a:rPr>
              <a:t>1</a:t>
            </a:r>
            <a:r>
              <a:rPr lang="ko-KR" altLang="en-US" sz="2400" b="1" i="0" dirty="0">
                <a:solidFill>
                  <a:srgbClr val="01573C"/>
                </a:solidFill>
                <a:effectLst/>
                <a:latin typeface="-apple-system"/>
              </a:rPr>
              <a:t>일부터 시행한다</a:t>
            </a:r>
            <a:endParaRPr lang="en-US" altLang="ko-KR" sz="2400" b="1" i="0" dirty="0">
              <a:solidFill>
                <a:srgbClr val="01573C"/>
              </a:solidFill>
              <a:effectLst/>
              <a:latin typeface="-apple-system"/>
            </a:endParaRPr>
          </a:p>
          <a:p>
            <a:pPr algn="just"/>
            <a:endParaRPr lang="en-US" altLang="ko-KR" sz="2400" b="1" i="0" dirty="0">
              <a:solidFill>
                <a:srgbClr val="01573C"/>
              </a:solidFill>
              <a:effectLst/>
              <a:latin typeface="-apple-system"/>
            </a:endParaRPr>
          </a:p>
          <a:p>
            <a:pPr algn="just"/>
            <a:r>
              <a:rPr lang="en-US" altLang="ko-KR" sz="2400" b="1" i="0" dirty="0">
                <a:solidFill>
                  <a:srgbClr val="01573C"/>
                </a:solidFill>
                <a:effectLst/>
                <a:latin typeface="-apple-system"/>
              </a:rPr>
              <a:t>[</a:t>
            </a:r>
            <a:r>
              <a:rPr lang="ko-KR" altLang="en-US" sz="2400" b="1" i="0" dirty="0">
                <a:solidFill>
                  <a:srgbClr val="01573C"/>
                </a:solidFill>
                <a:effectLst/>
                <a:latin typeface="-apple-system"/>
              </a:rPr>
              <a:t>일반원칙</a:t>
            </a:r>
            <a:r>
              <a:rPr lang="en-US" altLang="ko-KR" sz="2400" b="1" i="0" dirty="0">
                <a:solidFill>
                  <a:srgbClr val="01573C"/>
                </a:solidFill>
                <a:effectLst/>
                <a:latin typeface="-apple-system"/>
              </a:rPr>
              <a:t>] </a:t>
            </a:r>
            <a:r>
              <a:rPr lang="ko-KR" altLang="en-US" sz="2400" b="1" i="0" dirty="0">
                <a:solidFill>
                  <a:srgbClr val="01573C"/>
                </a:solidFill>
                <a:effectLst/>
                <a:latin typeface="-apple-system"/>
              </a:rPr>
              <a:t>골다공증치료제 </a:t>
            </a:r>
            <a:endParaRPr lang="en-US" altLang="ko-KR" sz="2400" b="1" i="0" dirty="0">
              <a:solidFill>
                <a:srgbClr val="01573C"/>
              </a:solidFill>
              <a:effectLst/>
              <a:latin typeface="-apple-system"/>
            </a:endParaRPr>
          </a:p>
          <a:p>
            <a:pPr algn="just"/>
            <a:r>
              <a:rPr lang="en-US" altLang="ko-KR" sz="2400" b="1" dirty="0">
                <a:solidFill>
                  <a:srgbClr val="01573C"/>
                </a:solidFill>
                <a:latin typeface="-apple-system"/>
              </a:rPr>
              <a:t>1. </a:t>
            </a:r>
            <a:r>
              <a:rPr lang="ko-KR" altLang="en-US" sz="2400" b="1" dirty="0">
                <a:solidFill>
                  <a:srgbClr val="01573C"/>
                </a:solidFill>
                <a:latin typeface="-apple-system"/>
              </a:rPr>
              <a:t>허가사항 범위 내에서 아래와 같은 기준으로 투여 시 요양급여를 인정하며</a:t>
            </a:r>
            <a:r>
              <a:rPr lang="en-US" altLang="ko-KR" sz="2400" b="1" dirty="0">
                <a:solidFill>
                  <a:srgbClr val="01573C"/>
                </a:solidFill>
                <a:latin typeface="-apple-system"/>
              </a:rPr>
              <a:t>, </a:t>
            </a:r>
            <a:r>
              <a:rPr lang="ko-KR" altLang="en-US" sz="2400" b="1" dirty="0">
                <a:solidFill>
                  <a:srgbClr val="01573C"/>
                </a:solidFill>
                <a:latin typeface="-apple-system"/>
              </a:rPr>
              <a:t>동 인정기준 이외에는 약값 전액을 환자가 </a:t>
            </a:r>
            <a:r>
              <a:rPr lang="ko-KR" altLang="en-US" sz="2400" b="1" dirty="0" err="1">
                <a:solidFill>
                  <a:srgbClr val="01573C"/>
                </a:solidFill>
                <a:latin typeface="-apple-system"/>
              </a:rPr>
              <a:t>부담토록</a:t>
            </a:r>
            <a:r>
              <a:rPr lang="ko-KR" altLang="en-US" sz="2400" b="1" dirty="0">
                <a:solidFill>
                  <a:srgbClr val="01573C"/>
                </a:solidFill>
                <a:latin typeface="-apple-system"/>
              </a:rPr>
              <a:t> 함</a:t>
            </a:r>
            <a:r>
              <a:rPr lang="en-US" altLang="ko-KR" sz="2400" b="1" dirty="0">
                <a:solidFill>
                  <a:srgbClr val="01573C"/>
                </a:solidFill>
                <a:latin typeface="-apple-system"/>
              </a:rPr>
              <a:t>. </a:t>
            </a:r>
            <a:endParaRPr lang="ko-KR" altLang="en-US" sz="2400" b="1" i="0" dirty="0">
              <a:solidFill>
                <a:srgbClr val="01573C"/>
              </a:solidFill>
              <a:effectLst/>
              <a:latin typeface="-apple-system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6AC5421-CA38-4D2B-8A8D-7FDDA42D4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5" y="-3175"/>
            <a:ext cx="3352800" cy="102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584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1197B4D-9A28-434B-8A9E-6263DDAC8E5E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16512014" cy="704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940"/>
              </a:lnSpc>
              <a:spcBef>
                <a:spcPts val="95"/>
              </a:spcBef>
            </a:pPr>
            <a:r>
              <a:rPr lang="en-US" altLang="ko-KR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Osteoporosis Treatment Coverage</a:t>
            </a:r>
            <a:endParaRPr lang="en-US" sz="4000" b="1" dirty="0">
              <a:solidFill>
                <a:srgbClr val="01573C"/>
              </a:solidFill>
              <a:latin typeface="Pretendard Light"/>
              <a:cs typeface="Pretendard Light"/>
            </a:endParaRPr>
          </a:p>
        </p:txBody>
      </p:sp>
      <p:grpSp>
        <p:nvGrpSpPr>
          <p:cNvPr id="3" name="object 2">
            <a:extLst>
              <a:ext uri="{FF2B5EF4-FFF2-40B4-BE49-F238E27FC236}">
                <a16:creationId xmlns:a16="http://schemas.microsoft.com/office/drawing/2014/main" id="{47F2B9C4-7836-4F71-9A25-17722900F769}"/>
              </a:ext>
            </a:extLst>
          </p:cNvPr>
          <p:cNvGrpSpPr/>
          <p:nvPr/>
        </p:nvGrpSpPr>
        <p:grpSpPr>
          <a:xfrm>
            <a:off x="722615" y="2190748"/>
            <a:ext cx="13166091" cy="7936931"/>
            <a:chOff x="2070684" y="1242060"/>
            <a:chExt cx="7984490" cy="4813300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A23ABBA6-9D1A-43B7-99B8-6394DDC7470D}"/>
                </a:ext>
              </a:extLst>
            </p:cNvPr>
            <p:cNvSpPr/>
            <p:nvPr/>
          </p:nvSpPr>
          <p:spPr>
            <a:xfrm>
              <a:off x="2070684" y="1242060"/>
              <a:ext cx="7984490" cy="4813300"/>
            </a:xfrm>
            <a:custGeom>
              <a:avLst/>
              <a:gdLst/>
              <a:ahLst/>
              <a:cxnLst/>
              <a:rect l="l" t="t" r="r" b="b"/>
              <a:pathLst>
                <a:path w="7984490" h="4813300">
                  <a:moveTo>
                    <a:pt x="7984401" y="0"/>
                  </a:moveTo>
                  <a:lnTo>
                    <a:pt x="0" y="0"/>
                  </a:lnTo>
                  <a:lnTo>
                    <a:pt x="0" y="4813096"/>
                  </a:lnTo>
                  <a:lnTo>
                    <a:pt x="7984401" y="4813096"/>
                  </a:lnTo>
                  <a:lnTo>
                    <a:pt x="7984401" y="0"/>
                  </a:lnTo>
                  <a:close/>
                </a:path>
              </a:pathLst>
            </a:custGeom>
            <a:solidFill>
              <a:srgbClr val="2A6D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E06EB531-B806-456B-B19E-17A0F0FF5FE2}"/>
                </a:ext>
              </a:extLst>
            </p:cNvPr>
            <p:cNvSpPr/>
            <p:nvPr/>
          </p:nvSpPr>
          <p:spPr>
            <a:xfrm>
              <a:off x="2334285" y="1378242"/>
              <a:ext cx="7581900" cy="4540885"/>
            </a:xfrm>
            <a:custGeom>
              <a:avLst/>
              <a:gdLst/>
              <a:ahLst/>
              <a:cxnLst/>
              <a:rect l="l" t="t" r="r" b="b"/>
              <a:pathLst>
                <a:path w="7581900" h="4540885">
                  <a:moveTo>
                    <a:pt x="7581303" y="0"/>
                  </a:moveTo>
                  <a:lnTo>
                    <a:pt x="0" y="0"/>
                  </a:lnTo>
                  <a:lnTo>
                    <a:pt x="0" y="4540732"/>
                  </a:lnTo>
                  <a:lnTo>
                    <a:pt x="7581303" y="4540732"/>
                  </a:lnTo>
                  <a:lnTo>
                    <a:pt x="75813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63D3C927-2DE1-471C-87BE-9AA88DA2B0C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29515" y="2388113"/>
              <a:ext cx="159588" cy="191604"/>
            </a:xfrm>
            <a:prstGeom prst="rect">
              <a:avLst/>
            </a:prstGeom>
          </p:spPr>
        </p:pic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0FF634A5-EE03-4AA3-ADA2-B3231841BF6D}"/>
                </a:ext>
              </a:extLst>
            </p:cNvPr>
            <p:cNvSpPr/>
            <p:nvPr/>
          </p:nvSpPr>
          <p:spPr>
            <a:xfrm>
              <a:off x="2086972" y="2561002"/>
              <a:ext cx="140970" cy="2175510"/>
            </a:xfrm>
            <a:custGeom>
              <a:avLst/>
              <a:gdLst/>
              <a:ahLst/>
              <a:cxnLst/>
              <a:rect l="l" t="t" r="r" b="b"/>
              <a:pathLst>
                <a:path w="140969" h="2175510">
                  <a:moveTo>
                    <a:pt x="118338" y="0"/>
                  </a:moveTo>
                  <a:lnTo>
                    <a:pt x="22542" y="0"/>
                  </a:lnTo>
                  <a:lnTo>
                    <a:pt x="13769" y="1772"/>
                  </a:lnTo>
                  <a:lnTo>
                    <a:pt x="6603" y="6603"/>
                  </a:lnTo>
                  <a:lnTo>
                    <a:pt x="1772" y="13769"/>
                  </a:lnTo>
                  <a:lnTo>
                    <a:pt x="0" y="22542"/>
                  </a:lnTo>
                  <a:lnTo>
                    <a:pt x="0" y="2152675"/>
                  </a:lnTo>
                  <a:lnTo>
                    <a:pt x="1772" y="2161448"/>
                  </a:lnTo>
                  <a:lnTo>
                    <a:pt x="6603" y="2168613"/>
                  </a:lnTo>
                  <a:lnTo>
                    <a:pt x="13769" y="2173445"/>
                  </a:lnTo>
                  <a:lnTo>
                    <a:pt x="22542" y="2175217"/>
                  </a:lnTo>
                  <a:lnTo>
                    <a:pt x="118338" y="2175217"/>
                  </a:lnTo>
                  <a:lnTo>
                    <a:pt x="127111" y="2173445"/>
                  </a:lnTo>
                  <a:lnTo>
                    <a:pt x="134277" y="2168613"/>
                  </a:lnTo>
                  <a:lnTo>
                    <a:pt x="139109" y="2161448"/>
                  </a:lnTo>
                  <a:lnTo>
                    <a:pt x="140881" y="2152675"/>
                  </a:lnTo>
                  <a:lnTo>
                    <a:pt x="140881" y="22542"/>
                  </a:lnTo>
                  <a:lnTo>
                    <a:pt x="139109" y="13769"/>
                  </a:lnTo>
                  <a:lnTo>
                    <a:pt x="134277" y="6603"/>
                  </a:lnTo>
                  <a:lnTo>
                    <a:pt x="127111" y="1772"/>
                  </a:lnTo>
                  <a:lnTo>
                    <a:pt x="118338" y="0"/>
                  </a:lnTo>
                  <a:close/>
                </a:path>
              </a:pathLst>
            </a:custGeom>
            <a:solidFill>
              <a:srgbClr val="616264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1378C315-B77C-4D1B-B877-23270D9B6508}"/>
                </a:ext>
              </a:extLst>
            </p:cNvPr>
            <p:cNvSpPr/>
            <p:nvPr/>
          </p:nvSpPr>
          <p:spPr>
            <a:xfrm>
              <a:off x="2070686" y="2561002"/>
              <a:ext cx="140970" cy="2175510"/>
            </a:xfrm>
            <a:custGeom>
              <a:avLst/>
              <a:gdLst/>
              <a:ahLst/>
              <a:cxnLst/>
              <a:rect l="l" t="t" r="r" b="b"/>
              <a:pathLst>
                <a:path w="140969" h="2175510">
                  <a:moveTo>
                    <a:pt x="118338" y="0"/>
                  </a:moveTo>
                  <a:lnTo>
                    <a:pt x="22542" y="0"/>
                  </a:lnTo>
                  <a:lnTo>
                    <a:pt x="13769" y="1772"/>
                  </a:lnTo>
                  <a:lnTo>
                    <a:pt x="6603" y="6603"/>
                  </a:lnTo>
                  <a:lnTo>
                    <a:pt x="1772" y="13769"/>
                  </a:lnTo>
                  <a:lnTo>
                    <a:pt x="0" y="22542"/>
                  </a:lnTo>
                  <a:lnTo>
                    <a:pt x="0" y="2152675"/>
                  </a:lnTo>
                  <a:lnTo>
                    <a:pt x="1772" y="2161448"/>
                  </a:lnTo>
                  <a:lnTo>
                    <a:pt x="6603" y="2168613"/>
                  </a:lnTo>
                  <a:lnTo>
                    <a:pt x="13769" y="2173445"/>
                  </a:lnTo>
                  <a:lnTo>
                    <a:pt x="22542" y="2175217"/>
                  </a:lnTo>
                  <a:lnTo>
                    <a:pt x="118338" y="2175217"/>
                  </a:lnTo>
                  <a:lnTo>
                    <a:pt x="127111" y="2173445"/>
                  </a:lnTo>
                  <a:lnTo>
                    <a:pt x="134277" y="2168613"/>
                  </a:lnTo>
                  <a:lnTo>
                    <a:pt x="139109" y="2161448"/>
                  </a:lnTo>
                  <a:lnTo>
                    <a:pt x="140881" y="2152675"/>
                  </a:lnTo>
                  <a:lnTo>
                    <a:pt x="140881" y="22542"/>
                  </a:lnTo>
                  <a:lnTo>
                    <a:pt x="139109" y="13769"/>
                  </a:lnTo>
                  <a:lnTo>
                    <a:pt x="134277" y="6603"/>
                  </a:lnTo>
                  <a:lnTo>
                    <a:pt x="127111" y="1772"/>
                  </a:lnTo>
                  <a:lnTo>
                    <a:pt x="118338" y="0"/>
                  </a:lnTo>
                  <a:close/>
                </a:path>
              </a:pathLst>
            </a:custGeom>
            <a:solidFill>
              <a:srgbClr val="C3C4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8">
              <a:extLst>
                <a:ext uri="{FF2B5EF4-FFF2-40B4-BE49-F238E27FC236}">
                  <a16:creationId xmlns:a16="http://schemas.microsoft.com/office/drawing/2014/main" id="{2A341405-C46B-428A-A31E-F1D024EFDDB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29517" y="4736225"/>
              <a:ext cx="122174" cy="172885"/>
            </a:xfrm>
            <a:prstGeom prst="rect">
              <a:avLst/>
            </a:prstGeom>
          </p:spPr>
        </p:pic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6DBDB28E-02BF-4518-B480-FF9A6FB1D081}"/>
                </a:ext>
              </a:extLst>
            </p:cNvPr>
            <p:cNvSpPr/>
            <p:nvPr/>
          </p:nvSpPr>
          <p:spPr>
            <a:xfrm>
              <a:off x="2118588" y="2253424"/>
              <a:ext cx="536575" cy="2790825"/>
            </a:xfrm>
            <a:custGeom>
              <a:avLst/>
              <a:gdLst/>
              <a:ahLst/>
              <a:cxnLst/>
              <a:rect l="l" t="t" r="r" b="b"/>
              <a:pathLst>
                <a:path w="536575" h="2790825">
                  <a:moveTo>
                    <a:pt x="295846" y="2745295"/>
                  </a:moveTo>
                  <a:lnTo>
                    <a:pt x="249186" y="2745295"/>
                  </a:lnTo>
                  <a:lnTo>
                    <a:pt x="240309" y="2744432"/>
                  </a:lnTo>
                  <a:lnTo>
                    <a:pt x="58267" y="2573070"/>
                  </a:lnTo>
                  <a:lnTo>
                    <a:pt x="45072" y="2541193"/>
                  </a:lnTo>
                  <a:lnTo>
                    <a:pt x="45072" y="2482799"/>
                  </a:lnTo>
                  <a:lnTo>
                    <a:pt x="0" y="2482799"/>
                  </a:lnTo>
                  <a:lnTo>
                    <a:pt x="0" y="2541193"/>
                  </a:lnTo>
                  <a:lnTo>
                    <a:pt x="1727" y="2558923"/>
                  </a:lnTo>
                  <a:lnTo>
                    <a:pt x="26403" y="2604947"/>
                  </a:lnTo>
                  <a:lnTo>
                    <a:pt x="185432" y="2763990"/>
                  </a:lnTo>
                  <a:lnTo>
                    <a:pt x="231444" y="2788653"/>
                  </a:lnTo>
                  <a:lnTo>
                    <a:pt x="249186" y="2790380"/>
                  </a:lnTo>
                  <a:lnTo>
                    <a:pt x="295846" y="2790380"/>
                  </a:lnTo>
                  <a:lnTo>
                    <a:pt x="295846" y="2745295"/>
                  </a:lnTo>
                  <a:close/>
                </a:path>
                <a:path w="536575" h="2790825">
                  <a:moveTo>
                    <a:pt x="295846" y="0"/>
                  </a:moveTo>
                  <a:lnTo>
                    <a:pt x="249186" y="0"/>
                  </a:lnTo>
                  <a:lnTo>
                    <a:pt x="231432" y="1727"/>
                  </a:lnTo>
                  <a:lnTo>
                    <a:pt x="185432" y="26416"/>
                  </a:lnTo>
                  <a:lnTo>
                    <a:pt x="26403" y="185432"/>
                  </a:lnTo>
                  <a:lnTo>
                    <a:pt x="1727" y="231457"/>
                  </a:lnTo>
                  <a:lnTo>
                    <a:pt x="0" y="249186"/>
                  </a:lnTo>
                  <a:lnTo>
                    <a:pt x="0" y="307581"/>
                  </a:lnTo>
                  <a:lnTo>
                    <a:pt x="45072" y="307581"/>
                  </a:lnTo>
                  <a:lnTo>
                    <a:pt x="45072" y="249186"/>
                  </a:lnTo>
                  <a:lnTo>
                    <a:pt x="45935" y="240322"/>
                  </a:lnTo>
                  <a:lnTo>
                    <a:pt x="217309" y="58267"/>
                  </a:lnTo>
                  <a:lnTo>
                    <a:pt x="249186" y="45085"/>
                  </a:lnTo>
                  <a:lnTo>
                    <a:pt x="295846" y="45085"/>
                  </a:lnTo>
                  <a:lnTo>
                    <a:pt x="295846" y="0"/>
                  </a:lnTo>
                  <a:close/>
                </a:path>
                <a:path w="536575" h="2790825">
                  <a:moveTo>
                    <a:pt x="536359" y="496366"/>
                  </a:moveTo>
                  <a:lnTo>
                    <a:pt x="491274" y="496366"/>
                  </a:lnTo>
                  <a:lnTo>
                    <a:pt x="491274" y="986104"/>
                  </a:lnTo>
                  <a:lnTo>
                    <a:pt x="488619" y="1013218"/>
                  </a:lnTo>
                  <a:lnTo>
                    <a:pt x="480847" y="1038910"/>
                  </a:lnTo>
                  <a:lnTo>
                    <a:pt x="468185" y="1062583"/>
                  </a:lnTo>
                  <a:lnTo>
                    <a:pt x="427926" y="1111554"/>
                  </a:lnTo>
                  <a:lnTo>
                    <a:pt x="411111" y="1142961"/>
                  </a:lnTo>
                  <a:lnTo>
                    <a:pt x="400786" y="1177048"/>
                  </a:lnTo>
                  <a:lnTo>
                    <a:pt x="397281" y="1213040"/>
                  </a:lnTo>
                  <a:lnTo>
                    <a:pt x="397281" y="1592910"/>
                  </a:lnTo>
                  <a:lnTo>
                    <a:pt x="400786" y="1628889"/>
                  </a:lnTo>
                  <a:lnTo>
                    <a:pt x="411111" y="1662976"/>
                  </a:lnTo>
                  <a:lnTo>
                    <a:pt x="427926" y="1694370"/>
                  </a:lnTo>
                  <a:lnTo>
                    <a:pt x="468020" y="1743252"/>
                  </a:lnTo>
                  <a:lnTo>
                    <a:pt x="480707" y="1767078"/>
                  </a:lnTo>
                  <a:lnTo>
                    <a:pt x="488569" y="1792884"/>
                  </a:lnTo>
                  <a:lnTo>
                    <a:pt x="491274" y="1819846"/>
                  </a:lnTo>
                  <a:lnTo>
                    <a:pt x="491274" y="2294013"/>
                  </a:lnTo>
                  <a:lnTo>
                    <a:pt x="536359" y="2294013"/>
                  </a:lnTo>
                  <a:lnTo>
                    <a:pt x="536359" y="1819846"/>
                  </a:lnTo>
                  <a:lnTo>
                    <a:pt x="532841" y="1783854"/>
                  </a:lnTo>
                  <a:lnTo>
                    <a:pt x="522516" y="1749767"/>
                  </a:lnTo>
                  <a:lnTo>
                    <a:pt x="505714" y="1718360"/>
                  </a:lnTo>
                  <a:lnTo>
                    <a:pt x="465455" y="1669389"/>
                  </a:lnTo>
                  <a:lnTo>
                    <a:pt x="452793" y="1645716"/>
                  </a:lnTo>
                  <a:lnTo>
                    <a:pt x="445008" y="1620024"/>
                  </a:lnTo>
                  <a:lnTo>
                    <a:pt x="442366" y="1592910"/>
                  </a:lnTo>
                  <a:lnTo>
                    <a:pt x="442366" y="1213040"/>
                  </a:lnTo>
                  <a:lnTo>
                    <a:pt x="445008" y="1185913"/>
                  </a:lnTo>
                  <a:lnTo>
                    <a:pt x="452793" y="1160208"/>
                  </a:lnTo>
                  <a:lnTo>
                    <a:pt x="465455" y="1136535"/>
                  </a:lnTo>
                  <a:lnTo>
                    <a:pt x="505714" y="1087564"/>
                  </a:lnTo>
                  <a:lnTo>
                    <a:pt x="522516" y="1056170"/>
                  </a:lnTo>
                  <a:lnTo>
                    <a:pt x="532841" y="1022083"/>
                  </a:lnTo>
                  <a:lnTo>
                    <a:pt x="536359" y="986104"/>
                  </a:lnTo>
                  <a:lnTo>
                    <a:pt x="536359" y="496366"/>
                  </a:lnTo>
                  <a:close/>
                </a:path>
              </a:pathLst>
            </a:custGeom>
            <a:solidFill>
              <a:srgbClr val="C3C4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0">
              <a:extLst>
                <a:ext uri="{FF2B5EF4-FFF2-40B4-BE49-F238E27FC236}">
                  <a16:creationId xmlns:a16="http://schemas.microsoft.com/office/drawing/2014/main" id="{54BA819E-DA11-4744-82C8-79D537BF080A}"/>
                </a:ext>
              </a:extLst>
            </p:cNvPr>
            <p:cNvSpPr/>
            <p:nvPr/>
          </p:nvSpPr>
          <p:spPr>
            <a:xfrm>
              <a:off x="2358085" y="2219604"/>
              <a:ext cx="330835" cy="2858135"/>
            </a:xfrm>
            <a:custGeom>
              <a:avLst/>
              <a:gdLst/>
              <a:ahLst/>
              <a:cxnLst/>
              <a:rect l="l" t="t" r="r" b="b"/>
              <a:pathLst>
                <a:path w="330835" h="2858135">
                  <a:moveTo>
                    <a:pt x="330593" y="2327833"/>
                  </a:moveTo>
                  <a:lnTo>
                    <a:pt x="326161" y="2305901"/>
                  </a:lnTo>
                  <a:lnTo>
                    <a:pt x="314096" y="2287994"/>
                  </a:lnTo>
                  <a:lnTo>
                    <a:pt x="296176" y="2275916"/>
                  </a:lnTo>
                  <a:lnTo>
                    <a:pt x="274243" y="2271484"/>
                  </a:lnTo>
                  <a:lnTo>
                    <a:pt x="252310" y="2275916"/>
                  </a:lnTo>
                  <a:lnTo>
                    <a:pt x="234391" y="2287994"/>
                  </a:lnTo>
                  <a:lnTo>
                    <a:pt x="222326" y="2305901"/>
                  </a:lnTo>
                  <a:lnTo>
                    <a:pt x="217893" y="2327833"/>
                  </a:lnTo>
                  <a:lnTo>
                    <a:pt x="217893" y="2702331"/>
                  </a:lnTo>
                  <a:lnTo>
                    <a:pt x="214515" y="2719044"/>
                  </a:lnTo>
                  <a:lnTo>
                    <a:pt x="205295" y="2732709"/>
                  </a:lnTo>
                  <a:lnTo>
                    <a:pt x="191630" y="2741930"/>
                  </a:lnTo>
                  <a:lnTo>
                    <a:pt x="174917" y="2745308"/>
                  </a:lnTo>
                  <a:lnTo>
                    <a:pt x="56349" y="2745308"/>
                  </a:lnTo>
                  <a:lnTo>
                    <a:pt x="34417" y="2749740"/>
                  </a:lnTo>
                  <a:lnTo>
                    <a:pt x="16497" y="2761818"/>
                  </a:lnTo>
                  <a:lnTo>
                    <a:pt x="4432" y="2779725"/>
                  </a:lnTo>
                  <a:lnTo>
                    <a:pt x="0" y="2801658"/>
                  </a:lnTo>
                  <a:lnTo>
                    <a:pt x="4432" y="2823603"/>
                  </a:lnTo>
                  <a:lnTo>
                    <a:pt x="16497" y="2841510"/>
                  </a:lnTo>
                  <a:lnTo>
                    <a:pt x="34417" y="2853588"/>
                  </a:lnTo>
                  <a:lnTo>
                    <a:pt x="56349" y="2858008"/>
                  </a:lnTo>
                  <a:lnTo>
                    <a:pt x="174917" y="2858008"/>
                  </a:lnTo>
                  <a:lnTo>
                    <a:pt x="224066" y="2850057"/>
                  </a:lnTo>
                  <a:lnTo>
                    <a:pt x="266801" y="2827934"/>
                  </a:lnTo>
                  <a:lnTo>
                    <a:pt x="300520" y="2794216"/>
                  </a:lnTo>
                  <a:lnTo>
                    <a:pt x="322643" y="2751493"/>
                  </a:lnTo>
                  <a:lnTo>
                    <a:pt x="330593" y="2702331"/>
                  </a:lnTo>
                  <a:lnTo>
                    <a:pt x="330593" y="2327833"/>
                  </a:lnTo>
                  <a:close/>
                </a:path>
                <a:path w="330835" h="2858135">
                  <a:moveTo>
                    <a:pt x="330593" y="155676"/>
                  </a:moveTo>
                  <a:lnTo>
                    <a:pt x="322643" y="106527"/>
                  </a:lnTo>
                  <a:lnTo>
                    <a:pt x="300520" y="63792"/>
                  </a:lnTo>
                  <a:lnTo>
                    <a:pt x="266801" y="30073"/>
                  </a:lnTo>
                  <a:lnTo>
                    <a:pt x="224066" y="7950"/>
                  </a:lnTo>
                  <a:lnTo>
                    <a:pt x="174917" y="0"/>
                  </a:lnTo>
                  <a:lnTo>
                    <a:pt x="56349" y="0"/>
                  </a:lnTo>
                  <a:lnTo>
                    <a:pt x="34417" y="4432"/>
                  </a:lnTo>
                  <a:lnTo>
                    <a:pt x="16497" y="16510"/>
                  </a:lnTo>
                  <a:lnTo>
                    <a:pt x="4432" y="34429"/>
                  </a:lnTo>
                  <a:lnTo>
                    <a:pt x="0" y="56349"/>
                  </a:lnTo>
                  <a:lnTo>
                    <a:pt x="4432" y="78295"/>
                  </a:lnTo>
                  <a:lnTo>
                    <a:pt x="16497" y="96215"/>
                  </a:lnTo>
                  <a:lnTo>
                    <a:pt x="34417" y="108292"/>
                  </a:lnTo>
                  <a:lnTo>
                    <a:pt x="56349" y="112712"/>
                  </a:lnTo>
                  <a:lnTo>
                    <a:pt x="174917" y="112712"/>
                  </a:lnTo>
                  <a:lnTo>
                    <a:pt x="191630" y="116103"/>
                  </a:lnTo>
                  <a:lnTo>
                    <a:pt x="205295" y="125323"/>
                  </a:lnTo>
                  <a:lnTo>
                    <a:pt x="214515" y="138976"/>
                  </a:lnTo>
                  <a:lnTo>
                    <a:pt x="217893" y="155676"/>
                  </a:lnTo>
                  <a:lnTo>
                    <a:pt x="217893" y="530174"/>
                  </a:lnTo>
                  <a:lnTo>
                    <a:pt x="222326" y="552119"/>
                  </a:lnTo>
                  <a:lnTo>
                    <a:pt x="234391" y="570039"/>
                  </a:lnTo>
                  <a:lnTo>
                    <a:pt x="252310" y="582117"/>
                  </a:lnTo>
                  <a:lnTo>
                    <a:pt x="274243" y="586536"/>
                  </a:lnTo>
                  <a:lnTo>
                    <a:pt x="296176" y="582117"/>
                  </a:lnTo>
                  <a:lnTo>
                    <a:pt x="314096" y="570039"/>
                  </a:lnTo>
                  <a:lnTo>
                    <a:pt x="326161" y="552119"/>
                  </a:lnTo>
                  <a:lnTo>
                    <a:pt x="330593" y="530174"/>
                  </a:lnTo>
                  <a:lnTo>
                    <a:pt x="330593" y="155676"/>
                  </a:lnTo>
                  <a:close/>
                </a:path>
              </a:pathLst>
            </a:custGeom>
            <a:solidFill>
              <a:srgbClr val="1B1B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5BCD71D-7B1C-40EA-86C0-3586E9D7817C}"/>
              </a:ext>
            </a:extLst>
          </p:cNvPr>
          <p:cNvSpPr/>
          <p:nvPr/>
        </p:nvSpPr>
        <p:spPr>
          <a:xfrm>
            <a:off x="11959481" y="6187909"/>
            <a:ext cx="1564380" cy="3003851"/>
          </a:xfrm>
          <a:prstGeom prst="rect">
            <a:avLst/>
          </a:prstGeom>
          <a:noFill/>
          <a:ln w="57150">
            <a:solidFill>
              <a:srgbClr val="EAA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8">
            <a:extLst>
              <a:ext uri="{FF2B5EF4-FFF2-40B4-BE49-F238E27FC236}">
                <a16:creationId xmlns:a16="http://schemas.microsoft.com/office/drawing/2014/main" id="{58E5F9D4-137D-40B7-B1AF-EDB3532FF6D4}"/>
              </a:ext>
            </a:extLst>
          </p:cNvPr>
          <p:cNvSpPr/>
          <p:nvPr/>
        </p:nvSpPr>
        <p:spPr>
          <a:xfrm>
            <a:off x="14833397" y="385534"/>
            <a:ext cx="4469096" cy="10709950"/>
          </a:xfrm>
          <a:prstGeom prst="roundRect">
            <a:avLst>
              <a:gd name="adj" fmla="val 4337"/>
            </a:avLst>
          </a:prstGeom>
          <a:solidFill>
            <a:srgbClr val="EAA14B">
              <a:alpha val="20000"/>
            </a:srgbClr>
          </a:solidFill>
          <a:ln w="31750">
            <a:solidFill>
              <a:srgbClr val="EAA1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090" indent="-13090" algn="ctr"/>
            <a:r>
              <a:rPr lang="en-US" altLang="ko-KR" sz="2968" b="1" dirty="0" err="1">
                <a:solidFill>
                  <a:srgbClr val="026B76"/>
                </a:solidFill>
              </a:rPr>
              <a:t>Elcatonin</a:t>
            </a:r>
            <a:r>
              <a:rPr lang="ko-KR" altLang="en-US" sz="2968" b="1" dirty="0">
                <a:solidFill>
                  <a:srgbClr val="026B76"/>
                </a:solidFill>
              </a:rPr>
              <a:t>제제</a:t>
            </a:r>
            <a:r>
              <a:rPr lang="en-US" altLang="ko-KR" sz="2968" b="1" dirty="0">
                <a:solidFill>
                  <a:srgbClr val="026B76"/>
                </a:solidFill>
              </a:rPr>
              <a:t>, Raloxifene</a:t>
            </a:r>
            <a:r>
              <a:rPr lang="ko-KR" altLang="en-US" sz="2968" b="1" dirty="0">
                <a:solidFill>
                  <a:srgbClr val="026B76"/>
                </a:solidFill>
              </a:rPr>
              <a:t>제제</a:t>
            </a:r>
            <a:r>
              <a:rPr lang="en-US" altLang="ko-KR" sz="2968" b="1" dirty="0">
                <a:solidFill>
                  <a:srgbClr val="026B76"/>
                </a:solidFill>
              </a:rPr>
              <a:t>, </a:t>
            </a:r>
            <a:r>
              <a:rPr lang="en-US" altLang="ko-KR" sz="2968" b="1" dirty="0" err="1">
                <a:solidFill>
                  <a:srgbClr val="026B76"/>
                </a:solidFill>
              </a:rPr>
              <a:t>Bazedoxifene</a:t>
            </a:r>
            <a:r>
              <a:rPr lang="ko-KR" altLang="en-US" sz="2968" b="1" dirty="0">
                <a:solidFill>
                  <a:srgbClr val="026B76"/>
                </a:solidFill>
              </a:rPr>
              <a:t>제제</a:t>
            </a:r>
            <a:r>
              <a:rPr lang="en-US" altLang="ko-KR" sz="2968" b="1" dirty="0">
                <a:solidFill>
                  <a:srgbClr val="026B76"/>
                </a:solidFill>
              </a:rPr>
              <a:t>,</a:t>
            </a:r>
          </a:p>
          <a:p>
            <a:pPr marL="13090" indent="-13090" algn="ctr"/>
            <a:r>
              <a:rPr lang="ko-KR" altLang="en-US" sz="2968" b="1" dirty="0">
                <a:solidFill>
                  <a:srgbClr val="026B76"/>
                </a:solidFill>
              </a:rPr>
              <a:t>활성형 </a:t>
            </a:r>
            <a:r>
              <a:rPr lang="en-US" altLang="ko-KR" sz="2968" b="1" dirty="0">
                <a:solidFill>
                  <a:srgbClr val="026B76"/>
                </a:solidFill>
              </a:rPr>
              <a:t>Vit D3</a:t>
            </a:r>
            <a:r>
              <a:rPr lang="ko-KR" altLang="en-US" sz="2968" b="1" dirty="0">
                <a:solidFill>
                  <a:srgbClr val="026B76"/>
                </a:solidFill>
              </a:rPr>
              <a:t>제제 및 </a:t>
            </a:r>
            <a:r>
              <a:rPr lang="en-US" altLang="ko-KR" sz="2968" b="1" dirty="0">
                <a:solidFill>
                  <a:srgbClr val="026B76"/>
                </a:solidFill>
              </a:rPr>
              <a:t>Bisphosphonate</a:t>
            </a:r>
            <a:r>
              <a:rPr lang="ko-KR" altLang="en-US" sz="2968" b="1" dirty="0">
                <a:solidFill>
                  <a:srgbClr val="026B76"/>
                </a:solidFill>
              </a:rPr>
              <a:t>제제 등의 약제</a:t>
            </a:r>
            <a:endParaRPr lang="en-US" altLang="ko-KR" sz="2968" b="1" dirty="0">
              <a:solidFill>
                <a:srgbClr val="026B76"/>
              </a:solidFill>
            </a:endParaRPr>
          </a:p>
          <a:p>
            <a:pPr marL="13090" indent="-13090" algn="ctr"/>
            <a:endParaRPr lang="en-US" altLang="ko-KR" sz="2968" b="1" dirty="0">
              <a:solidFill>
                <a:srgbClr val="026B76"/>
              </a:solidFill>
            </a:endParaRPr>
          </a:p>
          <a:p>
            <a:pPr marL="13090" indent="-13090" algn="ctr"/>
            <a:r>
              <a:rPr lang="ko-KR" altLang="en-US" sz="2968" b="1" dirty="0">
                <a:solidFill>
                  <a:srgbClr val="026B76"/>
                </a:solidFill>
              </a:rPr>
              <a:t>골밀도검사 결과 </a:t>
            </a:r>
            <a:endParaRPr lang="en-US" altLang="ko-KR" sz="2968" b="1" dirty="0">
              <a:solidFill>
                <a:srgbClr val="026B76"/>
              </a:solidFill>
            </a:endParaRPr>
          </a:p>
          <a:p>
            <a:pPr marL="13090" indent="-13090" algn="ctr"/>
            <a:r>
              <a:rPr lang="en-US" altLang="ko-KR" sz="2968" b="1" dirty="0">
                <a:solidFill>
                  <a:srgbClr val="026B76"/>
                </a:solidFill>
              </a:rPr>
              <a:t>T-score -2.5</a:t>
            </a:r>
            <a:r>
              <a:rPr lang="ko-KR" altLang="en-US" sz="2968" b="1" dirty="0">
                <a:solidFill>
                  <a:srgbClr val="026B76"/>
                </a:solidFill>
              </a:rPr>
              <a:t> 이하인 </a:t>
            </a:r>
            <a:endParaRPr lang="en-US" altLang="ko-KR" sz="2968" b="1" dirty="0">
              <a:solidFill>
                <a:srgbClr val="026B76"/>
              </a:solidFill>
            </a:endParaRPr>
          </a:p>
          <a:p>
            <a:pPr marL="13090" indent="-13090" algn="ctr"/>
            <a:r>
              <a:rPr lang="ko-KR" altLang="en-US" sz="2968" b="1" dirty="0">
                <a:solidFill>
                  <a:srgbClr val="026B76"/>
                </a:solidFill>
              </a:rPr>
              <a:t>경우로 진단된 환자가 </a:t>
            </a:r>
            <a:endParaRPr lang="en-US" altLang="ko-KR" sz="2968" b="1" dirty="0">
              <a:solidFill>
                <a:srgbClr val="026B76"/>
              </a:solidFill>
            </a:endParaRPr>
          </a:p>
          <a:p>
            <a:pPr marL="13090" indent="-13090" algn="ctr"/>
            <a:r>
              <a:rPr lang="en-US" altLang="ko-KR" sz="2968" b="1" dirty="0">
                <a:solidFill>
                  <a:srgbClr val="026B76"/>
                </a:solidFill>
              </a:rPr>
              <a:t>-2.5</a:t>
            </a:r>
            <a:r>
              <a:rPr lang="ko-KR" altLang="en-US" sz="2968" b="1" dirty="0">
                <a:solidFill>
                  <a:srgbClr val="026B76"/>
                </a:solidFill>
              </a:rPr>
              <a:t> 초과 </a:t>
            </a:r>
            <a:r>
              <a:rPr lang="en-US" altLang="ko-KR" sz="2968" b="1" dirty="0">
                <a:solidFill>
                  <a:srgbClr val="026B76"/>
                </a:solidFill>
              </a:rPr>
              <a:t>-2.0</a:t>
            </a:r>
            <a:r>
              <a:rPr lang="ko-KR" altLang="en-US" sz="2968" b="1" dirty="0">
                <a:solidFill>
                  <a:srgbClr val="026B76"/>
                </a:solidFill>
              </a:rPr>
              <a:t> 이하로 </a:t>
            </a:r>
            <a:endParaRPr lang="en-US" altLang="ko-KR" sz="2968" b="1" dirty="0">
              <a:solidFill>
                <a:srgbClr val="026B76"/>
              </a:solidFill>
            </a:endParaRPr>
          </a:p>
          <a:p>
            <a:pPr marL="13090" indent="-13090" algn="ctr"/>
            <a:r>
              <a:rPr lang="ko-KR" altLang="en-US" sz="2968" b="1" dirty="0">
                <a:solidFill>
                  <a:srgbClr val="026B76"/>
                </a:solidFill>
              </a:rPr>
              <a:t>호전 될 경우 </a:t>
            </a:r>
            <a:endParaRPr lang="en-US" altLang="ko-KR" sz="2968" b="1" dirty="0">
              <a:solidFill>
                <a:srgbClr val="026B76"/>
              </a:solidFill>
            </a:endParaRPr>
          </a:p>
          <a:p>
            <a:pPr marL="13090" indent="-13090" algn="ctr"/>
            <a:r>
              <a:rPr lang="ko-KR" altLang="en-US" sz="2968" b="1" dirty="0">
                <a:solidFill>
                  <a:srgbClr val="026B76"/>
                </a:solidFill>
              </a:rPr>
              <a:t>지속투여 가능</a:t>
            </a:r>
            <a:r>
              <a:rPr lang="en-US" altLang="ko-KR" sz="2968" b="1" dirty="0">
                <a:solidFill>
                  <a:srgbClr val="026B76"/>
                </a:solidFill>
              </a:rPr>
              <a:t>. </a:t>
            </a:r>
          </a:p>
          <a:p>
            <a:pPr marL="13090" indent="-13090" algn="ctr"/>
            <a:endParaRPr lang="en-US" altLang="ko-KR" sz="2968" b="1" dirty="0">
              <a:solidFill>
                <a:srgbClr val="026B76"/>
              </a:solidFill>
            </a:endParaRPr>
          </a:p>
          <a:p>
            <a:pPr marL="13090" indent="-13090" algn="ctr"/>
            <a:r>
              <a:rPr lang="ko-KR" altLang="en-US" sz="2968" b="1" dirty="0">
                <a:solidFill>
                  <a:srgbClr val="026B76"/>
                </a:solidFill>
              </a:rPr>
              <a:t>최초 </a:t>
            </a:r>
            <a:r>
              <a:rPr lang="ko-KR" altLang="en-US" sz="2968" b="1" dirty="0" err="1">
                <a:solidFill>
                  <a:srgbClr val="026B76"/>
                </a:solidFill>
              </a:rPr>
              <a:t>중심골</a:t>
            </a:r>
            <a:r>
              <a:rPr lang="ko-KR" altLang="en-US" sz="2968" b="1" dirty="0">
                <a:solidFill>
                  <a:srgbClr val="026B76"/>
                </a:solidFill>
              </a:rPr>
              <a:t> </a:t>
            </a:r>
            <a:r>
              <a:rPr lang="en-US" altLang="ko-KR" sz="2968" b="1" dirty="0">
                <a:solidFill>
                  <a:srgbClr val="026B76"/>
                </a:solidFill>
              </a:rPr>
              <a:t>T ≤ -2.5</a:t>
            </a:r>
            <a:r>
              <a:rPr lang="ko-KR" altLang="en-US" sz="2968" b="1" dirty="0">
                <a:solidFill>
                  <a:srgbClr val="026B76"/>
                </a:solidFill>
              </a:rPr>
              <a:t>로 시작한 환자에서 추적 </a:t>
            </a:r>
            <a:r>
              <a:rPr lang="en-US" altLang="ko-KR" sz="2968" b="1" dirty="0">
                <a:solidFill>
                  <a:srgbClr val="026B76"/>
                </a:solidFill>
              </a:rPr>
              <a:t>T</a:t>
            </a:r>
            <a:r>
              <a:rPr lang="ko-KR" altLang="en-US" sz="2968" b="1" dirty="0">
                <a:solidFill>
                  <a:srgbClr val="026B76"/>
                </a:solidFill>
              </a:rPr>
              <a:t>가 </a:t>
            </a:r>
            <a:r>
              <a:rPr lang="en-US" altLang="ko-KR" sz="2968" b="1" dirty="0">
                <a:solidFill>
                  <a:srgbClr val="026B76"/>
                </a:solidFill>
              </a:rPr>
              <a:t>-2.5 &lt; T ≤ -2.0</a:t>
            </a:r>
            <a:r>
              <a:rPr lang="ko-KR" altLang="en-US" sz="2968" b="1" dirty="0">
                <a:solidFill>
                  <a:srgbClr val="026B76"/>
                </a:solidFill>
              </a:rPr>
              <a:t>이면 </a:t>
            </a:r>
            <a:r>
              <a:rPr lang="en-US" altLang="ko-KR" sz="2968" b="1" dirty="0">
                <a:solidFill>
                  <a:srgbClr val="026B76"/>
                </a:solidFill>
              </a:rPr>
              <a:t>1</a:t>
            </a:r>
            <a:r>
              <a:rPr lang="ko-KR" altLang="en-US" sz="2968" b="1" dirty="0">
                <a:solidFill>
                  <a:srgbClr val="026B76"/>
                </a:solidFill>
              </a:rPr>
              <a:t>년 추가 급여</a:t>
            </a:r>
            <a:r>
              <a:rPr lang="en-US" altLang="ko-KR" sz="2968" b="1" dirty="0">
                <a:solidFill>
                  <a:srgbClr val="026B76"/>
                </a:solidFill>
              </a:rPr>
              <a:t>, </a:t>
            </a:r>
            <a:r>
              <a:rPr lang="ko-KR" altLang="en-US" sz="2968" b="1" dirty="0">
                <a:solidFill>
                  <a:srgbClr val="026B76"/>
                </a:solidFill>
              </a:rPr>
              <a:t>다시 같은 범위면 또 </a:t>
            </a:r>
            <a:r>
              <a:rPr lang="en-US" altLang="ko-KR" sz="2968" b="1" dirty="0">
                <a:solidFill>
                  <a:srgbClr val="026B76"/>
                </a:solidFill>
              </a:rPr>
              <a:t>1</a:t>
            </a:r>
            <a:r>
              <a:rPr lang="ko-KR" altLang="en-US" sz="2968" b="1" dirty="0">
                <a:solidFill>
                  <a:srgbClr val="026B76"/>
                </a:solidFill>
              </a:rPr>
              <a:t>년 추가</a:t>
            </a:r>
            <a:r>
              <a:rPr lang="en-US" altLang="ko-KR" sz="2968" b="1" dirty="0">
                <a:solidFill>
                  <a:srgbClr val="026B76"/>
                </a:solidFill>
              </a:rPr>
              <a:t>. </a:t>
            </a:r>
            <a:r>
              <a:rPr lang="ko-KR" altLang="en-US" sz="2968" b="1" dirty="0">
                <a:solidFill>
                  <a:srgbClr val="026B76"/>
                </a:solidFill>
              </a:rPr>
              <a:t>이 구간에서 연속투여는 최대 </a:t>
            </a:r>
            <a:r>
              <a:rPr lang="en-US" altLang="ko-KR" sz="2968" b="1" dirty="0">
                <a:solidFill>
                  <a:srgbClr val="026B76"/>
                </a:solidFill>
              </a:rPr>
              <a:t>2</a:t>
            </a:r>
            <a:r>
              <a:rPr lang="ko-KR" altLang="en-US" sz="2968" b="1" dirty="0">
                <a:solidFill>
                  <a:srgbClr val="026B76"/>
                </a:solidFill>
              </a:rPr>
              <a:t>년</a:t>
            </a:r>
            <a:r>
              <a:rPr lang="en-US" altLang="ko-KR" sz="2968" b="1" dirty="0">
                <a:solidFill>
                  <a:srgbClr val="026B76"/>
                </a:solidFill>
              </a:rPr>
              <a:t>(1+1</a:t>
            </a:r>
            <a:r>
              <a:rPr lang="ko-KR" altLang="en-US" sz="2968" b="1" dirty="0">
                <a:solidFill>
                  <a:srgbClr val="026B76"/>
                </a:solidFill>
              </a:rPr>
              <a:t>년</a:t>
            </a:r>
            <a:r>
              <a:rPr lang="en-US" altLang="ko-KR" sz="2968" b="1" dirty="0">
                <a:solidFill>
                  <a:srgbClr val="026B76"/>
                </a:solidFill>
              </a:rPr>
              <a:t>)</a:t>
            </a:r>
            <a:r>
              <a:rPr lang="ko-KR" altLang="en-US" sz="2968" b="1" dirty="0">
                <a:solidFill>
                  <a:srgbClr val="026B76"/>
                </a:solidFill>
              </a:rPr>
              <a:t>까지 인정</a:t>
            </a:r>
            <a:endParaRPr lang="en-US" altLang="ko-KR" sz="2968" b="1" dirty="0">
              <a:solidFill>
                <a:srgbClr val="026B76"/>
              </a:solidFill>
            </a:endParaRPr>
          </a:p>
          <a:p>
            <a:pPr marL="13090" indent="-13090" algn="ctr"/>
            <a:endParaRPr kumimoji="1" lang="en-US" altLang="ko-KR" sz="2968" dirty="0"/>
          </a:p>
        </p:txBody>
      </p:sp>
      <p:sp>
        <p:nvSpPr>
          <p:cNvPr id="14" name="화살표: 오른쪽 8">
            <a:extLst>
              <a:ext uri="{FF2B5EF4-FFF2-40B4-BE49-F238E27FC236}">
                <a16:creationId xmlns:a16="http://schemas.microsoft.com/office/drawing/2014/main" id="{DE55F5F5-07A2-4764-94C2-ED2914A67EE8}"/>
              </a:ext>
            </a:extLst>
          </p:cNvPr>
          <p:cNvSpPr/>
          <p:nvPr/>
        </p:nvSpPr>
        <p:spPr>
          <a:xfrm>
            <a:off x="13523863" y="7347022"/>
            <a:ext cx="1159676" cy="685624"/>
          </a:xfrm>
          <a:prstGeom prst="rightArrow">
            <a:avLst/>
          </a:prstGeom>
          <a:solidFill>
            <a:srgbClr val="EAA1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2830CD-4F0F-4184-A4C6-C98C9D000C14}"/>
              </a:ext>
            </a:extLst>
          </p:cNvPr>
          <p:cNvSpPr txBox="1"/>
          <p:nvPr/>
        </p:nvSpPr>
        <p:spPr>
          <a:xfrm>
            <a:off x="409601" y="10709951"/>
            <a:ext cx="15479491" cy="29533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ko-KR" altLang="en-US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보건복지부 고시 제</a:t>
            </a:r>
            <a:r>
              <a:rPr lang="en-US" altLang="ko-KR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2045-72</a:t>
            </a:r>
            <a:r>
              <a:rPr lang="ko-KR" altLang="en-US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호</a:t>
            </a:r>
            <a:r>
              <a:rPr lang="en-US" altLang="ko-KR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ko-KR" altLang="en-US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요양급여의 적용기준 및 방법에 관한 세부사항</a:t>
            </a:r>
            <a:r>
              <a:rPr lang="en-US" altLang="ko-KR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(2025. 03. 01. </a:t>
            </a:r>
            <a:r>
              <a:rPr lang="ko-KR" altLang="en-US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시행</a:t>
            </a:r>
            <a:r>
              <a:rPr lang="en-US" altLang="ko-KR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ko-KR" altLang="en-US" sz="1319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A2DBC4D4-8124-4B7A-B663-9CB48BBAF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756" y="2472779"/>
            <a:ext cx="12203764" cy="7430259"/>
          </a:xfrm>
          <a:prstGeom prst="rect">
            <a:avLst/>
          </a:prstGeom>
        </p:spPr>
      </p:pic>
      <p:sp>
        <p:nvSpPr>
          <p:cNvPr id="17" name="Google Shape;394;p47">
            <a:extLst>
              <a:ext uri="{FF2B5EF4-FFF2-40B4-BE49-F238E27FC236}">
                <a16:creationId xmlns:a16="http://schemas.microsoft.com/office/drawing/2014/main" id="{E6DAEDAB-B71F-42A5-A1E2-1CF6EB5F1853}"/>
              </a:ext>
            </a:extLst>
          </p:cNvPr>
          <p:cNvSpPr/>
          <p:nvPr/>
        </p:nvSpPr>
        <p:spPr>
          <a:xfrm>
            <a:off x="7402050" y="6155974"/>
            <a:ext cx="4501768" cy="125057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pPr algn="ctr" rtl="0"/>
            <a:endParaRPr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8" name="Google Shape;392;p47">
            <a:extLst>
              <a:ext uri="{FF2B5EF4-FFF2-40B4-BE49-F238E27FC236}">
                <a16:creationId xmlns:a16="http://schemas.microsoft.com/office/drawing/2014/main" id="{E07B72BE-F247-46B8-BD31-59E44677945B}"/>
              </a:ext>
            </a:extLst>
          </p:cNvPr>
          <p:cNvSpPr/>
          <p:nvPr/>
        </p:nvSpPr>
        <p:spPr>
          <a:xfrm>
            <a:off x="11959479" y="5682722"/>
            <a:ext cx="1464050" cy="3435879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pPr algn="ctr" rtl="0"/>
            <a:endParaRPr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6893041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1197B4D-9A28-434B-8A9E-6263DDAC8E5E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16512014" cy="7016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l" rtl="0">
              <a:lnSpc>
                <a:spcPts val="5940"/>
              </a:lnSpc>
              <a:spcBef>
                <a:spcPts val="95"/>
              </a:spcBef>
            </a:pPr>
            <a:r>
              <a:rPr lang="en-US" altLang="ko-KR" sz="4000" b="1" spc="150" dirty="0">
                <a:solidFill>
                  <a:srgbClr val="01573C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Osteoporosis Treatment Coverage Expansion - </a:t>
            </a:r>
            <a:r>
              <a:rPr lang="en-US" altLang="ko" sz="40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Denosumab</a:t>
            </a:r>
            <a:endParaRPr lang="en-US" altLang="ko-KR" sz="4000" b="1" dirty="0">
              <a:solidFill>
                <a:srgbClr val="01573C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19" name="Google Shape;428;p50">
            <a:extLst>
              <a:ext uri="{FF2B5EF4-FFF2-40B4-BE49-F238E27FC236}">
                <a16:creationId xmlns:a16="http://schemas.microsoft.com/office/drawing/2014/main" id="{2F38EB51-ECA1-428D-AEC8-D9AE2C882ED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6850" y="2081582"/>
            <a:ext cx="12744355" cy="855129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430;p50">
            <a:extLst>
              <a:ext uri="{FF2B5EF4-FFF2-40B4-BE49-F238E27FC236}">
                <a16:creationId xmlns:a16="http://schemas.microsoft.com/office/drawing/2014/main" id="{58A461E7-5C7D-4E87-B6F6-B2E35A6195DF}"/>
              </a:ext>
            </a:extLst>
          </p:cNvPr>
          <p:cNvSpPr/>
          <p:nvPr/>
        </p:nvSpPr>
        <p:spPr>
          <a:xfrm>
            <a:off x="8680450" y="3712921"/>
            <a:ext cx="4624026" cy="4532553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pPr algn="ctr" rtl="0"/>
            <a:endParaRPr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1" name="Google Shape;429;p50">
            <a:extLst>
              <a:ext uri="{FF2B5EF4-FFF2-40B4-BE49-F238E27FC236}">
                <a16:creationId xmlns:a16="http://schemas.microsoft.com/office/drawing/2014/main" id="{0A688367-47DC-4BEA-B924-E58ABDF5D1A7}"/>
              </a:ext>
            </a:extLst>
          </p:cNvPr>
          <p:cNvSpPr txBox="1"/>
          <p:nvPr/>
        </p:nvSpPr>
        <p:spPr>
          <a:xfrm>
            <a:off x="118155" y="1062638"/>
            <a:ext cx="9965645" cy="1021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8" tIns="201008" rIns="201008" bIns="201008" anchor="t" anchorCtr="0">
            <a:spAutoFit/>
          </a:bodyPr>
          <a:lstStyle/>
          <a:p>
            <a:pPr algn="l" rtl="0"/>
            <a:r>
              <a:rPr lang="en-US" altLang="ko" sz="4000" b="1" dirty="0">
                <a:solidFill>
                  <a:srgbClr val="01573C"/>
                </a:solidFill>
                <a:latin typeface="Malgun Gothic"/>
                <a:ea typeface="Malgun Gothic"/>
                <a:cs typeface="Malgun Gothic"/>
                <a:sym typeface="Malgun Gothic"/>
              </a:rPr>
              <a:t>Denosumab</a:t>
            </a:r>
            <a:endParaRPr sz="4000" b="1" dirty="0">
              <a:solidFill>
                <a:srgbClr val="01573C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" name="모서리가 둥근 직사각형 18">
            <a:extLst>
              <a:ext uri="{FF2B5EF4-FFF2-40B4-BE49-F238E27FC236}">
                <a16:creationId xmlns:a16="http://schemas.microsoft.com/office/drawing/2014/main" id="{0BA6ECE4-D25E-473A-88CE-887B7CD7842D}"/>
              </a:ext>
            </a:extLst>
          </p:cNvPr>
          <p:cNvSpPr/>
          <p:nvPr/>
        </p:nvSpPr>
        <p:spPr>
          <a:xfrm>
            <a:off x="14772630" y="2210994"/>
            <a:ext cx="5185420" cy="7479123"/>
          </a:xfrm>
          <a:prstGeom prst="roundRect">
            <a:avLst>
              <a:gd name="adj" fmla="val 4337"/>
            </a:avLst>
          </a:prstGeom>
          <a:solidFill>
            <a:srgbClr val="EAA14B">
              <a:alpha val="20000"/>
            </a:srgbClr>
          </a:solidFill>
          <a:ln w="31750">
            <a:solidFill>
              <a:srgbClr val="EAA1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090" indent="-13090" algn="ctr"/>
            <a:r>
              <a:rPr lang="en-US" altLang="ko-KR" sz="2968" b="1" dirty="0">
                <a:solidFill>
                  <a:srgbClr val="026B76"/>
                </a:solidFill>
              </a:rPr>
              <a:t>Denosumab</a:t>
            </a:r>
            <a:r>
              <a:rPr lang="ko-KR" altLang="en-US" sz="2968" b="1" dirty="0">
                <a:solidFill>
                  <a:srgbClr val="026B76"/>
                </a:solidFill>
              </a:rPr>
              <a:t>의 경우 </a:t>
            </a:r>
            <a:endParaRPr lang="en-US" altLang="ko-KR" sz="2968" b="1" dirty="0">
              <a:solidFill>
                <a:srgbClr val="026B76"/>
              </a:solidFill>
            </a:endParaRPr>
          </a:p>
          <a:p>
            <a:pPr marL="13090" indent="-13090" algn="ctr"/>
            <a:r>
              <a:rPr lang="ko-KR" altLang="en-US" sz="2968" b="1" dirty="0">
                <a:solidFill>
                  <a:srgbClr val="026B76"/>
                </a:solidFill>
              </a:rPr>
              <a:t>최초 </a:t>
            </a:r>
            <a:r>
              <a:rPr lang="en-US" altLang="ko-KR" sz="2968" b="1" dirty="0">
                <a:solidFill>
                  <a:srgbClr val="026B76"/>
                </a:solidFill>
              </a:rPr>
              <a:t>T-score ≤ -2.5</a:t>
            </a:r>
            <a:r>
              <a:rPr lang="ko-KR" altLang="en-US" sz="2968" b="1" dirty="0">
                <a:solidFill>
                  <a:srgbClr val="026B76"/>
                </a:solidFill>
              </a:rPr>
              <a:t>로 시작 후</a:t>
            </a:r>
            <a:r>
              <a:rPr lang="en-US" altLang="ko-KR" sz="2968" b="1" dirty="0">
                <a:solidFill>
                  <a:srgbClr val="026B76"/>
                </a:solidFill>
              </a:rPr>
              <a:t>,</a:t>
            </a:r>
          </a:p>
          <a:p>
            <a:pPr marL="13090" indent="-13090" algn="ctr"/>
            <a:endParaRPr lang="en-US" altLang="ko-KR" sz="2968" b="1" dirty="0">
              <a:solidFill>
                <a:srgbClr val="026B76"/>
              </a:solidFill>
            </a:endParaRPr>
          </a:p>
          <a:p>
            <a:pPr marL="13090" indent="-13090" algn="ctr"/>
            <a:r>
              <a:rPr lang="en-US" altLang="ko-KR" sz="2968" b="1" dirty="0">
                <a:solidFill>
                  <a:srgbClr val="026B76"/>
                </a:solidFill>
              </a:rPr>
              <a:t> 1</a:t>
            </a:r>
            <a:r>
              <a:rPr lang="ko-KR" altLang="en-US" sz="2968" b="1" dirty="0">
                <a:solidFill>
                  <a:srgbClr val="026B76"/>
                </a:solidFill>
              </a:rPr>
              <a:t>년 후 검사에서 </a:t>
            </a:r>
            <a:endParaRPr lang="en-US" altLang="ko-KR" sz="2968" b="1" dirty="0">
              <a:solidFill>
                <a:srgbClr val="026B76"/>
              </a:solidFill>
            </a:endParaRPr>
          </a:p>
          <a:p>
            <a:pPr marL="13090" indent="-13090" algn="ctr"/>
            <a:r>
              <a:rPr lang="en-US" altLang="ko-KR" sz="2968" b="1" dirty="0">
                <a:solidFill>
                  <a:srgbClr val="026B76"/>
                </a:solidFill>
              </a:rPr>
              <a:t>-2.5 &lt; T-score ≤ -2.0 </a:t>
            </a:r>
            <a:r>
              <a:rPr lang="ko-KR" altLang="en-US" sz="2968" b="1" dirty="0">
                <a:solidFill>
                  <a:srgbClr val="026B76"/>
                </a:solidFill>
              </a:rPr>
              <a:t>호전 시 최대 </a:t>
            </a:r>
            <a:r>
              <a:rPr lang="en-US" altLang="ko-KR" sz="2968" b="1" dirty="0">
                <a:solidFill>
                  <a:srgbClr val="026B76"/>
                </a:solidFill>
              </a:rPr>
              <a:t>2</a:t>
            </a:r>
            <a:r>
              <a:rPr lang="ko-KR" altLang="en-US" sz="2968" b="1" dirty="0">
                <a:solidFill>
                  <a:srgbClr val="026B76"/>
                </a:solidFill>
              </a:rPr>
              <a:t>년</a:t>
            </a:r>
            <a:r>
              <a:rPr lang="en-US" altLang="ko-KR" sz="2968" b="1" dirty="0">
                <a:solidFill>
                  <a:srgbClr val="026B76"/>
                </a:solidFill>
              </a:rPr>
              <a:t>(</a:t>
            </a:r>
            <a:r>
              <a:rPr lang="ko-KR" altLang="en-US" sz="2968" b="1" dirty="0">
                <a:solidFill>
                  <a:srgbClr val="026B76"/>
                </a:solidFill>
              </a:rPr>
              <a:t>총 </a:t>
            </a:r>
            <a:r>
              <a:rPr lang="en-US" altLang="ko-KR" sz="2968" b="1" dirty="0">
                <a:solidFill>
                  <a:srgbClr val="026B76"/>
                </a:solidFill>
              </a:rPr>
              <a:t>3</a:t>
            </a:r>
            <a:r>
              <a:rPr lang="ko-KR" altLang="en-US" sz="2968" b="1" dirty="0">
                <a:solidFill>
                  <a:srgbClr val="026B76"/>
                </a:solidFill>
              </a:rPr>
              <a:t>년</a:t>
            </a:r>
            <a:r>
              <a:rPr lang="en-US" altLang="ko-KR" sz="2968" b="1" dirty="0">
                <a:solidFill>
                  <a:srgbClr val="026B76"/>
                </a:solidFill>
              </a:rPr>
              <a:t>) </a:t>
            </a:r>
            <a:r>
              <a:rPr lang="ko-KR" altLang="en-US" sz="2968" b="1" dirty="0">
                <a:solidFill>
                  <a:srgbClr val="026B76"/>
                </a:solidFill>
              </a:rPr>
              <a:t>지속 급여</a:t>
            </a:r>
            <a:r>
              <a:rPr lang="en-US" altLang="ko-KR" sz="2968" b="1" dirty="0">
                <a:solidFill>
                  <a:srgbClr val="026B76"/>
                </a:solidFill>
              </a:rPr>
              <a:t>. </a:t>
            </a:r>
          </a:p>
          <a:p>
            <a:pPr marL="13090" indent="-13090" algn="ctr"/>
            <a:endParaRPr lang="en-US" altLang="ko-KR" sz="2968" b="1" dirty="0">
              <a:solidFill>
                <a:srgbClr val="026B76"/>
              </a:solidFill>
            </a:endParaRPr>
          </a:p>
          <a:p>
            <a:pPr marL="13090" indent="-13090" algn="ctr"/>
            <a:r>
              <a:rPr lang="ko-KR" altLang="en-US" sz="2968" b="1" dirty="0">
                <a:solidFill>
                  <a:srgbClr val="026B76"/>
                </a:solidFill>
              </a:rPr>
              <a:t>연 </a:t>
            </a:r>
            <a:r>
              <a:rPr lang="en-US" altLang="ko-KR" sz="2968" b="1" dirty="0">
                <a:solidFill>
                  <a:srgbClr val="026B76"/>
                </a:solidFill>
              </a:rPr>
              <a:t>1</a:t>
            </a:r>
            <a:r>
              <a:rPr lang="ko-KR" altLang="en-US" sz="2968" b="1" dirty="0">
                <a:solidFill>
                  <a:srgbClr val="026B76"/>
                </a:solidFill>
              </a:rPr>
              <a:t>회 </a:t>
            </a:r>
            <a:r>
              <a:rPr lang="ko-KR" altLang="en-US" sz="2968" b="1" dirty="0" err="1">
                <a:solidFill>
                  <a:srgbClr val="026B76"/>
                </a:solidFill>
              </a:rPr>
              <a:t>골밀도</a:t>
            </a:r>
            <a:r>
              <a:rPr lang="ko-KR" altLang="en-US" sz="2968" b="1" dirty="0">
                <a:solidFill>
                  <a:srgbClr val="026B76"/>
                </a:solidFill>
              </a:rPr>
              <a:t> 재검사 필수 </a:t>
            </a:r>
            <a:endParaRPr lang="en-US" altLang="ko-KR" sz="2968" b="1" dirty="0">
              <a:solidFill>
                <a:srgbClr val="026B76"/>
              </a:solidFill>
            </a:endParaRPr>
          </a:p>
          <a:p>
            <a:pPr marL="13090" indent="-13090" algn="ctr"/>
            <a:endParaRPr kumimoji="1" lang="en-US" altLang="ko-KR" sz="2968" dirty="0"/>
          </a:p>
        </p:txBody>
      </p:sp>
    </p:spTree>
    <p:extLst>
      <p:ext uri="{BB962C8B-B14F-4D97-AF65-F5344CB8AC3E}">
        <p14:creationId xmlns:p14="http://schemas.microsoft.com/office/powerpoint/2010/main" val="5003457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1197B4D-9A28-434B-8A9E-6263DDAC8E5E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19255214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b="1" dirty="0">
                <a:solidFill>
                  <a:srgbClr val="026B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Denosumab </a:t>
            </a:r>
          </a:p>
          <a:p>
            <a:r>
              <a:rPr lang="en-US" altLang="ko-KR" sz="4000" b="1" dirty="0">
                <a:solidFill>
                  <a:srgbClr val="026B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: </a:t>
            </a:r>
            <a:r>
              <a:rPr lang="ko-KR" altLang="en-US" sz="4000" b="1" dirty="0">
                <a:solidFill>
                  <a:srgbClr val="026B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골다공증 환자가 </a:t>
            </a:r>
            <a:r>
              <a:rPr lang="en-US" altLang="ko-KR" sz="4000" b="1" dirty="0">
                <a:solidFill>
                  <a:srgbClr val="026B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-2.5 &lt; T-score ≤-2.0 </a:t>
            </a:r>
            <a:r>
              <a:rPr lang="ko-KR" altLang="en-US" sz="4000" b="1" dirty="0">
                <a:solidFill>
                  <a:srgbClr val="026B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으로 개선된 경우 최대 </a:t>
            </a:r>
            <a:r>
              <a:rPr lang="en-US" altLang="ko-KR" sz="4000" b="1" dirty="0">
                <a:solidFill>
                  <a:srgbClr val="026B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2</a:t>
            </a:r>
            <a:r>
              <a:rPr lang="ko-KR" altLang="en-US" sz="4000" b="1" dirty="0">
                <a:solidFill>
                  <a:srgbClr val="026B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년간 추가 급여 인정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2830CD-4F0F-4184-A4C6-C98C9D000C14}"/>
              </a:ext>
            </a:extLst>
          </p:cNvPr>
          <p:cNvSpPr txBox="1"/>
          <p:nvPr/>
        </p:nvSpPr>
        <p:spPr>
          <a:xfrm>
            <a:off x="409601" y="10697511"/>
            <a:ext cx="15479491" cy="30777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ko-KR" altLang="en-US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보건복지부 고시 제</a:t>
            </a:r>
            <a:r>
              <a:rPr lang="en-US" altLang="ko-KR" sz="1400" b="1" i="0" dirty="0">
                <a:solidFill>
                  <a:srgbClr val="01573C"/>
                </a:solidFill>
                <a:effectLst/>
                <a:latin typeface="-apple-system"/>
              </a:rPr>
              <a:t> 2026-42 </a:t>
            </a:r>
            <a:r>
              <a:rPr lang="ko-KR" altLang="en-US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호</a:t>
            </a:r>
            <a:r>
              <a:rPr lang="en-US" altLang="ko-KR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ko-KR" altLang="en-US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요양급여의 적용기준 및 방법에 관한 세부사항</a:t>
            </a:r>
            <a:r>
              <a:rPr lang="en-US" altLang="ko-KR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(2026. 03. 01. </a:t>
            </a:r>
            <a:r>
              <a:rPr lang="ko-KR" altLang="en-US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시행</a:t>
            </a:r>
            <a:r>
              <a:rPr lang="en-US" altLang="ko-KR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ko-KR" altLang="en-US" sz="1319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30D547-4262-43C2-A806-A282B8A61CC8}"/>
              </a:ext>
            </a:extLst>
          </p:cNvPr>
          <p:cNvSpPr txBox="1"/>
          <p:nvPr/>
        </p:nvSpPr>
        <p:spPr>
          <a:xfrm>
            <a:off x="740532" y="1924917"/>
            <a:ext cx="15580678" cy="7849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2474" b="1" dirty="0">
                <a:solidFill>
                  <a:srgbClr val="1A1A1A"/>
                </a:solidFill>
                <a:latin typeface="+mn-ea"/>
              </a:rPr>
              <a:t>1. </a:t>
            </a:r>
            <a:r>
              <a:rPr lang="ko-KR" altLang="en-US" sz="2474" b="1" dirty="0">
                <a:solidFill>
                  <a:srgbClr val="1A1A1A"/>
                </a:solidFill>
                <a:latin typeface="+mn-ea"/>
              </a:rPr>
              <a:t>골다공증 환자</a:t>
            </a:r>
            <a:endParaRPr lang="en-US" altLang="ko-KR" sz="2474" b="1" dirty="0">
              <a:solidFill>
                <a:srgbClr val="1A1A1A"/>
              </a:solidFill>
              <a:latin typeface="+mn-ea"/>
            </a:endParaRPr>
          </a:p>
          <a:p>
            <a:pPr algn="l"/>
            <a:endParaRPr lang="en-US" altLang="ko-KR" sz="2474" dirty="0">
              <a:solidFill>
                <a:srgbClr val="1A1A1A"/>
              </a:solidFill>
              <a:latin typeface="+mn-ea"/>
            </a:endParaRPr>
          </a:p>
          <a:p>
            <a:pPr algn="l"/>
            <a:endParaRPr lang="en-US" altLang="ko-KR" sz="2474" dirty="0">
              <a:solidFill>
                <a:srgbClr val="1A1A1A"/>
              </a:solidFill>
              <a:latin typeface="+mn-ea"/>
            </a:endParaRPr>
          </a:p>
          <a:p>
            <a:pPr algn="l"/>
            <a:endParaRPr lang="en-US" altLang="ko-KR" sz="2474" dirty="0">
              <a:solidFill>
                <a:srgbClr val="1A1A1A"/>
              </a:solidFill>
              <a:latin typeface="+mn-ea"/>
            </a:endParaRPr>
          </a:p>
          <a:p>
            <a:pPr algn="l"/>
            <a:endParaRPr lang="en-US" altLang="ko-KR" sz="2474" dirty="0">
              <a:solidFill>
                <a:srgbClr val="1A1A1A"/>
              </a:solidFill>
              <a:latin typeface="+mn-ea"/>
            </a:endParaRPr>
          </a:p>
          <a:p>
            <a:pPr algn="l"/>
            <a:endParaRPr lang="en-US" altLang="ko-KR" sz="2474" dirty="0">
              <a:solidFill>
                <a:srgbClr val="1A1A1A"/>
              </a:solidFill>
              <a:latin typeface="+mn-ea"/>
            </a:endParaRPr>
          </a:p>
          <a:p>
            <a:pPr algn="l"/>
            <a:endParaRPr lang="en-US" altLang="ko-KR" sz="2474" dirty="0">
              <a:solidFill>
                <a:srgbClr val="1A1A1A"/>
              </a:solidFill>
              <a:latin typeface="+mn-ea"/>
            </a:endParaRPr>
          </a:p>
          <a:p>
            <a:pPr algn="l"/>
            <a:endParaRPr lang="en-US" altLang="ko-KR" sz="2474" dirty="0">
              <a:solidFill>
                <a:srgbClr val="1A1A1A"/>
              </a:solidFill>
              <a:latin typeface="+mn-ea"/>
            </a:endParaRPr>
          </a:p>
          <a:p>
            <a:pPr algn="l"/>
            <a:endParaRPr lang="en-US" altLang="ko-KR" sz="2474" dirty="0">
              <a:solidFill>
                <a:srgbClr val="1A1A1A"/>
              </a:solidFill>
              <a:latin typeface="+mn-ea"/>
            </a:endParaRPr>
          </a:p>
          <a:p>
            <a:pPr algn="l"/>
            <a:endParaRPr lang="en-US" altLang="ko-KR" sz="2474" dirty="0">
              <a:solidFill>
                <a:srgbClr val="1A1A1A"/>
              </a:solidFill>
              <a:latin typeface="+mn-ea"/>
            </a:endParaRPr>
          </a:p>
          <a:p>
            <a:pPr algn="l"/>
            <a:endParaRPr lang="en-US" altLang="ko-KR" sz="2474" dirty="0">
              <a:solidFill>
                <a:srgbClr val="1A1A1A"/>
              </a:solidFill>
              <a:latin typeface="+mn-ea"/>
            </a:endParaRPr>
          </a:p>
          <a:p>
            <a:pPr algn="l"/>
            <a:endParaRPr lang="en-US" altLang="ko-KR" sz="2474" dirty="0">
              <a:solidFill>
                <a:srgbClr val="1A1A1A"/>
              </a:solidFill>
              <a:latin typeface="+mn-ea"/>
            </a:endParaRPr>
          </a:p>
          <a:p>
            <a:pPr algn="l"/>
            <a:endParaRPr lang="ko-KR" altLang="en-US" sz="2474" dirty="0">
              <a:solidFill>
                <a:srgbClr val="1A1A1A"/>
              </a:solidFill>
              <a:latin typeface="+mn-ea"/>
            </a:endParaRPr>
          </a:p>
          <a:p>
            <a:pPr algn="l">
              <a:spcBef>
                <a:spcPts val="1319"/>
              </a:spcBef>
              <a:spcAft>
                <a:spcPts val="824"/>
              </a:spcAft>
            </a:pPr>
            <a:r>
              <a:rPr lang="en-US" altLang="ko-KR" sz="2474" b="1" dirty="0">
                <a:solidFill>
                  <a:srgbClr val="1A1A1A"/>
                </a:solidFill>
                <a:latin typeface="+mn-ea"/>
              </a:rPr>
              <a:t>2. </a:t>
            </a:r>
            <a:r>
              <a:rPr lang="ko-KR" altLang="en-US" sz="2474" b="1" dirty="0" err="1">
                <a:solidFill>
                  <a:srgbClr val="FF0000"/>
                </a:solidFill>
                <a:latin typeface="+mn-ea"/>
              </a:rPr>
              <a:t>글루코코르티코이드</a:t>
            </a:r>
            <a:r>
              <a:rPr lang="en-US" altLang="ko-KR" sz="2474" b="1" dirty="0">
                <a:solidFill>
                  <a:srgbClr val="FF0000"/>
                </a:solidFill>
                <a:latin typeface="+mn-ea"/>
              </a:rPr>
              <a:t>(Glucocorticoid) </a:t>
            </a:r>
            <a:r>
              <a:rPr lang="ko-KR" altLang="en-US" sz="2474" b="1" dirty="0">
                <a:solidFill>
                  <a:srgbClr val="FF0000"/>
                </a:solidFill>
                <a:latin typeface="+mn-ea"/>
              </a:rPr>
              <a:t>투여 환자 </a:t>
            </a:r>
          </a:p>
          <a:p>
            <a:pPr indent="376961" algn="l"/>
            <a:r>
              <a:rPr lang="en-US" altLang="ko-KR" sz="1649" b="1" dirty="0">
                <a:solidFill>
                  <a:srgbClr val="1A1A1A"/>
                </a:solidFill>
                <a:latin typeface="+mn-ea"/>
              </a:rPr>
              <a:t>o </a:t>
            </a:r>
            <a:r>
              <a:rPr lang="ko-KR" altLang="en-US" sz="1649" b="1" dirty="0">
                <a:solidFill>
                  <a:srgbClr val="1A1A1A"/>
                </a:solidFill>
                <a:latin typeface="+mn-ea"/>
              </a:rPr>
              <a:t>대상자 기준 </a:t>
            </a:r>
            <a:r>
              <a:rPr lang="en-US" altLang="ko-KR" sz="1649" b="1" dirty="0">
                <a:solidFill>
                  <a:srgbClr val="1A1A1A"/>
                </a:solidFill>
                <a:latin typeface="+mn-ea"/>
              </a:rPr>
              <a:t>: </a:t>
            </a:r>
            <a:r>
              <a:rPr lang="en-US" altLang="ko-KR" sz="1649" dirty="0">
                <a:solidFill>
                  <a:srgbClr val="1A1A1A"/>
                </a:solidFill>
                <a:latin typeface="+mn-ea"/>
              </a:rPr>
              <a:t>6</a:t>
            </a:r>
            <a:r>
              <a:rPr lang="ko-KR" altLang="en-US" sz="1649" dirty="0">
                <a:solidFill>
                  <a:srgbClr val="1A1A1A"/>
                </a:solidFill>
                <a:latin typeface="+mn-ea"/>
              </a:rPr>
              <a:t>개월 이내에 최소 </a:t>
            </a:r>
            <a:r>
              <a:rPr lang="en-US" altLang="ko-KR" sz="1649" dirty="0">
                <a:solidFill>
                  <a:srgbClr val="1A1A1A"/>
                </a:solidFill>
                <a:latin typeface="+mn-ea"/>
              </a:rPr>
              <a:t>90</a:t>
            </a:r>
            <a:r>
              <a:rPr lang="ko-KR" altLang="en-US" sz="1649" dirty="0">
                <a:solidFill>
                  <a:srgbClr val="1A1A1A"/>
                </a:solidFill>
                <a:latin typeface="+mn-ea"/>
              </a:rPr>
              <a:t>일을 초과하여 </a:t>
            </a:r>
            <a:r>
              <a:rPr lang="en-US" altLang="ko-KR" sz="1649" dirty="0">
                <a:solidFill>
                  <a:srgbClr val="1A1A1A"/>
                </a:solidFill>
                <a:latin typeface="+mn-ea"/>
              </a:rPr>
              <a:t>prednisolone(</a:t>
            </a:r>
            <a:r>
              <a:rPr lang="ko-KR" altLang="en-US" sz="1649" dirty="0">
                <a:solidFill>
                  <a:srgbClr val="1A1A1A"/>
                </a:solidFill>
                <a:latin typeface="+mn-ea"/>
              </a:rPr>
              <a:t>또는 그에 상응하는 약제</a:t>
            </a:r>
            <a:r>
              <a:rPr lang="en-US" altLang="ko-KR" sz="1649" dirty="0">
                <a:solidFill>
                  <a:srgbClr val="1A1A1A"/>
                </a:solidFill>
                <a:latin typeface="+mn-ea"/>
              </a:rPr>
              <a:t>)</a:t>
            </a:r>
            <a:r>
              <a:rPr lang="ko-KR" altLang="en-US" sz="1649" dirty="0">
                <a:solidFill>
                  <a:srgbClr val="1A1A1A"/>
                </a:solidFill>
                <a:latin typeface="+mn-ea"/>
              </a:rPr>
              <a:t>을 총 </a:t>
            </a:r>
            <a:r>
              <a:rPr lang="en-US" altLang="ko-KR" sz="1649" dirty="0">
                <a:solidFill>
                  <a:srgbClr val="1A1A1A"/>
                </a:solidFill>
                <a:latin typeface="+mn-ea"/>
              </a:rPr>
              <a:t>450mg </a:t>
            </a:r>
            <a:r>
              <a:rPr lang="ko-KR" altLang="en-US" sz="1649" dirty="0">
                <a:solidFill>
                  <a:srgbClr val="1A1A1A"/>
                </a:solidFill>
                <a:latin typeface="+mn-ea"/>
              </a:rPr>
              <a:t>이상 투여 받은 환자</a:t>
            </a:r>
          </a:p>
          <a:p>
            <a:pPr indent="594239" algn="l"/>
            <a:r>
              <a:rPr lang="en-US" altLang="ko-KR" sz="1649" dirty="0">
                <a:solidFill>
                  <a:srgbClr val="1A1A1A"/>
                </a:solidFill>
                <a:latin typeface="+mn-ea"/>
              </a:rPr>
              <a:t>- </a:t>
            </a:r>
            <a:r>
              <a:rPr lang="ko-KR" altLang="en-US" sz="1649" dirty="0">
                <a:solidFill>
                  <a:srgbClr val="1A1A1A"/>
                </a:solidFill>
                <a:latin typeface="+mn-ea"/>
              </a:rPr>
              <a:t>폐경 후 여성 및 만 </a:t>
            </a:r>
            <a:r>
              <a:rPr lang="en-US" altLang="ko-KR" sz="1649" dirty="0">
                <a:solidFill>
                  <a:srgbClr val="1A1A1A"/>
                </a:solidFill>
                <a:latin typeface="+mn-ea"/>
              </a:rPr>
              <a:t>50</a:t>
            </a:r>
            <a:r>
              <a:rPr lang="ko-KR" altLang="en-US" sz="1649" dirty="0">
                <a:solidFill>
                  <a:srgbClr val="1A1A1A"/>
                </a:solidFill>
                <a:latin typeface="+mn-ea"/>
              </a:rPr>
              <a:t>세 이상 남성 </a:t>
            </a:r>
            <a:r>
              <a:rPr lang="en-US" altLang="ko-KR" sz="1649" dirty="0">
                <a:solidFill>
                  <a:srgbClr val="1A1A1A"/>
                </a:solidFill>
                <a:latin typeface="+mn-ea"/>
              </a:rPr>
              <a:t>: T-score &lt; -1.5</a:t>
            </a:r>
          </a:p>
          <a:p>
            <a:pPr indent="594239" algn="l"/>
            <a:r>
              <a:rPr lang="en-US" altLang="ko-KR" sz="1649" dirty="0">
                <a:solidFill>
                  <a:srgbClr val="1A1A1A"/>
                </a:solidFill>
                <a:latin typeface="+mn-ea"/>
              </a:rPr>
              <a:t>- </a:t>
            </a:r>
            <a:r>
              <a:rPr lang="ko-KR" altLang="en-US" sz="1649" dirty="0">
                <a:solidFill>
                  <a:srgbClr val="1A1A1A"/>
                </a:solidFill>
                <a:latin typeface="+mn-ea"/>
              </a:rPr>
              <a:t>폐경 전 여성 및 만 </a:t>
            </a:r>
            <a:r>
              <a:rPr lang="en-US" altLang="ko-KR" sz="1649" dirty="0">
                <a:solidFill>
                  <a:srgbClr val="1A1A1A"/>
                </a:solidFill>
                <a:latin typeface="+mn-ea"/>
              </a:rPr>
              <a:t>50</a:t>
            </a:r>
            <a:r>
              <a:rPr lang="ko-KR" altLang="en-US" sz="1649" dirty="0">
                <a:solidFill>
                  <a:srgbClr val="1A1A1A"/>
                </a:solidFill>
                <a:latin typeface="+mn-ea"/>
              </a:rPr>
              <a:t>세 미만 남성 </a:t>
            </a:r>
            <a:r>
              <a:rPr lang="en-US" altLang="ko-KR" sz="1649" dirty="0">
                <a:solidFill>
                  <a:srgbClr val="1A1A1A"/>
                </a:solidFill>
                <a:latin typeface="+mn-ea"/>
              </a:rPr>
              <a:t>: Z-score &lt; -3.0</a:t>
            </a:r>
          </a:p>
          <a:p>
            <a:pPr indent="376961" algn="l"/>
            <a:r>
              <a:rPr lang="en-US" altLang="ko-KR" sz="1649" b="1" dirty="0">
                <a:solidFill>
                  <a:srgbClr val="1A1A1A"/>
                </a:solidFill>
                <a:latin typeface="+mn-ea"/>
              </a:rPr>
              <a:t>o </a:t>
            </a:r>
            <a:r>
              <a:rPr lang="ko-KR" altLang="en-US" sz="1649" b="1" dirty="0">
                <a:solidFill>
                  <a:srgbClr val="1A1A1A"/>
                </a:solidFill>
                <a:latin typeface="+mn-ea"/>
              </a:rPr>
              <a:t>급여 인정 횟수 </a:t>
            </a:r>
            <a:r>
              <a:rPr lang="en-US" altLang="ko-KR" sz="1649" dirty="0">
                <a:solidFill>
                  <a:srgbClr val="1A1A1A"/>
                </a:solidFill>
                <a:latin typeface="+mn-ea"/>
              </a:rPr>
              <a:t>: </a:t>
            </a:r>
            <a:r>
              <a:rPr lang="en-US" altLang="ko-KR" sz="1649" b="1" dirty="0">
                <a:solidFill>
                  <a:srgbClr val="FF0000"/>
                </a:solidFill>
                <a:latin typeface="+mn-ea"/>
              </a:rPr>
              <a:t>1</a:t>
            </a:r>
            <a:r>
              <a:rPr lang="ko-KR" altLang="en-US" sz="1649" b="1" dirty="0">
                <a:solidFill>
                  <a:srgbClr val="FF0000"/>
                </a:solidFill>
                <a:latin typeface="+mn-ea"/>
              </a:rPr>
              <a:t>년</a:t>
            </a:r>
            <a:r>
              <a:rPr lang="en-US" altLang="ko-KR" sz="1649" b="1" dirty="0">
                <a:solidFill>
                  <a:srgbClr val="FF0000"/>
                </a:solidFill>
                <a:latin typeface="+mn-ea"/>
              </a:rPr>
              <a:t>(2</a:t>
            </a:r>
            <a:r>
              <a:rPr lang="ko-KR" altLang="en-US" sz="1649" b="1" dirty="0">
                <a:solidFill>
                  <a:srgbClr val="FF0000"/>
                </a:solidFill>
                <a:latin typeface="+mn-ea"/>
              </a:rPr>
              <a:t>회</a:t>
            </a:r>
            <a:r>
              <a:rPr lang="en-US" altLang="ko-KR" sz="1649" b="1" dirty="0">
                <a:solidFill>
                  <a:srgbClr val="FF0000"/>
                </a:solidFill>
                <a:latin typeface="+mn-ea"/>
              </a:rPr>
              <a:t>) </a:t>
            </a:r>
            <a:r>
              <a:rPr lang="ko-KR" altLang="en-US" sz="1649" b="1" dirty="0">
                <a:solidFill>
                  <a:srgbClr val="FF0000"/>
                </a:solidFill>
                <a:latin typeface="+mn-ea"/>
              </a:rPr>
              <a:t>인정하며</a:t>
            </a:r>
            <a:r>
              <a:rPr lang="en-US" altLang="ko-KR" sz="1649" b="1" dirty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49" b="1" dirty="0">
                <a:solidFill>
                  <a:srgbClr val="FF0000"/>
                </a:solidFill>
                <a:latin typeface="+mn-ea"/>
              </a:rPr>
              <a:t>추적검사에서 기준 유지되고 약제투여 계속 필요 시 급여 인정</a:t>
            </a:r>
            <a:r>
              <a:rPr lang="en-US" altLang="ko-KR" sz="1649" b="1" dirty="0">
                <a:solidFill>
                  <a:srgbClr val="FF0000"/>
                </a:solidFill>
                <a:latin typeface="+mn-ea"/>
              </a:rPr>
              <a:t>. </a:t>
            </a:r>
          </a:p>
          <a:p>
            <a:pPr indent="376961" algn="l"/>
            <a:r>
              <a:rPr lang="en-US" altLang="ko-KR" sz="1649" b="1" dirty="0">
                <a:solidFill>
                  <a:srgbClr val="1A1A1A"/>
                </a:solidFill>
                <a:latin typeface="+mn-ea"/>
              </a:rPr>
              <a:t>o </a:t>
            </a:r>
            <a:r>
              <a:rPr lang="en-US" altLang="ko-KR" sz="1649" b="1" dirty="0">
                <a:solidFill>
                  <a:srgbClr val="FF0000"/>
                </a:solidFill>
                <a:latin typeface="+mn-ea"/>
              </a:rPr>
              <a:t>Bisphosphonate </a:t>
            </a:r>
            <a:r>
              <a:rPr lang="ko-KR" altLang="en-US" sz="1649" b="1" dirty="0">
                <a:solidFill>
                  <a:srgbClr val="FF0000"/>
                </a:solidFill>
                <a:latin typeface="+mn-ea"/>
              </a:rPr>
              <a:t>제제</a:t>
            </a:r>
            <a:r>
              <a:rPr lang="en-US" altLang="ko-KR" sz="1649" b="1" dirty="0">
                <a:solidFill>
                  <a:srgbClr val="FF0000"/>
                </a:solidFill>
                <a:latin typeface="+mn-ea"/>
              </a:rPr>
              <a:t>(Alendronate, Risedronate </a:t>
            </a:r>
            <a:r>
              <a:rPr lang="ko-KR" altLang="en-US" sz="1649" b="1" dirty="0" err="1">
                <a:solidFill>
                  <a:srgbClr val="FF0000"/>
                </a:solidFill>
                <a:latin typeface="+mn-ea"/>
              </a:rPr>
              <a:t>경구제</a:t>
            </a:r>
            <a:r>
              <a:rPr lang="en-US" altLang="ko-KR" sz="1649" b="1" dirty="0">
                <a:solidFill>
                  <a:srgbClr val="FF0000"/>
                </a:solidFill>
                <a:latin typeface="+mn-ea"/>
              </a:rPr>
              <a:t>, Zoledronic acid </a:t>
            </a:r>
            <a:r>
              <a:rPr lang="ko-KR" altLang="en-US" sz="1649" b="1" dirty="0" err="1">
                <a:solidFill>
                  <a:srgbClr val="FF0000"/>
                </a:solidFill>
                <a:latin typeface="+mn-ea"/>
              </a:rPr>
              <a:t>주사제</a:t>
            </a:r>
            <a:r>
              <a:rPr lang="en-US" altLang="ko-KR" sz="1649" b="1" dirty="0">
                <a:solidFill>
                  <a:srgbClr val="FF0000"/>
                </a:solidFill>
                <a:latin typeface="+mn-ea"/>
              </a:rPr>
              <a:t>)</a:t>
            </a:r>
            <a:r>
              <a:rPr lang="ko-KR" altLang="en-US" sz="1649" b="1" dirty="0">
                <a:solidFill>
                  <a:srgbClr val="FF0000"/>
                </a:solidFill>
                <a:latin typeface="+mn-ea"/>
              </a:rPr>
              <a:t>로 전환 투여는 최대 </a:t>
            </a:r>
            <a:r>
              <a:rPr lang="en-US" altLang="ko-KR" sz="1649" b="1" dirty="0">
                <a:solidFill>
                  <a:srgbClr val="FF0000"/>
                </a:solidFill>
                <a:latin typeface="+mn-ea"/>
              </a:rPr>
              <a:t>12</a:t>
            </a:r>
            <a:r>
              <a:rPr lang="ko-KR" altLang="en-US" sz="1649" b="1" dirty="0">
                <a:solidFill>
                  <a:srgbClr val="FF0000"/>
                </a:solidFill>
                <a:latin typeface="+mn-ea"/>
              </a:rPr>
              <a:t>개월까지 인정하되</a:t>
            </a:r>
            <a:r>
              <a:rPr lang="en-US" altLang="ko-KR" sz="1649" b="1" dirty="0">
                <a:solidFill>
                  <a:srgbClr val="FF0000"/>
                </a:solidFill>
                <a:latin typeface="+mn-ea"/>
              </a:rPr>
              <a:t>, </a:t>
            </a:r>
          </a:p>
          <a:p>
            <a:pPr indent="376961" algn="l"/>
            <a:r>
              <a:rPr lang="en-US" altLang="ko-KR" sz="1649" b="1" dirty="0">
                <a:solidFill>
                  <a:srgbClr val="FF0000"/>
                </a:solidFill>
                <a:latin typeface="+mn-ea"/>
              </a:rPr>
              <a:t>   Denosumab </a:t>
            </a:r>
            <a:r>
              <a:rPr lang="ko-KR" altLang="en-US" sz="1649" b="1" dirty="0">
                <a:solidFill>
                  <a:srgbClr val="FF0000"/>
                </a:solidFill>
                <a:latin typeface="+mn-ea"/>
              </a:rPr>
              <a:t>투여 종료 후 마지막 투여일로부터 </a:t>
            </a:r>
            <a:r>
              <a:rPr lang="en-US" altLang="ko-KR" sz="1649" b="1" dirty="0">
                <a:solidFill>
                  <a:srgbClr val="FF0000"/>
                </a:solidFill>
                <a:latin typeface="+mn-ea"/>
              </a:rPr>
              <a:t>7</a:t>
            </a:r>
            <a:r>
              <a:rPr lang="ko-KR" altLang="en-US" sz="1649" b="1" dirty="0">
                <a:solidFill>
                  <a:srgbClr val="FF0000"/>
                </a:solidFill>
                <a:latin typeface="+mn-ea"/>
              </a:rPr>
              <a:t>개월 이내 시작해야 함</a:t>
            </a:r>
            <a:endParaRPr lang="en-US" altLang="ko-KR" sz="1649" b="1" dirty="0">
              <a:solidFill>
                <a:srgbClr val="FF0000"/>
              </a:solidFill>
              <a:latin typeface="+mn-ea"/>
            </a:endParaRPr>
          </a:p>
          <a:p>
            <a:pPr indent="376961" algn="l"/>
            <a:endParaRPr lang="en-US" altLang="ko-KR" sz="1649" dirty="0">
              <a:solidFill>
                <a:srgbClr val="1A1A1A"/>
              </a:solidFill>
              <a:latin typeface="+mn-ea"/>
            </a:endParaRPr>
          </a:p>
          <a:p>
            <a:pPr algn="l"/>
            <a:r>
              <a:rPr lang="en-US" altLang="ko-KR" sz="2474" b="1" dirty="0">
                <a:solidFill>
                  <a:srgbClr val="1A1A1A"/>
                </a:solidFill>
                <a:latin typeface="+mn-ea"/>
              </a:rPr>
              <a:t>3. X</a:t>
            </a:r>
            <a:r>
              <a:rPr lang="ko-KR" altLang="en-US" sz="2474" b="1" dirty="0">
                <a:solidFill>
                  <a:srgbClr val="1A1A1A"/>
                </a:solidFill>
                <a:latin typeface="+mn-ea"/>
              </a:rPr>
              <a:t>선 소견에서 확인된 </a:t>
            </a:r>
            <a:r>
              <a:rPr lang="ko-KR" altLang="en-US" sz="2474" b="1" dirty="0" err="1">
                <a:solidFill>
                  <a:srgbClr val="1A1A1A"/>
                </a:solidFill>
                <a:latin typeface="+mn-ea"/>
              </a:rPr>
              <a:t>골파제트병</a:t>
            </a:r>
            <a:r>
              <a:rPr lang="en-US" altLang="ko-KR" sz="2474" b="1" dirty="0">
                <a:solidFill>
                  <a:srgbClr val="1A1A1A"/>
                </a:solidFill>
                <a:latin typeface="+mn-ea"/>
              </a:rPr>
              <a:t>(Paget’s disease)</a:t>
            </a:r>
            <a:endParaRPr lang="ko-KR" altLang="en-US" sz="2474" b="1" dirty="0">
              <a:latin typeface="+mn-ea"/>
            </a:endParaRPr>
          </a:p>
        </p:txBody>
      </p:sp>
      <p:sp>
        <p:nvSpPr>
          <p:cNvPr id="6" name="모서리가 둥근 직사각형 4">
            <a:extLst>
              <a:ext uri="{FF2B5EF4-FFF2-40B4-BE49-F238E27FC236}">
                <a16:creationId xmlns:a16="http://schemas.microsoft.com/office/drawing/2014/main" id="{B973EFDD-E567-48F9-A926-966628D4135C}"/>
              </a:ext>
            </a:extLst>
          </p:cNvPr>
          <p:cNvSpPr/>
          <p:nvPr/>
        </p:nvSpPr>
        <p:spPr>
          <a:xfrm>
            <a:off x="14054801" y="2999593"/>
            <a:ext cx="5574239" cy="6160282"/>
          </a:xfrm>
          <a:prstGeom prst="roundRect">
            <a:avLst>
              <a:gd name="adj" fmla="val 4337"/>
            </a:avLst>
          </a:prstGeom>
          <a:solidFill>
            <a:srgbClr val="D2E2E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5FFE2-56E1-412F-BFE6-7DF5ED77CDF4}"/>
              </a:ext>
            </a:extLst>
          </p:cNvPr>
          <p:cNvSpPr txBox="1"/>
          <p:nvPr/>
        </p:nvSpPr>
        <p:spPr>
          <a:xfrm>
            <a:off x="740533" y="9837934"/>
            <a:ext cx="16976240" cy="498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1319" dirty="0">
                <a:solidFill>
                  <a:srgbClr val="1A1A1A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· T-score / Z-score : </a:t>
            </a:r>
            <a:r>
              <a:rPr lang="ko-KR" altLang="en-US" sz="1319" dirty="0" err="1">
                <a:solidFill>
                  <a:srgbClr val="1A1A1A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중심골</a:t>
            </a:r>
            <a:r>
              <a:rPr lang="en-US" altLang="ko-KR" sz="1319" dirty="0">
                <a:solidFill>
                  <a:srgbClr val="1A1A1A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[Central bone; </a:t>
            </a:r>
            <a:r>
              <a:rPr lang="ko-KR" altLang="en-US" sz="1319" dirty="0">
                <a:solidFill>
                  <a:srgbClr val="1A1A1A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요추</a:t>
            </a:r>
            <a:r>
              <a:rPr lang="en-US" altLang="ko-KR" sz="1319" dirty="0">
                <a:solidFill>
                  <a:srgbClr val="1A1A1A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ko-KR" altLang="en-US" sz="1319" dirty="0">
                <a:solidFill>
                  <a:srgbClr val="1A1A1A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대퇴</a:t>
            </a:r>
            <a:r>
              <a:rPr lang="en-US" altLang="ko-KR" sz="1319" dirty="0">
                <a:solidFill>
                  <a:srgbClr val="1A1A1A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(Ward's triangle </a:t>
            </a:r>
            <a:r>
              <a:rPr lang="ko-KR" altLang="en-US" sz="1319" dirty="0">
                <a:solidFill>
                  <a:srgbClr val="1A1A1A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제외</a:t>
            </a:r>
            <a:r>
              <a:rPr lang="en-US" altLang="ko-KR" sz="1319" dirty="0">
                <a:solidFill>
                  <a:srgbClr val="1A1A1A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)]</a:t>
            </a:r>
            <a:r>
              <a:rPr lang="ko-KR" altLang="en-US" sz="1319" dirty="0">
                <a:solidFill>
                  <a:srgbClr val="1A1A1A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을 이중 에너지 방사선 흡수계측</a:t>
            </a:r>
            <a:r>
              <a:rPr lang="en-US" altLang="ko-KR" sz="1319" dirty="0">
                <a:solidFill>
                  <a:srgbClr val="1A1A1A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(Dual-Energy X-ray Absorptiometry: DXA)</a:t>
            </a:r>
            <a:r>
              <a:rPr lang="ko-KR" altLang="en-US" sz="1319" dirty="0">
                <a:solidFill>
                  <a:srgbClr val="1A1A1A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을 이용하여 측정해야 함</a:t>
            </a:r>
          </a:p>
          <a:p>
            <a:pPr algn="l"/>
            <a:r>
              <a:rPr lang="en-US" altLang="ko-KR" sz="1319" dirty="0">
                <a:solidFill>
                  <a:srgbClr val="1A1A1A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· QCT, Quantitative computed tomography (</a:t>
            </a:r>
            <a:r>
              <a:rPr lang="ko-KR" altLang="en-US" sz="1319">
                <a:solidFill>
                  <a:srgbClr val="1A1A1A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정량적 </a:t>
            </a:r>
            <a:r>
              <a:rPr lang="ko-KR" altLang="en-US" sz="1319" dirty="0">
                <a:solidFill>
                  <a:srgbClr val="1A1A1A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전산화 </a:t>
            </a:r>
            <a:r>
              <a:rPr lang="ko-KR" altLang="en-US" sz="1319">
                <a:solidFill>
                  <a:srgbClr val="1A1A1A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단층 골밀도검사</a:t>
            </a:r>
            <a:r>
              <a:rPr lang="en-US" altLang="ko-KR" sz="1319">
                <a:solidFill>
                  <a:srgbClr val="1A1A1A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  <a:endParaRPr lang="ko-KR" altLang="en-US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CE2D02-7528-4292-8C71-08F6388D1154}"/>
              </a:ext>
            </a:extLst>
          </p:cNvPr>
          <p:cNvSpPr txBox="1"/>
          <p:nvPr/>
        </p:nvSpPr>
        <p:spPr>
          <a:xfrm>
            <a:off x="14155211" y="3388564"/>
            <a:ext cx="5574239" cy="5596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9109" indent="-369109"/>
            <a:r>
              <a:rPr kumimoji="1" lang="ko-KR" altLang="en-US" sz="2800" dirty="0">
                <a:solidFill>
                  <a:srgbClr val="EAA14B"/>
                </a:solidFill>
              </a:rPr>
              <a:t>▶ </a:t>
            </a:r>
            <a:r>
              <a:rPr kumimoji="1" lang="en-US" altLang="ko-KR" sz="2800" b="1" dirty="0">
                <a:solidFill>
                  <a:srgbClr val="026B76"/>
                </a:solidFill>
              </a:rPr>
              <a:t>-2.5</a:t>
            </a:r>
            <a:r>
              <a:rPr kumimoji="1" lang="ko-KR" altLang="en-US" sz="2800" b="1" dirty="0">
                <a:solidFill>
                  <a:srgbClr val="026B76"/>
                </a:solidFill>
              </a:rPr>
              <a:t> </a:t>
            </a:r>
            <a:r>
              <a:rPr kumimoji="1" lang="en-US" altLang="ko-KR" sz="2800" b="1" dirty="0">
                <a:solidFill>
                  <a:srgbClr val="026B76"/>
                </a:solidFill>
              </a:rPr>
              <a:t>&lt;</a:t>
            </a:r>
            <a:r>
              <a:rPr kumimoji="1" lang="ko-KR" altLang="en-US" sz="2800" b="1" dirty="0">
                <a:solidFill>
                  <a:srgbClr val="026B76"/>
                </a:solidFill>
              </a:rPr>
              <a:t> </a:t>
            </a:r>
            <a:r>
              <a:rPr lang="en-US" altLang="ko-KR" sz="2800" b="1" dirty="0">
                <a:solidFill>
                  <a:srgbClr val="026B76"/>
                </a:solidFill>
              </a:rPr>
              <a:t>T-score ≤ -2.0 </a:t>
            </a:r>
            <a:r>
              <a:rPr lang="ko-KR" altLang="en-US" sz="2800" b="1" dirty="0">
                <a:solidFill>
                  <a:srgbClr val="026B76"/>
                </a:solidFill>
              </a:rPr>
              <a:t>범위에서 </a:t>
            </a:r>
            <a:endParaRPr lang="en-US" altLang="ko-KR" sz="2800" b="1" dirty="0">
              <a:solidFill>
                <a:srgbClr val="026B76"/>
              </a:solidFill>
            </a:endParaRPr>
          </a:p>
          <a:p>
            <a:pPr marL="369109" indent="-70681">
              <a:spcAft>
                <a:spcPts val="1319"/>
              </a:spcAft>
            </a:pPr>
            <a:r>
              <a:rPr kumimoji="1" lang="ko-KR" altLang="en-US" sz="2800" b="1" dirty="0">
                <a:solidFill>
                  <a:srgbClr val="026B76"/>
                </a:solidFill>
              </a:rPr>
              <a:t>연속 투여는 </a:t>
            </a:r>
            <a:r>
              <a:rPr kumimoji="1" lang="en-US" altLang="ko-KR" sz="2800" b="1" dirty="0">
                <a:solidFill>
                  <a:srgbClr val="026B76"/>
                </a:solidFill>
              </a:rPr>
              <a:t>2</a:t>
            </a:r>
            <a:r>
              <a:rPr kumimoji="1" lang="ko-KR" altLang="en-US" sz="2800" b="1" dirty="0">
                <a:solidFill>
                  <a:srgbClr val="026B76"/>
                </a:solidFill>
              </a:rPr>
              <a:t>년</a:t>
            </a:r>
            <a:r>
              <a:rPr kumimoji="1" lang="en-US" altLang="ko-KR" sz="2800" b="1" dirty="0">
                <a:solidFill>
                  <a:srgbClr val="026B76"/>
                </a:solidFill>
              </a:rPr>
              <a:t>(1</a:t>
            </a:r>
            <a:r>
              <a:rPr kumimoji="1" lang="ko-KR" altLang="en-US" sz="2800" b="1" dirty="0">
                <a:solidFill>
                  <a:srgbClr val="026B76"/>
                </a:solidFill>
              </a:rPr>
              <a:t>년</a:t>
            </a:r>
            <a:r>
              <a:rPr kumimoji="1" lang="en-US" altLang="ko-KR" sz="2800" b="1" dirty="0">
                <a:solidFill>
                  <a:srgbClr val="026B76"/>
                </a:solidFill>
              </a:rPr>
              <a:t>+1</a:t>
            </a:r>
            <a:r>
              <a:rPr kumimoji="1" lang="ko-KR" altLang="en-US" sz="2800" b="1" dirty="0">
                <a:solidFill>
                  <a:srgbClr val="026B76"/>
                </a:solidFill>
              </a:rPr>
              <a:t>년</a:t>
            </a:r>
            <a:r>
              <a:rPr kumimoji="1" lang="en-US" altLang="ko-KR" sz="2800" b="1" dirty="0">
                <a:solidFill>
                  <a:srgbClr val="026B76"/>
                </a:solidFill>
              </a:rPr>
              <a:t>)</a:t>
            </a:r>
            <a:r>
              <a:rPr lang="ko-KR" altLang="en-US" sz="2800" b="0" i="0" dirty="0">
                <a:effectLst/>
                <a:latin typeface="pplxSerif"/>
              </a:rPr>
              <a:t> </a:t>
            </a:r>
            <a:r>
              <a:rPr lang="en-US" altLang="ko-KR" sz="2800" b="0" i="0" dirty="0">
                <a:effectLst/>
                <a:latin typeface="pplxSerif"/>
              </a:rPr>
              <a:t>(</a:t>
            </a:r>
            <a:r>
              <a:rPr lang="ko-KR" altLang="en-US" sz="2800" b="0" i="0" dirty="0">
                <a:effectLst/>
                <a:latin typeface="pplxSerif"/>
              </a:rPr>
              <a:t>총투여기간 </a:t>
            </a:r>
            <a:r>
              <a:rPr lang="en-US" altLang="ko-KR" sz="2800" b="0" i="0" dirty="0">
                <a:effectLst/>
                <a:latin typeface="pplxSerif"/>
              </a:rPr>
              <a:t>3</a:t>
            </a:r>
            <a:r>
              <a:rPr lang="ko-KR" altLang="en-US" sz="2800" b="0" i="0" dirty="0">
                <a:effectLst/>
                <a:latin typeface="pplxSerif"/>
              </a:rPr>
              <a:t>년</a:t>
            </a:r>
            <a:r>
              <a:rPr lang="en-US" altLang="ko-KR" sz="2800" b="0" i="0" dirty="0">
                <a:effectLst/>
                <a:latin typeface="pplxSerif"/>
              </a:rPr>
              <a:t>) </a:t>
            </a:r>
            <a:r>
              <a:rPr kumimoji="1" lang="ko-KR" altLang="en-US" sz="2800" b="1" dirty="0">
                <a:solidFill>
                  <a:srgbClr val="026B76"/>
                </a:solidFill>
              </a:rPr>
              <a:t>까지 인정</a:t>
            </a:r>
            <a:endParaRPr kumimoji="1" lang="en-US" altLang="ko-KR" sz="2800" b="1" dirty="0">
              <a:solidFill>
                <a:srgbClr val="026B76"/>
              </a:solidFill>
            </a:endParaRPr>
          </a:p>
          <a:p>
            <a:pPr marL="369109" indent="-369109">
              <a:spcAft>
                <a:spcPts val="1319"/>
              </a:spcAft>
            </a:pPr>
            <a:r>
              <a:rPr kumimoji="1" lang="ko-KR" altLang="en-US" sz="2800" dirty="0">
                <a:solidFill>
                  <a:srgbClr val="EAA14B"/>
                </a:solidFill>
              </a:rPr>
              <a:t>▶</a:t>
            </a:r>
            <a:r>
              <a:rPr kumimoji="1" lang="ko-KR" altLang="en-US" sz="2800" dirty="0"/>
              <a:t> </a:t>
            </a:r>
            <a:r>
              <a:rPr kumimoji="1" lang="en-US" altLang="ko-KR" sz="2800" dirty="0"/>
              <a:t>2</a:t>
            </a:r>
            <a:r>
              <a:rPr kumimoji="1" lang="ko-KR" altLang="en-US" sz="2800" dirty="0"/>
              <a:t>년 내에서 </a:t>
            </a:r>
            <a:r>
              <a:rPr kumimoji="1" lang="en-US" altLang="ko-KR" sz="2800" dirty="0"/>
              <a:t>Bisphosphonate, Denosumab, Raloxifene, </a:t>
            </a:r>
            <a:r>
              <a:rPr kumimoji="1" lang="en-US" altLang="ko-KR" sz="2800" dirty="0" err="1"/>
              <a:t>Bazedoxifene</a:t>
            </a:r>
            <a:r>
              <a:rPr kumimoji="1" lang="ko-KR" altLang="en-US" sz="2800" dirty="0"/>
              <a:t> 교체투여 가능</a:t>
            </a:r>
            <a:endParaRPr kumimoji="1" lang="en-US" altLang="ko-KR" sz="2800" dirty="0"/>
          </a:p>
          <a:p>
            <a:pPr marL="369109" indent="-369109"/>
            <a:r>
              <a:rPr kumimoji="1" lang="ko-KR" altLang="en-US" sz="2800" dirty="0">
                <a:solidFill>
                  <a:srgbClr val="EAA14B"/>
                </a:solidFill>
              </a:rPr>
              <a:t>▶</a:t>
            </a:r>
            <a:r>
              <a:rPr kumimoji="1" lang="ko-KR" altLang="en-US" sz="2800" dirty="0"/>
              <a:t> </a:t>
            </a:r>
            <a:r>
              <a:rPr kumimoji="1" lang="en-US" altLang="ko-KR" sz="2800" dirty="0"/>
              <a:t>Zoledronic acid</a:t>
            </a:r>
            <a:r>
              <a:rPr kumimoji="1" lang="ko-KR" altLang="en-US" sz="2800" dirty="0"/>
              <a:t>의</a:t>
            </a:r>
            <a:r>
              <a:rPr kumimoji="1" lang="en-US" altLang="ko-KR" sz="2800" dirty="0"/>
              <a:t> </a:t>
            </a:r>
            <a:r>
              <a:rPr kumimoji="1" lang="ko-KR" altLang="en-US" sz="2800" dirty="0"/>
              <a:t>급여 투여횟수는 </a:t>
            </a:r>
            <a:r>
              <a:rPr kumimoji="1" lang="ko-KR" altLang="en-US" sz="2800" dirty="0" err="1"/>
              <a:t>환자별</a:t>
            </a:r>
            <a:r>
              <a:rPr kumimoji="1" lang="ko-KR" altLang="en-US" sz="2800" dirty="0"/>
              <a:t> 질환의 상태와 장기투여의 의학적 타당성 및 안전성을 고려하여 </a:t>
            </a:r>
            <a:endParaRPr kumimoji="1" lang="en-US" altLang="ko-KR" sz="2800" dirty="0"/>
          </a:p>
          <a:p>
            <a:pPr marL="369109" indent="-70681"/>
            <a:r>
              <a:rPr kumimoji="1" lang="ko-KR" altLang="en-US" sz="2800" dirty="0"/>
              <a:t>최대 </a:t>
            </a:r>
            <a:r>
              <a:rPr kumimoji="1" lang="en-US" altLang="ko-KR" sz="2800" dirty="0"/>
              <a:t>6</a:t>
            </a:r>
            <a:r>
              <a:rPr kumimoji="1" lang="ko-KR" altLang="en-US" sz="2800" dirty="0"/>
              <a:t>회로 제한됨</a:t>
            </a:r>
            <a:endParaRPr kumimoji="1" lang="en-US" altLang="ko-KR" sz="2800" dirty="0"/>
          </a:p>
        </p:txBody>
      </p:sp>
      <p:sp>
        <p:nvSpPr>
          <p:cNvPr id="9" name="대각선 방향의 모서리가 둥근 사각형 6">
            <a:extLst>
              <a:ext uri="{FF2B5EF4-FFF2-40B4-BE49-F238E27FC236}">
                <a16:creationId xmlns:a16="http://schemas.microsoft.com/office/drawing/2014/main" id="{B2BD7140-57AB-4116-9D2B-1E4B6764FE27}"/>
              </a:ext>
            </a:extLst>
          </p:cNvPr>
          <p:cNvSpPr/>
          <p:nvPr/>
        </p:nvSpPr>
        <p:spPr>
          <a:xfrm>
            <a:off x="14309949" y="2750662"/>
            <a:ext cx="1735400" cy="497862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AA1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474" b="1" dirty="0"/>
              <a:t>개정사항</a:t>
            </a:r>
          </a:p>
        </p:txBody>
      </p:sp>
      <p:cxnSp>
        <p:nvCxnSpPr>
          <p:cNvPr id="10" name="직선 연결선[R] 14">
            <a:extLst>
              <a:ext uri="{FF2B5EF4-FFF2-40B4-BE49-F238E27FC236}">
                <a16:creationId xmlns:a16="http://schemas.microsoft.com/office/drawing/2014/main" id="{910CB6F3-BD0F-48EA-AC3D-31E25CAA232C}"/>
              </a:ext>
            </a:extLst>
          </p:cNvPr>
          <p:cNvCxnSpPr/>
          <p:nvPr/>
        </p:nvCxnSpPr>
        <p:spPr>
          <a:xfrm>
            <a:off x="910376" y="9724141"/>
            <a:ext cx="18143282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85A3A4A3-961F-4020-906B-DCF1BD2AFC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059754"/>
              </p:ext>
            </p:extLst>
          </p:nvPr>
        </p:nvGraphicFramePr>
        <p:xfrm>
          <a:off x="1265893" y="2509239"/>
          <a:ext cx="11765761" cy="4193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0203">
                  <a:extLst>
                    <a:ext uri="{9D8B030D-6E8A-4147-A177-3AD203B41FA5}">
                      <a16:colId xmlns:a16="http://schemas.microsoft.com/office/drawing/2014/main" val="147282838"/>
                    </a:ext>
                  </a:extLst>
                </a:gridCol>
                <a:gridCol w="3735558">
                  <a:extLst>
                    <a:ext uri="{9D8B030D-6E8A-4147-A177-3AD203B41FA5}">
                      <a16:colId xmlns:a16="http://schemas.microsoft.com/office/drawing/2014/main" val="2595664430"/>
                    </a:ext>
                  </a:extLst>
                </a:gridCol>
              </a:tblGrid>
              <a:tr h="45234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aseline="0" dirty="0"/>
                        <a:t>대상자 기준</a:t>
                      </a:r>
                    </a:p>
                  </a:txBody>
                  <a:tcPr marL="150781" marR="150781" marT="75390" marB="75390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6B76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aseline="0" dirty="0"/>
                        <a:t>급여 인정 횟수 </a:t>
                      </a:r>
                      <a:r>
                        <a:rPr lang="en-US" altLang="ko-KR" sz="1800" baseline="0" dirty="0"/>
                        <a:t>(1</a:t>
                      </a:r>
                      <a:r>
                        <a:rPr lang="ko-KR" altLang="en-US" sz="1800" baseline="0" dirty="0"/>
                        <a:t>회</a:t>
                      </a:r>
                      <a:r>
                        <a:rPr lang="en-US" altLang="ko-KR" sz="1800" baseline="0" dirty="0"/>
                        <a:t>/1</a:t>
                      </a:r>
                      <a:r>
                        <a:rPr lang="ko-KR" altLang="en-US" sz="1800" baseline="0" dirty="0"/>
                        <a:t>년</a:t>
                      </a:r>
                      <a:r>
                        <a:rPr lang="en-US" altLang="ko-KR" sz="1800" baseline="0" dirty="0"/>
                        <a:t>)</a:t>
                      </a:r>
                      <a:endParaRPr lang="ko-KR" altLang="en-US" sz="1800" baseline="0" dirty="0"/>
                    </a:p>
                  </a:txBody>
                  <a:tcPr marL="150781" marR="150781" marT="75390" marB="7539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6B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076926"/>
                  </a:ext>
                </a:extLst>
              </a:tr>
              <a:tr h="52529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baseline="0" dirty="0"/>
                        <a:t>■ </a:t>
                      </a:r>
                      <a:r>
                        <a:rPr lang="en-US" altLang="ko-KR" sz="1800" baseline="0" dirty="0"/>
                        <a:t>T-score ≤</a:t>
                      </a:r>
                      <a:r>
                        <a:rPr lang="ko-KR" altLang="en-US" sz="1800" baseline="0" dirty="0"/>
                        <a:t> </a:t>
                      </a:r>
                      <a:r>
                        <a:rPr lang="en-US" altLang="ko-KR" sz="1800" baseline="0" dirty="0"/>
                        <a:t>-2.5</a:t>
                      </a:r>
                      <a:endParaRPr lang="ko-KR" altLang="en-US" sz="1800" baseline="0" dirty="0"/>
                    </a:p>
                  </a:txBody>
                  <a:tcPr marL="150781" marR="150781" marT="75390" marB="75390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/>
                        <a:t>1</a:t>
                      </a:r>
                      <a:r>
                        <a:rPr lang="ko-KR" altLang="en-US" sz="1800" baseline="0" dirty="0"/>
                        <a:t>회</a:t>
                      </a:r>
                    </a:p>
                  </a:txBody>
                  <a:tcPr marL="150781" marR="150781" marT="75390" marB="7539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8718777"/>
                  </a:ext>
                </a:extLst>
              </a:tr>
              <a:tr h="52529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b="1" dirty="0">
                          <a:solidFill>
                            <a:srgbClr val="026B76"/>
                          </a:solidFill>
                        </a:rPr>
                        <a:t>추적검사에서 </a:t>
                      </a:r>
                      <a:r>
                        <a:rPr lang="en-US" altLang="ko-KR" sz="1800" b="1" dirty="0">
                          <a:solidFill>
                            <a:srgbClr val="026B76"/>
                          </a:solidFill>
                        </a:rPr>
                        <a:t>-2.5</a:t>
                      </a:r>
                      <a:r>
                        <a:rPr lang="ko-KR" altLang="en-US" sz="1800" b="1" dirty="0">
                          <a:solidFill>
                            <a:srgbClr val="026B76"/>
                          </a:solidFill>
                        </a:rPr>
                        <a:t> </a:t>
                      </a:r>
                      <a:r>
                        <a:rPr lang="en-US" altLang="ko-KR" sz="1800" b="1" dirty="0">
                          <a:solidFill>
                            <a:srgbClr val="026B76"/>
                          </a:solidFill>
                        </a:rPr>
                        <a:t>&lt;</a:t>
                      </a:r>
                      <a:r>
                        <a:rPr lang="ko-KR" altLang="en-US" sz="1800" b="1" dirty="0">
                          <a:solidFill>
                            <a:srgbClr val="026B76"/>
                          </a:solidFill>
                        </a:rPr>
                        <a:t> </a:t>
                      </a:r>
                      <a:r>
                        <a:rPr lang="en-US" altLang="ko-KR" sz="1800" b="1" dirty="0">
                          <a:solidFill>
                            <a:srgbClr val="026B76"/>
                          </a:solidFill>
                        </a:rPr>
                        <a:t>T-score ≤ -2.0</a:t>
                      </a:r>
                      <a:endParaRPr lang="ko-KR" altLang="en-US" sz="1800" b="1" dirty="0">
                        <a:solidFill>
                          <a:srgbClr val="026B76"/>
                        </a:solidFill>
                      </a:endParaRPr>
                    </a:p>
                  </a:txBody>
                  <a:tcPr marL="150781" marR="150781" marT="75390" marB="75390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2E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baseline="0" dirty="0">
                          <a:solidFill>
                            <a:srgbClr val="026B76"/>
                          </a:solidFill>
                        </a:rPr>
                        <a:t>1</a:t>
                      </a:r>
                      <a:r>
                        <a:rPr lang="ko-KR" altLang="en-US" sz="1800" b="1" baseline="0" dirty="0">
                          <a:solidFill>
                            <a:srgbClr val="026B76"/>
                          </a:solidFill>
                        </a:rPr>
                        <a:t>회 추가</a:t>
                      </a:r>
                    </a:p>
                  </a:txBody>
                  <a:tcPr marL="150781" marR="150781" marT="75390" marB="7539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2E5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570812"/>
                  </a:ext>
                </a:extLst>
              </a:tr>
              <a:tr h="5252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>
                          <a:solidFill>
                            <a:srgbClr val="026B76"/>
                          </a:solidFill>
                        </a:rPr>
                        <a:t>이후에도 </a:t>
                      </a:r>
                      <a:r>
                        <a:rPr lang="en-US" altLang="ko-KR" sz="1800" b="1" dirty="0">
                          <a:solidFill>
                            <a:srgbClr val="026B76"/>
                          </a:solidFill>
                        </a:rPr>
                        <a:t>-2.5</a:t>
                      </a:r>
                      <a:r>
                        <a:rPr lang="ko-KR" altLang="en-US" sz="1800" b="1" dirty="0">
                          <a:solidFill>
                            <a:srgbClr val="026B76"/>
                          </a:solidFill>
                        </a:rPr>
                        <a:t> </a:t>
                      </a:r>
                      <a:r>
                        <a:rPr lang="en-US" altLang="ko-KR" sz="1800" b="1" dirty="0">
                          <a:solidFill>
                            <a:srgbClr val="026B76"/>
                          </a:solidFill>
                        </a:rPr>
                        <a:t>&lt;</a:t>
                      </a:r>
                      <a:r>
                        <a:rPr lang="ko-KR" altLang="en-US" sz="1800" b="1" dirty="0">
                          <a:solidFill>
                            <a:srgbClr val="026B76"/>
                          </a:solidFill>
                        </a:rPr>
                        <a:t> </a:t>
                      </a:r>
                      <a:r>
                        <a:rPr lang="en-US" altLang="ko-KR" sz="1800" b="1" dirty="0">
                          <a:solidFill>
                            <a:srgbClr val="026B76"/>
                          </a:solidFill>
                        </a:rPr>
                        <a:t>T-score ≤ -2.0</a:t>
                      </a:r>
                      <a:endParaRPr lang="ko-KR" altLang="en-US" sz="1800" b="1" dirty="0">
                        <a:solidFill>
                          <a:srgbClr val="026B76"/>
                        </a:solidFill>
                      </a:endParaRPr>
                    </a:p>
                  </a:txBody>
                  <a:tcPr marL="150781" marR="150781" marT="75390" marB="75390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2E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baseline="0" dirty="0">
                          <a:solidFill>
                            <a:srgbClr val="026B76"/>
                          </a:solidFill>
                        </a:rPr>
                        <a:t>1</a:t>
                      </a:r>
                      <a:r>
                        <a:rPr lang="ko-KR" altLang="en-US" sz="1800" b="1" baseline="0" dirty="0">
                          <a:solidFill>
                            <a:srgbClr val="026B76"/>
                          </a:solidFill>
                        </a:rPr>
                        <a:t>회 추가</a:t>
                      </a:r>
                    </a:p>
                  </a:txBody>
                  <a:tcPr marL="150781" marR="150781" marT="75390" marB="7539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2E5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065344"/>
                  </a:ext>
                </a:extLst>
              </a:tr>
              <a:tr h="52529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baseline="0" dirty="0"/>
                        <a:t>■ </a:t>
                      </a:r>
                      <a:r>
                        <a:rPr lang="en-US" altLang="ko-KR" sz="1800" baseline="0" dirty="0"/>
                        <a:t>QCT 80mg /cm</a:t>
                      </a:r>
                      <a:r>
                        <a:rPr lang="en-US" altLang="ko-KR" sz="1800" baseline="30000" dirty="0"/>
                        <a:t>2 </a:t>
                      </a:r>
                      <a:r>
                        <a:rPr lang="ko-KR" altLang="en-US" sz="1800" baseline="0" dirty="0"/>
                        <a:t>이하</a:t>
                      </a:r>
                    </a:p>
                  </a:txBody>
                  <a:tcPr marL="150781" marR="150781" marT="75390" marB="75390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/>
                        <a:t>1</a:t>
                      </a:r>
                      <a:r>
                        <a:rPr lang="ko-KR" altLang="en-US" sz="1800" baseline="0" dirty="0"/>
                        <a:t>회</a:t>
                      </a:r>
                    </a:p>
                  </a:txBody>
                  <a:tcPr marL="150781" marR="150781" marT="75390" marB="7539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2021390"/>
                  </a:ext>
                </a:extLst>
              </a:tr>
              <a:tr h="93676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baseline="0" dirty="0"/>
                        <a:t>■ 방사선 촬영 등에서 골다공증성 골절이 확인된 경우</a:t>
                      </a:r>
                      <a:endParaRPr lang="en-US" altLang="ko-KR" sz="1800" baseline="0" dirty="0"/>
                    </a:p>
                    <a:p>
                      <a:pPr latinLnBrk="1"/>
                      <a:r>
                        <a:rPr lang="ko-KR" altLang="en-US" sz="1800" baseline="0" dirty="0"/>
                        <a:t>    </a:t>
                      </a:r>
                      <a:r>
                        <a:rPr lang="en-US" altLang="ko-KR" sz="1800" baseline="0" dirty="0"/>
                        <a:t>(</a:t>
                      </a:r>
                      <a:r>
                        <a:rPr lang="ko-KR" altLang="en-US" sz="1800" baseline="0" dirty="0"/>
                        <a:t>인정 가능 부위 </a:t>
                      </a:r>
                      <a:r>
                        <a:rPr lang="en-US" altLang="ko-KR" sz="1800" baseline="0" dirty="0"/>
                        <a:t>:</a:t>
                      </a:r>
                      <a:r>
                        <a:rPr lang="ko-KR" altLang="en-US" sz="1800" baseline="0" dirty="0"/>
                        <a:t> 대퇴골</a:t>
                      </a:r>
                      <a:r>
                        <a:rPr lang="en-US" altLang="ko-KR" sz="1800" baseline="0" dirty="0"/>
                        <a:t>,</a:t>
                      </a:r>
                      <a:r>
                        <a:rPr lang="ko-KR" altLang="en-US" sz="1800" baseline="0" dirty="0"/>
                        <a:t> 척추</a:t>
                      </a:r>
                      <a:r>
                        <a:rPr lang="en-US" altLang="ko-KR" sz="1800" baseline="0" dirty="0"/>
                        <a:t>,</a:t>
                      </a:r>
                      <a:r>
                        <a:rPr lang="ko-KR" altLang="en-US" sz="1800" baseline="0" dirty="0"/>
                        <a:t> 요골</a:t>
                      </a:r>
                      <a:r>
                        <a:rPr lang="en-US" altLang="ko-KR" sz="1800" baseline="0" dirty="0"/>
                        <a:t>,</a:t>
                      </a:r>
                      <a:r>
                        <a:rPr lang="ko-KR" altLang="en-US" sz="1800" baseline="0" dirty="0"/>
                        <a:t> </a:t>
                      </a:r>
                      <a:r>
                        <a:rPr lang="ko-KR" altLang="en-US" sz="1800" baseline="0" dirty="0" err="1"/>
                        <a:t>상완골</a:t>
                      </a:r>
                      <a:r>
                        <a:rPr lang="en-US" altLang="ko-KR" sz="1800" baseline="0" dirty="0"/>
                        <a:t>,</a:t>
                      </a:r>
                      <a:r>
                        <a:rPr lang="ko-KR" altLang="en-US" sz="1800" baseline="0" dirty="0"/>
                        <a:t> </a:t>
                      </a:r>
                      <a:r>
                        <a:rPr lang="ko-KR" altLang="en-US" sz="1800" baseline="0" dirty="0" err="1"/>
                        <a:t>골반골</a:t>
                      </a:r>
                      <a:r>
                        <a:rPr lang="en-US" altLang="ko-KR" sz="1800" baseline="0" dirty="0"/>
                        <a:t>,</a:t>
                      </a:r>
                      <a:r>
                        <a:rPr lang="ko-KR" altLang="en-US" sz="1800" baseline="0" dirty="0"/>
                        <a:t> 천골</a:t>
                      </a:r>
                      <a:r>
                        <a:rPr lang="en-US" altLang="ko-KR" sz="1800" baseline="0" dirty="0"/>
                        <a:t>,</a:t>
                      </a:r>
                      <a:r>
                        <a:rPr lang="ko-KR" altLang="en-US" sz="1800" baseline="0" dirty="0"/>
                        <a:t> 발목골절</a:t>
                      </a:r>
                      <a:r>
                        <a:rPr lang="en-US" altLang="ko-KR" sz="1800" baseline="0" dirty="0"/>
                        <a:t>)</a:t>
                      </a:r>
                      <a:endParaRPr lang="ko-KR" altLang="en-US" sz="1800" baseline="0" dirty="0"/>
                    </a:p>
                  </a:txBody>
                  <a:tcPr marL="150781" marR="150781" marT="75390" marB="75390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aseline="0" dirty="0"/>
                        <a:t>3</a:t>
                      </a:r>
                      <a:r>
                        <a:rPr lang="ko-KR" altLang="en-US" sz="1800" baseline="0" dirty="0"/>
                        <a:t>회</a:t>
                      </a:r>
                    </a:p>
                  </a:txBody>
                  <a:tcPr marL="150781" marR="150781" marT="75390" marB="7539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8876657"/>
                  </a:ext>
                </a:extLst>
              </a:tr>
              <a:tr h="70364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800" baseline="0" dirty="0"/>
                        <a:t>■ 추적검사에서 </a:t>
                      </a:r>
                      <a:r>
                        <a:rPr lang="en-US" altLang="ko-KR" sz="1800" baseline="0" dirty="0"/>
                        <a:t>T-score ≤ -2.5 (QCT 80mg /cm</a:t>
                      </a:r>
                      <a:r>
                        <a:rPr lang="en-US" altLang="ko-KR" sz="1800" baseline="30000" dirty="0"/>
                        <a:t>2 </a:t>
                      </a:r>
                      <a:r>
                        <a:rPr lang="ko-KR" altLang="en-US" sz="1800" baseline="0" dirty="0"/>
                        <a:t>이하</a:t>
                      </a:r>
                      <a:r>
                        <a:rPr lang="en-US" altLang="ko-KR" sz="1800" baseline="0" dirty="0"/>
                        <a:t>)</a:t>
                      </a:r>
                      <a:r>
                        <a:rPr lang="ko-KR" altLang="en-US" sz="1800" baseline="0" dirty="0"/>
                        <a:t>로 </a:t>
                      </a:r>
                      <a:endParaRPr lang="en-US" altLang="ko-KR" sz="1800" baseline="0" dirty="0"/>
                    </a:p>
                    <a:p>
                      <a:pPr latinLnBrk="1"/>
                      <a:r>
                        <a:rPr lang="ko-KR" altLang="en-US" sz="1800" baseline="0" dirty="0"/>
                        <a:t>    약제 투여가 계속 필요한 경우</a:t>
                      </a:r>
                      <a:endParaRPr lang="ko-KR" altLang="en-US" sz="1800" dirty="0"/>
                    </a:p>
                  </a:txBody>
                  <a:tcPr marL="150781" marR="150781" marT="75390" marB="75390" anchor="ctr"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6B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aseline="0" dirty="0"/>
                        <a:t>총 </a:t>
                      </a:r>
                      <a:r>
                        <a:rPr lang="en-US" altLang="ko-KR" sz="1800" baseline="0" dirty="0"/>
                        <a:t>6</a:t>
                      </a:r>
                      <a:r>
                        <a:rPr lang="ko-KR" altLang="en-US" sz="1800" baseline="0" dirty="0"/>
                        <a:t>회까지</a:t>
                      </a:r>
                    </a:p>
                  </a:txBody>
                  <a:tcPr marL="150781" marR="150781" marT="75390" marB="7539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26B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498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49944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1197B4D-9A28-434B-8A9E-6263DDAC8E5E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16512014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ko-KR" altLang="en-US" sz="4000" b="1" dirty="0">
                <a:solidFill>
                  <a:srgbClr val="026B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골다공증 치료제 일반원칙 변경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2830CD-4F0F-4184-A4C6-C98C9D000C14}"/>
              </a:ext>
            </a:extLst>
          </p:cNvPr>
          <p:cNvSpPr txBox="1"/>
          <p:nvPr/>
        </p:nvSpPr>
        <p:spPr>
          <a:xfrm>
            <a:off x="409601" y="10709951"/>
            <a:ext cx="15479491" cy="295337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ko-KR" altLang="en-US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보건복지부 고시 제</a:t>
            </a:r>
            <a:r>
              <a:rPr lang="en-US" altLang="ko-KR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2045-72</a:t>
            </a:r>
            <a:r>
              <a:rPr lang="ko-KR" altLang="en-US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호</a:t>
            </a:r>
            <a:r>
              <a:rPr lang="en-US" altLang="ko-KR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ko-KR" altLang="en-US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요양급여의 적용기준 및 방법에 관한 세부사항</a:t>
            </a:r>
            <a:r>
              <a:rPr lang="en-US" altLang="ko-KR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(2025. 03. 01. </a:t>
            </a:r>
            <a:r>
              <a:rPr lang="ko-KR" altLang="en-US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시행</a:t>
            </a:r>
            <a:r>
              <a:rPr lang="en-US" altLang="ko-KR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ko-KR" altLang="en-US" sz="1319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0C2F216F-3A7A-444B-AF57-743857AA4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927" y="2457450"/>
            <a:ext cx="16293391" cy="639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16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80493-EDF0-4C36-AFCE-F3F27E223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4EFC6F43-0AC7-0447-A6A1-1A0C8AFBB524}"/>
              </a:ext>
            </a:extLst>
          </p:cNvPr>
          <p:cNvSpPr/>
          <p:nvPr/>
        </p:nvSpPr>
        <p:spPr>
          <a:xfrm>
            <a:off x="7708611" y="1889547"/>
            <a:ext cx="1313895" cy="3675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9333CFF2-69AD-EFB8-AB57-D8EDBC21D136}"/>
              </a:ext>
            </a:extLst>
          </p:cNvPr>
          <p:cNvSpPr/>
          <p:nvPr/>
        </p:nvSpPr>
        <p:spPr>
          <a:xfrm>
            <a:off x="12753674" y="1901075"/>
            <a:ext cx="1313895" cy="3675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859916-267F-456A-F5E2-C72DE33DF578}"/>
              </a:ext>
            </a:extLst>
          </p:cNvPr>
          <p:cNvSpPr txBox="1"/>
          <p:nvPr/>
        </p:nvSpPr>
        <p:spPr>
          <a:xfrm>
            <a:off x="411329" y="10649288"/>
            <a:ext cx="10052050" cy="295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KSBMR. Osteoporosis and osteoporosis fracture Fact sheet 2023. </a:t>
            </a:r>
          </a:p>
        </p:txBody>
      </p:sp>
      <p:sp>
        <p:nvSpPr>
          <p:cNvPr id="5" name="제목 13">
            <a:extLst>
              <a:ext uri="{FF2B5EF4-FFF2-40B4-BE49-F238E27FC236}">
                <a16:creationId xmlns:a16="http://schemas.microsoft.com/office/drawing/2014/main" id="{63EC44EC-C51B-0EEA-2F7E-24E5C5EC856D}"/>
              </a:ext>
            </a:extLst>
          </p:cNvPr>
          <p:cNvSpPr txBox="1">
            <a:spLocks/>
          </p:cNvSpPr>
          <p:nvPr/>
        </p:nvSpPr>
        <p:spPr>
          <a:xfrm>
            <a:off x="595473" y="401066"/>
            <a:ext cx="18269601" cy="872286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ko-KR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anum Gothic" charset="-127"/>
                <a:ea typeface="Nanum Gothic" charset="-127"/>
                <a:cs typeface="Nanum Gothic" charset="-127"/>
              </a:rPr>
              <a:t>연령에 따른 골다공증</a:t>
            </a:r>
            <a:r>
              <a:rPr kumimoji="1" lang="en-US" altLang="ko-KR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anum Gothic" charset="-127"/>
                <a:ea typeface="Nanum Gothic" charset="-127"/>
                <a:cs typeface="Nanum Gothic" charset="-127"/>
              </a:rPr>
              <a:t>, </a:t>
            </a:r>
            <a:r>
              <a:rPr kumimoji="1" lang="ko-KR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anum Gothic" charset="-127"/>
                <a:ea typeface="Nanum Gothic" charset="-127"/>
                <a:cs typeface="Nanum Gothic" charset="-127"/>
              </a:rPr>
              <a:t>골감소증 유병률</a:t>
            </a:r>
            <a:endParaRPr kumimoji="1" lang="ko-KR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Nanum Gothic" charset="-127"/>
              <a:ea typeface="Nanum Gothic" charset="-127"/>
              <a:cs typeface="Nanum Gothic" charset="-127"/>
            </a:endParaRPr>
          </a:p>
        </p:txBody>
      </p:sp>
      <p:grpSp>
        <p:nvGrpSpPr>
          <p:cNvPr id="6" name="그래픽 5">
            <a:extLst>
              <a:ext uri="{FF2B5EF4-FFF2-40B4-BE49-F238E27FC236}">
                <a16:creationId xmlns:a16="http://schemas.microsoft.com/office/drawing/2014/main" id="{EC14AC59-BCCC-3281-793B-FBC856AB9647}"/>
              </a:ext>
            </a:extLst>
          </p:cNvPr>
          <p:cNvGrpSpPr/>
          <p:nvPr/>
        </p:nvGrpSpPr>
        <p:grpSpPr>
          <a:xfrm>
            <a:off x="717683" y="1862991"/>
            <a:ext cx="297116" cy="291486"/>
            <a:chOff x="6047934" y="3380130"/>
            <a:chExt cx="97965" cy="96109"/>
          </a:xfrm>
        </p:grpSpPr>
        <p:sp>
          <p:nvSpPr>
            <p:cNvPr id="7" name="자유형 17">
              <a:extLst>
                <a:ext uri="{FF2B5EF4-FFF2-40B4-BE49-F238E27FC236}">
                  <a16:creationId xmlns:a16="http://schemas.microsoft.com/office/drawing/2014/main" id="{759642B9-415C-F521-CDCE-DD87DF6AC535}"/>
                </a:ext>
              </a:extLst>
            </p:cNvPr>
            <p:cNvSpPr/>
            <p:nvPr/>
          </p:nvSpPr>
          <p:spPr>
            <a:xfrm>
              <a:off x="6047934" y="3380130"/>
              <a:ext cx="96131" cy="96109"/>
            </a:xfrm>
            <a:custGeom>
              <a:avLst/>
              <a:gdLst>
                <a:gd name="connsiteX0" fmla="*/ 89615 w 96131"/>
                <a:gd name="connsiteY0" fmla="*/ 43982 h 96109"/>
                <a:gd name="connsiteX1" fmla="*/ 83912 w 96131"/>
                <a:gd name="connsiteY1" fmla="*/ 49684 h 96109"/>
                <a:gd name="connsiteX2" fmla="*/ 49695 w 96131"/>
                <a:gd name="connsiteY2" fmla="*/ 83892 h 96109"/>
                <a:gd name="connsiteX3" fmla="*/ 47251 w 96131"/>
                <a:gd name="connsiteY3" fmla="*/ 83892 h 96109"/>
                <a:gd name="connsiteX4" fmla="*/ 40734 w 96131"/>
                <a:gd name="connsiteY4" fmla="*/ 83892 h 96109"/>
                <a:gd name="connsiteX5" fmla="*/ 11405 w 96131"/>
                <a:gd name="connsiteY5" fmla="*/ 48055 h 96109"/>
                <a:gd name="connsiteX6" fmla="*/ 48066 w 96131"/>
                <a:gd name="connsiteY6" fmla="*/ 11403 h 96109"/>
                <a:gd name="connsiteX7" fmla="*/ 64360 w 96131"/>
                <a:gd name="connsiteY7" fmla="*/ 14661 h 96109"/>
                <a:gd name="connsiteX8" fmla="*/ 71692 w 96131"/>
                <a:gd name="connsiteY8" fmla="*/ 12217 h 96109"/>
                <a:gd name="connsiteX9" fmla="*/ 69248 w 96131"/>
                <a:gd name="connsiteY9" fmla="*/ 4887 h 96109"/>
                <a:gd name="connsiteX10" fmla="*/ 48066 w 96131"/>
                <a:gd name="connsiteY10" fmla="*/ 0 h 96109"/>
                <a:gd name="connsiteX11" fmla="*/ 13849 w 96131"/>
                <a:gd name="connsiteY11" fmla="*/ 13846 h 96109"/>
                <a:gd name="connsiteX12" fmla="*/ 0 w 96131"/>
                <a:gd name="connsiteY12" fmla="*/ 48055 h 96109"/>
                <a:gd name="connsiteX13" fmla="*/ 39104 w 96131"/>
                <a:gd name="connsiteY13" fmla="*/ 95295 h 96109"/>
                <a:gd name="connsiteX14" fmla="*/ 48066 w 96131"/>
                <a:gd name="connsiteY14" fmla="*/ 96110 h 96109"/>
                <a:gd name="connsiteX15" fmla="*/ 51325 w 96131"/>
                <a:gd name="connsiteY15" fmla="*/ 96110 h 96109"/>
                <a:gd name="connsiteX16" fmla="*/ 82283 w 96131"/>
                <a:gd name="connsiteY16" fmla="*/ 82263 h 96109"/>
                <a:gd name="connsiteX17" fmla="*/ 96132 w 96131"/>
                <a:gd name="connsiteY17" fmla="*/ 51313 h 96109"/>
                <a:gd name="connsiteX18" fmla="*/ 90429 w 96131"/>
                <a:gd name="connsiteY18" fmla="*/ 45611 h 96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131" h="96109">
                  <a:moveTo>
                    <a:pt x="89615" y="43982"/>
                  </a:moveTo>
                  <a:cubicBezTo>
                    <a:pt x="86356" y="43982"/>
                    <a:pt x="83912" y="46426"/>
                    <a:pt x="83912" y="49684"/>
                  </a:cubicBezTo>
                  <a:cubicBezTo>
                    <a:pt x="82283" y="67603"/>
                    <a:pt x="68433" y="82263"/>
                    <a:pt x="49695" y="83892"/>
                  </a:cubicBezTo>
                  <a:cubicBezTo>
                    <a:pt x="48881" y="83892"/>
                    <a:pt x="48066" y="83892"/>
                    <a:pt x="47251" y="83892"/>
                  </a:cubicBezTo>
                  <a:cubicBezTo>
                    <a:pt x="44807" y="83892"/>
                    <a:pt x="42363" y="83892"/>
                    <a:pt x="40734" y="83892"/>
                  </a:cubicBezTo>
                  <a:cubicBezTo>
                    <a:pt x="23626" y="80634"/>
                    <a:pt x="11405" y="65159"/>
                    <a:pt x="11405" y="48055"/>
                  </a:cubicBezTo>
                  <a:cubicBezTo>
                    <a:pt x="11405" y="30950"/>
                    <a:pt x="27699" y="11403"/>
                    <a:pt x="48066" y="11403"/>
                  </a:cubicBezTo>
                  <a:cubicBezTo>
                    <a:pt x="68433" y="11403"/>
                    <a:pt x="58657" y="13032"/>
                    <a:pt x="64360" y="14661"/>
                  </a:cubicBezTo>
                  <a:cubicBezTo>
                    <a:pt x="66803" y="16290"/>
                    <a:pt x="70877" y="14661"/>
                    <a:pt x="71692" y="12217"/>
                  </a:cubicBezTo>
                  <a:cubicBezTo>
                    <a:pt x="73321" y="8959"/>
                    <a:pt x="71692" y="5702"/>
                    <a:pt x="69248" y="4887"/>
                  </a:cubicBezTo>
                  <a:cubicBezTo>
                    <a:pt x="62730" y="1629"/>
                    <a:pt x="55398" y="0"/>
                    <a:pt x="48066" y="0"/>
                  </a:cubicBezTo>
                  <a:cubicBezTo>
                    <a:pt x="35031" y="0"/>
                    <a:pt x="23626" y="4887"/>
                    <a:pt x="13849" y="13846"/>
                  </a:cubicBezTo>
                  <a:cubicBezTo>
                    <a:pt x="4888" y="22806"/>
                    <a:pt x="0" y="35023"/>
                    <a:pt x="0" y="48055"/>
                  </a:cubicBezTo>
                  <a:cubicBezTo>
                    <a:pt x="0" y="70861"/>
                    <a:pt x="16294" y="91223"/>
                    <a:pt x="39104" y="95295"/>
                  </a:cubicBezTo>
                  <a:cubicBezTo>
                    <a:pt x="42363" y="95295"/>
                    <a:pt x="44807" y="96110"/>
                    <a:pt x="48066" y="96110"/>
                  </a:cubicBezTo>
                  <a:cubicBezTo>
                    <a:pt x="51325" y="96110"/>
                    <a:pt x="50510" y="96110"/>
                    <a:pt x="51325" y="96110"/>
                  </a:cubicBezTo>
                  <a:cubicBezTo>
                    <a:pt x="62730" y="96110"/>
                    <a:pt x="74136" y="90408"/>
                    <a:pt x="82283" y="82263"/>
                  </a:cubicBezTo>
                  <a:cubicBezTo>
                    <a:pt x="90429" y="74119"/>
                    <a:pt x="95317" y="63530"/>
                    <a:pt x="96132" y="51313"/>
                  </a:cubicBezTo>
                  <a:cubicBezTo>
                    <a:pt x="96132" y="48055"/>
                    <a:pt x="93688" y="45611"/>
                    <a:pt x="90429" y="45611"/>
                  </a:cubicBezTo>
                </a:path>
              </a:pathLst>
            </a:custGeom>
            <a:solidFill>
              <a:srgbClr val="016B71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 18">
              <a:extLst>
                <a:ext uri="{FF2B5EF4-FFF2-40B4-BE49-F238E27FC236}">
                  <a16:creationId xmlns:a16="http://schemas.microsoft.com/office/drawing/2014/main" id="{DB173090-0349-B1BD-4AFC-04175DB3F0FA}"/>
                </a:ext>
              </a:extLst>
            </p:cNvPr>
            <p:cNvSpPr/>
            <p:nvPr/>
          </p:nvSpPr>
          <p:spPr>
            <a:xfrm>
              <a:off x="6070541" y="3388886"/>
              <a:ext cx="75357" cy="58846"/>
            </a:xfrm>
            <a:custGeom>
              <a:avLst/>
              <a:gdLst>
                <a:gd name="connsiteX0" fmla="*/ 73525 w 75357"/>
                <a:gd name="connsiteY0" fmla="*/ 1833 h 58846"/>
                <a:gd name="connsiteX1" fmla="*/ 65378 w 75357"/>
                <a:gd name="connsiteY1" fmla="*/ 1833 h 58846"/>
                <a:gd name="connsiteX2" fmla="*/ 22200 w 75357"/>
                <a:gd name="connsiteY2" fmla="*/ 45001 h 58846"/>
                <a:gd name="connsiteX3" fmla="*/ 9980 w 75357"/>
                <a:gd name="connsiteY3" fmla="*/ 32783 h 58846"/>
                <a:gd name="connsiteX4" fmla="*/ 1833 w 75357"/>
                <a:gd name="connsiteY4" fmla="*/ 32783 h 58846"/>
                <a:gd name="connsiteX5" fmla="*/ 1833 w 75357"/>
                <a:gd name="connsiteY5" fmla="*/ 40928 h 58846"/>
                <a:gd name="connsiteX6" fmla="*/ 18127 w 75357"/>
                <a:gd name="connsiteY6" fmla="*/ 57218 h 58846"/>
                <a:gd name="connsiteX7" fmla="*/ 22200 w 75357"/>
                <a:gd name="connsiteY7" fmla="*/ 58847 h 58846"/>
                <a:gd name="connsiteX8" fmla="*/ 26273 w 75357"/>
                <a:gd name="connsiteY8" fmla="*/ 57218 h 58846"/>
                <a:gd name="connsiteX9" fmla="*/ 73525 w 75357"/>
                <a:gd name="connsiteY9" fmla="*/ 9977 h 58846"/>
                <a:gd name="connsiteX10" fmla="*/ 73525 w 75357"/>
                <a:gd name="connsiteY10" fmla="*/ 1833 h 58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357" h="58846">
                  <a:moveTo>
                    <a:pt x="73525" y="1833"/>
                  </a:moveTo>
                  <a:cubicBezTo>
                    <a:pt x="71081" y="-611"/>
                    <a:pt x="67822" y="-611"/>
                    <a:pt x="65378" y="1833"/>
                  </a:cubicBezTo>
                  <a:lnTo>
                    <a:pt x="22200" y="45001"/>
                  </a:lnTo>
                  <a:lnTo>
                    <a:pt x="9980" y="32783"/>
                  </a:lnTo>
                  <a:cubicBezTo>
                    <a:pt x="7536" y="30340"/>
                    <a:pt x="4277" y="30340"/>
                    <a:pt x="1833" y="32783"/>
                  </a:cubicBezTo>
                  <a:cubicBezTo>
                    <a:pt x="-611" y="35227"/>
                    <a:pt x="-611" y="38485"/>
                    <a:pt x="1833" y="40928"/>
                  </a:cubicBezTo>
                  <a:lnTo>
                    <a:pt x="18127" y="57218"/>
                  </a:lnTo>
                  <a:cubicBezTo>
                    <a:pt x="18941" y="58032"/>
                    <a:pt x="20571" y="58847"/>
                    <a:pt x="22200" y="58847"/>
                  </a:cubicBezTo>
                  <a:cubicBezTo>
                    <a:pt x="23829" y="58847"/>
                    <a:pt x="25459" y="58847"/>
                    <a:pt x="26273" y="57218"/>
                  </a:cubicBezTo>
                  <a:lnTo>
                    <a:pt x="73525" y="9977"/>
                  </a:lnTo>
                  <a:cubicBezTo>
                    <a:pt x="75969" y="7534"/>
                    <a:pt x="75969" y="4276"/>
                    <a:pt x="73525" y="1833"/>
                  </a:cubicBezTo>
                </a:path>
              </a:pathLst>
            </a:custGeom>
            <a:solidFill>
              <a:srgbClr val="DE8852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48" name="슬라이드 번호 개체 틀 1">
            <a:extLst>
              <a:ext uri="{FF2B5EF4-FFF2-40B4-BE49-F238E27FC236}">
                <a16:creationId xmlns:a16="http://schemas.microsoft.com/office/drawing/2014/main" id="{8DD3066E-44FE-1B76-41BD-2931A7461594}"/>
              </a:ext>
            </a:extLst>
          </p:cNvPr>
          <p:cNvSpPr txBox="1">
            <a:spLocks/>
          </p:cNvSpPr>
          <p:nvPr/>
        </p:nvSpPr>
        <p:spPr>
          <a:xfrm>
            <a:off x="19563163" y="10861723"/>
            <a:ext cx="540936" cy="447230"/>
          </a:xfrm>
          <a:prstGeom prst="rect">
            <a:avLst/>
          </a:prstGeom>
        </p:spPr>
        <p:txBody>
          <a:bodyPr vert="horz" lIns="150781" tIns="75390" rIns="150781" bIns="7539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5F1155-D4EA-784C-A51F-D832E946BA31}" type="slidenum">
              <a:rPr kumimoji="1" lang="x-none" altLang="en-US" sz="1319">
                <a:cs typeface="Arial" panose="020B0604020202020204" pitchFamily="34" charset="0"/>
              </a:rPr>
              <a:pPr/>
              <a:t>5</a:t>
            </a:fld>
            <a:endParaRPr kumimoji="1" lang="x-none" altLang="en-US" sz="1319"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C048FBF-220B-3343-380F-A8B61B423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562" y="1439723"/>
            <a:ext cx="13476975" cy="71940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D375B4-2043-4DA3-EDF2-307B686A42F7}"/>
              </a:ext>
            </a:extLst>
          </p:cNvPr>
          <p:cNvSpPr txBox="1"/>
          <p:nvPr/>
        </p:nvSpPr>
        <p:spPr>
          <a:xfrm>
            <a:off x="3727450" y="8947166"/>
            <a:ext cx="134769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dirty="0">
                <a:solidFill>
                  <a:srgbClr val="000000"/>
                </a:solidFill>
                <a:latin typeface="+mn-ea"/>
                <a:ea typeface="+mn-ea"/>
              </a:rPr>
              <a:t>연령이 증가함에 따라 골다공증 환자 비율이 증가하며 </a:t>
            </a:r>
            <a:endParaRPr lang="en-US" altLang="ko-KR" sz="2800" dirty="0">
              <a:solidFill>
                <a:srgbClr val="000000"/>
              </a:solidFill>
              <a:latin typeface="+mn-ea"/>
              <a:ea typeface="+mn-ea"/>
            </a:endParaRPr>
          </a:p>
          <a:p>
            <a:r>
              <a:rPr lang="en-US" altLang="ko-KR" sz="2800" dirty="0">
                <a:solidFill>
                  <a:srgbClr val="000000"/>
                </a:solidFill>
                <a:latin typeface="+mn-ea"/>
                <a:ea typeface="+mn-ea"/>
              </a:rPr>
              <a:t>70</a:t>
            </a:r>
            <a:r>
              <a:rPr lang="ko-KR" altLang="en-US" sz="2800" dirty="0">
                <a:solidFill>
                  <a:srgbClr val="000000"/>
                </a:solidFill>
                <a:latin typeface="+mn-ea"/>
                <a:ea typeface="+mn-ea"/>
              </a:rPr>
              <a:t>세 이상 여성의 약 </a:t>
            </a:r>
            <a:r>
              <a:rPr lang="en-US" altLang="ko-KR" sz="2800" dirty="0">
                <a:solidFill>
                  <a:srgbClr val="000000"/>
                </a:solidFill>
                <a:latin typeface="+mn-ea"/>
                <a:ea typeface="+mn-ea"/>
              </a:rPr>
              <a:t>2/3, 70</a:t>
            </a:r>
            <a:r>
              <a:rPr lang="ko-KR" altLang="en-US" sz="2800" dirty="0">
                <a:solidFill>
                  <a:srgbClr val="000000"/>
                </a:solidFill>
                <a:latin typeface="+mn-ea"/>
                <a:ea typeface="+mn-ea"/>
              </a:rPr>
              <a:t>세 이상 남성에서 </a:t>
            </a:r>
            <a:r>
              <a:rPr lang="en-US" altLang="ko-KR" sz="2800" dirty="0">
                <a:solidFill>
                  <a:srgbClr val="000000"/>
                </a:solidFill>
                <a:latin typeface="+mn-ea"/>
                <a:ea typeface="+mn-ea"/>
              </a:rPr>
              <a:t>1/5</a:t>
            </a:r>
            <a:r>
              <a:rPr lang="ko-KR" altLang="en-US" sz="2800" dirty="0">
                <a:solidFill>
                  <a:srgbClr val="000000"/>
                </a:solidFill>
                <a:latin typeface="+mn-ea"/>
                <a:ea typeface="+mn-ea"/>
              </a:rPr>
              <a:t>이 골다공증에 해당함</a:t>
            </a:r>
            <a:r>
              <a:rPr lang="ko-KR" altLang="en-US" sz="2800" dirty="0">
                <a:latin typeface="+mn-ea"/>
                <a:ea typeface="+mn-ea"/>
              </a:rPr>
              <a:t> </a:t>
            </a:r>
            <a:br>
              <a:rPr lang="ko-KR" altLang="en-US" sz="2800" dirty="0">
                <a:latin typeface="+mn-ea"/>
                <a:ea typeface="+mn-ea"/>
              </a:rPr>
            </a:br>
            <a:endParaRPr lang="ko-KR" altLang="en-US" sz="2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98097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EBCF4-085D-5FEC-92ED-98DB2095A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C219BC2-6AA3-7051-24B6-381AA536D6E1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16512014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ko-KR" altLang="en-US" sz="4000" b="1" dirty="0">
                <a:solidFill>
                  <a:srgbClr val="01573C"/>
                </a:solidFill>
                <a:latin typeface="Nanum Gothic" charset="-127"/>
                <a:ea typeface="Nanum Gothic" charset="-127"/>
                <a:cs typeface="Nanum Gothic" charset="-127"/>
              </a:rPr>
              <a:t>연도별 골다공증 치료제 처방 </a:t>
            </a:r>
            <a:r>
              <a:rPr kumimoji="1" lang="en-US" altLang="ko-KR" sz="4000" b="1" dirty="0">
                <a:solidFill>
                  <a:srgbClr val="01573C"/>
                </a:solidFill>
                <a:latin typeface="Nanum Gothic" charset="-127"/>
                <a:ea typeface="Nanum Gothic" charset="-127"/>
                <a:cs typeface="Nanum Gothic" charset="-127"/>
              </a:rPr>
              <a:t>(</a:t>
            </a:r>
            <a:r>
              <a:rPr kumimoji="1" lang="ko-KR" altLang="en-US" sz="4000" b="1" dirty="0">
                <a:solidFill>
                  <a:srgbClr val="01573C"/>
                </a:solidFill>
                <a:latin typeface="Nanum Gothic" charset="-127"/>
                <a:ea typeface="Nanum Gothic" charset="-127"/>
                <a:cs typeface="Nanum Gothic" charset="-127"/>
              </a:rPr>
              <a:t>약제별</a:t>
            </a:r>
            <a:r>
              <a:rPr kumimoji="1" lang="en-US" altLang="ko-KR" sz="4000" b="1" dirty="0">
                <a:solidFill>
                  <a:srgbClr val="01573C"/>
                </a:solidFill>
                <a:latin typeface="Nanum Gothic" charset="-127"/>
                <a:ea typeface="Nanum Gothic" charset="-127"/>
                <a:cs typeface="Nanum Gothic" charset="-127"/>
              </a:rPr>
              <a:t>)</a:t>
            </a:r>
            <a:endParaRPr kumimoji="1" lang="ko-KR" altLang="en-US" sz="4000" dirty="0">
              <a:solidFill>
                <a:srgbClr val="01573C"/>
              </a:solidFill>
              <a:latin typeface="Nanum Gothic" charset="-127"/>
              <a:ea typeface="Nanum Gothic" charset="-127"/>
              <a:cs typeface="Nanum Gothic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00D9E04-494F-2425-CC06-5F19BA511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0" y="10803842"/>
            <a:ext cx="1914525" cy="28575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FDA00AC-1C04-4F93-AD50-B8634A0F7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496" y="1311275"/>
            <a:ext cx="14776753" cy="7853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7E2698-FC5D-D5CD-CA7B-1AEA0BF2883F}"/>
              </a:ext>
            </a:extLst>
          </p:cNvPr>
          <p:cNvSpPr txBox="1"/>
          <p:nvPr/>
        </p:nvSpPr>
        <p:spPr>
          <a:xfrm>
            <a:off x="3041650" y="9312275"/>
            <a:ext cx="13030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dirty="0" err="1">
                <a:solidFill>
                  <a:srgbClr val="01573C"/>
                </a:solidFill>
                <a:latin typeface="+mn-ea"/>
                <a:ea typeface="+mn-ea"/>
              </a:rPr>
              <a:t>비스포스포네이트</a:t>
            </a:r>
            <a:r>
              <a:rPr lang="ko-KR" altLang="en-US" sz="2800" dirty="0">
                <a:solidFill>
                  <a:srgbClr val="01573C"/>
                </a:solidFill>
                <a:latin typeface="+mn-ea"/>
                <a:ea typeface="+mn-ea"/>
              </a:rPr>
              <a:t> 처방이 꾸준히 증가하다 </a:t>
            </a:r>
            <a:r>
              <a:rPr lang="en-US" altLang="ko-KR" sz="2800" dirty="0">
                <a:solidFill>
                  <a:srgbClr val="01573C"/>
                </a:solidFill>
                <a:latin typeface="+mn-ea"/>
                <a:ea typeface="+mn-ea"/>
              </a:rPr>
              <a:t>2019</a:t>
            </a:r>
            <a:r>
              <a:rPr lang="ko-KR" altLang="en-US" sz="2800" dirty="0">
                <a:solidFill>
                  <a:srgbClr val="01573C"/>
                </a:solidFill>
                <a:latin typeface="+mn-ea"/>
                <a:ea typeface="+mn-ea"/>
              </a:rPr>
              <a:t>년 이후로는 감소</a:t>
            </a:r>
            <a:r>
              <a:rPr lang="en-US" altLang="ko-KR" sz="2800" dirty="0">
                <a:solidFill>
                  <a:srgbClr val="01573C"/>
                </a:solidFill>
                <a:latin typeface="+mn-ea"/>
                <a:ea typeface="+mn-ea"/>
              </a:rPr>
              <a:t>,</a:t>
            </a:r>
          </a:p>
          <a:p>
            <a:r>
              <a:rPr lang="ko-KR" altLang="en-US" sz="2800" dirty="0" err="1">
                <a:solidFill>
                  <a:srgbClr val="01573C"/>
                </a:solidFill>
                <a:latin typeface="+mn-ea"/>
                <a:ea typeface="+mn-ea"/>
              </a:rPr>
              <a:t>데노수맙은</a:t>
            </a:r>
            <a:r>
              <a:rPr lang="ko-KR" altLang="en-US" sz="2800" dirty="0">
                <a:solidFill>
                  <a:srgbClr val="01573C"/>
                </a:solidFill>
                <a:latin typeface="+mn-ea"/>
                <a:ea typeface="+mn-ea"/>
              </a:rPr>
              <a:t> </a:t>
            </a:r>
            <a:r>
              <a:rPr lang="en-US" altLang="ko-KR" sz="2800" dirty="0">
                <a:solidFill>
                  <a:srgbClr val="01573C"/>
                </a:solidFill>
                <a:latin typeface="+mn-ea"/>
                <a:ea typeface="+mn-ea"/>
              </a:rPr>
              <a:t>2016</a:t>
            </a:r>
            <a:r>
              <a:rPr lang="ko-KR" altLang="en-US" sz="2800" dirty="0">
                <a:solidFill>
                  <a:srgbClr val="01573C"/>
                </a:solidFill>
                <a:latin typeface="+mn-ea"/>
                <a:ea typeface="+mn-ea"/>
              </a:rPr>
              <a:t>년부터 처방이 시작되어 최근까지 급격히 증가되고 있으며</a:t>
            </a:r>
            <a:r>
              <a:rPr lang="en-US" altLang="ko-KR" sz="2800" dirty="0">
                <a:solidFill>
                  <a:srgbClr val="01573C"/>
                </a:solidFill>
                <a:latin typeface="+mn-ea"/>
                <a:ea typeface="+mn-ea"/>
              </a:rPr>
              <a:t>,</a:t>
            </a:r>
          </a:p>
          <a:p>
            <a:r>
              <a:rPr lang="ko-KR" altLang="en-US" sz="2800" dirty="0" err="1">
                <a:solidFill>
                  <a:srgbClr val="01573C"/>
                </a:solidFill>
                <a:latin typeface="+mn-ea"/>
                <a:ea typeface="+mn-ea"/>
              </a:rPr>
              <a:t>테리파라타이드와</a:t>
            </a:r>
            <a:r>
              <a:rPr lang="ko-KR" altLang="en-US" sz="2800" dirty="0">
                <a:solidFill>
                  <a:srgbClr val="01573C"/>
                </a:solidFill>
                <a:latin typeface="+mn-ea"/>
                <a:ea typeface="+mn-ea"/>
              </a:rPr>
              <a:t> </a:t>
            </a:r>
            <a:r>
              <a:rPr lang="ko-KR" altLang="en-US" sz="2800" dirty="0" err="1">
                <a:solidFill>
                  <a:srgbClr val="01573C"/>
                </a:solidFill>
                <a:latin typeface="+mn-ea"/>
                <a:ea typeface="+mn-ea"/>
              </a:rPr>
              <a:t>로모소주맙은</a:t>
            </a:r>
            <a:r>
              <a:rPr lang="ko-KR" altLang="en-US" sz="2800" dirty="0">
                <a:solidFill>
                  <a:srgbClr val="01573C"/>
                </a:solidFill>
                <a:latin typeface="+mn-ea"/>
                <a:ea typeface="+mn-ea"/>
              </a:rPr>
              <a:t> 국내 도입된 이후로 조금씩 증가하고 있음</a:t>
            </a:r>
            <a:r>
              <a:rPr lang="en-US" altLang="ko-KR" sz="2800" dirty="0">
                <a:solidFill>
                  <a:srgbClr val="01573C"/>
                </a:solidFill>
                <a:latin typeface="+mn-ea"/>
                <a:ea typeface="+mn-ea"/>
              </a:rPr>
              <a:t>.</a:t>
            </a:r>
            <a:endParaRPr lang="ko-KR" altLang="en-US" sz="2800" dirty="0">
              <a:solidFill>
                <a:srgbClr val="01573C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026599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79343-9CB7-3A61-064F-A11A8D490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0F1ED0A-FF27-9094-6DF5-957C956E9E9D}"/>
              </a:ext>
            </a:extLst>
          </p:cNvPr>
          <p:cNvSpPr txBox="1">
            <a:spLocks/>
          </p:cNvSpPr>
          <p:nvPr/>
        </p:nvSpPr>
        <p:spPr>
          <a:xfrm>
            <a:off x="702836" y="362633"/>
            <a:ext cx="183642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ko-KR" altLang="en-US" sz="4000" b="1" dirty="0">
                <a:solidFill>
                  <a:srgbClr val="01573C"/>
                </a:solidFill>
                <a:latin typeface="Nanum Gothic" charset="-127"/>
                <a:ea typeface="Nanum Gothic" charset="-127"/>
                <a:cs typeface="Nanum Gothic" charset="-127"/>
              </a:rPr>
              <a:t>약물관련 </a:t>
            </a:r>
            <a:r>
              <a:rPr kumimoji="1" lang="ko-KR" altLang="en-US" sz="4000" b="1" dirty="0" err="1">
                <a:solidFill>
                  <a:srgbClr val="01573C"/>
                </a:solidFill>
                <a:latin typeface="Nanum Gothic" charset="-127"/>
                <a:ea typeface="Nanum Gothic" charset="-127"/>
                <a:cs typeface="Nanum Gothic" charset="-127"/>
              </a:rPr>
              <a:t>턱뼈괴사</a:t>
            </a:r>
            <a:r>
              <a:rPr kumimoji="1" lang="ko-KR" altLang="en-US" sz="4000" b="1" dirty="0">
                <a:solidFill>
                  <a:srgbClr val="01573C"/>
                </a:solidFill>
                <a:latin typeface="Nanum Gothic" charset="-127"/>
                <a:ea typeface="Nanum Gothic" charset="-127"/>
                <a:cs typeface="Nanum Gothic" charset="-127"/>
              </a:rPr>
              <a:t> </a:t>
            </a:r>
            <a:r>
              <a:rPr kumimoji="1" lang="en-US" altLang="ko-KR" sz="4000" b="1" dirty="0">
                <a:solidFill>
                  <a:srgbClr val="01573C"/>
                </a:solidFill>
                <a:latin typeface="Nanum Gothic" charset="-127"/>
                <a:ea typeface="Nanum Gothic" charset="-127"/>
                <a:cs typeface="Nanum Gothic" charset="-127"/>
              </a:rPr>
              <a:t>MRONJ (Medication-Related Osteonecrosis of the Jaw)</a:t>
            </a:r>
            <a:r>
              <a:rPr kumimoji="1" lang="ko-KR" altLang="en-US" sz="4000" b="1" dirty="0">
                <a:solidFill>
                  <a:srgbClr val="01573C"/>
                </a:solidFill>
                <a:latin typeface="Nanum Gothic" charset="-127"/>
                <a:ea typeface="Nanum Gothic" charset="-127"/>
                <a:cs typeface="Nanum Gothic" charset="-127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09B51B-9323-4A57-89DD-75726BE71A39}"/>
              </a:ext>
            </a:extLst>
          </p:cNvPr>
          <p:cNvSpPr txBox="1"/>
          <p:nvPr/>
        </p:nvSpPr>
        <p:spPr>
          <a:xfrm>
            <a:off x="869950" y="1158875"/>
            <a:ext cx="18364200" cy="10002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1230" indent="-471230">
              <a:buFont typeface="Arial" panose="020B0604020202020204" pitchFamily="34" charset="0"/>
              <a:buChar char="•"/>
            </a:pPr>
            <a:r>
              <a:rPr lang="ko-KR" altLang="en-US" sz="2800" dirty="0">
                <a:latin typeface="+mn-ea"/>
                <a:ea typeface="+mn-ea"/>
              </a:rPr>
              <a:t>골다공증 치료 목적으로 </a:t>
            </a:r>
            <a:r>
              <a:rPr lang="ko-KR" altLang="en-US" sz="2800" dirty="0" err="1">
                <a:latin typeface="+mn-ea"/>
                <a:ea typeface="+mn-ea"/>
              </a:rPr>
              <a:t>비스포스포네이트를</a:t>
            </a:r>
            <a:r>
              <a:rPr lang="ko-KR" altLang="en-US" sz="2800" dirty="0">
                <a:latin typeface="+mn-ea"/>
                <a:ea typeface="+mn-ea"/>
              </a:rPr>
              <a:t> 투약하는 환자</a:t>
            </a:r>
            <a:endParaRPr lang="en-US" altLang="ko-KR" sz="2800" dirty="0">
              <a:latin typeface="+mn-ea"/>
              <a:ea typeface="+mn-ea"/>
            </a:endParaRPr>
          </a:p>
          <a:p>
            <a:r>
              <a:rPr lang="en-US" altLang="ko-KR" sz="2800" dirty="0">
                <a:latin typeface="+mn-ea"/>
                <a:ea typeface="+mn-ea"/>
              </a:rPr>
              <a:t>   :</a:t>
            </a:r>
            <a:r>
              <a:rPr lang="ko-KR" altLang="en-US" sz="2800" dirty="0">
                <a:latin typeface="+mn-ea"/>
                <a:ea typeface="+mn-ea"/>
              </a:rPr>
              <a:t> </a:t>
            </a:r>
            <a:r>
              <a:rPr lang="ko-KR" altLang="en-US" sz="2800" dirty="0" err="1">
                <a:latin typeface="+mn-ea"/>
                <a:ea typeface="+mn-ea"/>
              </a:rPr>
              <a:t>약물관련턱뼈괴사</a:t>
            </a:r>
            <a:r>
              <a:rPr lang="ko-KR" altLang="en-US" sz="2800" dirty="0">
                <a:latin typeface="+mn-ea"/>
                <a:ea typeface="+mn-ea"/>
              </a:rPr>
              <a:t> 발생률은 </a:t>
            </a:r>
            <a:r>
              <a:rPr lang="en-US" altLang="ko-KR" sz="2800" dirty="0">
                <a:latin typeface="+mn-ea"/>
                <a:ea typeface="+mn-ea"/>
              </a:rPr>
              <a:t>1</a:t>
            </a:r>
            <a:r>
              <a:rPr lang="ko-KR" altLang="en-US" sz="2800" dirty="0">
                <a:latin typeface="+mn-ea"/>
                <a:ea typeface="+mn-ea"/>
              </a:rPr>
              <a:t>만인 년 당 </a:t>
            </a:r>
            <a:r>
              <a:rPr lang="en-US" altLang="ko-KR" sz="2800" dirty="0">
                <a:latin typeface="+mn-ea"/>
                <a:ea typeface="+mn-ea"/>
              </a:rPr>
              <a:t>1-10</a:t>
            </a:r>
            <a:r>
              <a:rPr lang="ko-KR" altLang="en-US" sz="2800" dirty="0">
                <a:latin typeface="+mn-ea"/>
                <a:ea typeface="+mn-ea"/>
              </a:rPr>
              <a:t>건</a:t>
            </a:r>
            <a:endParaRPr lang="en-US" altLang="ko-KR" sz="2800" dirty="0">
              <a:latin typeface="+mn-ea"/>
              <a:ea typeface="+mn-ea"/>
            </a:endParaRPr>
          </a:p>
          <a:p>
            <a:r>
              <a:rPr lang="en-US" altLang="ko-KR" sz="2800" dirty="0">
                <a:latin typeface="+mn-ea"/>
                <a:ea typeface="+mn-ea"/>
              </a:rPr>
              <a:t>   : </a:t>
            </a:r>
            <a:r>
              <a:rPr lang="ko-KR" altLang="en-US" sz="2800" dirty="0">
                <a:latin typeface="+mn-ea"/>
                <a:ea typeface="+mn-ea"/>
              </a:rPr>
              <a:t>유병률은 </a:t>
            </a:r>
            <a:r>
              <a:rPr lang="en-US" altLang="ko-KR" sz="2800" dirty="0">
                <a:latin typeface="+mn-ea"/>
                <a:ea typeface="+mn-ea"/>
              </a:rPr>
              <a:t>0%-0.04% </a:t>
            </a:r>
            <a:r>
              <a:rPr lang="ko-KR" altLang="en-US" sz="2800" dirty="0">
                <a:latin typeface="+mn-ea"/>
                <a:ea typeface="+mn-ea"/>
              </a:rPr>
              <a:t>이내</a:t>
            </a:r>
            <a:r>
              <a:rPr lang="en-US" altLang="ko-KR" sz="2800" dirty="0">
                <a:latin typeface="+mn-ea"/>
                <a:ea typeface="+mn-ea"/>
              </a:rPr>
              <a:t>, </a:t>
            </a:r>
            <a:r>
              <a:rPr lang="ko-KR" altLang="en-US" sz="2800" dirty="0">
                <a:latin typeface="+mn-ea"/>
                <a:ea typeface="+mn-ea"/>
              </a:rPr>
              <a:t>대다수의 연구는 </a:t>
            </a:r>
            <a:r>
              <a:rPr lang="en-US" altLang="ko-KR" sz="2800" dirty="0">
                <a:latin typeface="+mn-ea"/>
                <a:ea typeface="+mn-ea"/>
              </a:rPr>
              <a:t>0.001% </a:t>
            </a:r>
            <a:r>
              <a:rPr lang="ko-KR" altLang="en-US" sz="2800" dirty="0">
                <a:latin typeface="+mn-ea"/>
                <a:ea typeface="+mn-ea"/>
              </a:rPr>
              <a:t>미만 유병률 </a:t>
            </a:r>
            <a:endParaRPr lang="en-US" altLang="ko-KR" sz="2800" dirty="0">
              <a:latin typeface="+mn-ea"/>
              <a:ea typeface="+mn-ea"/>
            </a:endParaRPr>
          </a:p>
          <a:p>
            <a:endParaRPr lang="en-US" altLang="ko-KR" sz="2800" dirty="0">
              <a:latin typeface="+mn-ea"/>
              <a:ea typeface="+mn-ea"/>
            </a:endParaRPr>
          </a:p>
          <a:p>
            <a:pPr marL="471230" indent="-471230">
              <a:buFont typeface="Arial" panose="020B0604020202020204" pitchFamily="34" charset="0"/>
              <a:buChar char="•"/>
            </a:pPr>
            <a:r>
              <a:rPr lang="ko-KR" altLang="en-US" sz="2800" dirty="0" err="1">
                <a:latin typeface="+mn-ea"/>
                <a:ea typeface="+mn-ea"/>
              </a:rPr>
              <a:t>약물관련턱뼈괴사는</a:t>
            </a:r>
            <a:r>
              <a:rPr lang="ko-KR" altLang="en-US" sz="2800" dirty="0">
                <a:latin typeface="+mn-ea"/>
                <a:ea typeface="+mn-ea"/>
              </a:rPr>
              <a:t> 다음의 </a:t>
            </a:r>
            <a:r>
              <a:rPr lang="en-US" altLang="ko-KR" sz="2800" dirty="0">
                <a:latin typeface="+mn-ea"/>
                <a:ea typeface="+mn-ea"/>
              </a:rPr>
              <a:t>3</a:t>
            </a:r>
            <a:r>
              <a:rPr lang="ko-KR" altLang="en-US" sz="2800" dirty="0">
                <a:latin typeface="+mn-ea"/>
                <a:ea typeface="+mn-ea"/>
              </a:rPr>
              <a:t>가지 조건을 모두 만족하는 것으로 정의</a:t>
            </a:r>
            <a:endParaRPr lang="en-US" altLang="ko-KR" sz="2800" dirty="0">
              <a:latin typeface="+mn-ea"/>
              <a:ea typeface="+mn-ea"/>
            </a:endParaRPr>
          </a:p>
          <a:p>
            <a:pPr marL="1319445" lvl="1" indent="-565476">
              <a:buFont typeface="+mj-lt"/>
              <a:buAutoNum type="arabicPeriod"/>
            </a:pPr>
            <a:r>
              <a:rPr lang="ko-KR" altLang="en-US" sz="2800" dirty="0">
                <a:latin typeface="+mn-ea"/>
                <a:ea typeface="+mn-ea"/>
              </a:rPr>
              <a:t>현재 혹은 기존 골흡수억제제 내지 면역조절제</a:t>
            </a:r>
            <a:r>
              <a:rPr lang="en-US" altLang="ko-KR" sz="2800" dirty="0">
                <a:latin typeface="+mn-ea"/>
                <a:ea typeface="+mn-ea"/>
              </a:rPr>
              <a:t>, </a:t>
            </a:r>
            <a:r>
              <a:rPr lang="ko-KR" altLang="en-US" sz="2800" dirty="0">
                <a:latin typeface="+mn-ea"/>
                <a:ea typeface="+mn-ea"/>
              </a:rPr>
              <a:t>혈관형성억제제 </a:t>
            </a:r>
            <a:r>
              <a:rPr lang="ko-KR" altLang="en-US" sz="2800" dirty="0" err="1">
                <a:latin typeface="+mn-ea"/>
                <a:ea typeface="+mn-ea"/>
              </a:rPr>
              <a:t>사용력</a:t>
            </a:r>
            <a:endParaRPr lang="en-US" altLang="ko-KR" sz="2800" dirty="0">
              <a:latin typeface="+mn-ea"/>
              <a:ea typeface="+mn-ea"/>
            </a:endParaRPr>
          </a:p>
          <a:p>
            <a:pPr marL="1319445" lvl="1" indent="-565476">
              <a:buFont typeface="+mj-lt"/>
              <a:buAutoNum type="arabicPeriod"/>
            </a:pPr>
            <a:r>
              <a:rPr lang="en-US" altLang="ko-KR" sz="2800" dirty="0">
                <a:latin typeface="+mn-ea"/>
                <a:ea typeface="+mn-ea"/>
              </a:rPr>
              <a:t>8</a:t>
            </a:r>
            <a:r>
              <a:rPr lang="ko-KR" altLang="en-US" sz="2800" dirty="0">
                <a:latin typeface="+mn-ea"/>
                <a:ea typeface="+mn-ea"/>
              </a:rPr>
              <a:t>주 이상 턱뼈 노출 내지 구강 내외 </a:t>
            </a:r>
            <a:r>
              <a:rPr lang="ko-KR" altLang="en-US" sz="2800" dirty="0" err="1">
                <a:latin typeface="+mn-ea"/>
                <a:ea typeface="+mn-ea"/>
              </a:rPr>
              <a:t>누공</a:t>
            </a:r>
            <a:r>
              <a:rPr lang="ko-KR" altLang="en-US" sz="2800" dirty="0">
                <a:latin typeface="+mn-ea"/>
                <a:ea typeface="+mn-ea"/>
              </a:rPr>
              <a:t> 지속</a:t>
            </a:r>
            <a:endParaRPr lang="en-US" altLang="ko-KR" sz="2800" dirty="0">
              <a:latin typeface="+mn-ea"/>
              <a:ea typeface="+mn-ea"/>
            </a:endParaRPr>
          </a:p>
          <a:p>
            <a:pPr marL="1319445" lvl="1" indent="-565476">
              <a:buFont typeface="+mj-lt"/>
              <a:buAutoNum type="arabicPeriod"/>
            </a:pPr>
            <a:r>
              <a:rPr lang="ko-KR" altLang="en-US" sz="2800" dirty="0" err="1">
                <a:latin typeface="+mn-ea"/>
                <a:ea typeface="+mn-ea"/>
              </a:rPr>
              <a:t>두경부</a:t>
            </a:r>
            <a:r>
              <a:rPr lang="ko-KR" altLang="en-US" sz="2800" dirty="0">
                <a:latin typeface="+mn-ea"/>
                <a:ea typeface="+mn-ea"/>
              </a:rPr>
              <a:t> 방사선요법의 병력 없음 </a:t>
            </a:r>
            <a:endParaRPr lang="en-US" altLang="ko-KR" sz="2800" dirty="0">
              <a:latin typeface="+mn-ea"/>
              <a:ea typeface="+mn-ea"/>
            </a:endParaRPr>
          </a:p>
          <a:p>
            <a:pPr marL="1319445" lvl="1" indent="-565476">
              <a:buFont typeface="+mj-lt"/>
              <a:buAutoNum type="arabicPeriod"/>
            </a:pPr>
            <a:endParaRPr lang="en-US" altLang="ko-KR" sz="2800" dirty="0">
              <a:latin typeface="+mn-ea"/>
              <a:ea typeface="+mn-ea"/>
            </a:endParaRPr>
          </a:p>
          <a:p>
            <a:pPr marL="471230" indent="-471230">
              <a:buFont typeface="Arial" panose="020B0604020202020204" pitchFamily="34" charset="0"/>
              <a:buChar char="•"/>
            </a:pPr>
            <a:r>
              <a:rPr lang="ko-KR" altLang="en-US" sz="2800" dirty="0">
                <a:latin typeface="+mn-ea"/>
                <a:ea typeface="+mn-ea"/>
              </a:rPr>
              <a:t>시술 이후 치조골 회복 완료 후</a:t>
            </a:r>
            <a:r>
              <a:rPr lang="en-US" altLang="ko-KR" sz="2800" dirty="0">
                <a:latin typeface="+mn-ea"/>
                <a:ea typeface="+mn-ea"/>
              </a:rPr>
              <a:t>, </a:t>
            </a:r>
            <a:r>
              <a:rPr lang="ko-KR" altLang="en-US" sz="2800" dirty="0">
                <a:latin typeface="+mn-ea"/>
                <a:ea typeface="+mn-ea"/>
              </a:rPr>
              <a:t>골절위험도를 평가하여 골흡수억제제 재투약을 고려 가능</a:t>
            </a:r>
            <a:r>
              <a:rPr lang="en-US" altLang="ko-KR" sz="2800" dirty="0">
                <a:latin typeface="+mn-ea"/>
                <a:ea typeface="+mn-ea"/>
              </a:rPr>
              <a:t>. </a:t>
            </a:r>
          </a:p>
          <a:p>
            <a:pPr marL="471230" indent="-471230">
              <a:buFont typeface="Arial" panose="020B0604020202020204" pitchFamily="34" charset="0"/>
              <a:buChar char="•"/>
            </a:pPr>
            <a:endParaRPr lang="en-US" altLang="ko-KR" sz="2800" dirty="0">
              <a:latin typeface="+mn-ea"/>
              <a:ea typeface="+mn-ea"/>
            </a:endParaRPr>
          </a:p>
          <a:p>
            <a:pPr marL="471230" indent="-471230">
              <a:buFont typeface="Arial" panose="020B0604020202020204" pitchFamily="34" charset="0"/>
              <a:buChar char="•"/>
            </a:pPr>
            <a:r>
              <a:rPr lang="ko-KR" altLang="en-US" sz="2800" dirty="0" err="1">
                <a:latin typeface="+mn-ea"/>
                <a:ea typeface="+mn-ea"/>
              </a:rPr>
              <a:t>비스포스포네이트</a:t>
            </a:r>
            <a:r>
              <a:rPr lang="ko-KR" altLang="en-US" sz="2800" dirty="0">
                <a:latin typeface="+mn-ea"/>
                <a:ea typeface="+mn-ea"/>
              </a:rPr>
              <a:t> 사용 중 </a:t>
            </a:r>
            <a:r>
              <a:rPr lang="ko-KR" altLang="en-US" sz="2800" dirty="0" err="1">
                <a:latin typeface="+mn-ea"/>
                <a:ea typeface="+mn-ea"/>
              </a:rPr>
              <a:t>턱뼈괴사</a:t>
            </a:r>
            <a:r>
              <a:rPr lang="ko-KR" altLang="en-US" sz="2800" dirty="0">
                <a:latin typeface="+mn-ea"/>
                <a:ea typeface="+mn-ea"/>
              </a:rPr>
              <a:t> 예방 목적으로 시술 전 </a:t>
            </a:r>
            <a:r>
              <a:rPr lang="ko-KR" altLang="en-US" sz="2800" dirty="0" err="1">
                <a:latin typeface="+mn-ea"/>
                <a:ea typeface="+mn-ea"/>
              </a:rPr>
              <a:t>휴약기를</a:t>
            </a:r>
            <a:r>
              <a:rPr lang="ko-KR" altLang="en-US" sz="2800" dirty="0">
                <a:latin typeface="+mn-ea"/>
                <a:ea typeface="+mn-ea"/>
              </a:rPr>
              <a:t> 가질 경우 </a:t>
            </a:r>
            <a:r>
              <a:rPr lang="ko-KR" altLang="en-US" sz="2800" b="1" dirty="0">
                <a:latin typeface="+mn-ea"/>
                <a:ea typeface="+mn-ea"/>
              </a:rPr>
              <a:t>경험적으로 </a:t>
            </a:r>
            <a:r>
              <a:rPr lang="en-US" altLang="ko-KR" sz="2800" b="1" dirty="0">
                <a:latin typeface="+mn-ea"/>
                <a:ea typeface="+mn-ea"/>
              </a:rPr>
              <a:t>2-4</a:t>
            </a:r>
            <a:r>
              <a:rPr lang="ko-KR" altLang="en-US" sz="2800" b="1" dirty="0">
                <a:latin typeface="+mn-ea"/>
                <a:ea typeface="+mn-ea"/>
              </a:rPr>
              <a:t>개월 가량 </a:t>
            </a:r>
            <a:r>
              <a:rPr lang="ko-KR" altLang="en-US" sz="2800" b="1" dirty="0" err="1">
                <a:latin typeface="+mn-ea"/>
                <a:ea typeface="+mn-ea"/>
              </a:rPr>
              <a:t>휴약기를</a:t>
            </a:r>
            <a:r>
              <a:rPr lang="ko-KR" altLang="en-US" sz="2800" b="1" dirty="0">
                <a:latin typeface="+mn-ea"/>
                <a:ea typeface="+mn-ea"/>
              </a:rPr>
              <a:t> 고려</a:t>
            </a:r>
            <a:r>
              <a:rPr lang="ko-KR" altLang="en-US" sz="2800" dirty="0">
                <a:latin typeface="+mn-ea"/>
                <a:ea typeface="+mn-ea"/>
              </a:rPr>
              <a:t>할 수 있으나</a:t>
            </a:r>
            <a:r>
              <a:rPr lang="en-US" altLang="ko-KR" sz="2800" dirty="0">
                <a:latin typeface="+mn-ea"/>
                <a:ea typeface="+mn-ea"/>
              </a:rPr>
              <a:t>, </a:t>
            </a:r>
            <a:r>
              <a:rPr lang="ko-KR" altLang="en-US" sz="2800" dirty="0">
                <a:latin typeface="+mn-ea"/>
                <a:ea typeface="+mn-ea"/>
              </a:rPr>
              <a:t>적정 </a:t>
            </a:r>
            <a:r>
              <a:rPr lang="ko-KR" altLang="en-US" sz="2800" dirty="0" err="1">
                <a:latin typeface="+mn-ea"/>
                <a:ea typeface="+mn-ea"/>
              </a:rPr>
              <a:t>휴약</a:t>
            </a:r>
            <a:r>
              <a:rPr lang="ko-KR" altLang="en-US" sz="2800" dirty="0">
                <a:latin typeface="+mn-ea"/>
                <a:ea typeface="+mn-ea"/>
              </a:rPr>
              <a:t> 기간은 확립되지 않았으며 환자에 따라 </a:t>
            </a:r>
            <a:r>
              <a:rPr lang="ko-KR" altLang="en-US" sz="2800" dirty="0" err="1">
                <a:latin typeface="+mn-ea"/>
                <a:ea typeface="+mn-ea"/>
              </a:rPr>
              <a:t>개별화하여</a:t>
            </a:r>
            <a:r>
              <a:rPr lang="ko-KR" altLang="en-US" sz="2800" dirty="0">
                <a:latin typeface="+mn-ea"/>
                <a:ea typeface="+mn-ea"/>
              </a:rPr>
              <a:t> 정한다</a:t>
            </a:r>
            <a:r>
              <a:rPr lang="en-US" altLang="ko-KR" sz="2800" dirty="0">
                <a:latin typeface="+mn-ea"/>
                <a:ea typeface="+mn-ea"/>
              </a:rPr>
              <a:t>.</a:t>
            </a:r>
          </a:p>
          <a:p>
            <a:pPr marL="471230" indent="-471230">
              <a:buFont typeface="Arial" panose="020B0604020202020204" pitchFamily="34" charset="0"/>
              <a:buChar char="•"/>
            </a:pPr>
            <a:endParaRPr lang="en-US" altLang="ko-KR" sz="2800" dirty="0">
              <a:latin typeface="+mn-ea"/>
              <a:ea typeface="+mn-ea"/>
            </a:endParaRPr>
          </a:p>
          <a:p>
            <a:pPr marL="471230" indent="-471230">
              <a:buFont typeface="Arial" panose="020B0604020202020204" pitchFamily="34" charset="0"/>
              <a:buChar char="•"/>
            </a:pPr>
            <a:r>
              <a:rPr lang="ko-KR" altLang="en-US" sz="2800" dirty="0" err="1">
                <a:latin typeface="+mn-ea"/>
                <a:ea typeface="+mn-ea"/>
              </a:rPr>
              <a:t>비스포스포네이트</a:t>
            </a:r>
            <a:r>
              <a:rPr lang="ko-KR" altLang="en-US" sz="2800" dirty="0">
                <a:latin typeface="+mn-ea"/>
                <a:ea typeface="+mn-ea"/>
              </a:rPr>
              <a:t> 사용 중 </a:t>
            </a:r>
            <a:r>
              <a:rPr lang="ko-KR" altLang="en-US" sz="2800" dirty="0" err="1">
                <a:latin typeface="+mn-ea"/>
                <a:ea typeface="+mn-ea"/>
              </a:rPr>
              <a:t>약물관련턱뼈괴사가</a:t>
            </a:r>
            <a:r>
              <a:rPr lang="ko-KR" altLang="en-US" sz="2800" dirty="0">
                <a:latin typeface="+mn-ea"/>
                <a:ea typeface="+mn-ea"/>
              </a:rPr>
              <a:t> 발생하였을 경우</a:t>
            </a:r>
            <a:r>
              <a:rPr lang="en-US" altLang="ko-KR" sz="2800" dirty="0">
                <a:latin typeface="+mn-ea"/>
                <a:ea typeface="+mn-ea"/>
              </a:rPr>
              <a:t>, </a:t>
            </a:r>
            <a:r>
              <a:rPr lang="ko-KR" altLang="en-US" sz="2800" dirty="0">
                <a:latin typeface="+mn-ea"/>
                <a:ea typeface="+mn-ea"/>
              </a:rPr>
              <a:t>골절위험도가 높은 환자에서 </a:t>
            </a:r>
            <a:r>
              <a:rPr lang="ko-KR" altLang="en-US" sz="2800" dirty="0" err="1">
                <a:latin typeface="+mn-ea"/>
                <a:ea typeface="+mn-ea"/>
              </a:rPr>
              <a:t>골밀도</a:t>
            </a:r>
            <a:r>
              <a:rPr lang="ko-KR" altLang="en-US" sz="2800" dirty="0">
                <a:latin typeface="+mn-ea"/>
                <a:ea typeface="+mn-ea"/>
              </a:rPr>
              <a:t> 유지 및 </a:t>
            </a:r>
            <a:r>
              <a:rPr lang="ko-KR" altLang="en-US" sz="2800" dirty="0" err="1">
                <a:latin typeface="+mn-ea"/>
                <a:ea typeface="+mn-ea"/>
              </a:rPr>
              <a:t>턱뼈괴사</a:t>
            </a:r>
            <a:r>
              <a:rPr lang="ko-KR" altLang="en-US" sz="2800" dirty="0">
                <a:latin typeface="+mn-ea"/>
                <a:ea typeface="+mn-ea"/>
              </a:rPr>
              <a:t> 회복 촉진을 위해 </a:t>
            </a:r>
            <a:r>
              <a:rPr lang="ko-KR" altLang="en-US" sz="2800" dirty="0" err="1">
                <a:latin typeface="+mn-ea"/>
                <a:ea typeface="+mn-ea"/>
              </a:rPr>
              <a:t>테리파라타이드</a:t>
            </a:r>
            <a:r>
              <a:rPr lang="ko-KR" altLang="en-US" sz="2800" dirty="0">
                <a:latin typeface="+mn-ea"/>
                <a:ea typeface="+mn-ea"/>
              </a:rPr>
              <a:t> </a:t>
            </a:r>
            <a:r>
              <a:rPr lang="en-US" altLang="ko-KR" sz="2800" dirty="0">
                <a:latin typeface="+mn-ea"/>
                <a:ea typeface="+mn-ea"/>
              </a:rPr>
              <a:t>20 mcg (</a:t>
            </a:r>
            <a:r>
              <a:rPr lang="ko-KR" altLang="en-US" sz="2800" dirty="0">
                <a:latin typeface="+mn-ea"/>
                <a:ea typeface="+mn-ea"/>
              </a:rPr>
              <a:t>매일</a:t>
            </a:r>
            <a:r>
              <a:rPr lang="en-US" altLang="ko-KR" sz="2800" dirty="0">
                <a:latin typeface="+mn-ea"/>
                <a:ea typeface="+mn-ea"/>
              </a:rPr>
              <a:t>, </a:t>
            </a:r>
            <a:r>
              <a:rPr lang="ko-KR" altLang="en-US" sz="2800" dirty="0">
                <a:latin typeface="+mn-ea"/>
                <a:ea typeface="+mn-ea"/>
              </a:rPr>
              <a:t>피하주사</a:t>
            </a:r>
            <a:r>
              <a:rPr lang="en-US" altLang="ko-KR" sz="2800" dirty="0">
                <a:latin typeface="+mn-ea"/>
                <a:ea typeface="+mn-ea"/>
              </a:rPr>
              <a:t>) </a:t>
            </a:r>
            <a:r>
              <a:rPr lang="ko-KR" altLang="en-US" sz="2800" dirty="0">
                <a:latin typeface="+mn-ea"/>
                <a:ea typeface="+mn-ea"/>
              </a:rPr>
              <a:t>순차치료로의 변경을 고려할 수 있다</a:t>
            </a:r>
            <a:r>
              <a:rPr lang="en-US" altLang="ko-KR" sz="2800" dirty="0">
                <a:latin typeface="+mn-ea"/>
                <a:ea typeface="+mn-ea"/>
              </a:rPr>
              <a:t>.</a:t>
            </a:r>
          </a:p>
          <a:p>
            <a:pPr marL="471230" indent="-471230">
              <a:buFont typeface="Arial" panose="020B0604020202020204" pitchFamily="34" charset="0"/>
              <a:buChar char="•"/>
            </a:pPr>
            <a:endParaRPr lang="en-US" altLang="ko-KR" sz="2800" dirty="0">
              <a:latin typeface="+mn-ea"/>
              <a:ea typeface="+mn-ea"/>
            </a:endParaRPr>
          </a:p>
          <a:p>
            <a:pPr marL="471230" indent="-471230">
              <a:buFont typeface="Arial" panose="020B0604020202020204" pitchFamily="34" charset="0"/>
              <a:buChar char="•"/>
            </a:pPr>
            <a:r>
              <a:rPr lang="ko-KR" altLang="en-US" sz="2800" dirty="0" err="1">
                <a:latin typeface="+mn-ea"/>
                <a:ea typeface="+mn-ea"/>
              </a:rPr>
              <a:t>비응급</a:t>
            </a:r>
            <a:r>
              <a:rPr lang="ko-KR" altLang="en-US" sz="2800" dirty="0">
                <a:latin typeface="+mn-ea"/>
                <a:ea typeface="+mn-ea"/>
              </a:rPr>
              <a:t> 침습적 치과 시술</a:t>
            </a:r>
            <a:r>
              <a:rPr lang="en-US" altLang="ko-KR" sz="2800" dirty="0">
                <a:latin typeface="+mn-ea"/>
                <a:ea typeface="+mn-ea"/>
              </a:rPr>
              <a:t>(</a:t>
            </a:r>
            <a:r>
              <a:rPr lang="ko-KR" altLang="en-US" sz="2800" dirty="0">
                <a:latin typeface="+mn-ea"/>
                <a:ea typeface="+mn-ea"/>
              </a:rPr>
              <a:t>발치</a:t>
            </a:r>
            <a:r>
              <a:rPr lang="en-US" altLang="ko-KR" sz="2800" dirty="0">
                <a:latin typeface="+mn-ea"/>
                <a:ea typeface="+mn-ea"/>
              </a:rPr>
              <a:t>, </a:t>
            </a:r>
            <a:r>
              <a:rPr lang="ko-KR" altLang="en-US" sz="2800" dirty="0">
                <a:latin typeface="+mn-ea"/>
                <a:ea typeface="+mn-ea"/>
              </a:rPr>
              <a:t>임플란트</a:t>
            </a:r>
            <a:r>
              <a:rPr lang="en-US" altLang="ko-KR" sz="2800" dirty="0">
                <a:latin typeface="+mn-ea"/>
                <a:ea typeface="+mn-ea"/>
              </a:rPr>
              <a:t>, </a:t>
            </a:r>
            <a:r>
              <a:rPr lang="ko-KR" altLang="en-US" sz="2800" dirty="0" err="1">
                <a:latin typeface="+mn-ea"/>
                <a:ea typeface="+mn-ea"/>
              </a:rPr>
              <a:t>골이식</a:t>
            </a:r>
            <a:r>
              <a:rPr lang="en-US" altLang="ko-KR" sz="2800" dirty="0">
                <a:latin typeface="+mn-ea"/>
                <a:ea typeface="+mn-ea"/>
              </a:rPr>
              <a:t>)</a:t>
            </a:r>
            <a:r>
              <a:rPr lang="ko-KR" altLang="en-US" sz="2800" dirty="0">
                <a:latin typeface="+mn-ea"/>
                <a:ea typeface="+mn-ea"/>
              </a:rPr>
              <a:t>의 경우 </a:t>
            </a:r>
            <a:r>
              <a:rPr lang="ko-KR" altLang="en-US" sz="2800" dirty="0" err="1">
                <a:latin typeface="+mn-ea"/>
                <a:ea typeface="+mn-ea"/>
              </a:rPr>
              <a:t>데노수맙</a:t>
            </a:r>
            <a:r>
              <a:rPr lang="en-US" altLang="ko-KR" sz="2800" dirty="0">
                <a:latin typeface="+mn-ea"/>
                <a:ea typeface="+mn-ea"/>
              </a:rPr>
              <a:t>(60 mg 6</a:t>
            </a:r>
            <a:r>
              <a:rPr lang="ko-KR" altLang="en-US" sz="2800" dirty="0">
                <a:latin typeface="+mn-ea"/>
                <a:ea typeface="+mn-ea"/>
              </a:rPr>
              <a:t>개월 간격 피하주사</a:t>
            </a:r>
            <a:r>
              <a:rPr lang="en-US" altLang="ko-KR" sz="2800" dirty="0">
                <a:latin typeface="+mn-ea"/>
                <a:ea typeface="+mn-ea"/>
              </a:rPr>
              <a:t>) </a:t>
            </a:r>
            <a:r>
              <a:rPr lang="ko-KR" altLang="en-US" sz="2800" dirty="0">
                <a:latin typeface="+mn-ea"/>
                <a:ea typeface="+mn-ea"/>
              </a:rPr>
              <a:t>마지막 주사 시점 </a:t>
            </a:r>
            <a:r>
              <a:rPr lang="en-US" altLang="ko-KR" sz="2800" dirty="0">
                <a:latin typeface="+mn-ea"/>
                <a:ea typeface="+mn-ea"/>
              </a:rPr>
              <a:t>3-4</a:t>
            </a:r>
            <a:r>
              <a:rPr lang="ko-KR" altLang="en-US" sz="2800" dirty="0">
                <a:latin typeface="+mn-ea"/>
                <a:ea typeface="+mn-ea"/>
              </a:rPr>
              <a:t>개월 후 시술 진행을 고려할 수 있다</a:t>
            </a:r>
            <a:r>
              <a:rPr lang="en-US" altLang="ko-KR" sz="2800" dirty="0">
                <a:latin typeface="+mn-ea"/>
                <a:ea typeface="+mn-ea"/>
              </a:rPr>
              <a:t>. </a:t>
            </a:r>
          </a:p>
          <a:p>
            <a:pPr marL="471230" indent="-471230">
              <a:buFont typeface="Arial" panose="020B0604020202020204" pitchFamily="34" charset="0"/>
              <a:buChar char="•"/>
            </a:pPr>
            <a:endParaRPr lang="en-US" altLang="ko-KR" sz="2800" dirty="0">
              <a:latin typeface="+mn-ea"/>
              <a:ea typeface="+mn-ea"/>
            </a:endParaRPr>
          </a:p>
          <a:p>
            <a:pPr marL="471230" indent="-471230">
              <a:buFont typeface="Arial" panose="020B0604020202020204" pitchFamily="34" charset="0"/>
              <a:buChar char="•"/>
            </a:pPr>
            <a:r>
              <a:rPr lang="ko-KR" altLang="en-US" sz="2800" b="1" dirty="0">
                <a:latin typeface="+mn-ea"/>
                <a:ea typeface="+mn-ea"/>
              </a:rPr>
              <a:t>폐경 여성에서 </a:t>
            </a:r>
            <a:r>
              <a:rPr lang="ko-KR" altLang="en-US" sz="2800" b="1" dirty="0" err="1">
                <a:latin typeface="+mn-ea"/>
                <a:ea typeface="+mn-ea"/>
              </a:rPr>
              <a:t>데노수맙</a:t>
            </a:r>
            <a:r>
              <a:rPr lang="ko-KR" altLang="en-US" sz="2800" dirty="0">
                <a:latin typeface="+mn-ea"/>
                <a:ea typeface="+mn-ea"/>
              </a:rPr>
              <a:t> 치료 중 </a:t>
            </a:r>
            <a:r>
              <a:rPr lang="ko-KR" altLang="en-US" sz="2800" dirty="0" err="1">
                <a:latin typeface="+mn-ea"/>
                <a:ea typeface="+mn-ea"/>
              </a:rPr>
              <a:t>약물관련턱뼈괴사</a:t>
            </a:r>
            <a:r>
              <a:rPr lang="ko-KR" altLang="en-US" sz="2800" dirty="0">
                <a:latin typeface="+mn-ea"/>
                <a:ea typeface="+mn-ea"/>
              </a:rPr>
              <a:t> 고위험군에서 침습적 치과 시술 후 치조골 회복이 완료 되지 않았거나 추가 침습적 시술이 예정되어 있는 경우</a:t>
            </a:r>
            <a:r>
              <a:rPr lang="en-US" altLang="ko-KR" sz="2800" dirty="0">
                <a:latin typeface="+mn-ea"/>
                <a:ea typeface="+mn-ea"/>
              </a:rPr>
              <a:t>, </a:t>
            </a:r>
            <a:r>
              <a:rPr lang="ko-KR" altLang="en-US" sz="2800" dirty="0" err="1">
                <a:latin typeface="+mn-ea"/>
                <a:ea typeface="+mn-ea"/>
              </a:rPr>
              <a:t>데노수맙</a:t>
            </a:r>
            <a:r>
              <a:rPr lang="ko-KR" altLang="en-US" sz="2800" dirty="0">
                <a:latin typeface="+mn-ea"/>
                <a:ea typeface="+mn-ea"/>
              </a:rPr>
              <a:t> 사용 기간과 골절위험도에 따라 </a:t>
            </a:r>
            <a:r>
              <a:rPr lang="ko-KR" altLang="en-US" sz="2800" b="1" dirty="0" err="1">
                <a:latin typeface="+mn-ea"/>
                <a:ea typeface="+mn-ea"/>
              </a:rPr>
              <a:t>선택에스트로젠수용체조절제</a:t>
            </a:r>
            <a:r>
              <a:rPr lang="ko-KR" altLang="en-US" sz="2800" dirty="0">
                <a:latin typeface="+mn-ea"/>
                <a:ea typeface="+mn-ea"/>
              </a:rPr>
              <a:t> 순차치료를 고려할 수 있다</a:t>
            </a:r>
            <a:r>
              <a:rPr lang="en-US" altLang="ko-KR" sz="2800" dirty="0">
                <a:latin typeface="+mn-ea"/>
                <a:ea typeface="+mn-ea"/>
              </a:rPr>
              <a:t>.</a:t>
            </a:r>
            <a:endParaRPr lang="ko-KR" altLang="en-US" sz="2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899208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FF3658AC-FADD-48EB-B71E-6F4684897A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" y="635"/>
            <a:ext cx="20102945" cy="11308080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7006382" y="4878686"/>
            <a:ext cx="6092190" cy="1282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8250" dirty="0"/>
              <a:t>THANK</a:t>
            </a:r>
            <a:r>
              <a:rPr lang="en-US" sz="8250" spc="-285" dirty="0"/>
              <a:t> </a:t>
            </a:r>
            <a:r>
              <a:rPr lang="en-US" sz="8250" spc="-25" dirty="0"/>
              <a:t>YOU</a:t>
            </a:r>
            <a:endParaRPr sz="825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D3EA207-5961-4E90-B044-108199821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5" y="-3175"/>
            <a:ext cx="3352800" cy="102266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4E10CB-927E-4FD8-8196-C64C16DB7B62}"/>
              </a:ext>
            </a:extLst>
          </p:cNvPr>
          <p:cNvSpPr txBox="1"/>
          <p:nvPr/>
        </p:nvSpPr>
        <p:spPr>
          <a:xfrm>
            <a:off x="411329" y="10649288"/>
            <a:ext cx="10052050" cy="295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KSBMR. Osteoporosis and osteoporosis fracture Fact sheet 2023. </a:t>
            </a:r>
          </a:p>
        </p:txBody>
      </p:sp>
      <p:sp>
        <p:nvSpPr>
          <p:cNvPr id="5" name="제목 13">
            <a:extLst>
              <a:ext uri="{FF2B5EF4-FFF2-40B4-BE49-F238E27FC236}">
                <a16:creationId xmlns:a16="http://schemas.microsoft.com/office/drawing/2014/main" id="{AFB088D4-ED2D-45CA-BE85-97023FFA8943}"/>
              </a:ext>
            </a:extLst>
          </p:cNvPr>
          <p:cNvSpPr txBox="1">
            <a:spLocks/>
          </p:cNvSpPr>
          <p:nvPr/>
        </p:nvSpPr>
        <p:spPr>
          <a:xfrm>
            <a:off x="595473" y="401066"/>
            <a:ext cx="18269601" cy="872286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287" b="1">
                <a:solidFill>
                  <a:srgbClr val="01573C"/>
                </a:solidFill>
              </a:rPr>
              <a:t>골밀도 감소로 인한 골절 발생 </a:t>
            </a:r>
            <a:endParaRPr lang="ko-KR" altLang="en-US" sz="4287" b="1" dirty="0">
              <a:solidFill>
                <a:srgbClr val="01573C"/>
              </a:solidFill>
            </a:endParaRPr>
          </a:p>
        </p:txBody>
      </p:sp>
      <p:sp>
        <p:nvSpPr>
          <p:cNvPr id="48" name="슬라이드 번호 개체 틀 1">
            <a:extLst>
              <a:ext uri="{FF2B5EF4-FFF2-40B4-BE49-F238E27FC236}">
                <a16:creationId xmlns:a16="http://schemas.microsoft.com/office/drawing/2014/main" id="{206D4E61-4996-4839-92DC-360357A60D55}"/>
              </a:ext>
            </a:extLst>
          </p:cNvPr>
          <p:cNvSpPr txBox="1">
            <a:spLocks/>
          </p:cNvSpPr>
          <p:nvPr/>
        </p:nvSpPr>
        <p:spPr>
          <a:xfrm>
            <a:off x="19563163" y="10861723"/>
            <a:ext cx="540936" cy="447230"/>
          </a:xfrm>
          <a:prstGeom prst="rect">
            <a:avLst/>
          </a:prstGeom>
        </p:spPr>
        <p:txBody>
          <a:bodyPr vert="horz" lIns="150781" tIns="75390" rIns="150781" bIns="7539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5F1155-D4EA-784C-A51F-D832E946BA31}" type="slidenum">
              <a:rPr kumimoji="1" lang="x-none" altLang="en-US" sz="1319">
                <a:cs typeface="Arial" panose="020B0604020202020204" pitchFamily="34" charset="0"/>
              </a:rPr>
              <a:pPr/>
              <a:t>6</a:t>
            </a:fld>
            <a:endParaRPr kumimoji="1" lang="x-none" altLang="en-US" sz="1319"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007A681-4F7E-4FD0-A995-135B97CED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22" y="1463675"/>
            <a:ext cx="18030559" cy="8839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2BA80F-63C6-4761-A57E-EDC9C19A330B}"/>
              </a:ext>
            </a:extLst>
          </p:cNvPr>
          <p:cNvSpPr txBox="1"/>
          <p:nvPr/>
        </p:nvSpPr>
        <p:spPr>
          <a:xfrm>
            <a:off x="11880850" y="10276781"/>
            <a:ext cx="7596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b="1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∴조기에 골다공증이 있는지 </a:t>
            </a:r>
            <a:r>
              <a:rPr lang="ko-KR" altLang="en-US" sz="2800" b="1" i="0" u="none" strike="noStrike" baseline="0" dirty="0" err="1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확인하는것이</a:t>
            </a:r>
            <a:r>
              <a:rPr lang="ko-KR" altLang="en-US" sz="2800" b="1" i="0" u="none" strike="noStrike" baseline="0" dirty="0">
                <a:solidFill>
                  <a:srgbClr val="000000"/>
                </a:solidFill>
                <a:latin typeface="NanumGothic" pitchFamily="2" charset="-127"/>
                <a:ea typeface="NanumGothic" pitchFamily="2" charset="-127"/>
              </a:rPr>
              <a:t> 중요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12534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B904B3C-DB94-4014-AA27-C212A4E97C61}"/>
              </a:ext>
            </a:extLst>
          </p:cNvPr>
          <p:cNvSpPr/>
          <p:nvPr/>
        </p:nvSpPr>
        <p:spPr>
          <a:xfrm>
            <a:off x="6835694" y="1889548"/>
            <a:ext cx="2210900" cy="38468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3" name="그래픽 5">
            <a:extLst>
              <a:ext uri="{FF2B5EF4-FFF2-40B4-BE49-F238E27FC236}">
                <a16:creationId xmlns:a16="http://schemas.microsoft.com/office/drawing/2014/main" id="{23B974D8-9055-405F-8D8E-BD36643542F6}"/>
              </a:ext>
            </a:extLst>
          </p:cNvPr>
          <p:cNvGrpSpPr/>
          <p:nvPr/>
        </p:nvGrpSpPr>
        <p:grpSpPr>
          <a:xfrm>
            <a:off x="717683" y="1862991"/>
            <a:ext cx="297116" cy="291486"/>
            <a:chOff x="6047934" y="3380130"/>
            <a:chExt cx="97965" cy="96109"/>
          </a:xfrm>
        </p:grpSpPr>
        <p:sp>
          <p:nvSpPr>
            <p:cNvPr id="4" name="자유형 10">
              <a:extLst>
                <a:ext uri="{FF2B5EF4-FFF2-40B4-BE49-F238E27FC236}">
                  <a16:creationId xmlns:a16="http://schemas.microsoft.com/office/drawing/2014/main" id="{B73FE60C-9FC4-4240-91D7-EC20D9FB95A9}"/>
                </a:ext>
              </a:extLst>
            </p:cNvPr>
            <p:cNvSpPr/>
            <p:nvPr/>
          </p:nvSpPr>
          <p:spPr>
            <a:xfrm>
              <a:off x="6047934" y="3380130"/>
              <a:ext cx="96131" cy="96109"/>
            </a:xfrm>
            <a:custGeom>
              <a:avLst/>
              <a:gdLst>
                <a:gd name="connsiteX0" fmla="*/ 89615 w 96131"/>
                <a:gd name="connsiteY0" fmla="*/ 43982 h 96109"/>
                <a:gd name="connsiteX1" fmla="*/ 83912 w 96131"/>
                <a:gd name="connsiteY1" fmla="*/ 49684 h 96109"/>
                <a:gd name="connsiteX2" fmla="*/ 49695 w 96131"/>
                <a:gd name="connsiteY2" fmla="*/ 83892 h 96109"/>
                <a:gd name="connsiteX3" fmla="*/ 47251 w 96131"/>
                <a:gd name="connsiteY3" fmla="*/ 83892 h 96109"/>
                <a:gd name="connsiteX4" fmla="*/ 40734 w 96131"/>
                <a:gd name="connsiteY4" fmla="*/ 83892 h 96109"/>
                <a:gd name="connsiteX5" fmla="*/ 11405 w 96131"/>
                <a:gd name="connsiteY5" fmla="*/ 48055 h 96109"/>
                <a:gd name="connsiteX6" fmla="*/ 48066 w 96131"/>
                <a:gd name="connsiteY6" fmla="*/ 11403 h 96109"/>
                <a:gd name="connsiteX7" fmla="*/ 64360 w 96131"/>
                <a:gd name="connsiteY7" fmla="*/ 14661 h 96109"/>
                <a:gd name="connsiteX8" fmla="*/ 71692 w 96131"/>
                <a:gd name="connsiteY8" fmla="*/ 12217 h 96109"/>
                <a:gd name="connsiteX9" fmla="*/ 69248 w 96131"/>
                <a:gd name="connsiteY9" fmla="*/ 4887 h 96109"/>
                <a:gd name="connsiteX10" fmla="*/ 48066 w 96131"/>
                <a:gd name="connsiteY10" fmla="*/ 0 h 96109"/>
                <a:gd name="connsiteX11" fmla="*/ 13849 w 96131"/>
                <a:gd name="connsiteY11" fmla="*/ 13846 h 96109"/>
                <a:gd name="connsiteX12" fmla="*/ 0 w 96131"/>
                <a:gd name="connsiteY12" fmla="*/ 48055 h 96109"/>
                <a:gd name="connsiteX13" fmla="*/ 39104 w 96131"/>
                <a:gd name="connsiteY13" fmla="*/ 95295 h 96109"/>
                <a:gd name="connsiteX14" fmla="*/ 48066 w 96131"/>
                <a:gd name="connsiteY14" fmla="*/ 96110 h 96109"/>
                <a:gd name="connsiteX15" fmla="*/ 51325 w 96131"/>
                <a:gd name="connsiteY15" fmla="*/ 96110 h 96109"/>
                <a:gd name="connsiteX16" fmla="*/ 82283 w 96131"/>
                <a:gd name="connsiteY16" fmla="*/ 82263 h 96109"/>
                <a:gd name="connsiteX17" fmla="*/ 96132 w 96131"/>
                <a:gd name="connsiteY17" fmla="*/ 51313 h 96109"/>
                <a:gd name="connsiteX18" fmla="*/ 90429 w 96131"/>
                <a:gd name="connsiteY18" fmla="*/ 45611 h 96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131" h="96109">
                  <a:moveTo>
                    <a:pt x="89615" y="43982"/>
                  </a:moveTo>
                  <a:cubicBezTo>
                    <a:pt x="86356" y="43982"/>
                    <a:pt x="83912" y="46426"/>
                    <a:pt x="83912" y="49684"/>
                  </a:cubicBezTo>
                  <a:cubicBezTo>
                    <a:pt x="82283" y="67603"/>
                    <a:pt x="68433" y="82263"/>
                    <a:pt x="49695" y="83892"/>
                  </a:cubicBezTo>
                  <a:cubicBezTo>
                    <a:pt x="48881" y="83892"/>
                    <a:pt x="48066" y="83892"/>
                    <a:pt x="47251" y="83892"/>
                  </a:cubicBezTo>
                  <a:cubicBezTo>
                    <a:pt x="44807" y="83892"/>
                    <a:pt x="42363" y="83892"/>
                    <a:pt x="40734" y="83892"/>
                  </a:cubicBezTo>
                  <a:cubicBezTo>
                    <a:pt x="23626" y="80634"/>
                    <a:pt x="11405" y="65159"/>
                    <a:pt x="11405" y="48055"/>
                  </a:cubicBezTo>
                  <a:cubicBezTo>
                    <a:pt x="11405" y="30950"/>
                    <a:pt x="27699" y="11403"/>
                    <a:pt x="48066" y="11403"/>
                  </a:cubicBezTo>
                  <a:cubicBezTo>
                    <a:pt x="68433" y="11403"/>
                    <a:pt x="58657" y="13032"/>
                    <a:pt x="64360" y="14661"/>
                  </a:cubicBezTo>
                  <a:cubicBezTo>
                    <a:pt x="66803" y="16290"/>
                    <a:pt x="70877" y="14661"/>
                    <a:pt x="71692" y="12217"/>
                  </a:cubicBezTo>
                  <a:cubicBezTo>
                    <a:pt x="73321" y="8959"/>
                    <a:pt x="71692" y="5702"/>
                    <a:pt x="69248" y="4887"/>
                  </a:cubicBezTo>
                  <a:cubicBezTo>
                    <a:pt x="62730" y="1629"/>
                    <a:pt x="55398" y="0"/>
                    <a:pt x="48066" y="0"/>
                  </a:cubicBezTo>
                  <a:cubicBezTo>
                    <a:pt x="35031" y="0"/>
                    <a:pt x="23626" y="4887"/>
                    <a:pt x="13849" y="13846"/>
                  </a:cubicBezTo>
                  <a:cubicBezTo>
                    <a:pt x="4888" y="22806"/>
                    <a:pt x="0" y="35023"/>
                    <a:pt x="0" y="48055"/>
                  </a:cubicBezTo>
                  <a:cubicBezTo>
                    <a:pt x="0" y="70861"/>
                    <a:pt x="16294" y="91223"/>
                    <a:pt x="39104" y="95295"/>
                  </a:cubicBezTo>
                  <a:cubicBezTo>
                    <a:pt x="42363" y="95295"/>
                    <a:pt x="44807" y="96110"/>
                    <a:pt x="48066" y="96110"/>
                  </a:cubicBezTo>
                  <a:cubicBezTo>
                    <a:pt x="51325" y="96110"/>
                    <a:pt x="50510" y="96110"/>
                    <a:pt x="51325" y="96110"/>
                  </a:cubicBezTo>
                  <a:cubicBezTo>
                    <a:pt x="62730" y="96110"/>
                    <a:pt x="74136" y="90408"/>
                    <a:pt x="82283" y="82263"/>
                  </a:cubicBezTo>
                  <a:cubicBezTo>
                    <a:pt x="90429" y="74119"/>
                    <a:pt x="95317" y="63530"/>
                    <a:pt x="96132" y="51313"/>
                  </a:cubicBezTo>
                  <a:cubicBezTo>
                    <a:pt x="96132" y="48055"/>
                    <a:pt x="93688" y="45611"/>
                    <a:pt x="90429" y="45611"/>
                  </a:cubicBezTo>
                </a:path>
              </a:pathLst>
            </a:custGeom>
            <a:solidFill>
              <a:srgbClr val="016B71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" name="자유형 12">
              <a:extLst>
                <a:ext uri="{FF2B5EF4-FFF2-40B4-BE49-F238E27FC236}">
                  <a16:creationId xmlns:a16="http://schemas.microsoft.com/office/drawing/2014/main" id="{C7EE852D-F4F0-4A5D-8E8E-FDE0DA98A753}"/>
                </a:ext>
              </a:extLst>
            </p:cNvPr>
            <p:cNvSpPr/>
            <p:nvPr/>
          </p:nvSpPr>
          <p:spPr>
            <a:xfrm>
              <a:off x="6070541" y="3388886"/>
              <a:ext cx="75357" cy="58846"/>
            </a:xfrm>
            <a:custGeom>
              <a:avLst/>
              <a:gdLst>
                <a:gd name="connsiteX0" fmla="*/ 73525 w 75357"/>
                <a:gd name="connsiteY0" fmla="*/ 1833 h 58846"/>
                <a:gd name="connsiteX1" fmla="*/ 65378 w 75357"/>
                <a:gd name="connsiteY1" fmla="*/ 1833 h 58846"/>
                <a:gd name="connsiteX2" fmla="*/ 22200 w 75357"/>
                <a:gd name="connsiteY2" fmla="*/ 45001 h 58846"/>
                <a:gd name="connsiteX3" fmla="*/ 9980 w 75357"/>
                <a:gd name="connsiteY3" fmla="*/ 32783 h 58846"/>
                <a:gd name="connsiteX4" fmla="*/ 1833 w 75357"/>
                <a:gd name="connsiteY4" fmla="*/ 32783 h 58846"/>
                <a:gd name="connsiteX5" fmla="*/ 1833 w 75357"/>
                <a:gd name="connsiteY5" fmla="*/ 40928 h 58846"/>
                <a:gd name="connsiteX6" fmla="*/ 18127 w 75357"/>
                <a:gd name="connsiteY6" fmla="*/ 57218 h 58846"/>
                <a:gd name="connsiteX7" fmla="*/ 22200 w 75357"/>
                <a:gd name="connsiteY7" fmla="*/ 58847 h 58846"/>
                <a:gd name="connsiteX8" fmla="*/ 26273 w 75357"/>
                <a:gd name="connsiteY8" fmla="*/ 57218 h 58846"/>
                <a:gd name="connsiteX9" fmla="*/ 73525 w 75357"/>
                <a:gd name="connsiteY9" fmla="*/ 9977 h 58846"/>
                <a:gd name="connsiteX10" fmla="*/ 73525 w 75357"/>
                <a:gd name="connsiteY10" fmla="*/ 1833 h 58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357" h="58846">
                  <a:moveTo>
                    <a:pt x="73525" y="1833"/>
                  </a:moveTo>
                  <a:cubicBezTo>
                    <a:pt x="71081" y="-611"/>
                    <a:pt x="67822" y="-611"/>
                    <a:pt x="65378" y="1833"/>
                  </a:cubicBezTo>
                  <a:lnTo>
                    <a:pt x="22200" y="45001"/>
                  </a:lnTo>
                  <a:lnTo>
                    <a:pt x="9980" y="32783"/>
                  </a:lnTo>
                  <a:cubicBezTo>
                    <a:pt x="7536" y="30340"/>
                    <a:pt x="4277" y="30340"/>
                    <a:pt x="1833" y="32783"/>
                  </a:cubicBezTo>
                  <a:cubicBezTo>
                    <a:pt x="-611" y="35227"/>
                    <a:pt x="-611" y="38485"/>
                    <a:pt x="1833" y="40928"/>
                  </a:cubicBezTo>
                  <a:lnTo>
                    <a:pt x="18127" y="57218"/>
                  </a:lnTo>
                  <a:cubicBezTo>
                    <a:pt x="18941" y="58032"/>
                    <a:pt x="20571" y="58847"/>
                    <a:pt x="22200" y="58847"/>
                  </a:cubicBezTo>
                  <a:cubicBezTo>
                    <a:pt x="23829" y="58847"/>
                    <a:pt x="25459" y="58847"/>
                    <a:pt x="26273" y="57218"/>
                  </a:cubicBezTo>
                  <a:lnTo>
                    <a:pt x="73525" y="9977"/>
                  </a:lnTo>
                  <a:cubicBezTo>
                    <a:pt x="75969" y="7534"/>
                    <a:pt x="75969" y="4276"/>
                    <a:pt x="73525" y="1833"/>
                  </a:cubicBezTo>
                </a:path>
              </a:pathLst>
            </a:custGeom>
            <a:solidFill>
              <a:srgbClr val="DE8852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6" name="제목 2">
            <a:extLst>
              <a:ext uri="{FF2B5EF4-FFF2-40B4-BE49-F238E27FC236}">
                <a16:creationId xmlns:a16="http://schemas.microsoft.com/office/drawing/2014/main" id="{A3D233E4-344D-4771-9488-5592C1A0CEFB}"/>
              </a:ext>
            </a:extLst>
          </p:cNvPr>
          <p:cNvSpPr txBox="1">
            <a:spLocks/>
          </p:cNvSpPr>
          <p:nvPr/>
        </p:nvSpPr>
        <p:spPr>
          <a:xfrm>
            <a:off x="595473" y="401066"/>
            <a:ext cx="18269601" cy="8722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287" b="1">
                <a:solidFill>
                  <a:srgbClr val="01573C"/>
                </a:solidFill>
              </a:rPr>
              <a:t>50</a:t>
            </a:r>
            <a:r>
              <a:rPr lang="ko-KR" altLang="en-US" sz="4287" b="1">
                <a:solidFill>
                  <a:srgbClr val="01573C"/>
                </a:solidFill>
              </a:rPr>
              <a:t>세 이상에서 골다골증 골절의 수</a:t>
            </a:r>
            <a:endParaRPr lang="ko-KR" altLang="en-US" sz="4287" b="1" dirty="0">
              <a:solidFill>
                <a:srgbClr val="01573C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DE87DE-1A7C-4894-B75D-942696808888}"/>
              </a:ext>
            </a:extLst>
          </p:cNvPr>
          <p:cNvSpPr txBox="1"/>
          <p:nvPr/>
        </p:nvSpPr>
        <p:spPr>
          <a:xfrm>
            <a:off x="411329" y="10649288"/>
            <a:ext cx="10052050" cy="295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KSBMR. Osteoporosis and osteoporosis fracture Fact sheet 2023.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0809FA-03E4-4F45-9565-B0BF1C83FE7A}"/>
              </a:ext>
            </a:extLst>
          </p:cNvPr>
          <p:cNvSpPr txBox="1"/>
          <p:nvPr/>
        </p:nvSpPr>
        <p:spPr>
          <a:xfrm>
            <a:off x="1060743" y="1740564"/>
            <a:ext cx="176167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24"/>
              </a:spcAft>
            </a:pPr>
            <a:r>
              <a:rPr lang="ko-KR" altLang="en-US" sz="3600" b="1" dirty="0">
                <a:solidFill>
                  <a:srgbClr val="01573C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골다공증 골절 유병률</a:t>
            </a:r>
            <a:r>
              <a:rPr lang="en-US" altLang="ko-KR" sz="3600" b="1" dirty="0">
                <a:solidFill>
                  <a:srgbClr val="01573C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: </a:t>
            </a:r>
            <a:r>
              <a:rPr lang="ko-KR" altLang="en-US" sz="3600" b="1" dirty="0">
                <a:solidFill>
                  <a:srgbClr val="01573C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       꾸준히 증가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88B137-75BF-4B4E-BAD9-64672487C8E3}"/>
              </a:ext>
            </a:extLst>
          </p:cNvPr>
          <p:cNvSpPr txBox="1"/>
          <p:nvPr/>
        </p:nvSpPr>
        <p:spPr>
          <a:xfrm>
            <a:off x="411329" y="9541584"/>
            <a:ext cx="10052050" cy="777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84" dirty="0">
                <a:solidFill>
                  <a:srgbClr val="242424"/>
                </a:solidFill>
                <a:latin typeface="Segoe UI" panose="020B0502040204020203" pitchFamily="34" charset="0"/>
              </a:rPr>
              <a:t>자료는 </a:t>
            </a:r>
            <a:r>
              <a:rPr lang="en-US" altLang="ko-KR" sz="1484" dirty="0">
                <a:solidFill>
                  <a:srgbClr val="242424"/>
                </a:solidFill>
                <a:latin typeface="Segoe UI" panose="020B0502040204020203" pitchFamily="34" charset="0"/>
              </a:rPr>
              <a:t>2002-2022 </a:t>
            </a:r>
            <a:r>
              <a:rPr lang="ko-KR" altLang="en-US" sz="1484" dirty="0">
                <a:solidFill>
                  <a:srgbClr val="242424"/>
                </a:solidFill>
                <a:latin typeface="Segoe UI" panose="020B0502040204020203" pitchFamily="34" charset="0"/>
              </a:rPr>
              <a:t>건강보험공단 청구자료에서 추출함</a:t>
            </a:r>
          </a:p>
          <a:p>
            <a:r>
              <a:rPr lang="ko-KR" altLang="en-US" sz="1484" dirty="0">
                <a:solidFill>
                  <a:srgbClr val="242424"/>
                </a:solidFill>
                <a:latin typeface="Segoe UI" panose="020B0502040204020203" pitchFamily="34" charset="0"/>
              </a:rPr>
              <a:t>골다공증골절</a:t>
            </a:r>
            <a:r>
              <a:rPr lang="en-US" altLang="ko-KR" sz="1484" dirty="0">
                <a:solidFill>
                  <a:srgbClr val="242424"/>
                </a:solidFill>
                <a:latin typeface="Segoe UI" panose="020B0502040204020203" pitchFamily="34" charset="0"/>
              </a:rPr>
              <a:t>: </a:t>
            </a:r>
            <a:r>
              <a:rPr lang="ko-KR" altLang="en-US" sz="1484" dirty="0">
                <a:solidFill>
                  <a:srgbClr val="242424"/>
                </a:solidFill>
                <a:latin typeface="Segoe UI" panose="020B0502040204020203" pitchFamily="34" charset="0"/>
              </a:rPr>
              <a:t>상완</a:t>
            </a:r>
            <a:r>
              <a:rPr lang="en-US" altLang="ko-KR" sz="1484" dirty="0">
                <a:solidFill>
                  <a:srgbClr val="242424"/>
                </a:solidFill>
                <a:latin typeface="Segoe UI" panose="020B0502040204020203" pitchFamily="34" charset="0"/>
              </a:rPr>
              <a:t>, </a:t>
            </a:r>
            <a:r>
              <a:rPr lang="ko-KR" altLang="en-US" sz="1484" dirty="0">
                <a:solidFill>
                  <a:srgbClr val="242424"/>
                </a:solidFill>
                <a:latin typeface="Segoe UI" panose="020B0502040204020203" pitchFamily="34" charset="0"/>
              </a:rPr>
              <a:t>손목</a:t>
            </a:r>
            <a:r>
              <a:rPr lang="en-US" altLang="ko-KR" sz="1484" dirty="0">
                <a:solidFill>
                  <a:srgbClr val="242424"/>
                </a:solidFill>
                <a:latin typeface="Segoe UI" panose="020B0502040204020203" pitchFamily="34" charset="0"/>
              </a:rPr>
              <a:t>, </a:t>
            </a:r>
            <a:r>
              <a:rPr lang="ko-KR" altLang="en-US" sz="1484" dirty="0">
                <a:solidFill>
                  <a:srgbClr val="242424"/>
                </a:solidFill>
                <a:latin typeface="Segoe UI" panose="020B0502040204020203" pitchFamily="34" charset="0"/>
              </a:rPr>
              <a:t>고관절</a:t>
            </a:r>
            <a:r>
              <a:rPr lang="en-US" altLang="ko-KR" sz="1484" dirty="0">
                <a:solidFill>
                  <a:srgbClr val="242424"/>
                </a:solidFill>
                <a:latin typeface="Segoe UI" panose="020B0502040204020203" pitchFamily="34" charset="0"/>
              </a:rPr>
              <a:t>, </a:t>
            </a:r>
            <a:r>
              <a:rPr lang="ko-KR" altLang="en-US" sz="1484" dirty="0">
                <a:solidFill>
                  <a:srgbClr val="242424"/>
                </a:solidFill>
                <a:latin typeface="Segoe UI" panose="020B0502040204020203" pitchFamily="34" charset="0"/>
              </a:rPr>
              <a:t>척추</a:t>
            </a:r>
            <a:r>
              <a:rPr lang="en-US" altLang="ko-KR" sz="1484" dirty="0">
                <a:solidFill>
                  <a:srgbClr val="242424"/>
                </a:solidFill>
                <a:latin typeface="Segoe UI" panose="020B0502040204020203" pitchFamily="34" charset="0"/>
              </a:rPr>
              <a:t>, </a:t>
            </a:r>
            <a:r>
              <a:rPr lang="ko-KR" altLang="en-US" sz="1484" dirty="0">
                <a:solidFill>
                  <a:srgbClr val="242424"/>
                </a:solidFill>
                <a:latin typeface="Segoe UI" panose="020B0502040204020203" pitchFamily="34" charset="0"/>
              </a:rPr>
              <a:t>발목</a:t>
            </a:r>
            <a:r>
              <a:rPr lang="en-US" altLang="ko-KR" sz="1484" dirty="0">
                <a:solidFill>
                  <a:srgbClr val="242424"/>
                </a:solidFill>
                <a:latin typeface="Segoe UI" panose="020B0502040204020203" pitchFamily="34" charset="0"/>
              </a:rPr>
              <a:t>, </a:t>
            </a:r>
            <a:r>
              <a:rPr lang="ko-KR" altLang="en-US" sz="1484" dirty="0">
                <a:solidFill>
                  <a:srgbClr val="242424"/>
                </a:solidFill>
                <a:latin typeface="Segoe UI" panose="020B0502040204020203" pitchFamily="34" charset="0"/>
              </a:rPr>
              <a:t>골반 골절</a:t>
            </a:r>
          </a:p>
          <a:p>
            <a:r>
              <a:rPr lang="en-US" altLang="ko-KR" sz="1484" dirty="0">
                <a:solidFill>
                  <a:srgbClr val="242424"/>
                </a:solidFill>
                <a:latin typeface="Segoe UI" panose="020B0502040204020203" pitchFamily="34" charset="0"/>
              </a:rPr>
              <a:t>2002~2005</a:t>
            </a:r>
            <a:r>
              <a:rPr lang="ko-KR" altLang="en-US" sz="1484" dirty="0">
                <a:solidFill>
                  <a:srgbClr val="242424"/>
                </a:solidFill>
                <a:latin typeface="Segoe UI" panose="020B0502040204020203" pitchFamily="34" charset="0"/>
              </a:rPr>
              <a:t>년도는 의료급여 환자가 제외된 데이터임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2221C41B-8B4A-404E-938A-C910F86DAA64}"/>
              </a:ext>
            </a:extLst>
          </p:cNvPr>
          <p:cNvGrpSpPr/>
          <p:nvPr/>
        </p:nvGrpSpPr>
        <p:grpSpPr>
          <a:xfrm>
            <a:off x="2301656" y="2589102"/>
            <a:ext cx="15545962" cy="6693990"/>
            <a:chOff x="1395824" y="1569903"/>
            <a:chExt cx="9427747" cy="4059527"/>
          </a:xfrm>
        </p:grpSpPr>
        <p:sp>
          <p:nvSpPr>
            <p:cNvPr id="11" name="bg object 16">
              <a:extLst>
                <a:ext uri="{FF2B5EF4-FFF2-40B4-BE49-F238E27FC236}">
                  <a16:creationId xmlns:a16="http://schemas.microsoft.com/office/drawing/2014/main" id="{874EFE0B-99C5-4946-A1D9-8C60B0DAED6D}"/>
                </a:ext>
              </a:extLst>
            </p:cNvPr>
            <p:cNvSpPr/>
            <p:nvPr/>
          </p:nvSpPr>
          <p:spPr>
            <a:xfrm>
              <a:off x="2146833" y="1902093"/>
              <a:ext cx="8561705" cy="687705"/>
            </a:xfrm>
            <a:custGeom>
              <a:avLst/>
              <a:gdLst/>
              <a:ahLst/>
              <a:cxnLst/>
              <a:rect l="l" t="t" r="r" b="b"/>
              <a:pathLst>
                <a:path w="8561705" h="687705">
                  <a:moveTo>
                    <a:pt x="8561082" y="0"/>
                  </a:moveTo>
                  <a:lnTo>
                    <a:pt x="0" y="0"/>
                  </a:lnTo>
                  <a:lnTo>
                    <a:pt x="0" y="687120"/>
                  </a:lnTo>
                  <a:lnTo>
                    <a:pt x="8561082" y="687120"/>
                  </a:lnTo>
                  <a:lnTo>
                    <a:pt x="8561082" y="0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bg object 17">
              <a:extLst>
                <a:ext uri="{FF2B5EF4-FFF2-40B4-BE49-F238E27FC236}">
                  <a16:creationId xmlns:a16="http://schemas.microsoft.com/office/drawing/2014/main" id="{18C6D065-2502-491F-9CC1-17CF69F54AC7}"/>
                </a:ext>
              </a:extLst>
            </p:cNvPr>
            <p:cNvSpPr/>
            <p:nvPr/>
          </p:nvSpPr>
          <p:spPr>
            <a:xfrm>
              <a:off x="2146832" y="3276348"/>
              <a:ext cx="8561463" cy="687705"/>
            </a:xfrm>
            <a:custGeom>
              <a:avLst/>
              <a:gdLst/>
              <a:ahLst/>
              <a:cxnLst/>
              <a:rect l="l" t="t" r="r" b="b"/>
              <a:pathLst>
                <a:path w="8376920" h="687704">
                  <a:moveTo>
                    <a:pt x="0" y="687120"/>
                  </a:moveTo>
                  <a:lnTo>
                    <a:pt x="8376399" y="687120"/>
                  </a:lnTo>
                  <a:lnTo>
                    <a:pt x="8376399" y="0"/>
                  </a:lnTo>
                  <a:lnTo>
                    <a:pt x="0" y="0"/>
                  </a:lnTo>
                  <a:lnTo>
                    <a:pt x="0" y="687120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g object 19">
              <a:extLst>
                <a:ext uri="{FF2B5EF4-FFF2-40B4-BE49-F238E27FC236}">
                  <a16:creationId xmlns:a16="http://schemas.microsoft.com/office/drawing/2014/main" id="{5173CEA0-74DD-446C-8EEA-1AA6C8729EB8}"/>
                </a:ext>
              </a:extLst>
            </p:cNvPr>
            <p:cNvSpPr/>
            <p:nvPr/>
          </p:nvSpPr>
          <p:spPr>
            <a:xfrm>
              <a:off x="3981344" y="2560699"/>
              <a:ext cx="6117590" cy="1532890"/>
            </a:xfrm>
            <a:custGeom>
              <a:avLst/>
              <a:gdLst/>
              <a:ahLst/>
              <a:cxnLst/>
              <a:rect l="l" t="t" r="r" b="b"/>
              <a:pathLst>
                <a:path w="6117590" h="1532889">
                  <a:moveTo>
                    <a:pt x="407670" y="1475625"/>
                  </a:moveTo>
                  <a:lnTo>
                    <a:pt x="0" y="1532813"/>
                  </a:lnTo>
                </a:path>
                <a:path w="6117590" h="1532889">
                  <a:moveTo>
                    <a:pt x="815327" y="1327124"/>
                  </a:moveTo>
                  <a:lnTo>
                    <a:pt x="407670" y="1475625"/>
                  </a:lnTo>
                </a:path>
                <a:path w="6117590" h="1532889">
                  <a:moveTo>
                    <a:pt x="1223010" y="1213777"/>
                  </a:moveTo>
                  <a:lnTo>
                    <a:pt x="815327" y="1327124"/>
                  </a:lnTo>
                </a:path>
                <a:path w="6117590" h="1532889">
                  <a:moveTo>
                    <a:pt x="1630680" y="873506"/>
                  </a:moveTo>
                  <a:lnTo>
                    <a:pt x="1223010" y="1213777"/>
                  </a:lnTo>
                </a:path>
                <a:path w="6117590" h="1532889">
                  <a:moveTo>
                    <a:pt x="2038362" y="864958"/>
                  </a:moveTo>
                  <a:lnTo>
                    <a:pt x="1630680" y="873506"/>
                  </a:lnTo>
                </a:path>
                <a:path w="6117590" h="1532889">
                  <a:moveTo>
                    <a:pt x="2446020" y="662012"/>
                  </a:moveTo>
                  <a:lnTo>
                    <a:pt x="2038362" y="864958"/>
                  </a:lnTo>
                </a:path>
                <a:path w="6117590" h="1532889">
                  <a:moveTo>
                    <a:pt x="2853702" y="560146"/>
                  </a:moveTo>
                  <a:lnTo>
                    <a:pt x="2446020" y="662012"/>
                  </a:lnTo>
                </a:path>
                <a:path w="6117590" h="1532889">
                  <a:moveTo>
                    <a:pt x="3261360" y="591121"/>
                  </a:moveTo>
                  <a:lnTo>
                    <a:pt x="2853702" y="560146"/>
                  </a:lnTo>
                </a:path>
                <a:path w="6117590" h="1532889">
                  <a:moveTo>
                    <a:pt x="3669030" y="580034"/>
                  </a:moveTo>
                  <a:lnTo>
                    <a:pt x="3261360" y="591121"/>
                  </a:lnTo>
                </a:path>
                <a:path w="6117590" h="1532889">
                  <a:moveTo>
                    <a:pt x="4076712" y="475500"/>
                  </a:moveTo>
                  <a:lnTo>
                    <a:pt x="3669030" y="580034"/>
                  </a:lnTo>
                </a:path>
                <a:path w="6117590" h="1532889">
                  <a:moveTo>
                    <a:pt x="4484370" y="275805"/>
                  </a:moveTo>
                  <a:lnTo>
                    <a:pt x="4076712" y="475500"/>
                  </a:lnTo>
                </a:path>
                <a:path w="6117590" h="1532889">
                  <a:moveTo>
                    <a:pt x="4892052" y="181444"/>
                  </a:moveTo>
                  <a:lnTo>
                    <a:pt x="4484370" y="275805"/>
                  </a:lnTo>
                </a:path>
                <a:path w="6117590" h="1532889">
                  <a:moveTo>
                    <a:pt x="5299710" y="192316"/>
                  </a:moveTo>
                  <a:lnTo>
                    <a:pt x="4892052" y="181444"/>
                  </a:lnTo>
                </a:path>
                <a:path w="6117590" h="1532889">
                  <a:moveTo>
                    <a:pt x="5707392" y="227342"/>
                  </a:moveTo>
                  <a:lnTo>
                    <a:pt x="5299710" y="192316"/>
                  </a:lnTo>
                </a:path>
                <a:path w="6117590" h="1532889">
                  <a:moveTo>
                    <a:pt x="6117120" y="0"/>
                  </a:moveTo>
                  <a:lnTo>
                    <a:pt x="5707392" y="227342"/>
                  </a:lnTo>
                </a:path>
              </a:pathLst>
            </a:custGeom>
            <a:ln w="21209">
              <a:solidFill>
                <a:srgbClr val="8888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g object 20">
              <a:extLst>
                <a:ext uri="{FF2B5EF4-FFF2-40B4-BE49-F238E27FC236}">
                  <a16:creationId xmlns:a16="http://schemas.microsoft.com/office/drawing/2014/main" id="{8B71D2AE-B719-44D1-B933-A76A2FB1B22B}"/>
                </a:ext>
              </a:extLst>
            </p:cNvPr>
            <p:cNvSpPr/>
            <p:nvPr/>
          </p:nvSpPr>
          <p:spPr>
            <a:xfrm>
              <a:off x="9036913" y="1638340"/>
              <a:ext cx="115570" cy="98425"/>
            </a:xfrm>
            <a:custGeom>
              <a:avLst/>
              <a:gdLst/>
              <a:ahLst/>
              <a:cxnLst/>
              <a:rect l="l" t="t" r="r" b="b"/>
              <a:pathLst>
                <a:path w="115570" h="98425">
                  <a:moveTo>
                    <a:pt x="114998" y="0"/>
                  </a:moveTo>
                  <a:lnTo>
                    <a:pt x="0" y="0"/>
                  </a:lnTo>
                  <a:lnTo>
                    <a:pt x="0" y="97828"/>
                  </a:lnTo>
                  <a:lnTo>
                    <a:pt x="114998" y="97828"/>
                  </a:lnTo>
                  <a:lnTo>
                    <a:pt x="114998" y="0"/>
                  </a:lnTo>
                  <a:close/>
                </a:path>
              </a:pathLst>
            </a:custGeom>
            <a:solidFill>
              <a:srgbClr val="006C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g object 21">
              <a:extLst>
                <a:ext uri="{FF2B5EF4-FFF2-40B4-BE49-F238E27FC236}">
                  <a16:creationId xmlns:a16="http://schemas.microsoft.com/office/drawing/2014/main" id="{F926E7F9-74DA-4FF7-90E9-168685881F94}"/>
                </a:ext>
              </a:extLst>
            </p:cNvPr>
            <p:cNvSpPr/>
            <p:nvPr/>
          </p:nvSpPr>
          <p:spPr>
            <a:xfrm>
              <a:off x="9559875" y="1638340"/>
              <a:ext cx="115570" cy="98425"/>
            </a:xfrm>
            <a:custGeom>
              <a:avLst/>
              <a:gdLst/>
              <a:ahLst/>
              <a:cxnLst/>
              <a:rect l="l" t="t" r="r" b="b"/>
              <a:pathLst>
                <a:path w="115570" h="98425">
                  <a:moveTo>
                    <a:pt x="114998" y="0"/>
                  </a:moveTo>
                  <a:lnTo>
                    <a:pt x="0" y="0"/>
                  </a:lnTo>
                  <a:lnTo>
                    <a:pt x="0" y="97828"/>
                  </a:lnTo>
                  <a:lnTo>
                    <a:pt x="114998" y="97828"/>
                  </a:lnTo>
                  <a:lnTo>
                    <a:pt x="114998" y="0"/>
                  </a:lnTo>
                  <a:close/>
                </a:path>
              </a:pathLst>
            </a:custGeom>
            <a:solidFill>
              <a:srgbClr val="E9A0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bg object 22">
              <a:extLst>
                <a:ext uri="{FF2B5EF4-FFF2-40B4-BE49-F238E27FC236}">
                  <a16:creationId xmlns:a16="http://schemas.microsoft.com/office/drawing/2014/main" id="{2CB39BD2-BEC9-4E49-92AD-FADB7300FBE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02584" y="1632265"/>
              <a:ext cx="108000" cy="108000"/>
            </a:xfrm>
            <a:prstGeom prst="rect">
              <a:avLst/>
            </a:prstGeom>
          </p:spPr>
        </p:pic>
        <p:sp>
          <p:nvSpPr>
            <p:cNvPr id="17" name="object 2">
              <a:extLst>
                <a:ext uri="{FF2B5EF4-FFF2-40B4-BE49-F238E27FC236}">
                  <a16:creationId xmlns:a16="http://schemas.microsoft.com/office/drawing/2014/main" id="{4AD3A7BB-F131-43BB-A6F5-C7AF2D7D52C8}"/>
                </a:ext>
              </a:extLst>
            </p:cNvPr>
            <p:cNvSpPr txBox="1"/>
            <p:nvPr/>
          </p:nvSpPr>
          <p:spPr>
            <a:xfrm>
              <a:off x="1820912" y="2495238"/>
              <a:ext cx="224790" cy="151333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484" spc="-41" dirty="0">
                  <a:latin typeface="Arial"/>
                  <a:cs typeface="Arial"/>
                </a:rPr>
                <a:t>400</a:t>
              </a:r>
              <a:endParaRPr sz="1484">
                <a:latin typeface="Arial"/>
                <a:cs typeface="Arial"/>
              </a:endParaRPr>
            </a:p>
          </p:txBody>
        </p:sp>
        <p:sp>
          <p:nvSpPr>
            <p:cNvPr id="18" name="object 3">
              <a:extLst>
                <a:ext uri="{FF2B5EF4-FFF2-40B4-BE49-F238E27FC236}">
                  <a16:creationId xmlns:a16="http://schemas.microsoft.com/office/drawing/2014/main" id="{6AC0DD5D-9271-40F5-8962-EE2DFD884CEC}"/>
                </a:ext>
              </a:extLst>
            </p:cNvPr>
            <p:cNvSpPr txBox="1"/>
            <p:nvPr/>
          </p:nvSpPr>
          <p:spPr>
            <a:xfrm>
              <a:off x="2136799" y="5489608"/>
              <a:ext cx="377768" cy="139822"/>
            </a:xfrm>
            <a:prstGeom prst="rect">
              <a:avLst/>
            </a:prstGeom>
          </p:spPr>
          <p:txBody>
            <a:bodyPr vert="horz" wrap="square" lIns="0" tIns="25130" rIns="0" bIns="0" rtlCol="0">
              <a:spAutoFit/>
            </a:bodyPr>
            <a:lstStyle/>
            <a:p>
              <a:pPr marL="10471" algn="ctr">
                <a:lnSpc>
                  <a:spcPts val="1649"/>
                </a:lnSpc>
                <a:tabLst>
                  <a:tab pos="1047115" algn="l"/>
                  <a:tab pos="1714652" algn="l"/>
                  <a:tab pos="2387422" algn="l"/>
                  <a:tab pos="3060194" algn="l"/>
                  <a:tab pos="3732965" algn="l"/>
                  <a:tab pos="4405737" algn="l"/>
                  <a:tab pos="5078508" algn="l"/>
                  <a:tab pos="5764368" algn="l"/>
                  <a:tab pos="6455464" algn="l"/>
                  <a:tab pos="7112529" algn="l"/>
                  <a:tab pos="7785300" algn="l"/>
                  <a:tab pos="8458072" algn="l"/>
                  <a:tab pos="9128226" algn="l"/>
                  <a:tab pos="9800996" algn="l"/>
                  <a:tab pos="10476386" algn="l"/>
                  <a:tab pos="11143922" algn="l"/>
                  <a:tab pos="11816693" algn="l"/>
                  <a:tab pos="12476375" algn="l"/>
                  <a:tab pos="13162236" algn="l"/>
                  <a:tab pos="13819301" algn="l"/>
                </a:tabLst>
              </a:pPr>
              <a:r>
                <a:rPr sz="1484" spc="-33" dirty="0">
                  <a:latin typeface="Arial"/>
                  <a:cs typeface="Arial"/>
                </a:rPr>
                <a:t>2002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19" name="object 4">
              <a:extLst>
                <a:ext uri="{FF2B5EF4-FFF2-40B4-BE49-F238E27FC236}">
                  <a16:creationId xmlns:a16="http://schemas.microsoft.com/office/drawing/2014/main" id="{C338488D-FBEF-4780-B16B-3838E5F3DD0F}"/>
                </a:ext>
              </a:extLst>
            </p:cNvPr>
            <p:cNvSpPr txBox="1"/>
            <p:nvPr/>
          </p:nvSpPr>
          <p:spPr>
            <a:xfrm>
              <a:off x="1821712" y="3188810"/>
              <a:ext cx="224154" cy="151333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484" spc="-41" dirty="0">
                  <a:latin typeface="Arial"/>
                  <a:cs typeface="Arial"/>
                </a:rPr>
                <a:t>300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20" name="object 5">
              <a:extLst>
                <a:ext uri="{FF2B5EF4-FFF2-40B4-BE49-F238E27FC236}">
                  <a16:creationId xmlns:a16="http://schemas.microsoft.com/office/drawing/2014/main" id="{FA887D39-2297-4170-BEA3-CBD8B41ADB37}"/>
                </a:ext>
              </a:extLst>
            </p:cNvPr>
            <p:cNvSpPr txBox="1"/>
            <p:nvPr/>
          </p:nvSpPr>
          <p:spPr>
            <a:xfrm>
              <a:off x="1823541" y="3882383"/>
              <a:ext cx="222250" cy="151333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484" spc="-41" dirty="0">
                  <a:latin typeface="Arial"/>
                  <a:cs typeface="Arial"/>
                </a:rPr>
                <a:t>200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21" name="object 6">
              <a:extLst>
                <a:ext uri="{FF2B5EF4-FFF2-40B4-BE49-F238E27FC236}">
                  <a16:creationId xmlns:a16="http://schemas.microsoft.com/office/drawing/2014/main" id="{74C89237-4FC8-49C5-A90E-14EC89EC345D}"/>
                </a:ext>
              </a:extLst>
            </p:cNvPr>
            <p:cNvSpPr txBox="1"/>
            <p:nvPr/>
          </p:nvSpPr>
          <p:spPr>
            <a:xfrm>
              <a:off x="1840685" y="4564640"/>
              <a:ext cx="222250" cy="151333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484" spc="-41" dirty="0">
                  <a:latin typeface="Arial"/>
                  <a:cs typeface="Arial"/>
                </a:rPr>
                <a:t>100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22" name="object 7">
              <a:extLst>
                <a:ext uri="{FF2B5EF4-FFF2-40B4-BE49-F238E27FC236}">
                  <a16:creationId xmlns:a16="http://schemas.microsoft.com/office/drawing/2014/main" id="{E954F945-394C-437E-B086-A6D28794D99B}"/>
                </a:ext>
              </a:extLst>
            </p:cNvPr>
            <p:cNvSpPr/>
            <p:nvPr/>
          </p:nvSpPr>
          <p:spPr>
            <a:xfrm>
              <a:off x="10647971" y="4650577"/>
              <a:ext cx="60325" cy="687705"/>
            </a:xfrm>
            <a:custGeom>
              <a:avLst/>
              <a:gdLst/>
              <a:ahLst/>
              <a:cxnLst/>
              <a:rect l="l" t="t" r="r" b="b"/>
              <a:pathLst>
                <a:path w="60325" h="687704">
                  <a:moveTo>
                    <a:pt x="0" y="687108"/>
                  </a:moveTo>
                  <a:lnTo>
                    <a:pt x="59944" y="687108"/>
                  </a:lnTo>
                  <a:lnTo>
                    <a:pt x="59944" y="0"/>
                  </a:lnTo>
                  <a:lnTo>
                    <a:pt x="0" y="0"/>
                  </a:lnTo>
                  <a:lnTo>
                    <a:pt x="0" y="687108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8">
              <a:extLst>
                <a:ext uri="{FF2B5EF4-FFF2-40B4-BE49-F238E27FC236}">
                  <a16:creationId xmlns:a16="http://schemas.microsoft.com/office/drawing/2014/main" id="{9FCB6786-D3E4-4364-9DAD-7B77BD725A6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53010" y="4000823"/>
              <a:ext cx="72008" cy="71996"/>
            </a:xfrm>
            <a:prstGeom prst="rect">
              <a:avLst/>
            </a:prstGeom>
          </p:spPr>
        </p:pic>
        <p:pic>
          <p:nvPicPr>
            <p:cNvPr id="24" name="object 9">
              <a:extLst>
                <a:ext uri="{FF2B5EF4-FFF2-40B4-BE49-F238E27FC236}">
                  <a16:creationId xmlns:a16="http://schemas.microsoft.com/office/drawing/2014/main" id="{A21FDADF-63ED-47F4-9832-C562CADECAD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60679" y="3852138"/>
              <a:ext cx="72008" cy="71996"/>
            </a:xfrm>
            <a:prstGeom prst="rect">
              <a:avLst/>
            </a:prstGeom>
          </p:spPr>
        </p:pic>
        <p:pic>
          <p:nvPicPr>
            <p:cNvPr id="25" name="object 10">
              <a:extLst>
                <a:ext uri="{FF2B5EF4-FFF2-40B4-BE49-F238E27FC236}">
                  <a16:creationId xmlns:a16="http://schemas.microsoft.com/office/drawing/2014/main" id="{AE0D2B70-39E9-48DD-8D9A-C3A5B7244F8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68351" y="3738667"/>
              <a:ext cx="72008" cy="71996"/>
            </a:xfrm>
            <a:prstGeom prst="rect">
              <a:avLst/>
            </a:prstGeom>
          </p:spPr>
        </p:pic>
        <p:pic>
          <p:nvPicPr>
            <p:cNvPr id="26" name="object 11">
              <a:extLst>
                <a:ext uri="{FF2B5EF4-FFF2-40B4-BE49-F238E27FC236}">
                  <a16:creationId xmlns:a16="http://schemas.microsoft.com/office/drawing/2014/main" id="{D92E1B6D-88F9-4A0E-8B7C-6816649610A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76021" y="3397987"/>
              <a:ext cx="72008" cy="71996"/>
            </a:xfrm>
            <a:prstGeom prst="rect">
              <a:avLst/>
            </a:prstGeom>
          </p:spPr>
        </p:pic>
        <p:pic>
          <p:nvPicPr>
            <p:cNvPr id="27" name="object 12">
              <a:extLst>
                <a:ext uri="{FF2B5EF4-FFF2-40B4-BE49-F238E27FC236}">
                  <a16:creationId xmlns:a16="http://schemas.microsoft.com/office/drawing/2014/main" id="{50CAD5E4-7502-458A-83A3-DED35A8A230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83692" y="3389432"/>
              <a:ext cx="72008" cy="71996"/>
            </a:xfrm>
            <a:prstGeom prst="rect">
              <a:avLst/>
            </a:prstGeom>
          </p:spPr>
        </p:pic>
        <p:pic>
          <p:nvPicPr>
            <p:cNvPr id="28" name="object 13">
              <a:extLst>
                <a:ext uri="{FF2B5EF4-FFF2-40B4-BE49-F238E27FC236}">
                  <a16:creationId xmlns:a16="http://schemas.microsoft.com/office/drawing/2014/main" id="{AF1B1145-BFCB-43ED-9EA5-63C7A6BCF97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91363" y="3186242"/>
              <a:ext cx="72008" cy="71996"/>
            </a:xfrm>
            <a:prstGeom prst="rect">
              <a:avLst/>
            </a:prstGeom>
          </p:spPr>
        </p:pic>
        <p:pic>
          <p:nvPicPr>
            <p:cNvPr id="29" name="object 14">
              <a:extLst>
                <a:ext uri="{FF2B5EF4-FFF2-40B4-BE49-F238E27FC236}">
                  <a16:creationId xmlns:a16="http://schemas.microsoft.com/office/drawing/2014/main" id="{69376F2A-FAEE-465F-879F-48F153B58CC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99033" y="3084254"/>
              <a:ext cx="72009" cy="71996"/>
            </a:xfrm>
            <a:prstGeom prst="rect">
              <a:avLst/>
            </a:prstGeom>
          </p:spPr>
        </p:pic>
        <p:pic>
          <p:nvPicPr>
            <p:cNvPr id="30" name="object 15">
              <a:extLst>
                <a:ext uri="{FF2B5EF4-FFF2-40B4-BE49-F238E27FC236}">
                  <a16:creationId xmlns:a16="http://schemas.microsoft.com/office/drawing/2014/main" id="{C8EBF1BF-220C-4810-94BA-E1EACF13392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6705" y="3115277"/>
              <a:ext cx="72009" cy="71996"/>
            </a:xfrm>
            <a:prstGeom prst="rect">
              <a:avLst/>
            </a:prstGeom>
          </p:spPr>
        </p:pic>
        <p:pic>
          <p:nvPicPr>
            <p:cNvPr id="31" name="object 16">
              <a:extLst>
                <a:ext uri="{FF2B5EF4-FFF2-40B4-BE49-F238E27FC236}">
                  <a16:creationId xmlns:a16="http://schemas.microsoft.com/office/drawing/2014/main" id="{CF5B1FC0-0A00-44A8-93D5-1ED14F6B589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14375" y="3104167"/>
              <a:ext cx="72009" cy="71996"/>
            </a:xfrm>
            <a:prstGeom prst="rect">
              <a:avLst/>
            </a:prstGeom>
          </p:spPr>
        </p:pic>
        <p:pic>
          <p:nvPicPr>
            <p:cNvPr id="32" name="object 17">
              <a:extLst>
                <a:ext uri="{FF2B5EF4-FFF2-40B4-BE49-F238E27FC236}">
                  <a16:creationId xmlns:a16="http://schemas.microsoft.com/office/drawing/2014/main" id="{945FD792-D1CA-42E1-B4FB-780A0607AD8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22046" y="2999519"/>
              <a:ext cx="72009" cy="71996"/>
            </a:xfrm>
            <a:prstGeom prst="rect">
              <a:avLst/>
            </a:prstGeom>
          </p:spPr>
        </p:pic>
        <p:pic>
          <p:nvPicPr>
            <p:cNvPr id="33" name="object 18">
              <a:extLst>
                <a:ext uri="{FF2B5EF4-FFF2-40B4-BE49-F238E27FC236}">
                  <a16:creationId xmlns:a16="http://schemas.microsoft.com/office/drawing/2014/main" id="{89E1C980-BC28-45B4-B63D-FE43A4A3CFA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29716" y="2799588"/>
              <a:ext cx="72009" cy="71996"/>
            </a:xfrm>
            <a:prstGeom prst="rect">
              <a:avLst/>
            </a:prstGeom>
          </p:spPr>
        </p:pic>
        <p:pic>
          <p:nvPicPr>
            <p:cNvPr id="34" name="object 19">
              <a:extLst>
                <a:ext uri="{FF2B5EF4-FFF2-40B4-BE49-F238E27FC236}">
                  <a16:creationId xmlns:a16="http://schemas.microsoft.com/office/drawing/2014/main" id="{6FD3F80A-40D8-4623-9F42-A2CC2D5FCC0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37386" y="2705103"/>
              <a:ext cx="72009" cy="71996"/>
            </a:xfrm>
            <a:prstGeom prst="rect">
              <a:avLst/>
            </a:prstGeom>
          </p:spPr>
        </p:pic>
        <p:pic>
          <p:nvPicPr>
            <p:cNvPr id="35" name="object 20">
              <a:extLst>
                <a:ext uri="{FF2B5EF4-FFF2-40B4-BE49-F238E27FC236}">
                  <a16:creationId xmlns:a16="http://schemas.microsoft.com/office/drawing/2014/main" id="{D3F33EF6-5A53-4098-9186-D4C213CB5DB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45057" y="2715992"/>
              <a:ext cx="72009" cy="71996"/>
            </a:xfrm>
            <a:prstGeom prst="rect">
              <a:avLst/>
            </a:prstGeom>
          </p:spPr>
        </p:pic>
        <p:pic>
          <p:nvPicPr>
            <p:cNvPr id="36" name="object 21">
              <a:extLst>
                <a:ext uri="{FF2B5EF4-FFF2-40B4-BE49-F238E27FC236}">
                  <a16:creationId xmlns:a16="http://schemas.microsoft.com/office/drawing/2014/main" id="{ABF7A342-B3E2-4238-AAE5-B323620D76B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52727" y="2751064"/>
              <a:ext cx="72009" cy="71996"/>
            </a:xfrm>
            <a:prstGeom prst="rect">
              <a:avLst/>
            </a:prstGeom>
          </p:spPr>
        </p:pic>
        <p:grpSp>
          <p:nvGrpSpPr>
            <p:cNvPr id="37" name="object 22">
              <a:extLst>
                <a:ext uri="{FF2B5EF4-FFF2-40B4-BE49-F238E27FC236}">
                  <a16:creationId xmlns:a16="http://schemas.microsoft.com/office/drawing/2014/main" id="{0CB37771-0D86-44C1-A3DF-BE1B1FC1E4F9}"/>
                </a:ext>
              </a:extLst>
            </p:cNvPr>
            <p:cNvGrpSpPr/>
            <p:nvPr/>
          </p:nvGrpSpPr>
          <p:grpSpPr>
            <a:xfrm>
              <a:off x="10060396" y="2358279"/>
              <a:ext cx="480059" cy="240029"/>
              <a:chOff x="10060396" y="2454073"/>
              <a:chExt cx="480059" cy="240029"/>
            </a:xfrm>
          </p:grpSpPr>
          <p:pic>
            <p:nvPicPr>
              <p:cNvPr id="139" name="object 23">
                <a:extLst>
                  <a:ext uri="{FF2B5EF4-FFF2-40B4-BE49-F238E27FC236}">
                    <a16:creationId xmlns:a16="http://schemas.microsoft.com/office/drawing/2014/main" id="{9CEA7194-E79D-40B2-A682-C1E04B4C7C77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0060396" y="2621737"/>
                <a:ext cx="72009" cy="71996"/>
              </a:xfrm>
              <a:prstGeom prst="rect">
                <a:avLst/>
              </a:prstGeom>
            </p:spPr>
          </p:pic>
          <p:pic>
            <p:nvPicPr>
              <p:cNvPr id="140" name="object 24">
                <a:extLst>
                  <a:ext uri="{FF2B5EF4-FFF2-40B4-BE49-F238E27FC236}">
                    <a16:creationId xmlns:a16="http://schemas.microsoft.com/office/drawing/2014/main" id="{D6EDD122-61AD-4E6C-8115-C942D5FD92F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0468069" y="2454073"/>
                <a:ext cx="72009" cy="71996"/>
              </a:xfrm>
              <a:prstGeom prst="rect">
                <a:avLst/>
              </a:prstGeom>
            </p:spPr>
          </p:pic>
        </p:grpSp>
        <p:grpSp>
          <p:nvGrpSpPr>
            <p:cNvPr id="38" name="object 25">
              <a:extLst>
                <a:ext uri="{FF2B5EF4-FFF2-40B4-BE49-F238E27FC236}">
                  <a16:creationId xmlns:a16="http://schemas.microsoft.com/office/drawing/2014/main" id="{2AC9E02F-0026-4F1D-8E91-401664703DE4}"/>
                </a:ext>
              </a:extLst>
            </p:cNvPr>
            <p:cNvGrpSpPr/>
            <p:nvPr/>
          </p:nvGrpSpPr>
          <p:grpSpPr>
            <a:xfrm>
              <a:off x="2144924" y="3185835"/>
              <a:ext cx="8565515" cy="2263140"/>
              <a:chOff x="2144924" y="3281629"/>
              <a:chExt cx="8565515" cy="2263140"/>
            </a:xfrm>
          </p:grpSpPr>
          <p:sp>
            <p:nvSpPr>
              <p:cNvPr id="128" name="object 26">
                <a:extLst>
                  <a:ext uri="{FF2B5EF4-FFF2-40B4-BE49-F238E27FC236}">
                    <a16:creationId xmlns:a16="http://schemas.microsoft.com/office/drawing/2014/main" id="{136B39AC-EFD1-4C36-8259-6B5CA5155224}"/>
                  </a:ext>
                </a:extLst>
              </p:cNvPr>
              <p:cNvSpPr/>
              <p:nvPr/>
            </p:nvSpPr>
            <p:spPr>
              <a:xfrm>
                <a:off x="2146833" y="4746370"/>
                <a:ext cx="8376920" cy="687705"/>
              </a:xfrm>
              <a:custGeom>
                <a:avLst/>
                <a:gdLst/>
                <a:ahLst/>
                <a:cxnLst/>
                <a:rect l="l" t="t" r="r" b="b"/>
                <a:pathLst>
                  <a:path w="8376920" h="687704">
                    <a:moveTo>
                      <a:pt x="1445996" y="0"/>
                    </a:moveTo>
                    <a:lnTo>
                      <a:pt x="0" y="0"/>
                    </a:lnTo>
                    <a:lnTo>
                      <a:pt x="0" y="687108"/>
                    </a:lnTo>
                    <a:lnTo>
                      <a:pt x="1445996" y="687108"/>
                    </a:lnTo>
                    <a:lnTo>
                      <a:pt x="1445996" y="0"/>
                    </a:lnTo>
                    <a:close/>
                  </a:path>
                  <a:path w="8376920" h="687704">
                    <a:moveTo>
                      <a:pt x="1853679" y="0"/>
                    </a:moveTo>
                    <a:lnTo>
                      <a:pt x="1570736" y="0"/>
                    </a:lnTo>
                    <a:lnTo>
                      <a:pt x="1570736" y="687108"/>
                    </a:lnTo>
                    <a:lnTo>
                      <a:pt x="1853679" y="687108"/>
                    </a:lnTo>
                    <a:lnTo>
                      <a:pt x="1853679" y="0"/>
                    </a:lnTo>
                    <a:close/>
                  </a:path>
                  <a:path w="8376920" h="687704">
                    <a:moveTo>
                      <a:pt x="2261336" y="0"/>
                    </a:moveTo>
                    <a:lnTo>
                      <a:pt x="1978418" y="0"/>
                    </a:lnTo>
                    <a:lnTo>
                      <a:pt x="1978418" y="687108"/>
                    </a:lnTo>
                    <a:lnTo>
                      <a:pt x="2261336" y="687108"/>
                    </a:lnTo>
                    <a:lnTo>
                      <a:pt x="2261336" y="0"/>
                    </a:lnTo>
                    <a:close/>
                  </a:path>
                  <a:path w="8376920" h="687704">
                    <a:moveTo>
                      <a:pt x="2669006" y="0"/>
                    </a:moveTo>
                    <a:lnTo>
                      <a:pt x="2386076" y="0"/>
                    </a:lnTo>
                    <a:lnTo>
                      <a:pt x="2386076" y="687108"/>
                    </a:lnTo>
                    <a:lnTo>
                      <a:pt x="2669006" y="687108"/>
                    </a:lnTo>
                    <a:lnTo>
                      <a:pt x="2669006" y="0"/>
                    </a:lnTo>
                    <a:close/>
                  </a:path>
                  <a:path w="8376920" h="687704">
                    <a:moveTo>
                      <a:pt x="3076689" y="0"/>
                    </a:moveTo>
                    <a:lnTo>
                      <a:pt x="2793746" y="0"/>
                    </a:lnTo>
                    <a:lnTo>
                      <a:pt x="2793746" y="687108"/>
                    </a:lnTo>
                    <a:lnTo>
                      <a:pt x="3076689" y="687108"/>
                    </a:lnTo>
                    <a:lnTo>
                      <a:pt x="3076689" y="0"/>
                    </a:lnTo>
                    <a:close/>
                  </a:path>
                  <a:path w="8376920" h="687704">
                    <a:moveTo>
                      <a:pt x="3484346" y="0"/>
                    </a:moveTo>
                    <a:lnTo>
                      <a:pt x="3201428" y="0"/>
                    </a:lnTo>
                    <a:lnTo>
                      <a:pt x="3201428" y="687108"/>
                    </a:lnTo>
                    <a:lnTo>
                      <a:pt x="3484346" y="687108"/>
                    </a:lnTo>
                    <a:lnTo>
                      <a:pt x="3484346" y="0"/>
                    </a:lnTo>
                    <a:close/>
                  </a:path>
                  <a:path w="8376920" h="687704">
                    <a:moveTo>
                      <a:pt x="3892029" y="0"/>
                    </a:moveTo>
                    <a:lnTo>
                      <a:pt x="3609086" y="0"/>
                    </a:lnTo>
                    <a:lnTo>
                      <a:pt x="3609086" y="687108"/>
                    </a:lnTo>
                    <a:lnTo>
                      <a:pt x="3892029" y="687108"/>
                    </a:lnTo>
                    <a:lnTo>
                      <a:pt x="3892029" y="0"/>
                    </a:lnTo>
                    <a:close/>
                  </a:path>
                  <a:path w="8376920" h="687704">
                    <a:moveTo>
                      <a:pt x="4299699" y="0"/>
                    </a:moveTo>
                    <a:lnTo>
                      <a:pt x="4016768" y="0"/>
                    </a:lnTo>
                    <a:lnTo>
                      <a:pt x="4016768" y="687108"/>
                    </a:lnTo>
                    <a:lnTo>
                      <a:pt x="4299699" y="687108"/>
                    </a:lnTo>
                    <a:lnTo>
                      <a:pt x="4299699" y="0"/>
                    </a:lnTo>
                    <a:close/>
                  </a:path>
                  <a:path w="8376920" h="687704">
                    <a:moveTo>
                      <a:pt x="4707369" y="0"/>
                    </a:moveTo>
                    <a:lnTo>
                      <a:pt x="4424451" y="0"/>
                    </a:lnTo>
                    <a:lnTo>
                      <a:pt x="4424451" y="687108"/>
                    </a:lnTo>
                    <a:lnTo>
                      <a:pt x="4707369" y="687108"/>
                    </a:lnTo>
                    <a:lnTo>
                      <a:pt x="4707369" y="0"/>
                    </a:lnTo>
                    <a:close/>
                  </a:path>
                  <a:path w="8376920" h="687704">
                    <a:moveTo>
                      <a:pt x="5115039" y="0"/>
                    </a:moveTo>
                    <a:lnTo>
                      <a:pt x="4832121" y="0"/>
                    </a:lnTo>
                    <a:lnTo>
                      <a:pt x="4832121" y="687108"/>
                    </a:lnTo>
                    <a:lnTo>
                      <a:pt x="5115039" y="687108"/>
                    </a:lnTo>
                    <a:lnTo>
                      <a:pt x="5115039" y="0"/>
                    </a:lnTo>
                    <a:close/>
                  </a:path>
                  <a:path w="8376920" h="687704">
                    <a:moveTo>
                      <a:pt x="5522696" y="0"/>
                    </a:moveTo>
                    <a:lnTo>
                      <a:pt x="5239778" y="0"/>
                    </a:lnTo>
                    <a:lnTo>
                      <a:pt x="5239778" y="687108"/>
                    </a:lnTo>
                    <a:lnTo>
                      <a:pt x="5522696" y="687108"/>
                    </a:lnTo>
                    <a:lnTo>
                      <a:pt x="5522696" y="0"/>
                    </a:lnTo>
                    <a:close/>
                  </a:path>
                  <a:path w="8376920" h="687704">
                    <a:moveTo>
                      <a:pt x="5930379" y="0"/>
                    </a:moveTo>
                    <a:lnTo>
                      <a:pt x="5647436" y="0"/>
                    </a:lnTo>
                    <a:lnTo>
                      <a:pt x="5647436" y="687108"/>
                    </a:lnTo>
                    <a:lnTo>
                      <a:pt x="5930379" y="687108"/>
                    </a:lnTo>
                    <a:lnTo>
                      <a:pt x="5930379" y="0"/>
                    </a:lnTo>
                    <a:close/>
                  </a:path>
                  <a:path w="8376920" h="687704">
                    <a:moveTo>
                      <a:pt x="6338049" y="0"/>
                    </a:moveTo>
                    <a:lnTo>
                      <a:pt x="6055131" y="0"/>
                    </a:lnTo>
                    <a:lnTo>
                      <a:pt x="6055131" y="687108"/>
                    </a:lnTo>
                    <a:lnTo>
                      <a:pt x="6338049" y="687108"/>
                    </a:lnTo>
                    <a:lnTo>
                      <a:pt x="6338049" y="0"/>
                    </a:lnTo>
                    <a:close/>
                  </a:path>
                  <a:path w="8376920" h="687704">
                    <a:moveTo>
                      <a:pt x="6745719" y="0"/>
                    </a:moveTo>
                    <a:lnTo>
                      <a:pt x="6462789" y="0"/>
                    </a:lnTo>
                    <a:lnTo>
                      <a:pt x="6462789" y="687108"/>
                    </a:lnTo>
                    <a:lnTo>
                      <a:pt x="6745719" y="687108"/>
                    </a:lnTo>
                    <a:lnTo>
                      <a:pt x="6745719" y="0"/>
                    </a:lnTo>
                    <a:close/>
                  </a:path>
                  <a:path w="8376920" h="687704">
                    <a:moveTo>
                      <a:pt x="7153389" y="0"/>
                    </a:moveTo>
                    <a:lnTo>
                      <a:pt x="6870459" y="0"/>
                    </a:lnTo>
                    <a:lnTo>
                      <a:pt x="6870459" y="687108"/>
                    </a:lnTo>
                    <a:lnTo>
                      <a:pt x="7153389" y="687108"/>
                    </a:lnTo>
                    <a:lnTo>
                      <a:pt x="7153389" y="0"/>
                    </a:lnTo>
                    <a:close/>
                  </a:path>
                  <a:path w="8376920" h="687704">
                    <a:moveTo>
                      <a:pt x="7561072" y="0"/>
                    </a:moveTo>
                    <a:lnTo>
                      <a:pt x="7278129" y="0"/>
                    </a:lnTo>
                    <a:lnTo>
                      <a:pt x="7278129" y="687108"/>
                    </a:lnTo>
                    <a:lnTo>
                      <a:pt x="7561072" y="687108"/>
                    </a:lnTo>
                    <a:lnTo>
                      <a:pt x="7561072" y="0"/>
                    </a:lnTo>
                    <a:close/>
                  </a:path>
                  <a:path w="8376920" h="687704">
                    <a:moveTo>
                      <a:pt x="7968729" y="0"/>
                    </a:moveTo>
                    <a:lnTo>
                      <a:pt x="7685811" y="0"/>
                    </a:lnTo>
                    <a:lnTo>
                      <a:pt x="7685811" y="687108"/>
                    </a:lnTo>
                    <a:lnTo>
                      <a:pt x="7968729" y="687108"/>
                    </a:lnTo>
                    <a:lnTo>
                      <a:pt x="7968729" y="0"/>
                    </a:lnTo>
                    <a:close/>
                  </a:path>
                  <a:path w="8376920" h="687704">
                    <a:moveTo>
                      <a:pt x="8376399" y="0"/>
                    </a:moveTo>
                    <a:lnTo>
                      <a:pt x="8093469" y="0"/>
                    </a:lnTo>
                    <a:lnTo>
                      <a:pt x="8093469" y="687108"/>
                    </a:lnTo>
                    <a:lnTo>
                      <a:pt x="8376399" y="687108"/>
                    </a:lnTo>
                    <a:lnTo>
                      <a:pt x="8376399" y="0"/>
                    </a:lnTo>
                    <a:close/>
                  </a:path>
                </a:pathLst>
              </a:custGeom>
              <a:solidFill>
                <a:srgbClr val="F7F8F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9" name="object 27">
                <a:extLst>
                  <a:ext uri="{FF2B5EF4-FFF2-40B4-BE49-F238E27FC236}">
                    <a16:creationId xmlns:a16="http://schemas.microsoft.com/office/drawing/2014/main" id="{94C8A714-6B52-46DF-849B-F4CFD83BA61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14659" y="4837854"/>
                <a:ext cx="72009" cy="71996"/>
              </a:xfrm>
              <a:prstGeom prst="rect">
                <a:avLst/>
              </a:prstGeom>
            </p:spPr>
          </p:pic>
          <p:pic>
            <p:nvPicPr>
              <p:cNvPr id="130" name="object 28">
                <a:extLst>
                  <a:ext uri="{FF2B5EF4-FFF2-40B4-BE49-F238E27FC236}">
                    <a16:creationId xmlns:a16="http://schemas.microsoft.com/office/drawing/2014/main" id="{0DEC2F16-3FC5-424C-B49E-F2D0C0F8CE4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22330" y="4666404"/>
                <a:ext cx="72009" cy="71996"/>
              </a:xfrm>
              <a:prstGeom prst="rect">
                <a:avLst/>
              </a:prstGeom>
            </p:spPr>
          </p:pic>
          <p:pic>
            <p:nvPicPr>
              <p:cNvPr id="131" name="object 29">
                <a:extLst>
                  <a:ext uri="{FF2B5EF4-FFF2-40B4-BE49-F238E27FC236}">
                    <a16:creationId xmlns:a16="http://schemas.microsoft.com/office/drawing/2014/main" id="{65D773CE-5CB4-461F-9DD3-03494D2EAEC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130000" y="4551705"/>
                <a:ext cx="72009" cy="71996"/>
              </a:xfrm>
              <a:prstGeom prst="rect">
                <a:avLst/>
              </a:prstGeom>
            </p:spPr>
          </p:pic>
          <p:pic>
            <p:nvPicPr>
              <p:cNvPr id="132" name="object 30">
                <a:extLst>
                  <a:ext uri="{FF2B5EF4-FFF2-40B4-BE49-F238E27FC236}">
                    <a16:creationId xmlns:a16="http://schemas.microsoft.com/office/drawing/2014/main" id="{D8ADA0B9-C675-4474-A606-97C3895A811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537671" y="4315753"/>
                <a:ext cx="72008" cy="71996"/>
              </a:xfrm>
              <a:prstGeom prst="rect">
                <a:avLst/>
              </a:prstGeom>
            </p:spPr>
          </p:pic>
          <p:pic>
            <p:nvPicPr>
              <p:cNvPr id="133" name="object 31">
                <a:extLst>
                  <a:ext uri="{FF2B5EF4-FFF2-40B4-BE49-F238E27FC236}">
                    <a16:creationId xmlns:a16="http://schemas.microsoft.com/office/drawing/2014/main" id="{0FB233E4-0530-43EA-8A5F-F2C6C4107DEA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945341" y="4153876"/>
                <a:ext cx="72008" cy="71996"/>
              </a:xfrm>
              <a:prstGeom prst="rect">
                <a:avLst/>
              </a:prstGeom>
            </p:spPr>
          </p:pic>
          <p:sp>
            <p:nvSpPr>
              <p:cNvPr id="134" name="object 32">
                <a:extLst>
                  <a:ext uri="{FF2B5EF4-FFF2-40B4-BE49-F238E27FC236}">
                    <a16:creationId xmlns:a16="http://schemas.microsoft.com/office/drawing/2014/main" id="{09333638-EFF0-4E14-A8C3-367317475CA7}"/>
                  </a:ext>
                </a:extLst>
              </p:cNvPr>
              <p:cNvSpPr/>
              <p:nvPr/>
            </p:nvSpPr>
            <p:spPr>
              <a:xfrm>
                <a:off x="2369820" y="4628464"/>
                <a:ext cx="1348105" cy="915035"/>
              </a:xfrm>
              <a:custGeom>
                <a:avLst/>
                <a:gdLst/>
                <a:ahLst/>
                <a:cxnLst/>
                <a:rect l="l" t="t" r="r" b="b"/>
                <a:pathLst>
                  <a:path w="1348104" h="915035">
                    <a:moveTo>
                      <a:pt x="124739" y="396544"/>
                    </a:moveTo>
                    <a:lnTo>
                      <a:pt x="0" y="396544"/>
                    </a:lnTo>
                    <a:lnTo>
                      <a:pt x="0" y="914501"/>
                    </a:lnTo>
                    <a:lnTo>
                      <a:pt x="124739" y="914501"/>
                    </a:lnTo>
                    <a:lnTo>
                      <a:pt x="124739" y="396544"/>
                    </a:lnTo>
                    <a:close/>
                  </a:path>
                  <a:path w="1348104" h="915035">
                    <a:moveTo>
                      <a:pt x="532409" y="269646"/>
                    </a:moveTo>
                    <a:lnTo>
                      <a:pt x="407670" y="269646"/>
                    </a:lnTo>
                    <a:lnTo>
                      <a:pt x="407670" y="914514"/>
                    </a:lnTo>
                    <a:lnTo>
                      <a:pt x="532409" y="914514"/>
                    </a:lnTo>
                    <a:lnTo>
                      <a:pt x="532409" y="269646"/>
                    </a:lnTo>
                    <a:close/>
                  </a:path>
                  <a:path w="1348104" h="915035">
                    <a:moveTo>
                      <a:pt x="940092" y="186512"/>
                    </a:moveTo>
                    <a:lnTo>
                      <a:pt x="815352" y="186512"/>
                    </a:lnTo>
                    <a:lnTo>
                      <a:pt x="815352" y="914514"/>
                    </a:lnTo>
                    <a:lnTo>
                      <a:pt x="940092" y="914514"/>
                    </a:lnTo>
                    <a:lnTo>
                      <a:pt x="940092" y="186512"/>
                    </a:lnTo>
                    <a:close/>
                  </a:path>
                  <a:path w="1348104" h="915035">
                    <a:moveTo>
                      <a:pt x="1347749" y="0"/>
                    </a:moveTo>
                    <a:lnTo>
                      <a:pt x="1223010" y="0"/>
                    </a:lnTo>
                    <a:lnTo>
                      <a:pt x="1223010" y="914501"/>
                    </a:lnTo>
                    <a:lnTo>
                      <a:pt x="1347749" y="914501"/>
                    </a:lnTo>
                    <a:lnTo>
                      <a:pt x="1347749" y="0"/>
                    </a:lnTo>
                    <a:close/>
                  </a:path>
                </a:pathLst>
              </a:custGeom>
              <a:solidFill>
                <a:srgbClr val="FBE1C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" name="object 33">
                <a:extLst>
                  <a:ext uri="{FF2B5EF4-FFF2-40B4-BE49-F238E27FC236}">
                    <a16:creationId xmlns:a16="http://schemas.microsoft.com/office/drawing/2014/main" id="{6B626E67-EF1C-4C8B-A405-681AC64E908D}"/>
                  </a:ext>
                </a:extLst>
              </p:cNvPr>
              <p:cNvSpPr/>
              <p:nvPr/>
            </p:nvSpPr>
            <p:spPr>
              <a:xfrm>
                <a:off x="4000512" y="3281628"/>
                <a:ext cx="6647815" cy="2261870"/>
              </a:xfrm>
              <a:custGeom>
                <a:avLst/>
                <a:gdLst/>
                <a:ahLst/>
                <a:cxnLst/>
                <a:rect l="l" t="t" r="r" b="b"/>
                <a:pathLst>
                  <a:path w="6647815" h="2261870">
                    <a:moveTo>
                      <a:pt x="124739" y="1223429"/>
                    </a:moveTo>
                    <a:lnTo>
                      <a:pt x="0" y="1223429"/>
                    </a:lnTo>
                    <a:lnTo>
                      <a:pt x="0" y="2261336"/>
                    </a:lnTo>
                    <a:lnTo>
                      <a:pt x="124739" y="2261336"/>
                    </a:lnTo>
                    <a:lnTo>
                      <a:pt x="124739" y="1223429"/>
                    </a:lnTo>
                    <a:close/>
                  </a:path>
                  <a:path w="6647815" h="2261870">
                    <a:moveTo>
                      <a:pt x="532396" y="1182789"/>
                    </a:moveTo>
                    <a:lnTo>
                      <a:pt x="407657" y="1182789"/>
                    </a:lnTo>
                    <a:lnTo>
                      <a:pt x="407657" y="2261336"/>
                    </a:lnTo>
                    <a:lnTo>
                      <a:pt x="532396" y="2261336"/>
                    </a:lnTo>
                    <a:lnTo>
                      <a:pt x="532396" y="1182789"/>
                    </a:lnTo>
                    <a:close/>
                  </a:path>
                  <a:path w="6647815" h="2261870">
                    <a:moveTo>
                      <a:pt x="940066" y="1070165"/>
                    </a:moveTo>
                    <a:lnTo>
                      <a:pt x="815327" y="1070165"/>
                    </a:lnTo>
                    <a:lnTo>
                      <a:pt x="815327" y="2261349"/>
                    </a:lnTo>
                    <a:lnTo>
                      <a:pt x="940066" y="2261349"/>
                    </a:lnTo>
                    <a:lnTo>
                      <a:pt x="940066" y="1070165"/>
                    </a:lnTo>
                    <a:close/>
                  </a:path>
                  <a:path w="6647815" h="2261870">
                    <a:moveTo>
                      <a:pt x="1347749" y="985901"/>
                    </a:moveTo>
                    <a:lnTo>
                      <a:pt x="1223010" y="985901"/>
                    </a:lnTo>
                    <a:lnTo>
                      <a:pt x="1223010" y="2261349"/>
                    </a:lnTo>
                    <a:lnTo>
                      <a:pt x="1347749" y="2261349"/>
                    </a:lnTo>
                    <a:lnTo>
                      <a:pt x="1347749" y="985901"/>
                    </a:lnTo>
                    <a:close/>
                  </a:path>
                  <a:path w="6647815" h="2261870">
                    <a:moveTo>
                      <a:pt x="1755406" y="712635"/>
                    </a:moveTo>
                    <a:lnTo>
                      <a:pt x="1630667" y="712635"/>
                    </a:lnTo>
                    <a:lnTo>
                      <a:pt x="1630667" y="2261336"/>
                    </a:lnTo>
                    <a:lnTo>
                      <a:pt x="1755406" y="2261336"/>
                    </a:lnTo>
                    <a:lnTo>
                      <a:pt x="1755406" y="712635"/>
                    </a:lnTo>
                    <a:close/>
                  </a:path>
                  <a:path w="6647815" h="2261870">
                    <a:moveTo>
                      <a:pt x="2163089" y="721690"/>
                    </a:moveTo>
                    <a:lnTo>
                      <a:pt x="2038350" y="721690"/>
                    </a:lnTo>
                    <a:lnTo>
                      <a:pt x="2038350" y="2261349"/>
                    </a:lnTo>
                    <a:lnTo>
                      <a:pt x="2163089" y="2261349"/>
                    </a:lnTo>
                    <a:lnTo>
                      <a:pt x="2163089" y="721690"/>
                    </a:lnTo>
                    <a:close/>
                  </a:path>
                  <a:path w="6647815" h="2261870">
                    <a:moveTo>
                      <a:pt x="2570772" y="557898"/>
                    </a:moveTo>
                    <a:lnTo>
                      <a:pt x="2446020" y="557898"/>
                    </a:lnTo>
                    <a:lnTo>
                      <a:pt x="2446020" y="2261336"/>
                    </a:lnTo>
                    <a:lnTo>
                      <a:pt x="2570772" y="2261336"/>
                    </a:lnTo>
                    <a:lnTo>
                      <a:pt x="2570772" y="557898"/>
                    </a:lnTo>
                    <a:close/>
                  </a:path>
                  <a:path w="6647815" h="2261870">
                    <a:moveTo>
                      <a:pt x="2978442" y="489864"/>
                    </a:moveTo>
                    <a:lnTo>
                      <a:pt x="2853690" y="489864"/>
                    </a:lnTo>
                    <a:lnTo>
                      <a:pt x="2853690" y="2261336"/>
                    </a:lnTo>
                    <a:lnTo>
                      <a:pt x="2978442" y="2261336"/>
                    </a:lnTo>
                    <a:lnTo>
                      <a:pt x="2978442" y="489864"/>
                    </a:lnTo>
                    <a:close/>
                  </a:path>
                  <a:path w="6647815" h="2261870">
                    <a:moveTo>
                      <a:pt x="3386099" y="514616"/>
                    </a:moveTo>
                    <a:lnTo>
                      <a:pt x="3261360" y="514616"/>
                    </a:lnTo>
                    <a:lnTo>
                      <a:pt x="3261360" y="2261349"/>
                    </a:lnTo>
                    <a:lnTo>
                      <a:pt x="3386099" y="2261349"/>
                    </a:lnTo>
                    <a:lnTo>
                      <a:pt x="3386099" y="514616"/>
                    </a:lnTo>
                    <a:close/>
                  </a:path>
                  <a:path w="6647815" h="2261870">
                    <a:moveTo>
                      <a:pt x="3793756" y="521233"/>
                    </a:moveTo>
                    <a:lnTo>
                      <a:pt x="3669017" y="521233"/>
                    </a:lnTo>
                    <a:lnTo>
                      <a:pt x="3669017" y="2261336"/>
                    </a:lnTo>
                    <a:lnTo>
                      <a:pt x="3793756" y="2261336"/>
                    </a:lnTo>
                    <a:lnTo>
                      <a:pt x="3793756" y="521233"/>
                    </a:lnTo>
                    <a:close/>
                  </a:path>
                  <a:path w="6647815" h="2261870">
                    <a:moveTo>
                      <a:pt x="4201452" y="438391"/>
                    </a:moveTo>
                    <a:lnTo>
                      <a:pt x="4076700" y="438391"/>
                    </a:lnTo>
                    <a:lnTo>
                      <a:pt x="4076700" y="2261349"/>
                    </a:lnTo>
                    <a:lnTo>
                      <a:pt x="4201452" y="2261349"/>
                    </a:lnTo>
                    <a:lnTo>
                      <a:pt x="4201452" y="438391"/>
                    </a:lnTo>
                    <a:close/>
                  </a:path>
                  <a:path w="6647815" h="2261870">
                    <a:moveTo>
                      <a:pt x="4609109" y="282917"/>
                    </a:moveTo>
                    <a:lnTo>
                      <a:pt x="4484370" y="282917"/>
                    </a:lnTo>
                    <a:lnTo>
                      <a:pt x="4484370" y="2261349"/>
                    </a:lnTo>
                    <a:lnTo>
                      <a:pt x="4609109" y="2261349"/>
                    </a:lnTo>
                    <a:lnTo>
                      <a:pt x="4609109" y="282917"/>
                    </a:lnTo>
                    <a:close/>
                  </a:path>
                  <a:path w="6647815" h="2261870">
                    <a:moveTo>
                      <a:pt x="5016779" y="213245"/>
                    </a:moveTo>
                    <a:lnTo>
                      <a:pt x="4892040" y="213245"/>
                    </a:lnTo>
                    <a:lnTo>
                      <a:pt x="4892040" y="2261349"/>
                    </a:lnTo>
                    <a:lnTo>
                      <a:pt x="5016779" y="2261349"/>
                    </a:lnTo>
                    <a:lnTo>
                      <a:pt x="5016779" y="213245"/>
                    </a:lnTo>
                    <a:close/>
                  </a:path>
                  <a:path w="6647815" h="2261870">
                    <a:moveTo>
                      <a:pt x="5424449" y="225094"/>
                    </a:moveTo>
                    <a:lnTo>
                      <a:pt x="5299710" y="225094"/>
                    </a:lnTo>
                    <a:lnTo>
                      <a:pt x="5299710" y="2261324"/>
                    </a:lnTo>
                    <a:lnTo>
                      <a:pt x="5424449" y="2261324"/>
                    </a:lnTo>
                    <a:lnTo>
                      <a:pt x="5424449" y="225094"/>
                    </a:lnTo>
                    <a:close/>
                  </a:path>
                  <a:path w="6647815" h="2261870">
                    <a:moveTo>
                      <a:pt x="5832132" y="269557"/>
                    </a:moveTo>
                    <a:lnTo>
                      <a:pt x="5707392" y="269557"/>
                    </a:lnTo>
                    <a:lnTo>
                      <a:pt x="5707392" y="2261336"/>
                    </a:lnTo>
                    <a:lnTo>
                      <a:pt x="5832132" y="2261336"/>
                    </a:lnTo>
                    <a:lnTo>
                      <a:pt x="5832132" y="269557"/>
                    </a:lnTo>
                    <a:close/>
                  </a:path>
                  <a:path w="6647815" h="2261870">
                    <a:moveTo>
                      <a:pt x="6239789" y="129387"/>
                    </a:moveTo>
                    <a:lnTo>
                      <a:pt x="6115050" y="129387"/>
                    </a:lnTo>
                    <a:lnTo>
                      <a:pt x="6115050" y="2261349"/>
                    </a:lnTo>
                    <a:lnTo>
                      <a:pt x="6239789" y="2261349"/>
                    </a:lnTo>
                    <a:lnTo>
                      <a:pt x="6239789" y="129387"/>
                    </a:lnTo>
                    <a:close/>
                  </a:path>
                  <a:path w="6647815" h="2261870">
                    <a:moveTo>
                      <a:pt x="6647459" y="0"/>
                    </a:moveTo>
                    <a:lnTo>
                      <a:pt x="6522720" y="0"/>
                    </a:lnTo>
                    <a:lnTo>
                      <a:pt x="6522720" y="2261349"/>
                    </a:lnTo>
                    <a:lnTo>
                      <a:pt x="6647459" y="2261349"/>
                    </a:lnTo>
                    <a:lnTo>
                      <a:pt x="6647459" y="0"/>
                    </a:lnTo>
                    <a:close/>
                  </a:path>
                </a:pathLst>
              </a:custGeom>
              <a:solidFill>
                <a:srgbClr val="E9A0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" name="object 34">
                <a:extLst>
                  <a:ext uri="{FF2B5EF4-FFF2-40B4-BE49-F238E27FC236}">
                    <a16:creationId xmlns:a16="http://schemas.microsoft.com/office/drawing/2014/main" id="{C782B29B-454E-430B-9A3F-BB7B238A40C2}"/>
                  </a:ext>
                </a:extLst>
              </p:cNvPr>
              <p:cNvSpPr/>
              <p:nvPr/>
            </p:nvSpPr>
            <p:spPr>
              <a:xfrm>
                <a:off x="2206752" y="5266245"/>
                <a:ext cx="1348105" cy="276860"/>
              </a:xfrm>
              <a:custGeom>
                <a:avLst/>
                <a:gdLst/>
                <a:ahLst/>
                <a:cxnLst/>
                <a:rect l="l" t="t" r="r" b="b"/>
                <a:pathLst>
                  <a:path w="1348104" h="276860">
                    <a:moveTo>
                      <a:pt x="124739" y="125552"/>
                    </a:moveTo>
                    <a:lnTo>
                      <a:pt x="0" y="125552"/>
                    </a:lnTo>
                    <a:lnTo>
                      <a:pt x="0" y="276733"/>
                    </a:lnTo>
                    <a:lnTo>
                      <a:pt x="124739" y="276733"/>
                    </a:lnTo>
                    <a:lnTo>
                      <a:pt x="124739" y="125552"/>
                    </a:lnTo>
                    <a:close/>
                  </a:path>
                  <a:path w="1348104" h="276860">
                    <a:moveTo>
                      <a:pt x="532409" y="81013"/>
                    </a:moveTo>
                    <a:lnTo>
                      <a:pt x="407670" y="81013"/>
                    </a:lnTo>
                    <a:lnTo>
                      <a:pt x="407670" y="276720"/>
                    </a:lnTo>
                    <a:lnTo>
                      <a:pt x="532409" y="276720"/>
                    </a:lnTo>
                    <a:lnTo>
                      <a:pt x="532409" y="81013"/>
                    </a:lnTo>
                    <a:close/>
                  </a:path>
                  <a:path w="1348104" h="276860">
                    <a:moveTo>
                      <a:pt x="940079" y="49441"/>
                    </a:moveTo>
                    <a:lnTo>
                      <a:pt x="815340" y="49441"/>
                    </a:lnTo>
                    <a:lnTo>
                      <a:pt x="815340" y="276733"/>
                    </a:lnTo>
                    <a:lnTo>
                      <a:pt x="940079" y="276733"/>
                    </a:lnTo>
                    <a:lnTo>
                      <a:pt x="940079" y="49441"/>
                    </a:lnTo>
                    <a:close/>
                  </a:path>
                  <a:path w="1348104" h="276860">
                    <a:moveTo>
                      <a:pt x="1347762" y="0"/>
                    </a:moveTo>
                    <a:lnTo>
                      <a:pt x="1223022" y="0"/>
                    </a:lnTo>
                    <a:lnTo>
                      <a:pt x="1223022" y="276707"/>
                    </a:lnTo>
                    <a:lnTo>
                      <a:pt x="1347762" y="276707"/>
                    </a:lnTo>
                    <a:lnTo>
                      <a:pt x="1347762" y="0"/>
                    </a:lnTo>
                    <a:close/>
                  </a:path>
                </a:pathLst>
              </a:custGeom>
              <a:solidFill>
                <a:srgbClr val="A3C7B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7" name="object 35">
                <a:extLst>
                  <a:ext uri="{FF2B5EF4-FFF2-40B4-BE49-F238E27FC236}">
                    <a16:creationId xmlns:a16="http://schemas.microsoft.com/office/drawing/2014/main" id="{4C34FC66-6600-44C5-B947-76DB0E9F1D6E}"/>
                  </a:ext>
                </a:extLst>
              </p:cNvPr>
              <p:cNvSpPr/>
              <p:nvPr/>
            </p:nvSpPr>
            <p:spPr>
              <a:xfrm>
                <a:off x="3837432" y="4818976"/>
                <a:ext cx="6647815" cy="724535"/>
              </a:xfrm>
              <a:custGeom>
                <a:avLst/>
                <a:gdLst/>
                <a:ahLst/>
                <a:cxnLst/>
                <a:rect l="l" t="t" r="r" b="b"/>
                <a:pathLst>
                  <a:path w="6647815" h="724535">
                    <a:moveTo>
                      <a:pt x="124739" y="408787"/>
                    </a:moveTo>
                    <a:lnTo>
                      <a:pt x="0" y="408787"/>
                    </a:lnTo>
                    <a:lnTo>
                      <a:pt x="0" y="723988"/>
                    </a:lnTo>
                    <a:lnTo>
                      <a:pt x="124739" y="723988"/>
                    </a:lnTo>
                    <a:lnTo>
                      <a:pt x="124739" y="408787"/>
                    </a:lnTo>
                    <a:close/>
                  </a:path>
                  <a:path w="6647815" h="724535">
                    <a:moveTo>
                      <a:pt x="532422" y="392176"/>
                    </a:moveTo>
                    <a:lnTo>
                      <a:pt x="407682" y="392176"/>
                    </a:lnTo>
                    <a:lnTo>
                      <a:pt x="407682" y="723976"/>
                    </a:lnTo>
                    <a:lnTo>
                      <a:pt x="532422" y="723976"/>
                    </a:lnTo>
                    <a:lnTo>
                      <a:pt x="532422" y="392176"/>
                    </a:lnTo>
                    <a:close/>
                  </a:path>
                  <a:path w="6647815" h="724535">
                    <a:moveTo>
                      <a:pt x="940079" y="356133"/>
                    </a:moveTo>
                    <a:lnTo>
                      <a:pt x="815340" y="356133"/>
                    </a:lnTo>
                    <a:lnTo>
                      <a:pt x="815340" y="724001"/>
                    </a:lnTo>
                    <a:lnTo>
                      <a:pt x="940079" y="724001"/>
                    </a:lnTo>
                    <a:lnTo>
                      <a:pt x="940079" y="356133"/>
                    </a:lnTo>
                    <a:close/>
                  </a:path>
                  <a:path w="6647815" h="724535">
                    <a:moveTo>
                      <a:pt x="1347749" y="326910"/>
                    </a:moveTo>
                    <a:lnTo>
                      <a:pt x="1223010" y="326910"/>
                    </a:lnTo>
                    <a:lnTo>
                      <a:pt x="1223010" y="723976"/>
                    </a:lnTo>
                    <a:lnTo>
                      <a:pt x="1347749" y="723976"/>
                    </a:lnTo>
                    <a:lnTo>
                      <a:pt x="1347749" y="326910"/>
                    </a:lnTo>
                    <a:close/>
                  </a:path>
                  <a:path w="6647815" h="724535">
                    <a:moveTo>
                      <a:pt x="1755432" y="259499"/>
                    </a:moveTo>
                    <a:lnTo>
                      <a:pt x="1630692" y="259499"/>
                    </a:lnTo>
                    <a:lnTo>
                      <a:pt x="1630692" y="723988"/>
                    </a:lnTo>
                    <a:lnTo>
                      <a:pt x="1755432" y="723988"/>
                    </a:lnTo>
                    <a:lnTo>
                      <a:pt x="1755432" y="259499"/>
                    </a:lnTo>
                    <a:close/>
                  </a:path>
                  <a:path w="6647815" h="724535">
                    <a:moveTo>
                      <a:pt x="2163089" y="241884"/>
                    </a:moveTo>
                    <a:lnTo>
                      <a:pt x="2038350" y="241884"/>
                    </a:lnTo>
                    <a:lnTo>
                      <a:pt x="2038350" y="723988"/>
                    </a:lnTo>
                    <a:lnTo>
                      <a:pt x="2163089" y="723988"/>
                    </a:lnTo>
                    <a:lnTo>
                      <a:pt x="2163089" y="241884"/>
                    </a:lnTo>
                    <a:close/>
                  </a:path>
                  <a:path w="6647815" h="724535">
                    <a:moveTo>
                      <a:pt x="2570772" y="202501"/>
                    </a:moveTo>
                    <a:lnTo>
                      <a:pt x="2446032" y="202501"/>
                    </a:lnTo>
                    <a:lnTo>
                      <a:pt x="2446032" y="723988"/>
                    </a:lnTo>
                    <a:lnTo>
                      <a:pt x="2570772" y="723988"/>
                    </a:lnTo>
                    <a:lnTo>
                      <a:pt x="2570772" y="202501"/>
                    </a:lnTo>
                    <a:close/>
                  </a:path>
                  <a:path w="6647815" h="724535">
                    <a:moveTo>
                      <a:pt x="2978442" y="168554"/>
                    </a:moveTo>
                    <a:lnTo>
                      <a:pt x="2853690" y="168554"/>
                    </a:lnTo>
                    <a:lnTo>
                      <a:pt x="2853690" y="724001"/>
                    </a:lnTo>
                    <a:lnTo>
                      <a:pt x="2978442" y="724001"/>
                    </a:lnTo>
                    <a:lnTo>
                      <a:pt x="2978442" y="168554"/>
                    </a:lnTo>
                    <a:close/>
                  </a:path>
                  <a:path w="6647815" h="724535">
                    <a:moveTo>
                      <a:pt x="3386112" y="174802"/>
                    </a:moveTo>
                    <a:lnTo>
                      <a:pt x="3261372" y="174802"/>
                    </a:lnTo>
                    <a:lnTo>
                      <a:pt x="3261372" y="724001"/>
                    </a:lnTo>
                    <a:lnTo>
                      <a:pt x="3386112" y="724001"/>
                    </a:lnTo>
                    <a:lnTo>
                      <a:pt x="3386112" y="174802"/>
                    </a:lnTo>
                    <a:close/>
                  </a:path>
                  <a:path w="6647815" h="724535">
                    <a:moveTo>
                      <a:pt x="3793794" y="157086"/>
                    </a:moveTo>
                    <a:lnTo>
                      <a:pt x="3669042" y="157086"/>
                    </a:lnTo>
                    <a:lnTo>
                      <a:pt x="3669042" y="724001"/>
                    </a:lnTo>
                    <a:lnTo>
                      <a:pt x="3793794" y="724001"/>
                    </a:lnTo>
                    <a:lnTo>
                      <a:pt x="3793794" y="157086"/>
                    </a:lnTo>
                    <a:close/>
                  </a:path>
                  <a:path w="6647815" h="724535">
                    <a:moveTo>
                      <a:pt x="4201439" y="135280"/>
                    </a:moveTo>
                    <a:lnTo>
                      <a:pt x="4076700" y="135280"/>
                    </a:lnTo>
                    <a:lnTo>
                      <a:pt x="4076700" y="723988"/>
                    </a:lnTo>
                    <a:lnTo>
                      <a:pt x="4201439" y="723988"/>
                    </a:lnTo>
                    <a:lnTo>
                      <a:pt x="4201439" y="135280"/>
                    </a:lnTo>
                    <a:close/>
                  </a:path>
                  <a:path w="6647815" h="724535">
                    <a:moveTo>
                      <a:pt x="4609122" y="90843"/>
                    </a:moveTo>
                    <a:lnTo>
                      <a:pt x="4484382" y="90843"/>
                    </a:lnTo>
                    <a:lnTo>
                      <a:pt x="4484382" y="723988"/>
                    </a:lnTo>
                    <a:lnTo>
                      <a:pt x="4609122" y="723988"/>
                    </a:lnTo>
                    <a:lnTo>
                      <a:pt x="4609122" y="90843"/>
                    </a:lnTo>
                    <a:close/>
                  </a:path>
                  <a:path w="6647815" h="724535">
                    <a:moveTo>
                      <a:pt x="5016779" y="66001"/>
                    </a:moveTo>
                    <a:lnTo>
                      <a:pt x="4892040" y="66001"/>
                    </a:lnTo>
                    <a:lnTo>
                      <a:pt x="4892040" y="724001"/>
                    </a:lnTo>
                    <a:lnTo>
                      <a:pt x="5016779" y="724001"/>
                    </a:lnTo>
                    <a:lnTo>
                      <a:pt x="5016779" y="66001"/>
                    </a:lnTo>
                    <a:close/>
                  </a:path>
                  <a:path w="6647815" h="724535">
                    <a:moveTo>
                      <a:pt x="5424462" y="65036"/>
                    </a:moveTo>
                    <a:lnTo>
                      <a:pt x="5299722" y="65036"/>
                    </a:lnTo>
                    <a:lnTo>
                      <a:pt x="5299722" y="724001"/>
                    </a:lnTo>
                    <a:lnTo>
                      <a:pt x="5424462" y="724001"/>
                    </a:lnTo>
                    <a:lnTo>
                      <a:pt x="5424462" y="65036"/>
                    </a:lnTo>
                    <a:close/>
                  </a:path>
                  <a:path w="6647815" h="724535">
                    <a:moveTo>
                      <a:pt x="5832132" y="55651"/>
                    </a:moveTo>
                    <a:lnTo>
                      <a:pt x="5707392" y="55651"/>
                    </a:lnTo>
                    <a:lnTo>
                      <a:pt x="5707392" y="724001"/>
                    </a:lnTo>
                    <a:lnTo>
                      <a:pt x="5832132" y="724001"/>
                    </a:lnTo>
                    <a:lnTo>
                      <a:pt x="5832132" y="55651"/>
                    </a:lnTo>
                    <a:close/>
                  </a:path>
                  <a:path w="6647815" h="724535">
                    <a:moveTo>
                      <a:pt x="6239802" y="29819"/>
                    </a:moveTo>
                    <a:lnTo>
                      <a:pt x="6115062" y="29819"/>
                    </a:lnTo>
                    <a:lnTo>
                      <a:pt x="6115062" y="723976"/>
                    </a:lnTo>
                    <a:lnTo>
                      <a:pt x="6239802" y="723976"/>
                    </a:lnTo>
                    <a:lnTo>
                      <a:pt x="6239802" y="29819"/>
                    </a:lnTo>
                    <a:close/>
                  </a:path>
                  <a:path w="6647815" h="724535">
                    <a:moveTo>
                      <a:pt x="6647472" y="0"/>
                    </a:moveTo>
                    <a:lnTo>
                      <a:pt x="6522733" y="0"/>
                    </a:lnTo>
                    <a:lnTo>
                      <a:pt x="6522733" y="724001"/>
                    </a:lnTo>
                    <a:lnTo>
                      <a:pt x="6647472" y="724001"/>
                    </a:lnTo>
                    <a:lnTo>
                      <a:pt x="6647472" y="0"/>
                    </a:lnTo>
                    <a:close/>
                  </a:path>
                </a:pathLst>
              </a:custGeom>
              <a:solidFill>
                <a:srgbClr val="006C7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8" name="object 36">
                <a:extLst>
                  <a:ext uri="{FF2B5EF4-FFF2-40B4-BE49-F238E27FC236}">
                    <a16:creationId xmlns:a16="http://schemas.microsoft.com/office/drawing/2014/main" id="{C4832FB7-E0B9-4527-ACCF-948DE96D2DC9}"/>
                  </a:ext>
                </a:extLst>
              </p:cNvPr>
              <p:cNvSpPr/>
              <p:nvPr/>
            </p:nvSpPr>
            <p:spPr>
              <a:xfrm>
                <a:off x="2146829" y="5542738"/>
                <a:ext cx="85617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8561705">
                    <a:moveTo>
                      <a:pt x="0" y="0"/>
                    </a:moveTo>
                    <a:lnTo>
                      <a:pt x="8561082" y="0"/>
                    </a:lnTo>
                  </a:path>
                </a:pathLst>
              </a:custGeom>
              <a:ln w="381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9" name="object 37">
              <a:extLst>
                <a:ext uri="{FF2B5EF4-FFF2-40B4-BE49-F238E27FC236}">
                  <a16:creationId xmlns:a16="http://schemas.microsoft.com/office/drawing/2014/main" id="{68F6141E-884E-44F2-A1BE-DA96DFD22007}"/>
                </a:ext>
              </a:extLst>
            </p:cNvPr>
            <p:cNvSpPr txBox="1"/>
            <p:nvPr/>
          </p:nvSpPr>
          <p:spPr>
            <a:xfrm>
              <a:off x="2203716" y="4548348"/>
              <a:ext cx="239395" cy="151333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484" b="1" spc="-33" dirty="0">
                  <a:solidFill>
                    <a:srgbClr val="888888"/>
                  </a:solidFill>
                  <a:latin typeface="Arial"/>
                  <a:cs typeface="Arial"/>
                </a:rPr>
                <a:t>97.4</a:t>
              </a:r>
              <a:endParaRPr sz="1484">
                <a:latin typeface="Arial"/>
                <a:cs typeface="Arial"/>
              </a:endParaRPr>
            </a:p>
          </p:txBody>
        </p:sp>
        <p:sp>
          <p:nvSpPr>
            <p:cNvPr id="40" name="object 38">
              <a:extLst>
                <a:ext uri="{FF2B5EF4-FFF2-40B4-BE49-F238E27FC236}">
                  <a16:creationId xmlns:a16="http://schemas.microsoft.com/office/drawing/2014/main" id="{3AF84DF0-0DBB-4135-B524-47DB0621FE63}"/>
                </a:ext>
              </a:extLst>
            </p:cNvPr>
            <p:cNvSpPr txBox="1"/>
            <p:nvPr/>
          </p:nvSpPr>
          <p:spPr>
            <a:xfrm>
              <a:off x="3699412" y="3885485"/>
              <a:ext cx="314960" cy="151333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484" b="1" spc="-16" dirty="0">
                  <a:solidFill>
                    <a:srgbClr val="888888"/>
                  </a:solidFill>
                  <a:latin typeface="Arial"/>
                  <a:cs typeface="Arial"/>
                </a:rPr>
                <a:t>196.9</a:t>
              </a:r>
              <a:endParaRPr sz="1484">
                <a:latin typeface="Arial"/>
                <a:cs typeface="Arial"/>
              </a:endParaRPr>
            </a:p>
          </p:txBody>
        </p:sp>
        <p:sp>
          <p:nvSpPr>
            <p:cNvPr id="41" name="object 39">
              <a:extLst>
                <a:ext uri="{FF2B5EF4-FFF2-40B4-BE49-F238E27FC236}">
                  <a16:creationId xmlns:a16="http://schemas.microsoft.com/office/drawing/2014/main" id="{5DA2AE53-4379-49C8-9652-A4028857BF61}"/>
                </a:ext>
              </a:extLst>
            </p:cNvPr>
            <p:cNvSpPr txBox="1"/>
            <p:nvPr/>
          </p:nvSpPr>
          <p:spPr>
            <a:xfrm>
              <a:off x="6974318" y="2940594"/>
              <a:ext cx="310515" cy="151333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484" b="1" spc="-16" dirty="0">
                  <a:solidFill>
                    <a:srgbClr val="888888"/>
                  </a:solidFill>
                  <a:latin typeface="Arial"/>
                  <a:cs typeface="Arial"/>
                </a:rPr>
                <a:t>334.1</a:t>
              </a:r>
              <a:endParaRPr sz="1484">
                <a:latin typeface="Arial"/>
                <a:cs typeface="Arial"/>
              </a:endParaRPr>
            </a:p>
          </p:txBody>
        </p:sp>
        <p:sp>
          <p:nvSpPr>
            <p:cNvPr id="42" name="object 40">
              <a:extLst>
                <a:ext uri="{FF2B5EF4-FFF2-40B4-BE49-F238E27FC236}">
                  <a16:creationId xmlns:a16="http://schemas.microsoft.com/office/drawing/2014/main" id="{401905C5-88D1-42F8-A526-4C69A470EB49}"/>
                </a:ext>
              </a:extLst>
            </p:cNvPr>
            <p:cNvSpPr txBox="1"/>
            <p:nvPr/>
          </p:nvSpPr>
          <p:spPr>
            <a:xfrm>
              <a:off x="9041495" y="2543425"/>
              <a:ext cx="318770" cy="151333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484" b="1" spc="-16" dirty="0">
                  <a:solidFill>
                    <a:srgbClr val="888888"/>
                  </a:solidFill>
                  <a:latin typeface="Arial"/>
                  <a:cs typeface="Arial"/>
                </a:rPr>
                <a:t>392.2</a:t>
              </a:r>
              <a:endParaRPr sz="1484">
                <a:latin typeface="Arial"/>
                <a:cs typeface="Arial"/>
              </a:endParaRPr>
            </a:p>
          </p:txBody>
        </p:sp>
        <p:sp>
          <p:nvSpPr>
            <p:cNvPr id="43" name="object 41">
              <a:extLst>
                <a:ext uri="{FF2B5EF4-FFF2-40B4-BE49-F238E27FC236}">
                  <a16:creationId xmlns:a16="http://schemas.microsoft.com/office/drawing/2014/main" id="{31BB5FD8-371B-4673-B6B7-087D12C811F1}"/>
                </a:ext>
              </a:extLst>
            </p:cNvPr>
            <p:cNvSpPr txBox="1"/>
            <p:nvPr/>
          </p:nvSpPr>
          <p:spPr>
            <a:xfrm>
              <a:off x="6091225" y="3013700"/>
              <a:ext cx="316865" cy="151333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484" b="1" spc="-16" dirty="0">
                  <a:solidFill>
                    <a:srgbClr val="888888"/>
                  </a:solidFill>
                  <a:latin typeface="Arial"/>
                  <a:cs typeface="Arial"/>
                </a:rPr>
                <a:t>323.8</a:t>
              </a:r>
              <a:endParaRPr sz="1484">
                <a:latin typeface="Arial"/>
                <a:cs typeface="Arial"/>
              </a:endParaRPr>
            </a:p>
          </p:txBody>
        </p:sp>
        <p:sp>
          <p:nvSpPr>
            <p:cNvPr id="44" name="object 42">
              <a:extLst>
                <a:ext uri="{FF2B5EF4-FFF2-40B4-BE49-F238E27FC236}">
                  <a16:creationId xmlns:a16="http://schemas.microsoft.com/office/drawing/2014/main" id="{C0A42904-CC27-4C89-8A5F-654B887DC9B4}"/>
                </a:ext>
              </a:extLst>
            </p:cNvPr>
            <p:cNvSpPr txBox="1"/>
            <p:nvPr/>
          </p:nvSpPr>
          <p:spPr>
            <a:xfrm>
              <a:off x="7810236" y="2827052"/>
              <a:ext cx="311785" cy="151333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484" b="1" spc="-16" dirty="0">
                  <a:solidFill>
                    <a:srgbClr val="888888"/>
                  </a:solidFill>
                  <a:latin typeface="Arial"/>
                  <a:cs typeface="Arial"/>
                </a:rPr>
                <a:t>351.0</a:t>
              </a:r>
              <a:endParaRPr sz="1484">
                <a:latin typeface="Arial"/>
                <a:cs typeface="Arial"/>
              </a:endParaRPr>
            </a:p>
          </p:txBody>
        </p:sp>
        <p:sp>
          <p:nvSpPr>
            <p:cNvPr id="45" name="object 43">
              <a:extLst>
                <a:ext uri="{FF2B5EF4-FFF2-40B4-BE49-F238E27FC236}">
                  <a16:creationId xmlns:a16="http://schemas.microsoft.com/office/drawing/2014/main" id="{0B02DB4B-3881-43A0-BEB0-D53F0A0CFB23}"/>
                </a:ext>
              </a:extLst>
            </p:cNvPr>
            <p:cNvSpPr txBox="1"/>
            <p:nvPr/>
          </p:nvSpPr>
          <p:spPr>
            <a:xfrm>
              <a:off x="5768189" y="3204232"/>
              <a:ext cx="319405" cy="151333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484" b="1" spc="-16" dirty="0">
                  <a:solidFill>
                    <a:srgbClr val="888888"/>
                  </a:solidFill>
                  <a:latin typeface="Arial"/>
                  <a:cs typeface="Arial"/>
                </a:rPr>
                <a:t>294.2</a:t>
              </a:r>
              <a:endParaRPr sz="1484">
                <a:latin typeface="Arial"/>
                <a:cs typeface="Arial"/>
              </a:endParaRPr>
            </a:p>
          </p:txBody>
        </p:sp>
        <p:sp>
          <p:nvSpPr>
            <p:cNvPr id="46" name="object 44">
              <a:extLst>
                <a:ext uri="{FF2B5EF4-FFF2-40B4-BE49-F238E27FC236}">
                  <a16:creationId xmlns:a16="http://schemas.microsoft.com/office/drawing/2014/main" id="{45708922-F40D-4F7D-952D-6D5CD96FE0B4}"/>
                </a:ext>
              </a:extLst>
            </p:cNvPr>
            <p:cNvSpPr txBox="1"/>
            <p:nvPr/>
          </p:nvSpPr>
          <p:spPr>
            <a:xfrm>
              <a:off x="4127652" y="3828257"/>
              <a:ext cx="318770" cy="151333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484" b="1" spc="-16" dirty="0">
                  <a:solidFill>
                    <a:srgbClr val="888888"/>
                  </a:solidFill>
                  <a:latin typeface="Arial"/>
                  <a:cs typeface="Arial"/>
                </a:rPr>
                <a:t>205.3</a:t>
              </a:r>
              <a:endParaRPr sz="1484">
                <a:latin typeface="Arial"/>
                <a:cs typeface="Arial"/>
              </a:endParaRPr>
            </a:p>
          </p:txBody>
        </p:sp>
        <p:sp>
          <p:nvSpPr>
            <p:cNvPr id="47" name="object 45">
              <a:extLst>
                <a:ext uri="{FF2B5EF4-FFF2-40B4-BE49-F238E27FC236}">
                  <a16:creationId xmlns:a16="http://schemas.microsoft.com/office/drawing/2014/main" id="{032FB4C2-955B-4DC4-8C90-D34EE3D6D783}"/>
                </a:ext>
              </a:extLst>
            </p:cNvPr>
            <p:cNvSpPr txBox="1"/>
            <p:nvPr/>
          </p:nvSpPr>
          <p:spPr>
            <a:xfrm>
              <a:off x="7391134" y="2931570"/>
              <a:ext cx="315595" cy="151333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484" b="1" spc="-16" dirty="0">
                  <a:solidFill>
                    <a:srgbClr val="888888"/>
                  </a:solidFill>
                  <a:latin typeface="Arial"/>
                  <a:cs typeface="Arial"/>
                </a:rPr>
                <a:t>335.8</a:t>
              </a:r>
              <a:endParaRPr sz="1484">
                <a:latin typeface="Arial"/>
                <a:cs typeface="Arial"/>
              </a:endParaRPr>
            </a:p>
          </p:txBody>
        </p:sp>
        <p:sp>
          <p:nvSpPr>
            <p:cNvPr id="48" name="object 46">
              <a:extLst>
                <a:ext uri="{FF2B5EF4-FFF2-40B4-BE49-F238E27FC236}">
                  <a16:creationId xmlns:a16="http://schemas.microsoft.com/office/drawing/2014/main" id="{B8BF7FA6-BF60-45F0-81C7-4766828AADE8}"/>
                </a:ext>
              </a:extLst>
            </p:cNvPr>
            <p:cNvSpPr txBox="1"/>
            <p:nvPr/>
          </p:nvSpPr>
          <p:spPr>
            <a:xfrm>
              <a:off x="9490981" y="2578493"/>
              <a:ext cx="300990" cy="151333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484" b="1" spc="-16" dirty="0">
                  <a:solidFill>
                    <a:srgbClr val="888888"/>
                  </a:solidFill>
                  <a:latin typeface="Arial"/>
                  <a:cs typeface="Arial"/>
                </a:rPr>
                <a:t>387.1</a:t>
              </a:r>
              <a:endParaRPr sz="1484">
                <a:latin typeface="Arial"/>
                <a:cs typeface="Arial"/>
              </a:endParaRPr>
            </a:p>
          </p:txBody>
        </p:sp>
        <p:sp>
          <p:nvSpPr>
            <p:cNvPr id="49" name="object 47">
              <a:extLst>
                <a:ext uri="{FF2B5EF4-FFF2-40B4-BE49-F238E27FC236}">
                  <a16:creationId xmlns:a16="http://schemas.microsoft.com/office/drawing/2014/main" id="{B2538893-7481-435A-A43A-FCE6E87422DA}"/>
                </a:ext>
              </a:extLst>
            </p:cNvPr>
            <p:cNvSpPr txBox="1"/>
            <p:nvPr/>
          </p:nvSpPr>
          <p:spPr>
            <a:xfrm>
              <a:off x="2577469" y="3986462"/>
              <a:ext cx="1038225" cy="545727"/>
            </a:xfrm>
            <a:prstGeom prst="rect">
              <a:avLst/>
            </a:prstGeom>
          </p:spPr>
          <p:txBody>
            <a:bodyPr vert="horz" wrap="square" lIns="0" tIns="120415" rIns="0" bIns="0" rtlCol="0">
              <a:spAutoFit/>
            </a:bodyPr>
            <a:lstStyle/>
            <a:p>
              <a:pPr marL="1219889">
                <a:spcBef>
                  <a:spcPts val="948"/>
                </a:spcBef>
              </a:pPr>
              <a:r>
                <a:rPr sz="1484" b="1" spc="-16" dirty="0">
                  <a:solidFill>
                    <a:srgbClr val="888888"/>
                  </a:solidFill>
                  <a:latin typeface="Arial"/>
                  <a:cs typeface="Arial"/>
                </a:rPr>
                <a:t>173.4</a:t>
              </a:r>
              <a:endParaRPr sz="1484">
                <a:latin typeface="Arial"/>
                <a:cs typeface="Arial"/>
              </a:endParaRPr>
            </a:p>
            <a:p>
              <a:pPr marL="706803">
                <a:lnSpc>
                  <a:spcPts val="1773"/>
                </a:lnSpc>
                <a:spcBef>
                  <a:spcPts val="792"/>
                </a:spcBef>
              </a:pPr>
              <a:r>
                <a:rPr sz="1484" b="1" spc="-16" dirty="0">
                  <a:solidFill>
                    <a:srgbClr val="888888"/>
                  </a:solidFill>
                  <a:latin typeface="Arial"/>
                  <a:cs typeface="Arial"/>
                </a:rPr>
                <a:t>139.0</a:t>
              </a:r>
              <a:endParaRPr sz="1484">
                <a:latin typeface="Arial"/>
                <a:cs typeface="Arial"/>
              </a:endParaRPr>
            </a:p>
            <a:p>
              <a:pPr marL="20942">
                <a:lnSpc>
                  <a:spcPts val="1773"/>
                </a:lnSpc>
              </a:pPr>
              <a:r>
                <a:rPr sz="1484" b="1" spc="-16" dirty="0">
                  <a:solidFill>
                    <a:srgbClr val="888888"/>
                  </a:solidFill>
                  <a:latin typeface="Arial"/>
                  <a:cs typeface="Arial"/>
                </a:rPr>
                <a:t>122.3</a:t>
              </a:r>
              <a:endParaRPr sz="1484">
                <a:latin typeface="Arial"/>
                <a:cs typeface="Arial"/>
              </a:endParaRPr>
            </a:p>
          </p:txBody>
        </p:sp>
        <p:sp>
          <p:nvSpPr>
            <p:cNvPr id="50" name="object 48">
              <a:extLst>
                <a:ext uri="{FF2B5EF4-FFF2-40B4-BE49-F238E27FC236}">
                  <a16:creationId xmlns:a16="http://schemas.microsoft.com/office/drawing/2014/main" id="{E05536A6-218C-4E24-AB3B-89BB9AA95A0E}"/>
                </a:ext>
              </a:extLst>
            </p:cNvPr>
            <p:cNvSpPr txBox="1"/>
            <p:nvPr/>
          </p:nvSpPr>
          <p:spPr>
            <a:xfrm>
              <a:off x="6542537" y="2911695"/>
              <a:ext cx="316230" cy="151333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484" b="1" spc="-16" dirty="0">
                  <a:solidFill>
                    <a:srgbClr val="888888"/>
                  </a:solidFill>
                  <a:latin typeface="Arial"/>
                  <a:cs typeface="Arial"/>
                </a:rPr>
                <a:t>338.6</a:t>
              </a:r>
              <a:endParaRPr sz="1484">
                <a:latin typeface="Arial"/>
                <a:cs typeface="Arial"/>
              </a:endParaRPr>
            </a:p>
          </p:txBody>
        </p:sp>
        <p:sp>
          <p:nvSpPr>
            <p:cNvPr id="51" name="object 49">
              <a:extLst>
                <a:ext uri="{FF2B5EF4-FFF2-40B4-BE49-F238E27FC236}">
                  <a16:creationId xmlns:a16="http://schemas.microsoft.com/office/drawing/2014/main" id="{9B63D0DF-7336-4B3A-8C90-E397D3388859}"/>
                </a:ext>
              </a:extLst>
            </p:cNvPr>
            <p:cNvSpPr txBox="1"/>
            <p:nvPr/>
          </p:nvSpPr>
          <p:spPr>
            <a:xfrm>
              <a:off x="8581501" y="2532573"/>
              <a:ext cx="314960" cy="151333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484" b="1" spc="-16" dirty="0">
                  <a:solidFill>
                    <a:srgbClr val="888888"/>
                  </a:solidFill>
                  <a:latin typeface="Arial"/>
                  <a:cs typeface="Arial"/>
                </a:rPr>
                <a:t>393.8</a:t>
              </a:r>
              <a:endParaRPr sz="1484">
                <a:latin typeface="Arial"/>
                <a:cs typeface="Arial"/>
              </a:endParaRPr>
            </a:p>
          </p:txBody>
        </p:sp>
        <p:sp>
          <p:nvSpPr>
            <p:cNvPr id="52" name="object 50">
              <a:extLst>
                <a:ext uri="{FF2B5EF4-FFF2-40B4-BE49-F238E27FC236}">
                  <a16:creationId xmlns:a16="http://schemas.microsoft.com/office/drawing/2014/main" id="{FD0A8CF9-38C5-4DED-BDE5-4A909E6ADEB7}"/>
                </a:ext>
              </a:extLst>
            </p:cNvPr>
            <p:cNvSpPr txBox="1"/>
            <p:nvPr/>
          </p:nvSpPr>
          <p:spPr>
            <a:xfrm>
              <a:off x="4472505" y="3327826"/>
              <a:ext cx="1085850" cy="509077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R="8377" algn="r">
                <a:spcBef>
                  <a:spcPts val="165"/>
                </a:spcBef>
              </a:pPr>
              <a:r>
                <a:rPr sz="1484" b="1" spc="-16" dirty="0">
                  <a:solidFill>
                    <a:srgbClr val="888888"/>
                  </a:solidFill>
                  <a:latin typeface="Arial"/>
                  <a:cs typeface="Arial"/>
                </a:rPr>
                <a:t>293.0</a:t>
              </a:r>
              <a:endParaRPr sz="1484" dirty="0">
                <a:latin typeface="Arial"/>
                <a:cs typeface="Arial"/>
              </a:endParaRPr>
            </a:p>
            <a:p>
              <a:pPr marL="772771">
                <a:lnSpc>
                  <a:spcPts val="1598"/>
                </a:lnSpc>
                <a:spcBef>
                  <a:spcPts val="1360"/>
                </a:spcBef>
              </a:pPr>
              <a:r>
                <a:rPr sz="1484" b="1" spc="-16" dirty="0">
                  <a:solidFill>
                    <a:srgbClr val="888888"/>
                  </a:solidFill>
                  <a:latin typeface="Arial"/>
                  <a:cs typeface="Arial"/>
                </a:rPr>
                <a:t>243.4</a:t>
              </a:r>
              <a:endParaRPr sz="1484" dirty="0">
                <a:latin typeface="Arial"/>
                <a:cs typeface="Arial"/>
              </a:endParaRPr>
            </a:p>
            <a:p>
              <a:pPr marL="20942">
                <a:lnSpc>
                  <a:spcPts val="1598"/>
                </a:lnSpc>
              </a:pPr>
              <a:r>
                <a:rPr sz="1484" b="1" spc="-16" dirty="0">
                  <a:solidFill>
                    <a:srgbClr val="888888"/>
                  </a:solidFill>
                  <a:latin typeface="Arial"/>
                  <a:cs typeface="Arial"/>
                </a:rPr>
                <a:t>226.9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53" name="object 51">
              <a:extLst>
                <a:ext uri="{FF2B5EF4-FFF2-40B4-BE49-F238E27FC236}">
                  <a16:creationId xmlns:a16="http://schemas.microsoft.com/office/drawing/2014/main" id="{E20D9CD8-279B-4F27-861D-2C0AA3F6C96E}"/>
                </a:ext>
              </a:extLst>
            </p:cNvPr>
            <p:cNvSpPr txBox="1"/>
            <p:nvPr/>
          </p:nvSpPr>
          <p:spPr>
            <a:xfrm>
              <a:off x="8141724" y="2627040"/>
              <a:ext cx="311785" cy="151333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484" b="1" spc="-16" dirty="0">
                  <a:solidFill>
                    <a:srgbClr val="888888"/>
                  </a:solidFill>
                  <a:latin typeface="Arial"/>
                  <a:cs typeface="Arial"/>
                </a:rPr>
                <a:t>380.1</a:t>
              </a:r>
              <a:endParaRPr sz="1484">
                <a:latin typeface="Arial"/>
                <a:cs typeface="Arial"/>
              </a:endParaRPr>
            </a:p>
          </p:txBody>
        </p:sp>
        <p:sp>
          <p:nvSpPr>
            <p:cNvPr id="54" name="object 53">
              <a:extLst>
                <a:ext uri="{FF2B5EF4-FFF2-40B4-BE49-F238E27FC236}">
                  <a16:creationId xmlns:a16="http://schemas.microsoft.com/office/drawing/2014/main" id="{28C45D14-7EF5-46B1-B816-127E8939836F}"/>
                </a:ext>
              </a:extLst>
            </p:cNvPr>
            <p:cNvSpPr txBox="1"/>
            <p:nvPr/>
          </p:nvSpPr>
          <p:spPr>
            <a:xfrm>
              <a:off x="7251480" y="3712276"/>
              <a:ext cx="138509" cy="325755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 marL="20942">
                <a:spcBef>
                  <a:spcPts val="41"/>
                </a:spcBef>
              </a:pPr>
              <a:r>
                <a:rPr sz="1484" b="1" spc="-16" dirty="0">
                  <a:solidFill>
                    <a:srgbClr val="FFFFFF"/>
                  </a:solidFill>
                  <a:latin typeface="Arial"/>
                  <a:cs typeface="Arial"/>
                </a:rPr>
                <a:t>254.2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55" name="object 54">
              <a:extLst>
                <a:ext uri="{FF2B5EF4-FFF2-40B4-BE49-F238E27FC236}">
                  <a16:creationId xmlns:a16="http://schemas.microsoft.com/office/drawing/2014/main" id="{4A5783EA-B24F-4C59-B041-849537A71356}"/>
                </a:ext>
              </a:extLst>
            </p:cNvPr>
            <p:cNvSpPr txBox="1"/>
            <p:nvPr/>
          </p:nvSpPr>
          <p:spPr>
            <a:xfrm>
              <a:off x="9289898" y="3426939"/>
              <a:ext cx="138509" cy="325755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 marL="20942">
                <a:spcBef>
                  <a:spcPts val="41"/>
                </a:spcBef>
              </a:pPr>
              <a:r>
                <a:rPr sz="1484" b="1" spc="-16" dirty="0">
                  <a:solidFill>
                    <a:srgbClr val="FFFFFF"/>
                  </a:solidFill>
                  <a:latin typeface="Arial"/>
                  <a:cs typeface="Arial"/>
                </a:rPr>
                <a:t>296.3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56" name="object 55">
              <a:extLst>
                <a:ext uri="{FF2B5EF4-FFF2-40B4-BE49-F238E27FC236}">
                  <a16:creationId xmlns:a16="http://schemas.microsoft.com/office/drawing/2014/main" id="{8D4E19CF-73FD-4E9A-9913-694B2D0308B1}"/>
                </a:ext>
              </a:extLst>
            </p:cNvPr>
            <p:cNvSpPr txBox="1"/>
            <p:nvPr/>
          </p:nvSpPr>
          <p:spPr>
            <a:xfrm>
              <a:off x="6436298" y="3758309"/>
              <a:ext cx="138509" cy="306070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 marL="20942">
                <a:spcBef>
                  <a:spcPts val="41"/>
                </a:spcBef>
              </a:pPr>
              <a:r>
                <a:rPr sz="1484" b="1" spc="-16" dirty="0">
                  <a:solidFill>
                    <a:srgbClr val="FFFFFF"/>
                  </a:solidFill>
                  <a:latin typeface="Arial"/>
                  <a:cs typeface="Arial"/>
                </a:rPr>
                <a:t>247.9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57" name="object 56">
              <a:extLst>
                <a:ext uri="{FF2B5EF4-FFF2-40B4-BE49-F238E27FC236}">
                  <a16:creationId xmlns:a16="http://schemas.microsoft.com/office/drawing/2014/main" id="{6499A662-0BC0-452E-A512-9454D3C4FC9A}"/>
                </a:ext>
              </a:extLst>
            </p:cNvPr>
            <p:cNvSpPr txBox="1"/>
            <p:nvPr/>
          </p:nvSpPr>
          <p:spPr>
            <a:xfrm>
              <a:off x="8067009" y="3636402"/>
              <a:ext cx="138509" cy="323850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 marL="20942">
                <a:spcBef>
                  <a:spcPts val="41"/>
                </a:spcBef>
              </a:pPr>
              <a:r>
                <a:rPr sz="1484" b="1" spc="-16" dirty="0">
                  <a:solidFill>
                    <a:srgbClr val="FFFFFF"/>
                  </a:solidFill>
                  <a:latin typeface="Arial"/>
                  <a:cs typeface="Arial"/>
                </a:rPr>
                <a:t>265.3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58" name="object 57">
              <a:extLst>
                <a:ext uri="{FF2B5EF4-FFF2-40B4-BE49-F238E27FC236}">
                  <a16:creationId xmlns:a16="http://schemas.microsoft.com/office/drawing/2014/main" id="{85B9DD1C-B340-4291-9300-B7229860CF93}"/>
                </a:ext>
              </a:extLst>
            </p:cNvPr>
            <p:cNvSpPr txBox="1"/>
            <p:nvPr/>
          </p:nvSpPr>
          <p:spPr>
            <a:xfrm>
              <a:off x="10105311" y="3330593"/>
              <a:ext cx="138509" cy="321945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 marL="20942">
                <a:spcBef>
                  <a:spcPts val="41"/>
                </a:spcBef>
              </a:pPr>
              <a:r>
                <a:rPr sz="1484" b="1" spc="-16" dirty="0">
                  <a:solidFill>
                    <a:srgbClr val="FFFFFF"/>
                  </a:solidFill>
                  <a:latin typeface="Arial"/>
                  <a:cs typeface="Arial"/>
                </a:rPr>
                <a:t>310.3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59" name="object 58">
              <a:extLst>
                <a:ext uri="{FF2B5EF4-FFF2-40B4-BE49-F238E27FC236}">
                  <a16:creationId xmlns:a16="http://schemas.microsoft.com/office/drawing/2014/main" id="{1C131209-AC7F-401B-949B-C474576E9055}"/>
                </a:ext>
              </a:extLst>
            </p:cNvPr>
            <p:cNvSpPr txBox="1"/>
            <p:nvPr/>
          </p:nvSpPr>
          <p:spPr>
            <a:xfrm>
              <a:off x="6028592" y="3915608"/>
              <a:ext cx="138509" cy="313690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 marL="20942">
                <a:spcBef>
                  <a:spcPts val="41"/>
                </a:spcBef>
              </a:pPr>
              <a:r>
                <a:rPr sz="1484" b="1" spc="-16" dirty="0">
                  <a:solidFill>
                    <a:srgbClr val="FFFFFF"/>
                  </a:solidFill>
                  <a:latin typeface="Arial"/>
                  <a:cs typeface="Arial"/>
                </a:rPr>
                <a:t>224.1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60" name="object 59">
              <a:extLst>
                <a:ext uri="{FF2B5EF4-FFF2-40B4-BE49-F238E27FC236}">
                  <a16:creationId xmlns:a16="http://schemas.microsoft.com/office/drawing/2014/main" id="{5F58B12C-B605-482D-87FC-302C66C636DF}"/>
                </a:ext>
              </a:extLst>
            </p:cNvPr>
            <p:cNvSpPr txBox="1"/>
            <p:nvPr/>
          </p:nvSpPr>
          <p:spPr>
            <a:xfrm>
              <a:off x="7659303" y="3721529"/>
              <a:ext cx="138509" cy="323215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 marL="20942">
                <a:spcBef>
                  <a:spcPts val="41"/>
                </a:spcBef>
              </a:pPr>
              <a:r>
                <a:rPr sz="1484" b="1" spc="-16" dirty="0">
                  <a:solidFill>
                    <a:srgbClr val="FFFFFF"/>
                  </a:solidFill>
                  <a:latin typeface="Arial"/>
                  <a:cs typeface="Arial"/>
                </a:rPr>
                <a:t>253.2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61" name="object 60">
              <a:extLst>
                <a:ext uri="{FF2B5EF4-FFF2-40B4-BE49-F238E27FC236}">
                  <a16:creationId xmlns:a16="http://schemas.microsoft.com/office/drawing/2014/main" id="{3E0138CB-C240-4768-80B6-B0E71558FC10}"/>
                </a:ext>
              </a:extLst>
            </p:cNvPr>
            <p:cNvSpPr txBox="1"/>
            <p:nvPr/>
          </p:nvSpPr>
          <p:spPr>
            <a:xfrm>
              <a:off x="9697604" y="3468577"/>
              <a:ext cx="138509" cy="317500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 marL="20942">
                <a:spcBef>
                  <a:spcPts val="41"/>
                </a:spcBef>
              </a:pPr>
              <a:r>
                <a:rPr sz="1484" b="1" spc="-16" dirty="0">
                  <a:solidFill>
                    <a:srgbClr val="FFFFFF"/>
                  </a:solidFill>
                  <a:latin typeface="Arial"/>
                  <a:cs typeface="Arial"/>
                </a:rPr>
                <a:t>289.9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62" name="object 61">
              <a:extLst>
                <a:ext uri="{FF2B5EF4-FFF2-40B4-BE49-F238E27FC236}">
                  <a16:creationId xmlns:a16="http://schemas.microsoft.com/office/drawing/2014/main" id="{385B24A4-FC8A-4DB5-BF3F-CFDE68F867CE}"/>
                </a:ext>
              </a:extLst>
            </p:cNvPr>
            <p:cNvSpPr txBox="1"/>
            <p:nvPr/>
          </p:nvSpPr>
          <p:spPr>
            <a:xfrm>
              <a:off x="6844005" y="3695389"/>
              <a:ext cx="138509" cy="312420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 marL="20942">
                <a:spcBef>
                  <a:spcPts val="41"/>
                </a:spcBef>
              </a:pPr>
              <a:r>
                <a:rPr sz="1484" b="1" spc="-16" dirty="0">
                  <a:solidFill>
                    <a:srgbClr val="FFFFFF"/>
                  </a:solidFill>
                  <a:latin typeface="Arial"/>
                  <a:cs typeface="Arial"/>
                </a:rPr>
                <a:t>257.8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63" name="object 62">
              <a:extLst>
                <a:ext uri="{FF2B5EF4-FFF2-40B4-BE49-F238E27FC236}">
                  <a16:creationId xmlns:a16="http://schemas.microsoft.com/office/drawing/2014/main" id="{3FF30E38-DC6F-41CF-B8DA-C3FC1C8D36F2}"/>
                </a:ext>
              </a:extLst>
            </p:cNvPr>
            <p:cNvSpPr txBox="1"/>
            <p:nvPr/>
          </p:nvSpPr>
          <p:spPr>
            <a:xfrm>
              <a:off x="8882422" y="3401378"/>
              <a:ext cx="138509" cy="318135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 marL="20942">
                <a:spcBef>
                  <a:spcPts val="41"/>
                </a:spcBef>
              </a:pPr>
              <a:r>
                <a:rPr sz="1484" b="1" spc="-16" dirty="0">
                  <a:solidFill>
                    <a:srgbClr val="FFFFFF"/>
                  </a:solidFill>
                  <a:latin typeface="Arial"/>
                  <a:cs typeface="Arial"/>
                </a:rPr>
                <a:t>298.1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64" name="object 63">
              <a:extLst>
                <a:ext uri="{FF2B5EF4-FFF2-40B4-BE49-F238E27FC236}">
                  <a16:creationId xmlns:a16="http://schemas.microsoft.com/office/drawing/2014/main" id="{9467DEEE-7A07-4067-82D6-C1507B9EEF9C}"/>
                </a:ext>
              </a:extLst>
            </p:cNvPr>
            <p:cNvSpPr txBox="1"/>
            <p:nvPr/>
          </p:nvSpPr>
          <p:spPr>
            <a:xfrm>
              <a:off x="8474831" y="3487198"/>
              <a:ext cx="138509" cy="311150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 marL="20942">
                <a:spcBef>
                  <a:spcPts val="41"/>
                </a:spcBef>
              </a:pPr>
              <a:r>
                <a:rPr sz="1484" b="1" spc="-16" dirty="0">
                  <a:solidFill>
                    <a:srgbClr val="FFFFFF"/>
                  </a:solidFill>
                  <a:latin typeface="Arial"/>
                  <a:cs typeface="Arial"/>
                </a:rPr>
                <a:t>287.9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65" name="object 64">
              <a:extLst>
                <a:ext uri="{FF2B5EF4-FFF2-40B4-BE49-F238E27FC236}">
                  <a16:creationId xmlns:a16="http://schemas.microsoft.com/office/drawing/2014/main" id="{9F1C8DA7-B983-4859-A3F2-7748928ABA46}"/>
                </a:ext>
              </a:extLst>
            </p:cNvPr>
            <p:cNvSpPr txBox="1"/>
            <p:nvPr/>
          </p:nvSpPr>
          <p:spPr>
            <a:xfrm>
              <a:off x="10513133" y="3198623"/>
              <a:ext cx="138509" cy="311150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 marL="20942">
                <a:spcBef>
                  <a:spcPts val="41"/>
                </a:spcBef>
              </a:pPr>
              <a:r>
                <a:rPr sz="1484" b="1" spc="-16" dirty="0">
                  <a:solidFill>
                    <a:srgbClr val="FFFFFF"/>
                  </a:solidFill>
                  <a:latin typeface="Arial"/>
                  <a:cs typeface="Arial"/>
                </a:rPr>
                <a:t>329.1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66" name="object 65">
              <a:extLst>
                <a:ext uri="{FF2B5EF4-FFF2-40B4-BE49-F238E27FC236}">
                  <a16:creationId xmlns:a16="http://schemas.microsoft.com/office/drawing/2014/main" id="{F29205FB-1DF4-470B-98CE-73FDD3E7FC6A}"/>
                </a:ext>
              </a:extLst>
            </p:cNvPr>
            <p:cNvSpPr txBox="1"/>
            <p:nvPr/>
          </p:nvSpPr>
          <p:spPr>
            <a:xfrm>
              <a:off x="2191986" y="4947309"/>
              <a:ext cx="308127" cy="330200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 marL="20942">
                <a:spcBef>
                  <a:spcPts val="41"/>
                </a:spcBef>
              </a:pPr>
              <a:r>
                <a:rPr sz="1484" b="1" spc="-33" dirty="0">
                  <a:solidFill>
                    <a:srgbClr val="006C75"/>
                  </a:solidFill>
                  <a:latin typeface="Arial"/>
                  <a:cs typeface="Arial"/>
                </a:rPr>
                <a:t>22.0</a:t>
              </a:r>
              <a:endParaRPr sz="1484" dirty="0">
                <a:latin typeface="Arial"/>
                <a:cs typeface="Arial"/>
              </a:endParaRPr>
            </a:p>
            <a:p>
              <a:pPr marL="149737">
                <a:spcBef>
                  <a:spcPts val="388"/>
                </a:spcBef>
              </a:pPr>
              <a:r>
                <a:rPr sz="1484" b="1" spc="-33" dirty="0">
                  <a:solidFill>
                    <a:srgbClr val="E9A04A"/>
                  </a:solidFill>
                  <a:latin typeface="Arial"/>
                  <a:cs typeface="Arial"/>
                </a:rPr>
                <a:t>75.4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67" name="object 66">
              <a:extLst>
                <a:ext uri="{FF2B5EF4-FFF2-40B4-BE49-F238E27FC236}">
                  <a16:creationId xmlns:a16="http://schemas.microsoft.com/office/drawing/2014/main" id="{0931A7F0-2B6D-4784-98F3-1000A5E0CBB0}"/>
                </a:ext>
              </a:extLst>
            </p:cNvPr>
            <p:cNvSpPr txBox="1"/>
            <p:nvPr/>
          </p:nvSpPr>
          <p:spPr>
            <a:xfrm>
              <a:off x="7084118" y="4629933"/>
              <a:ext cx="138509" cy="249554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 marL="20942">
                <a:spcBef>
                  <a:spcPts val="41"/>
                </a:spcBef>
              </a:pPr>
              <a:r>
                <a:rPr sz="1484" b="1" spc="-33" dirty="0">
                  <a:solidFill>
                    <a:srgbClr val="006C75"/>
                  </a:solidFill>
                  <a:latin typeface="Arial"/>
                  <a:cs typeface="Arial"/>
                </a:rPr>
                <a:t>79.9</a:t>
              </a:r>
              <a:endParaRPr sz="1484">
                <a:latin typeface="Arial"/>
                <a:cs typeface="Arial"/>
              </a:endParaRPr>
            </a:p>
          </p:txBody>
        </p:sp>
        <p:sp>
          <p:nvSpPr>
            <p:cNvPr id="68" name="object 67">
              <a:extLst>
                <a:ext uri="{FF2B5EF4-FFF2-40B4-BE49-F238E27FC236}">
                  <a16:creationId xmlns:a16="http://schemas.microsoft.com/office/drawing/2014/main" id="{9D601AFC-48BE-4918-BBB0-0918ACEEE176}"/>
                </a:ext>
              </a:extLst>
            </p:cNvPr>
            <p:cNvSpPr txBox="1"/>
            <p:nvPr/>
          </p:nvSpPr>
          <p:spPr>
            <a:xfrm>
              <a:off x="9122419" y="4516007"/>
              <a:ext cx="138509" cy="254000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 marL="20942">
                <a:spcBef>
                  <a:spcPts val="41"/>
                </a:spcBef>
              </a:pPr>
              <a:r>
                <a:rPr sz="1484" b="1" spc="-33" dirty="0">
                  <a:solidFill>
                    <a:srgbClr val="006C75"/>
                  </a:solidFill>
                  <a:latin typeface="Arial"/>
                  <a:cs typeface="Arial"/>
                </a:rPr>
                <a:t>95.9</a:t>
              </a:r>
              <a:endParaRPr sz="1484">
                <a:latin typeface="Arial"/>
                <a:cs typeface="Arial"/>
              </a:endParaRPr>
            </a:p>
          </p:txBody>
        </p:sp>
        <p:sp>
          <p:nvSpPr>
            <p:cNvPr id="69" name="object 68">
              <a:extLst>
                <a:ext uri="{FF2B5EF4-FFF2-40B4-BE49-F238E27FC236}">
                  <a16:creationId xmlns:a16="http://schemas.microsoft.com/office/drawing/2014/main" id="{0FEC0640-9272-4BEB-AB2B-B90D24D3BB28}"/>
                </a:ext>
              </a:extLst>
            </p:cNvPr>
            <p:cNvSpPr txBox="1"/>
            <p:nvPr/>
          </p:nvSpPr>
          <p:spPr>
            <a:xfrm>
              <a:off x="6268821" y="4655148"/>
              <a:ext cx="138509" cy="252095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 marL="20942">
                <a:spcBef>
                  <a:spcPts val="41"/>
                </a:spcBef>
              </a:pPr>
              <a:r>
                <a:rPr sz="1484" b="1" spc="-33" dirty="0">
                  <a:solidFill>
                    <a:srgbClr val="006C75"/>
                  </a:solidFill>
                  <a:latin typeface="Arial"/>
                  <a:cs typeface="Arial"/>
                </a:rPr>
                <a:t>75.9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70" name="object 69">
              <a:extLst>
                <a:ext uri="{FF2B5EF4-FFF2-40B4-BE49-F238E27FC236}">
                  <a16:creationId xmlns:a16="http://schemas.microsoft.com/office/drawing/2014/main" id="{1BA8401A-6ABC-47CC-908B-B4F161DC9244}"/>
                </a:ext>
              </a:extLst>
            </p:cNvPr>
            <p:cNvSpPr txBox="1"/>
            <p:nvPr/>
          </p:nvSpPr>
          <p:spPr>
            <a:xfrm>
              <a:off x="7899531" y="4590146"/>
              <a:ext cx="138509" cy="251460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 marL="20942">
                <a:spcBef>
                  <a:spcPts val="41"/>
                </a:spcBef>
              </a:pPr>
              <a:r>
                <a:rPr sz="1484" b="1" spc="-33" dirty="0">
                  <a:solidFill>
                    <a:srgbClr val="006C75"/>
                  </a:solidFill>
                  <a:latin typeface="Arial"/>
                  <a:cs typeface="Arial"/>
                </a:rPr>
                <a:t>85.7</a:t>
              </a:r>
              <a:endParaRPr sz="1484">
                <a:latin typeface="Arial"/>
                <a:cs typeface="Arial"/>
              </a:endParaRPr>
            </a:p>
          </p:txBody>
        </p:sp>
        <p:sp>
          <p:nvSpPr>
            <p:cNvPr id="71" name="object 70">
              <a:extLst>
                <a:ext uri="{FF2B5EF4-FFF2-40B4-BE49-F238E27FC236}">
                  <a16:creationId xmlns:a16="http://schemas.microsoft.com/office/drawing/2014/main" id="{893CF6CF-D8E0-4E0C-BC17-21945796599A}"/>
                </a:ext>
              </a:extLst>
            </p:cNvPr>
            <p:cNvSpPr txBox="1"/>
            <p:nvPr/>
          </p:nvSpPr>
          <p:spPr>
            <a:xfrm>
              <a:off x="9937832" y="4414225"/>
              <a:ext cx="138509" cy="320675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 marL="20942">
                <a:spcBef>
                  <a:spcPts val="41"/>
                </a:spcBef>
              </a:pPr>
              <a:r>
                <a:rPr sz="1484" b="1" spc="-16" dirty="0">
                  <a:solidFill>
                    <a:srgbClr val="006C75"/>
                  </a:solidFill>
                  <a:latin typeface="Arial"/>
                  <a:cs typeface="Arial"/>
                </a:rPr>
                <a:t>101.0</a:t>
              </a:r>
              <a:endParaRPr sz="1484">
                <a:latin typeface="Arial"/>
                <a:cs typeface="Arial"/>
              </a:endParaRPr>
            </a:p>
          </p:txBody>
        </p:sp>
        <p:sp>
          <p:nvSpPr>
            <p:cNvPr id="72" name="object 71">
              <a:extLst>
                <a:ext uri="{FF2B5EF4-FFF2-40B4-BE49-F238E27FC236}">
                  <a16:creationId xmlns:a16="http://schemas.microsoft.com/office/drawing/2014/main" id="{D5D55A6E-1A27-4274-895C-0C52BCBB5B9A}"/>
                </a:ext>
              </a:extLst>
            </p:cNvPr>
            <p:cNvSpPr txBox="1"/>
            <p:nvPr/>
          </p:nvSpPr>
          <p:spPr>
            <a:xfrm>
              <a:off x="2599693" y="4817421"/>
              <a:ext cx="308127" cy="415925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 marL="20942">
                <a:spcBef>
                  <a:spcPts val="41"/>
                </a:spcBef>
              </a:pPr>
              <a:r>
                <a:rPr sz="1484" b="1" spc="-33" dirty="0">
                  <a:solidFill>
                    <a:srgbClr val="006C75"/>
                  </a:solidFill>
                  <a:latin typeface="Arial"/>
                  <a:cs typeface="Arial"/>
                </a:rPr>
                <a:t>28.5</a:t>
              </a:r>
              <a:endParaRPr sz="1484" dirty="0">
                <a:latin typeface="Arial"/>
                <a:cs typeface="Arial"/>
              </a:endParaRPr>
            </a:p>
            <a:p>
              <a:pPr marL="289004">
                <a:spcBef>
                  <a:spcPts val="388"/>
                </a:spcBef>
              </a:pPr>
              <a:r>
                <a:rPr sz="1484" b="1" spc="-33" dirty="0">
                  <a:solidFill>
                    <a:srgbClr val="E9A04A"/>
                  </a:solidFill>
                  <a:latin typeface="Arial"/>
                  <a:cs typeface="Arial"/>
                </a:rPr>
                <a:t>93.9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73" name="object 72">
              <a:extLst>
                <a:ext uri="{FF2B5EF4-FFF2-40B4-BE49-F238E27FC236}">
                  <a16:creationId xmlns:a16="http://schemas.microsoft.com/office/drawing/2014/main" id="{CC1B7D04-D401-4020-B5E9-CC9088059AB1}"/>
                </a:ext>
              </a:extLst>
            </p:cNvPr>
            <p:cNvSpPr txBox="1"/>
            <p:nvPr/>
          </p:nvSpPr>
          <p:spPr>
            <a:xfrm>
              <a:off x="5861114" y="4691812"/>
              <a:ext cx="138509" cy="255270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 marL="20942">
                <a:spcBef>
                  <a:spcPts val="41"/>
                </a:spcBef>
              </a:pPr>
              <a:r>
                <a:rPr sz="1484" b="1" spc="-33" dirty="0">
                  <a:solidFill>
                    <a:srgbClr val="006C75"/>
                  </a:solidFill>
                  <a:latin typeface="Arial"/>
                  <a:cs typeface="Arial"/>
                </a:rPr>
                <a:t>70.2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74" name="object 73">
              <a:extLst>
                <a:ext uri="{FF2B5EF4-FFF2-40B4-BE49-F238E27FC236}">
                  <a16:creationId xmlns:a16="http://schemas.microsoft.com/office/drawing/2014/main" id="{F238DB22-2D3F-4835-BF6B-F36DEB338E95}"/>
                </a:ext>
              </a:extLst>
            </p:cNvPr>
            <p:cNvSpPr txBox="1"/>
            <p:nvPr/>
          </p:nvSpPr>
          <p:spPr>
            <a:xfrm>
              <a:off x="7491824" y="4602059"/>
              <a:ext cx="138509" cy="260350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 marL="20942">
                <a:spcBef>
                  <a:spcPts val="41"/>
                </a:spcBef>
              </a:pPr>
              <a:r>
                <a:rPr sz="1484" b="1" spc="-33" dirty="0">
                  <a:solidFill>
                    <a:srgbClr val="006C75"/>
                  </a:solidFill>
                  <a:latin typeface="Arial"/>
                  <a:cs typeface="Arial"/>
                </a:rPr>
                <a:t>82.5</a:t>
              </a:r>
              <a:endParaRPr sz="1484">
                <a:latin typeface="Arial"/>
                <a:cs typeface="Arial"/>
              </a:endParaRPr>
            </a:p>
          </p:txBody>
        </p:sp>
        <p:sp>
          <p:nvSpPr>
            <p:cNvPr id="75" name="object 74">
              <a:extLst>
                <a:ext uri="{FF2B5EF4-FFF2-40B4-BE49-F238E27FC236}">
                  <a16:creationId xmlns:a16="http://schemas.microsoft.com/office/drawing/2014/main" id="{9A65BED5-51AB-41BA-BD38-1263887C00AA}"/>
                </a:ext>
              </a:extLst>
            </p:cNvPr>
            <p:cNvSpPr txBox="1"/>
            <p:nvPr/>
          </p:nvSpPr>
          <p:spPr>
            <a:xfrm>
              <a:off x="9530242" y="4511612"/>
              <a:ext cx="138509" cy="248285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 marL="20942">
                <a:spcBef>
                  <a:spcPts val="41"/>
                </a:spcBef>
              </a:pPr>
              <a:r>
                <a:rPr sz="1484" b="1" spc="-33" dirty="0">
                  <a:solidFill>
                    <a:srgbClr val="006C75"/>
                  </a:solidFill>
                  <a:latin typeface="Arial"/>
                  <a:cs typeface="Arial"/>
                </a:rPr>
                <a:t>97.3</a:t>
              </a:r>
              <a:endParaRPr sz="1484">
                <a:latin typeface="Arial"/>
                <a:cs typeface="Arial"/>
              </a:endParaRPr>
            </a:p>
          </p:txBody>
        </p:sp>
        <p:sp>
          <p:nvSpPr>
            <p:cNvPr id="76" name="object 75">
              <a:extLst>
                <a:ext uri="{FF2B5EF4-FFF2-40B4-BE49-F238E27FC236}">
                  <a16:creationId xmlns:a16="http://schemas.microsoft.com/office/drawing/2014/main" id="{8F76A337-FC27-427E-9F4B-6F1E444BF9ED}"/>
                </a:ext>
              </a:extLst>
            </p:cNvPr>
            <p:cNvSpPr txBox="1"/>
            <p:nvPr/>
          </p:nvSpPr>
          <p:spPr>
            <a:xfrm>
              <a:off x="6676527" y="4616054"/>
              <a:ext cx="138509" cy="257175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 marL="20942">
                <a:spcBef>
                  <a:spcPts val="41"/>
                </a:spcBef>
              </a:pPr>
              <a:r>
                <a:rPr sz="1484" b="1" spc="-33" dirty="0">
                  <a:solidFill>
                    <a:srgbClr val="006C75"/>
                  </a:solidFill>
                  <a:latin typeface="Arial"/>
                  <a:cs typeface="Arial"/>
                </a:rPr>
                <a:t>80.8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77" name="object 76">
              <a:extLst>
                <a:ext uri="{FF2B5EF4-FFF2-40B4-BE49-F238E27FC236}">
                  <a16:creationId xmlns:a16="http://schemas.microsoft.com/office/drawing/2014/main" id="{52EA0F0C-9C5C-438A-9DDA-9B3E58C68443}"/>
                </a:ext>
              </a:extLst>
            </p:cNvPr>
            <p:cNvSpPr txBox="1"/>
            <p:nvPr/>
          </p:nvSpPr>
          <p:spPr>
            <a:xfrm>
              <a:off x="8714829" y="4514850"/>
              <a:ext cx="138509" cy="255904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 marL="20942">
                <a:spcBef>
                  <a:spcPts val="41"/>
                </a:spcBef>
              </a:pPr>
              <a:r>
                <a:rPr sz="1484" b="1" spc="-33" dirty="0">
                  <a:solidFill>
                    <a:srgbClr val="006C75"/>
                  </a:solidFill>
                  <a:latin typeface="Arial"/>
                  <a:cs typeface="Arial"/>
                </a:rPr>
                <a:t>95.8</a:t>
              </a:r>
              <a:endParaRPr sz="1484">
                <a:latin typeface="Arial"/>
                <a:cs typeface="Arial"/>
              </a:endParaRPr>
            </a:p>
          </p:txBody>
        </p:sp>
        <p:sp>
          <p:nvSpPr>
            <p:cNvPr id="78" name="object 78">
              <a:extLst>
                <a:ext uri="{FF2B5EF4-FFF2-40B4-BE49-F238E27FC236}">
                  <a16:creationId xmlns:a16="http://schemas.microsoft.com/office/drawing/2014/main" id="{D37E9D4F-5DD4-48AC-B33C-5AE9FB74107F}"/>
                </a:ext>
              </a:extLst>
            </p:cNvPr>
            <p:cNvSpPr txBox="1"/>
            <p:nvPr/>
          </p:nvSpPr>
          <p:spPr>
            <a:xfrm>
              <a:off x="8307238" y="4544575"/>
              <a:ext cx="138509" cy="251460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 marL="20942">
                <a:spcBef>
                  <a:spcPts val="41"/>
                </a:spcBef>
              </a:pPr>
              <a:r>
                <a:rPr sz="1484" b="1" spc="-33" dirty="0">
                  <a:solidFill>
                    <a:srgbClr val="006C75"/>
                  </a:solidFill>
                  <a:latin typeface="Arial"/>
                  <a:cs typeface="Arial"/>
                </a:rPr>
                <a:t>92.1</a:t>
              </a:r>
              <a:endParaRPr sz="1484">
                <a:latin typeface="Arial"/>
                <a:cs typeface="Arial"/>
              </a:endParaRPr>
            </a:p>
          </p:txBody>
        </p:sp>
        <p:sp>
          <p:nvSpPr>
            <p:cNvPr id="79" name="object 79">
              <a:extLst>
                <a:ext uri="{FF2B5EF4-FFF2-40B4-BE49-F238E27FC236}">
                  <a16:creationId xmlns:a16="http://schemas.microsoft.com/office/drawing/2014/main" id="{B44D44F6-A85B-4180-A0B1-0E43DE67A285}"/>
                </a:ext>
              </a:extLst>
            </p:cNvPr>
            <p:cNvSpPr txBox="1"/>
            <p:nvPr/>
          </p:nvSpPr>
          <p:spPr>
            <a:xfrm>
              <a:off x="10345655" y="4384616"/>
              <a:ext cx="138509" cy="320675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 marL="20942">
                <a:spcBef>
                  <a:spcPts val="41"/>
                </a:spcBef>
              </a:pPr>
              <a:r>
                <a:rPr sz="1484" b="1" spc="-16" dirty="0">
                  <a:solidFill>
                    <a:srgbClr val="006C75"/>
                  </a:solidFill>
                  <a:latin typeface="Arial"/>
                  <a:cs typeface="Arial"/>
                </a:rPr>
                <a:t>105.4</a:t>
              </a:r>
              <a:endParaRPr sz="1484">
                <a:latin typeface="Arial"/>
                <a:cs typeface="Arial"/>
              </a:endParaRPr>
            </a:p>
          </p:txBody>
        </p:sp>
        <p:grpSp>
          <p:nvGrpSpPr>
            <p:cNvPr id="80" name="object 80">
              <a:extLst>
                <a:ext uri="{FF2B5EF4-FFF2-40B4-BE49-F238E27FC236}">
                  <a16:creationId xmlns:a16="http://schemas.microsoft.com/office/drawing/2014/main" id="{B33363AA-3FE4-4D43-9F06-DC37BCF67FE7}"/>
                </a:ext>
              </a:extLst>
            </p:cNvPr>
            <p:cNvGrpSpPr/>
            <p:nvPr/>
          </p:nvGrpSpPr>
          <p:grpSpPr>
            <a:xfrm>
              <a:off x="2340060" y="4082912"/>
              <a:ext cx="1652270" cy="704850"/>
              <a:chOff x="2340060" y="4178706"/>
              <a:chExt cx="1652270" cy="704850"/>
            </a:xfrm>
          </p:grpSpPr>
          <p:sp>
            <p:nvSpPr>
              <p:cNvPr id="124" name="object 81">
                <a:extLst>
                  <a:ext uri="{FF2B5EF4-FFF2-40B4-BE49-F238E27FC236}">
                    <a16:creationId xmlns:a16="http://schemas.microsoft.com/office/drawing/2014/main" id="{55417C4B-048A-4790-B034-F74581E6E3B6}"/>
                  </a:ext>
                </a:extLst>
              </p:cNvPr>
              <p:cNvSpPr/>
              <p:nvPr/>
            </p:nvSpPr>
            <p:spPr>
              <a:xfrm>
                <a:off x="2350664" y="4701232"/>
                <a:ext cx="407670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407669" h="171450">
                    <a:moveTo>
                      <a:pt x="407669" y="0"/>
                    </a:moveTo>
                    <a:lnTo>
                      <a:pt x="0" y="171246"/>
                    </a:lnTo>
                  </a:path>
                </a:pathLst>
              </a:custGeom>
              <a:ln w="21209">
                <a:solidFill>
                  <a:srgbClr val="888888"/>
                </a:solidFill>
                <a:prstDash val="sys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" name="object 82">
                <a:extLst>
                  <a:ext uri="{FF2B5EF4-FFF2-40B4-BE49-F238E27FC236}">
                    <a16:creationId xmlns:a16="http://schemas.microsoft.com/office/drawing/2014/main" id="{06701979-915F-4314-B2A0-78D96B9F45C0}"/>
                  </a:ext>
                </a:extLst>
              </p:cNvPr>
              <p:cNvSpPr/>
              <p:nvPr/>
            </p:nvSpPr>
            <p:spPr>
              <a:xfrm>
                <a:off x="2758334" y="4586666"/>
                <a:ext cx="407670" cy="114935"/>
              </a:xfrm>
              <a:custGeom>
                <a:avLst/>
                <a:gdLst/>
                <a:ahLst/>
                <a:cxnLst/>
                <a:rect l="l" t="t" r="r" b="b"/>
                <a:pathLst>
                  <a:path w="407669" h="114935">
                    <a:moveTo>
                      <a:pt x="407669" y="0"/>
                    </a:moveTo>
                    <a:lnTo>
                      <a:pt x="0" y="114566"/>
                    </a:lnTo>
                  </a:path>
                </a:pathLst>
              </a:custGeom>
              <a:ln w="21209">
                <a:solidFill>
                  <a:srgbClr val="888888"/>
                </a:solidFill>
                <a:prstDash val="sys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6" name="object 83">
                <a:extLst>
                  <a:ext uri="{FF2B5EF4-FFF2-40B4-BE49-F238E27FC236}">
                    <a16:creationId xmlns:a16="http://schemas.microsoft.com/office/drawing/2014/main" id="{C9B101F4-CC9F-4DB0-9B4C-8459A5470E73}"/>
                  </a:ext>
                </a:extLst>
              </p:cNvPr>
              <p:cNvSpPr/>
              <p:nvPr/>
            </p:nvSpPr>
            <p:spPr>
              <a:xfrm>
                <a:off x="3165993" y="4350996"/>
                <a:ext cx="408305" cy="236220"/>
              </a:xfrm>
              <a:custGeom>
                <a:avLst/>
                <a:gdLst/>
                <a:ahLst/>
                <a:cxnLst/>
                <a:rect l="l" t="t" r="r" b="b"/>
                <a:pathLst>
                  <a:path w="408304" h="236220">
                    <a:moveTo>
                      <a:pt x="407682" y="0"/>
                    </a:moveTo>
                    <a:lnTo>
                      <a:pt x="0" y="235661"/>
                    </a:lnTo>
                  </a:path>
                </a:pathLst>
              </a:custGeom>
              <a:ln w="21209">
                <a:solidFill>
                  <a:srgbClr val="888888"/>
                </a:solidFill>
                <a:prstDash val="sys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7" name="object 84">
                <a:extLst>
                  <a:ext uri="{FF2B5EF4-FFF2-40B4-BE49-F238E27FC236}">
                    <a16:creationId xmlns:a16="http://schemas.microsoft.com/office/drawing/2014/main" id="{C1666216-9004-4256-80BC-793CEE6A3EC8}"/>
                  </a:ext>
                </a:extLst>
              </p:cNvPr>
              <p:cNvSpPr/>
              <p:nvPr/>
            </p:nvSpPr>
            <p:spPr>
              <a:xfrm>
                <a:off x="3573675" y="4189311"/>
                <a:ext cx="40767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407670" h="161925">
                    <a:moveTo>
                      <a:pt x="407670" y="0"/>
                    </a:moveTo>
                    <a:lnTo>
                      <a:pt x="0" y="161683"/>
                    </a:lnTo>
                  </a:path>
                </a:pathLst>
              </a:custGeom>
              <a:ln w="21209">
                <a:solidFill>
                  <a:srgbClr val="888888"/>
                </a:solidFill>
                <a:prstDash val="sys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1" name="object 85">
              <a:extLst>
                <a:ext uri="{FF2B5EF4-FFF2-40B4-BE49-F238E27FC236}">
                  <a16:creationId xmlns:a16="http://schemas.microsoft.com/office/drawing/2014/main" id="{9D4D7B57-E5C9-4705-B772-C3D1A8498E84}"/>
                </a:ext>
              </a:extLst>
            </p:cNvPr>
            <p:cNvSpPr/>
            <p:nvPr/>
          </p:nvSpPr>
          <p:spPr>
            <a:xfrm>
              <a:off x="10098469" y="2395989"/>
              <a:ext cx="406400" cy="165100"/>
            </a:xfrm>
            <a:custGeom>
              <a:avLst/>
              <a:gdLst/>
              <a:ahLst/>
              <a:cxnLst/>
              <a:rect l="l" t="t" r="r" b="b"/>
              <a:pathLst>
                <a:path w="406400" h="165100">
                  <a:moveTo>
                    <a:pt x="0" y="164706"/>
                  </a:moveTo>
                  <a:lnTo>
                    <a:pt x="406133" y="0"/>
                  </a:lnTo>
                </a:path>
              </a:pathLst>
            </a:custGeom>
            <a:ln w="21209">
              <a:solidFill>
                <a:srgbClr val="8888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EBADAF0-22E1-471C-926F-7BC86434A2BC}"/>
                </a:ext>
              </a:extLst>
            </p:cNvPr>
            <p:cNvSpPr txBox="1"/>
            <p:nvPr/>
          </p:nvSpPr>
          <p:spPr>
            <a:xfrm>
              <a:off x="1395824" y="1589416"/>
              <a:ext cx="6096000" cy="1945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484" spc="-33" dirty="0">
                  <a:latin typeface="Malgun Gothic"/>
                </a:rPr>
                <a:t>(</a:t>
              </a:r>
              <a:r>
                <a:rPr lang="ko-KR" altLang="en-US" sz="1484" spc="-33" dirty="0">
                  <a:latin typeface="Malgun Gothic"/>
                </a:rPr>
                <a:t>단위</a:t>
              </a:r>
              <a:r>
                <a:rPr lang="en-US" altLang="ko-KR" sz="1484" spc="-33" dirty="0">
                  <a:latin typeface="Malgun Gothic"/>
                </a:rPr>
                <a:t>: </a:t>
              </a:r>
              <a:r>
                <a:rPr lang="ko-KR" altLang="en-US" sz="1484" spc="-33" dirty="0">
                  <a:latin typeface="Malgun Gothic"/>
                </a:rPr>
                <a:t>천 명</a:t>
              </a:r>
              <a:r>
                <a:rPr lang="en-US" altLang="ko-KR" sz="1484" spc="-33" dirty="0">
                  <a:latin typeface="Malgun Gothic"/>
                </a:rPr>
                <a:t>)</a:t>
              </a:r>
              <a:endParaRPr lang="ko-KR" altLang="en-US" sz="1484" spc="-33" dirty="0">
                <a:latin typeface="Malgun Gothic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C059C0E-C647-4B4B-873E-4FEBD782A1DB}"/>
                </a:ext>
              </a:extLst>
            </p:cNvPr>
            <p:cNvSpPr txBox="1"/>
            <p:nvPr/>
          </p:nvSpPr>
          <p:spPr>
            <a:xfrm>
              <a:off x="1740516" y="1738963"/>
              <a:ext cx="469571" cy="1945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484" dirty="0">
                  <a:latin typeface="Arial"/>
                  <a:cs typeface="Arial"/>
                </a:rPr>
                <a:t>500</a:t>
              </a:r>
              <a:endParaRPr lang="ko-KR" altLang="en-US" sz="1484" dirty="0">
                <a:latin typeface="Arial"/>
                <a:cs typeface="Arial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1E97543-479D-47D4-A700-9C9BC95EC5E4}"/>
                </a:ext>
              </a:extLst>
            </p:cNvPr>
            <p:cNvSpPr txBox="1"/>
            <p:nvPr/>
          </p:nvSpPr>
          <p:spPr>
            <a:xfrm>
              <a:off x="9116717" y="1569903"/>
              <a:ext cx="452838" cy="1945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484" spc="-33" dirty="0">
                  <a:latin typeface="Malgun Gothic"/>
                </a:rPr>
                <a:t>남성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1FE8B09-0F4C-4FE8-8A74-DE6D7916B336}"/>
                </a:ext>
              </a:extLst>
            </p:cNvPr>
            <p:cNvSpPr txBox="1"/>
            <p:nvPr/>
          </p:nvSpPr>
          <p:spPr>
            <a:xfrm>
              <a:off x="9655252" y="1569903"/>
              <a:ext cx="547331" cy="1945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484" spc="-33" dirty="0">
                  <a:latin typeface="Malgun Gothic"/>
                </a:rPr>
                <a:t>여성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2205901-7DCD-4AA2-96E3-8987337DFC56}"/>
                </a:ext>
              </a:extLst>
            </p:cNvPr>
            <p:cNvSpPr txBox="1"/>
            <p:nvPr/>
          </p:nvSpPr>
          <p:spPr>
            <a:xfrm>
              <a:off x="10256584" y="1569903"/>
              <a:ext cx="566987" cy="1945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484" spc="-33" dirty="0">
                  <a:latin typeface="Malgun Gothic"/>
                </a:rPr>
                <a:t>전체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70D2A45-FC20-4EE9-A08A-0218C35FE865}"/>
                </a:ext>
              </a:extLst>
            </p:cNvPr>
            <p:cNvSpPr txBox="1"/>
            <p:nvPr/>
          </p:nvSpPr>
          <p:spPr>
            <a:xfrm>
              <a:off x="10283841" y="2184890"/>
              <a:ext cx="406400" cy="13850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7854" algn="ctr">
                <a:spcBef>
                  <a:spcPts val="8"/>
                </a:spcBef>
              </a:pPr>
              <a:r>
                <a:rPr lang="en-US" altLang="ko-KR" sz="1484" b="1" spc="-16" dirty="0">
                  <a:solidFill>
                    <a:srgbClr val="888888"/>
                  </a:solidFill>
                  <a:latin typeface="Arial"/>
                  <a:cs typeface="Arial"/>
                </a:rPr>
                <a:t>434.5</a:t>
              </a:r>
              <a:endParaRPr lang="ko-KR" altLang="en-US" sz="1484" b="1" spc="-16" dirty="0">
                <a:solidFill>
                  <a:srgbClr val="888888"/>
                </a:solidFill>
                <a:latin typeface="Arial"/>
                <a:cs typeface="Arial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B65F2DDF-3950-4EBD-91D1-C46CE14100E8}"/>
                </a:ext>
              </a:extLst>
            </p:cNvPr>
            <p:cNvSpPr txBox="1"/>
            <p:nvPr/>
          </p:nvSpPr>
          <p:spPr>
            <a:xfrm>
              <a:off x="9870482" y="2360254"/>
              <a:ext cx="406400" cy="13850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7854" algn="ctr">
                <a:spcBef>
                  <a:spcPts val="8"/>
                </a:spcBef>
              </a:pPr>
              <a:r>
                <a:rPr lang="en-US" altLang="ko-KR" sz="1484" b="1" spc="-16" dirty="0">
                  <a:solidFill>
                    <a:srgbClr val="888888"/>
                  </a:solidFill>
                  <a:latin typeface="Arial"/>
                  <a:cs typeface="Arial"/>
                </a:rPr>
                <a:t>411.3</a:t>
              </a:r>
              <a:endParaRPr lang="ko-KR" altLang="en-US" sz="1484" b="1" spc="-16" dirty="0">
                <a:solidFill>
                  <a:srgbClr val="888888"/>
                </a:solidFill>
                <a:latin typeface="Arial"/>
                <a:cs typeface="Arial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DDB1B9C-CB56-47E9-89EF-D64C10AF7735}"/>
                </a:ext>
              </a:extLst>
            </p:cNvPr>
            <p:cNvSpPr txBox="1"/>
            <p:nvPr/>
          </p:nvSpPr>
          <p:spPr>
            <a:xfrm>
              <a:off x="1854178" y="5327966"/>
              <a:ext cx="278127" cy="1945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0942" algn="r">
                <a:spcBef>
                  <a:spcPts val="165"/>
                </a:spcBef>
              </a:pPr>
              <a:r>
                <a:rPr lang="en-US" altLang="ko-KR" sz="1484" spc="-41" dirty="0">
                  <a:latin typeface="Arial"/>
                  <a:cs typeface="Arial"/>
                </a:rPr>
                <a:t>0</a:t>
              </a:r>
              <a:endParaRPr lang="ko-KR" altLang="en-US" sz="1484" spc="-41" dirty="0">
                <a:latin typeface="Arial"/>
                <a:cs typeface="Arial"/>
              </a:endParaRPr>
            </a:p>
          </p:txBody>
        </p:sp>
        <p:sp>
          <p:nvSpPr>
            <p:cNvPr id="90" name="object 3">
              <a:extLst>
                <a:ext uri="{FF2B5EF4-FFF2-40B4-BE49-F238E27FC236}">
                  <a16:creationId xmlns:a16="http://schemas.microsoft.com/office/drawing/2014/main" id="{EA13092C-5B6E-489A-99FC-F23CC3DC168C}"/>
                </a:ext>
              </a:extLst>
            </p:cNvPr>
            <p:cNvSpPr txBox="1"/>
            <p:nvPr/>
          </p:nvSpPr>
          <p:spPr>
            <a:xfrm>
              <a:off x="2560382" y="5489608"/>
              <a:ext cx="377768" cy="139822"/>
            </a:xfrm>
            <a:prstGeom prst="rect">
              <a:avLst/>
            </a:prstGeom>
          </p:spPr>
          <p:txBody>
            <a:bodyPr vert="horz" wrap="square" lIns="0" tIns="25130" rIns="0" bIns="0" rtlCol="0">
              <a:spAutoFit/>
            </a:bodyPr>
            <a:lstStyle/>
            <a:p>
              <a:pPr marL="10471" algn="ctr">
                <a:lnSpc>
                  <a:spcPts val="1649"/>
                </a:lnSpc>
                <a:tabLst>
                  <a:tab pos="1047115" algn="l"/>
                  <a:tab pos="1714652" algn="l"/>
                  <a:tab pos="2387422" algn="l"/>
                  <a:tab pos="3060194" algn="l"/>
                  <a:tab pos="3732965" algn="l"/>
                  <a:tab pos="4405737" algn="l"/>
                  <a:tab pos="5078508" algn="l"/>
                  <a:tab pos="5764368" algn="l"/>
                  <a:tab pos="6455464" algn="l"/>
                  <a:tab pos="7112529" algn="l"/>
                  <a:tab pos="7785300" algn="l"/>
                  <a:tab pos="8458072" algn="l"/>
                  <a:tab pos="9128226" algn="l"/>
                  <a:tab pos="9800996" algn="l"/>
                  <a:tab pos="10476386" algn="l"/>
                  <a:tab pos="11143922" algn="l"/>
                  <a:tab pos="11816693" algn="l"/>
                  <a:tab pos="12476375" algn="l"/>
                  <a:tab pos="13162236" algn="l"/>
                  <a:tab pos="13819301" algn="l"/>
                </a:tabLst>
              </a:pPr>
              <a:r>
                <a:rPr lang="en-US" sz="1484" spc="-33" dirty="0">
                  <a:latin typeface="Arial"/>
                  <a:cs typeface="Arial"/>
                </a:rPr>
                <a:t>2003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91" name="object 3">
              <a:extLst>
                <a:ext uri="{FF2B5EF4-FFF2-40B4-BE49-F238E27FC236}">
                  <a16:creationId xmlns:a16="http://schemas.microsoft.com/office/drawing/2014/main" id="{C06C9746-6B9C-4500-97A6-EAE2A4588364}"/>
                </a:ext>
              </a:extLst>
            </p:cNvPr>
            <p:cNvSpPr txBox="1"/>
            <p:nvPr/>
          </p:nvSpPr>
          <p:spPr>
            <a:xfrm>
              <a:off x="2970517" y="5489608"/>
              <a:ext cx="377768" cy="139822"/>
            </a:xfrm>
            <a:prstGeom prst="rect">
              <a:avLst/>
            </a:prstGeom>
          </p:spPr>
          <p:txBody>
            <a:bodyPr vert="horz" wrap="square" lIns="0" tIns="25130" rIns="0" bIns="0" rtlCol="0">
              <a:spAutoFit/>
            </a:bodyPr>
            <a:lstStyle/>
            <a:p>
              <a:pPr marL="10471" algn="ctr">
                <a:lnSpc>
                  <a:spcPts val="1649"/>
                </a:lnSpc>
                <a:tabLst>
                  <a:tab pos="1047115" algn="l"/>
                  <a:tab pos="1714652" algn="l"/>
                  <a:tab pos="2387422" algn="l"/>
                  <a:tab pos="3060194" algn="l"/>
                  <a:tab pos="3732965" algn="l"/>
                  <a:tab pos="4405737" algn="l"/>
                  <a:tab pos="5078508" algn="l"/>
                  <a:tab pos="5764368" algn="l"/>
                  <a:tab pos="6455464" algn="l"/>
                  <a:tab pos="7112529" algn="l"/>
                  <a:tab pos="7785300" algn="l"/>
                  <a:tab pos="8458072" algn="l"/>
                  <a:tab pos="9128226" algn="l"/>
                  <a:tab pos="9800996" algn="l"/>
                  <a:tab pos="10476386" algn="l"/>
                  <a:tab pos="11143922" algn="l"/>
                  <a:tab pos="11816693" algn="l"/>
                  <a:tab pos="12476375" algn="l"/>
                  <a:tab pos="13162236" algn="l"/>
                  <a:tab pos="13819301" algn="l"/>
                </a:tabLst>
              </a:pPr>
              <a:r>
                <a:rPr lang="en-US" sz="1484" spc="-33" dirty="0">
                  <a:latin typeface="Arial"/>
                  <a:cs typeface="Arial"/>
                </a:rPr>
                <a:t>2004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92" name="object 3">
              <a:extLst>
                <a:ext uri="{FF2B5EF4-FFF2-40B4-BE49-F238E27FC236}">
                  <a16:creationId xmlns:a16="http://schemas.microsoft.com/office/drawing/2014/main" id="{4873895E-E336-4277-BAD6-35985449D229}"/>
                </a:ext>
              </a:extLst>
            </p:cNvPr>
            <p:cNvSpPr txBox="1"/>
            <p:nvPr/>
          </p:nvSpPr>
          <p:spPr>
            <a:xfrm>
              <a:off x="3367205" y="5489608"/>
              <a:ext cx="377768" cy="139822"/>
            </a:xfrm>
            <a:prstGeom prst="rect">
              <a:avLst/>
            </a:prstGeom>
          </p:spPr>
          <p:txBody>
            <a:bodyPr vert="horz" wrap="square" lIns="0" tIns="25130" rIns="0" bIns="0" rtlCol="0">
              <a:spAutoFit/>
            </a:bodyPr>
            <a:lstStyle/>
            <a:p>
              <a:pPr marL="10471" algn="ctr">
                <a:lnSpc>
                  <a:spcPts val="1649"/>
                </a:lnSpc>
                <a:tabLst>
                  <a:tab pos="1047115" algn="l"/>
                  <a:tab pos="1714652" algn="l"/>
                  <a:tab pos="2387422" algn="l"/>
                  <a:tab pos="3060194" algn="l"/>
                  <a:tab pos="3732965" algn="l"/>
                  <a:tab pos="4405737" algn="l"/>
                  <a:tab pos="5078508" algn="l"/>
                  <a:tab pos="5764368" algn="l"/>
                  <a:tab pos="6455464" algn="l"/>
                  <a:tab pos="7112529" algn="l"/>
                  <a:tab pos="7785300" algn="l"/>
                  <a:tab pos="8458072" algn="l"/>
                  <a:tab pos="9128226" algn="l"/>
                  <a:tab pos="9800996" algn="l"/>
                  <a:tab pos="10476386" algn="l"/>
                  <a:tab pos="11143922" algn="l"/>
                  <a:tab pos="11816693" algn="l"/>
                  <a:tab pos="12476375" algn="l"/>
                  <a:tab pos="13162236" algn="l"/>
                  <a:tab pos="13819301" algn="l"/>
                </a:tabLst>
              </a:pPr>
              <a:r>
                <a:rPr lang="en-US" sz="1484" spc="-33" dirty="0">
                  <a:latin typeface="Arial"/>
                  <a:cs typeface="Arial"/>
                </a:rPr>
                <a:t>2005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93" name="object 3">
              <a:extLst>
                <a:ext uri="{FF2B5EF4-FFF2-40B4-BE49-F238E27FC236}">
                  <a16:creationId xmlns:a16="http://schemas.microsoft.com/office/drawing/2014/main" id="{4606B62F-5046-4802-9B2C-464057F66C20}"/>
                </a:ext>
              </a:extLst>
            </p:cNvPr>
            <p:cNvSpPr txBox="1"/>
            <p:nvPr/>
          </p:nvSpPr>
          <p:spPr>
            <a:xfrm>
              <a:off x="3770617" y="5489608"/>
              <a:ext cx="377768" cy="139822"/>
            </a:xfrm>
            <a:prstGeom prst="rect">
              <a:avLst/>
            </a:prstGeom>
          </p:spPr>
          <p:txBody>
            <a:bodyPr vert="horz" wrap="square" lIns="0" tIns="25130" rIns="0" bIns="0" rtlCol="0">
              <a:spAutoFit/>
            </a:bodyPr>
            <a:lstStyle/>
            <a:p>
              <a:pPr marL="10471" algn="ctr">
                <a:lnSpc>
                  <a:spcPts val="1649"/>
                </a:lnSpc>
                <a:tabLst>
                  <a:tab pos="1047115" algn="l"/>
                  <a:tab pos="1714652" algn="l"/>
                  <a:tab pos="2387422" algn="l"/>
                  <a:tab pos="3060194" algn="l"/>
                  <a:tab pos="3732965" algn="l"/>
                  <a:tab pos="4405737" algn="l"/>
                  <a:tab pos="5078508" algn="l"/>
                  <a:tab pos="5764368" algn="l"/>
                  <a:tab pos="6455464" algn="l"/>
                  <a:tab pos="7112529" algn="l"/>
                  <a:tab pos="7785300" algn="l"/>
                  <a:tab pos="8458072" algn="l"/>
                  <a:tab pos="9128226" algn="l"/>
                  <a:tab pos="9800996" algn="l"/>
                  <a:tab pos="10476386" algn="l"/>
                  <a:tab pos="11143922" algn="l"/>
                  <a:tab pos="11816693" algn="l"/>
                  <a:tab pos="12476375" algn="l"/>
                  <a:tab pos="13162236" algn="l"/>
                  <a:tab pos="13819301" algn="l"/>
                </a:tabLst>
              </a:pPr>
              <a:r>
                <a:rPr lang="en-US" sz="1484" spc="-33" dirty="0">
                  <a:latin typeface="Arial"/>
                  <a:cs typeface="Arial"/>
                </a:rPr>
                <a:t>2006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94" name="object 3">
              <a:extLst>
                <a:ext uri="{FF2B5EF4-FFF2-40B4-BE49-F238E27FC236}">
                  <a16:creationId xmlns:a16="http://schemas.microsoft.com/office/drawing/2014/main" id="{06816C7F-277D-4C6A-9997-94D071F59787}"/>
                </a:ext>
              </a:extLst>
            </p:cNvPr>
            <p:cNvSpPr txBox="1"/>
            <p:nvPr/>
          </p:nvSpPr>
          <p:spPr>
            <a:xfrm>
              <a:off x="4207646" y="5489608"/>
              <a:ext cx="377768" cy="139822"/>
            </a:xfrm>
            <a:prstGeom prst="rect">
              <a:avLst/>
            </a:prstGeom>
          </p:spPr>
          <p:txBody>
            <a:bodyPr vert="horz" wrap="square" lIns="0" tIns="25130" rIns="0" bIns="0" rtlCol="0">
              <a:spAutoFit/>
            </a:bodyPr>
            <a:lstStyle/>
            <a:p>
              <a:pPr marL="10471" algn="ctr">
                <a:lnSpc>
                  <a:spcPts val="1649"/>
                </a:lnSpc>
                <a:tabLst>
                  <a:tab pos="1047115" algn="l"/>
                  <a:tab pos="1714652" algn="l"/>
                  <a:tab pos="2387422" algn="l"/>
                  <a:tab pos="3060194" algn="l"/>
                  <a:tab pos="3732965" algn="l"/>
                  <a:tab pos="4405737" algn="l"/>
                  <a:tab pos="5078508" algn="l"/>
                  <a:tab pos="5764368" algn="l"/>
                  <a:tab pos="6455464" algn="l"/>
                  <a:tab pos="7112529" algn="l"/>
                  <a:tab pos="7785300" algn="l"/>
                  <a:tab pos="8458072" algn="l"/>
                  <a:tab pos="9128226" algn="l"/>
                  <a:tab pos="9800996" algn="l"/>
                  <a:tab pos="10476386" algn="l"/>
                  <a:tab pos="11143922" algn="l"/>
                  <a:tab pos="11816693" algn="l"/>
                  <a:tab pos="12476375" algn="l"/>
                  <a:tab pos="13162236" algn="l"/>
                  <a:tab pos="13819301" algn="l"/>
                </a:tabLst>
              </a:pPr>
              <a:r>
                <a:rPr lang="en-US" sz="1484" spc="-33" dirty="0">
                  <a:latin typeface="Arial"/>
                  <a:cs typeface="Arial"/>
                </a:rPr>
                <a:t>2007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95" name="object 3">
              <a:extLst>
                <a:ext uri="{FF2B5EF4-FFF2-40B4-BE49-F238E27FC236}">
                  <a16:creationId xmlns:a16="http://schemas.microsoft.com/office/drawing/2014/main" id="{10EBB097-0A04-427D-9D0C-A313806EAB94}"/>
                </a:ext>
              </a:extLst>
            </p:cNvPr>
            <p:cNvSpPr txBox="1"/>
            <p:nvPr/>
          </p:nvSpPr>
          <p:spPr>
            <a:xfrm>
              <a:off x="4624504" y="5489608"/>
              <a:ext cx="377768" cy="139822"/>
            </a:xfrm>
            <a:prstGeom prst="rect">
              <a:avLst/>
            </a:prstGeom>
          </p:spPr>
          <p:txBody>
            <a:bodyPr vert="horz" wrap="square" lIns="0" tIns="25130" rIns="0" bIns="0" rtlCol="0">
              <a:spAutoFit/>
            </a:bodyPr>
            <a:lstStyle/>
            <a:p>
              <a:pPr marL="10471" algn="ctr">
                <a:lnSpc>
                  <a:spcPts val="1649"/>
                </a:lnSpc>
                <a:tabLst>
                  <a:tab pos="1047115" algn="l"/>
                  <a:tab pos="1714652" algn="l"/>
                  <a:tab pos="2387422" algn="l"/>
                  <a:tab pos="3060194" algn="l"/>
                  <a:tab pos="3732965" algn="l"/>
                  <a:tab pos="4405737" algn="l"/>
                  <a:tab pos="5078508" algn="l"/>
                  <a:tab pos="5764368" algn="l"/>
                  <a:tab pos="6455464" algn="l"/>
                  <a:tab pos="7112529" algn="l"/>
                  <a:tab pos="7785300" algn="l"/>
                  <a:tab pos="8458072" algn="l"/>
                  <a:tab pos="9128226" algn="l"/>
                  <a:tab pos="9800996" algn="l"/>
                  <a:tab pos="10476386" algn="l"/>
                  <a:tab pos="11143922" algn="l"/>
                  <a:tab pos="11816693" algn="l"/>
                  <a:tab pos="12476375" algn="l"/>
                  <a:tab pos="13162236" algn="l"/>
                  <a:tab pos="13819301" algn="l"/>
                </a:tabLst>
              </a:pPr>
              <a:r>
                <a:rPr lang="en-US" sz="1484" spc="-33" dirty="0">
                  <a:latin typeface="Arial"/>
                  <a:cs typeface="Arial"/>
                </a:rPr>
                <a:t>2008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96" name="object 3">
              <a:extLst>
                <a:ext uri="{FF2B5EF4-FFF2-40B4-BE49-F238E27FC236}">
                  <a16:creationId xmlns:a16="http://schemas.microsoft.com/office/drawing/2014/main" id="{BAF1D16D-A216-4FFF-9B8F-1B78AC315ABF}"/>
                </a:ext>
              </a:extLst>
            </p:cNvPr>
            <p:cNvSpPr txBox="1"/>
            <p:nvPr/>
          </p:nvSpPr>
          <p:spPr>
            <a:xfrm>
              <a:off x="5023089" y="5489608"/>
              <a:ext cx="377768" cy="139822"/>
            </a:xfrm>
            <a:prstGeom prst="rect">
              <a:avLst/>
            </a:prstGeom>
          </p:spPr>
          <p:txBody>
            <a:bodyPr vert="horz" wrap="square" lIns="0" tIns="25130" rIns="0" bIns="0" rtlCol="0">
              <a:spAutoFit/>
            </a:bodyPr>
            <a:lstStyle/>
            <a:p>
              <a:pPr marL="10471" algn="ctr">
                <a:lnSpc>
                  <a:spcPts val="1649"/>
                </a:lnSpc>
                <a:tabLst>
                  <a:tab pos="1047115" algn="l"/>
                  <a:tab pos="1714652" algn="l"/>
                  <a:tab pos="2387422" algn="l"/>
                  <a:tab pos="3060194" algn="l"/>
                  <a:tab pos="3732965" algn="l"/>
                  <a:tab pos="4405737" algn="l"/>
                  <a:tab pos="5078508" algn="l"/>
                  <a:tab pos="5764368" algn="l"/>
                  <a:tab pos="6455464" algn="l"/>
                  <a:tab pos="7112529" algn="l"/>
                  <a:tab pos="7785300" algn="l"/>
                  <a:tab pos="8458072" algn="l"/>
                  <a:tab pos="9128226" algn="l"/>
                  <a:tab pos="9800996" algn="l"/>
                  <a:tab pos="10476386" algn="l"/>
                  <a:tab pos="11143922" algn="l"/>
                  <a:tab pos="11816693" algn="l"/>
                  <a:tab pos="12476375" algn="l"/>
                  <a:tab pos="13162236" algn="l"/>
                  <a:tab pos="13819301" algn="l"/>
                </a:tabLst>
              </a:pPr>
              <a:r>
                <a:rPr lang="en-US" sz="1484" spc="-33" dirty="0">
                  <a:latin typeface="Arial"/>
                  <a:cs typeface="Arial"/>
                </a:rPr>
                <a:t>2009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97" name="object 3">
              <a:extLst>
                <a:ext uri="{FF2B5EF4-FFF2-40B4-BE49-F238E27FC236}">
                  <a16:creationId xmlns:a16="http://schemas.microsoft.com/office/drawing/2014/main" id="{97F0C7DC-770B-4FCB-A756-703744332FBA}"/>
                </a:ext>
              </a:extLst>
            </p:cNvPr>
            <p:cNvSpPr txBox="1"/>
            <p:nvPr/>
          </p:nvSpPr>
          <p:spPr>
            <a:xfrm>
              <a:off x="5427535" y="5489608"/>
              <a:ext cx="377768" cy="139822"/>
            </a:xfrm>
            <a:prstGeom prst="rect">
              <a:avLst/>
            </a:prstGeom>
          </p:spPr>
          <p:txBody>
            <a:bodyPr vert="horz" wrap="square" lIns="0" tIns="25130" rIns="0" bIns="0" rtlCol="0">
              <a:spAutoFit/>
            </a:bodyPr>
            <a:lstStyle/>
            <a:p>
              <a:pPr marL="10471" algn="ctr">
                <a:lnSpc>
                  <a:spcPts val="1649"/>
                </a:lnSpc>
                <a:tabLst>
                  <a:tab pos="1047115" algn="l"/>
                  <a:tab pos="1714652" algn="l"/>
                  <a:tab pos="2387422" algn="l"/>
                  <a:tab pos="3060194" algn="l"/>
                  <a:tab pos="3732965" algn="l"/>
                  <a:tab pos="4405737" algn="l"/>
                  <a:tab pos="5078508" algn="l"/>
                  <a:tab pos="5764368" algn="l"/>
                  <a:tab pos="6455464" algn="l"/>
                  <a:tab pos="7112529" algn="l"/>
                  <a:tab pos="7785300" algn="l"/>
                  <a:tab pos="8458072" algn="l"/>
                  <a:tab pos="9128226" algn="l"/>
                  <a:tab pos="9800996" algn="l"/>
                  <a:tab pos="10476386" algn="l"/>
                  <a:tab pos="11143922" algn="l"/>
                  <a:tab pos="11816693" algn="l"/>
                  <a:tab pos="12476375" algn="l"/>
                  <a:tab pos="13162236" algn="l"/>
                  <a:tab pos="13819301" algn="l"/>
                </a:tabLst>
              </a:pPr>
              <a:r>
                <a:rPr lang="en-US" sz="1484" spc="-33" dirty="0">
                  <a:latin typeface="Arial"/>
                  <a:cs typeface="Arial"/>
                </a:rPr>
                <a:t>2010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98" name="object 3">
              <a:extLst>
                <a:ext uri="{FF2B5EF4-FFF2-40B4-BE49-F238E27FC236}">
                  <a16:creationId xmlns:a16="http://schemas.microsoft.com/office/drawing/2014/main" id="{3983C84B-4D5E-47DC-9E73-DC5D3C916BFA}"/>
                </a:ext>
              </a:extLst>
            </p:cNvPr>
            <p:cNvSpPr txBox="1"/>
            <p:nvPr/>
          </p:nvSpPr>
          <p:spPr>
            <a:xfrm>
              <a:off x="5837842" y="5489608"/>
              <a:ext cx="377768" cy="139822"/>
            </a:xfrm>
            <a:prstGeom prst="rect">
              <a:avLst/>
            </a:prstGeom>
          </p:spPr>
          <p:txBody>
            <a:bodyPr vert="horz" wrap="square" lIns="0" tIns="25130" rIns="0" bIns="0" rtlCol="0">
              <a:spAutoFit/>
            </a:bodyPr>
            <a:lstStyle/>
            <a:p>
              <a:pPr marL="10471" algn="ctr">
                <a:lnSpc>
                  <a:spcPts val="1649"/>
                </a:lnSpc>
                <a:tabLst>
                  <a:tab pos="1047115" algn="l"/>
                  <a:tab pos="1714652" algn="l"/>
                  <a:tab pos="2387422" algn="l"/>
                  <a:tab pos="3060194" algn="l"/>
                  <a:tab pos="3732965" algn="l"/>
                  <a:tab pos="4405737" algn="l"/>
                  <a:tab pos="5078508" algn="l"/>
                  <a:tab pos="5764368" algn="l"/>
                  <a:tab pos="6455464" algn="l"/>
                  <a:tab pos="7112529" algn="l"/>
                  <a:tab pos="7785300" algn="l"/>
                  <a:tab pos="8458072" algn="l"/>
                  <a:tab pos="9128226" algn="l"/>
                  <a:tab pos="9800996" algn="l"/>
                  <a:tab pos="10476386" algn="l"/>
                  <a:tab pos="11143922" algn="l"/>
                  <a:tab pos="11816693" algn="l"/>
                  <a:tab pos="12476375" algn="l"/>
                  <a:tab pos="13162236" algn="l"/>
                  <a:tab pos="13819301" algn="l"/>
                </a:tabLst>
              </a:pPr>
              <a:r>
                <a:rPr lang="en-US" sz="1484" spc="-33" dirty="0">
                  <a:latin typeface="Arial"/>
                  <a:cs typeface="Arial"/>
                </a:rPr>
                <a:t>2011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99" name="object 3">
              <a:extLst>
                <a:ext uri="{FF2B5EF4-FFF2-40B4-BE49-F238E27FC236}">
                  <a16:creationId xmlns:a16="http://schemas.microsoft.com/office/drawing/2014/main" id="{E094A5DD-8C3D-4706-ABF9-26F4E2F6A81F}"/>
                </a:ext>
              </a:extLst>
            </p:cNvPr>
            <p:cNvSpPr txBox="1"/>
            <p:nvPr/>
          </p:nvSpPr>
          <p:spPr>
            <a:xfrm>
              <a:off x="6259873" y="5489608"/>
              <a:ext cx="377768" cy="139822"/>
            </a:xfrm>
            <a:prstGeom prst="rect">
              <a:avLst/>
            </a:prstGeom>
          </p:spPr>
          <p:txBody>
            <a:bodyPr vert="horz" wrap="square" lIns="0" tIns="25130" rIns="0" bIns="0" rtlCol="0">
              <a:spAutoFit/>
            </a:bodyPr>
            <a:lstStyle/>
            <a:p>
              <a:pPr marL="10471" algn="ctr">
                <a:lnSpc>
                  <a:spcPts val="1649"/>
                </a:lnSpc>
                <a:tabLst>
                  <a:tab pos="1047115" algn="l"/>
                  <a:tab pos="1714652" algn="l"/>
                  <a:tab pos="2387422" algn="l"/>
                  <a:tab pos="3060194" algn="l"/>
                  <a:tab pos="3732965" algn="l"/>
                  <a:tab pos="4405737" algn="l"/>
                  <a:tab pos="5078508" algn="l"/>
                  <a:tab pos="5764368" algn="l"/>
                  <a:tab pos="6455464" algn="l"/>
                  <a:tab pos="7112529" algn="l"/>
                  <a:tab pos="7785300" algn="l"/>
                  <a:tab pos="8458072" algn="l"/>
                  <a:tab pos="9128226" algn="l"/>
                  <a:tab pos="9800996" algn="l"/>
                  <a:tab pos="10476386" algn="l"/>
                  <a:tab pos="11143922" algn="l"/>
                  <a:tab pos="11816693" algn="l"/>
                  <a:tab pos="12476375" algn="l"/>
                  <a:tab pos="13162236" algn="l"/>
                  <a:tab pos="13819301" algn="l"/>
                </a:tabLst>
              </a:pPr>
              <a:r>
                <a:rPr lang="en-US" sz="1484" spc="-33" dirty="0">
                  <a:latin typeface="Arial"/>
                  <a:cs typeface="Arial"/>
                </a:rPr>
                <a:t>2012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100" name="object 3">
              <a:extLst>
                <a:ext uri="{FF2B5EF4-FFF2-40B4-BE49-F238E27FC236}">
                  <a16:creationId xmlns:a16="http://schemas.microsoft.com/office/drawing/2014/main" id="{B7F4914E-4A16-426A-9800-3578BA21475C}"/>
                </a:ext>
              </a:extLst>
            </p:cNvPr>
            <p:cNvSpPr txBox="1"/>
            <p:nvPr/>
          </p:nvSpPr>
          <p:spPr>
            <a:xfrm>
              <a:off x="6658458" y="5489608"/>
              <a:ext cx="377768" cy="139822"/>
            </a:xfrm>
            <a:prstGeom prst="rect">
              <a:avLst/>
            </a:prstGeom>
          </p:spPr>
          <p:txBody>
            <a:bodyPr vert="horz" wrap="square" lIns="0" tIns="25130" rIns="0" bIns="0" rtlCol="0">
              <a:spAutoFit/>
            </a:bodyPr>
            <a:lstStyle/>
            <a:p>
              <a:pPr marL="10471" algn="ctr">
                <a:lnSpc>
                  <a:spcPts val="1649"/>
                </a:lnSpc>
                <a:tabLst>
                  <a:tab pos="1047115" algn="l"/>
                  <a:tab pos="1714652" algn="l"/>
                  <a:tab pos="2387422" algn="l"/>
                  <a:tab pos="3060194" algn="l"/>
                  <a:tab pos="3732965" algn="l"/>
                  <a:tab pos="4405737" algn="l"/>
                  <a:tab pos="5078508" algn="l"/>
                  <a:tab pos="5764368" algn="l"/>
                  <a:tab pos="6455464" algn="l"/>
                  <a:tab pos="7112529" algn="l"/>
                  <a:tab pos="7785300" algn="l"/>
                  <a:tab pos="8458072" algn="l"/>
                  <a:tab pos="9128226" algn="l"/>
                  <a:tab pos="9800996" algn="l"/>
                  <a:tab pos="10476386" algn="l"/>
                  <a:tab pos="11143922" algn="l"/>
                  <a:tab pos="11816693" algn="l"/>
                  <a:tab pos="12476375" algn="l"/>
                  <a:tab pos="13162236" algn="l"/>
                  <a:tab pos="13819301" algn="l"/>
                </a:tabLst>
              </a:pPr>
              <a:r>
                <a:rPr lang="en-US" sz="1484" spc="-33" dirty="0">
                  <a:latin typeface="Arial"/>
                  <a:cs typeface="Arial"/>
                </a:rPr>
                <a:t>2013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101" name="object 3">
              <a:extLst>
                <a:ext uri="{FF2B5EF4-FFF2-40B4-BE49-F238E27FC236}">
                  <a16:creationId xmlns:a16="http://schemas.microsoft.com/office/drawing/2014/main" id="{EDD9A6E9-5BC8-426D-BB81-5BE559B52316}"/>
                </a:ext>
              </a:extLst>
            </p:cNvPr>
            <p:cNvSpPr txBox="1"/>
            <p:nvPr/>
          </p:nvSpPr>
          <p:spPr>
            <a:xfrm>
              <a:off x="7039458" y="5489608"/>
              <a:ext cx="377768" cy="139822"/>
            </a:xfrm>
            <a:prstGeom prst="rect">
              <a:avLst/>
            </a:prstGeom>
          </p:spPr>
          <p:txBody>
            <a:bodyPr vert="horz" wrap="square" lIns="0" tIns="25130" rIns="0" bIns="0" rtlCol="0">
              <a:spAutoFit/>
            </a:bodyPr>
            <a:lstStyle/>
            <a:p>
              <a:pPr marL="10471" algn="ctr">
                <a:lnSpc>
                  <a:spcPts val="1649"/>
                </a:lnSpc>
                <a:tabLst>
                  <a:tab pos="1047115" algn="l"/>
                  <a:tab pos="1714652" algn="l"/>
                  <a:tab pos="2387422" algn="l"/>
                  <a:tab pos="3060194" algn="l"/>
                  <a:tab pos="3732965" algn="l"/>
                  <a:tab pos="4405737" algn="l"/>
                  <a:tab pos="5078508" algn="l"/>
                  <a:tab pos="5764368" algn="l"/>
                  <a:tab pos="6455464" algn="l"/>
                  <a:tab pos="7112529" algn="l"/>
                  <a:tab pos="7785300" algn="l"/>
                  <a:tab pos="8458072" algn="l"/>
                  <a:tab pos="9128226" algn="l"/>
                  <a:tab pos="9800996" algn="l"/>
                  <a:tab pos="10476386" algn="l"/>
                  <a:tab pos="11143922" algn="l"/>
                  <a:tab pos="11816693" algn="l"/>
                  <a:tab pos="12476375" algn="l"/>
                  <a:tab pos="13162236" algn="l"/>
                  <a:tab pos="13819301" algn="l"/>
                </a:tabLst>
              </a:pPr>
              <a:r>
                <a:rPr lang="en-US" sz="1484" spc="-33" dirty="0">
                  <a:latin typeface="Arial"/>
                  <a:cs typeface="Arial"/>
                </a:rPr>
                <a:t>2014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102" name="object 3">
              <a:extLst>
                <a:ext uri="{FF2B5EF4-FFF2-40B4-BE49-F238E27FC236}">
                  <a16:creationId xmlns:a16="http://schemas.microsoft.com/office/drawing/2014/main" id="{77B65FF6-250B-406C-A5AC-D66EB51EA3EB}"/>
                </a:ext>
              </a:extLst>
            </p:cNvPr>
            <p:cNvSpPr txBox="1"/>
            <p:nvPr/>
          </p:nvSpPr>
          <p:spPr>
            <a:xfrm>
              <a:off x="7473212" y="5489608"/>
              <a:ext cx="377768" cy="139822"/>
            </a:xfrm>
            <a:prstGeom prst="rect">
              <a:avLst/>
            </a:prstGeom>
          </p:spPr>
          <p:txBody>
            <a:bodyPr vert="horz" wrap="square" lIns="0" tIns="25130" rIns="0" bIns="0" rtlCol="0">
              <a:spAutoFit/>
            </a:bodyPr>
            <a:lstStyle/>
            <a:p>
              <a:pPr marL="10471" algn="ctr">
                <a:lnSpc>
                  <a:spcPts val="1649"/>
                </a:lnSpc>
                <a:tabLst>
                  <a:tab pos="1047115" algn="l"/>
                  <a:tab pos="1714652" algn="l"/>
                  <a:tab pos="2387422" algn="l"/>
                  <a:tab pos="3060194" algn="l"/>
                  <a:tab pos="3732965" algn="l"/>
                  <a:tab pos="4405737" algn="l"/>
                  <a:tab pos="5078508" algn="l"/>
                  <a:tab pos="5764368" algn="l"/>
                  <a:tab pos="6455464" algn="l"/>
                  <a:tab pos="7112529" algn="l"/>
                  <a:tab pos="7785300" algn="l"/>
                  <a:tab pos="8458072" algn="l"/>
                  <a:tab pos="9128226" algn="l"/>
                  <a:tab pos="9800996" algn="l"/>
                  <a:tab pos="10476386" algn="l"/>
                  <a:tab pos="11143922" algn="l"/>
                  <a:tab pos="11816693" algn="l"/>
                  <a:tab pos="12476375" algn="l"/>
                  <a:tab pos="13162236" algn="l"/>
                  <a:tab pos="13819301" algn="l"/>
                </a:tabLst>
              </a:pPr>
              <a:r>
                <a:rPr lang="en-US" sz="1484" spc="-33" dirty="0">
                  <a:latin typeface="Arial"/>
                  <a:cs typeface="Arial"/>
                </a:rPr>
                <a:t>2015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103" name="object 3">
              <a:extLst>
                <a:ext uri="{FF2B5EF4-FFF2-40B4-BE49-F238E27FC236}">
                  <a16:creationId xmlns:a16="http://schemas.microsoft.com/office/drawing/2014/main" id="{5A3458A4-AB12-4CFB-976D-234307187927}"/>
                </a:ext>
              </a:extLst>
            </p:cNvPr>
            <p:cNvSpPr txBox="1"/>
            <p:nvPr/>
          </p:nvSpPr>
          <p:spPr>
            <a:xfrm>
              <a:off x="7871797" y="5489608"/>
              <a:ext cx="377768" cy="139822"/>
            </a:xfrm>
            <a:prstGeom prst="rect">
              <a:avLst/>
            </a:prstGeom>
          </p:spPr>
          <p:txBody>
            <a:bodyPr vert="horz" wrap="square" lIns="0" tIns="25130" rIns="0" bIns="0" rtlCol="0">
              <a:spAutoFit/>
            </a:bodyPr>
            <a:lstStyle/>
            <a:p>
              <a:pPr marL="10471" algn="ctr">
                <a:lnSpc>
                  <a:spcPts val="1649"/>
                </a:lnSpc>
                <a:tabLst>
                  <a:tab pos="1047115" algn="l"/>
                  <a:tab pos="1714652" algn="l"/>
                  <a:tab pos="2387422" algn="l"/>
                  <a:tab pos="3060194" algn="l"/>
                  <a:tab pos="3732965" algn="l"/>
                  <a:tab pos="4405737" algn="l"/>
                  <a:tab pos="5078508" algn="l"/>
                  <a:tab pos="5764368" algn="l"/>
                  <a:tab pos="6455464" algn="l"/>
                  <a:tab pos="7112529" algn="l"/>
                  <a:tab pos="7785300" algn="l"/>
                  <a:tab pos="8458072" algn="l"/>
                  <a:tab pos="9128226" algn="l"/>
                  <a:tab pos="9800996" algn="l"/>
                  <a:tab pos="10476386" algn="l"/>
                  <a:tab pos="11143922" algn="l"/>
                  <a:tab pos="11816693" algn="l"/>
                  <a:tab pos="12476375" algn="l"/>
                  <a:tab pos="13162236" algn="l"/>
                  <a:tab pos="13819301" algn="l"/>
                </a:tabLst>
              </a:pPr>
              <a:r>
                <a:rPr lang="en-US" sz="1484" spc="-33" dirty="0">
                  <a:latin typeface="Arial"/>
                  <a:cs typeface="Arial"/>
                </a:rPr>
                <a:t>2016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104" name="object 3">
              <a:extLst>
                <a:ext uri="{FF2B5EF4-FFF2-40B4-BE49-F238E27FC236}">
                  <a16:creationId xmlns:a16="http://schemas.microsoft.com/office/drawing/2014/main" id="{DE4641C5-90A2-48A9-8219-03D679E30F99}"/>
                </a:ext>
              </a:extLst>
            </p:cNvPr>
            <p:cNvSpPr txBox="1"/>
            <p:nvPr/>
          </p:nvSpPr>
          <p:spPr>
            <a:xfrm>
              <a:off x="8282104" y="5489608"/>
              <a:ext cx="377768" cy="139822"/>
            </a:xfrm>
            <a:prstGeom prst="rect">
              <a:avLst/>
            </a:prstGeom>
          </p:spPr>
          <p:txBody>
            <a:bodyPr vert="horz" wrap="square" lIns="0" tIns="25130" rIns="0" bIns="0" rtlCol="0">
              <a:spAutoFit/>
            </a:bodyPr>
            <a:lstStyle/>
            <a:p>
              <a:pPr marL="10471" algn="ctr">
                <a:lnSpc>
                  <a:spcPts val="1649"/>
                </a:lnSpc>
                <a:tabLst>
                  <a:tab pos="1047115" algn="l"/>
                  <a:tab pos="1714652" algn="l"/>
                  <a:tab pos="2387422" algn="l"/>
                  <a:tab pos="3060194" algn="l"/>
                  <a:tab pos="3732965" algn="l"/>
                  <a:tab pos="4405737" algn="l"/>
                  <a:tab pos="5078508" algn="l"/>
                  <a:tab pos="5764368" algn="l"/>
                  <a:tab pos="6455464" algn="l"/>
                  <a:tab pos="7112529" algn="l"/>
                  <a:tab pos="7785300" algn="l"/>
                  <a:tab pos="8458072" algn="l"/>
                  <a:tab pos="9128226" algn="l"/>
                  <a:tab pos="9800996" algn="l"/>
                  <a:tab pos="10476386" algn="l"/>
                  <a:tab pos="11143922" algn="l"/>
                  <a:tab pos="11816693" algn="l"/>
                  <a:tab pos="12476375" algn="l"/>
                  <a:tab pos="13162236" algn="l"/>
                  <a:tab pos="13819301" algn="l"/>
                </a:tabLst>
              </a:pPr>
              <a:r>
                <a:rPr lang="en-US" sz="1484" spc="-33" dirty="0">
                  <a:latin typeface="Arial"/>
                  <a:cs typeface="Arial"/>
                </a:rPr>
                <a:t>2017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105" name="object 3">
              <a:extLst>
                <a:ext uri="{FF2B5EF4-FFF2-40B4-BE49-F238E27FC236}">
                  <a16:creationId xmlns:a16="http://schemas.microsoft.com/office/drawing/2014/main" id="{52190BE6-2A99-4ADF-BF64-63DFCE162161}"/>
                </a:ext>
              </a:extLst>
            </p:cNvPr>
            <p:cNvSpPr txBox="1"/>
            <p:nvPr/>
          </p:nvSpPr>
          <p:spPr>
            <a:xfrm>
              <a:off x="8686550" y="5489608"/>
              <a:ext cx="377768" cy="139822"/>
            </a:xfrm>
            <a:prstGeom prst="rect">
              <a:avLst/>
            </a:prstGeom>
          </p:spPr>
          <p:txBody>
            <a:bodyPr vert="horz" wrap="square" lIns="0" tIns="25130" rIns="0" bIns="0" rtlCol="0">
              <a:spAutoFit/>
            </a:bodyPr>
            <a:lstStyle/>
            <a:p>
              <a:pPr marL="10471" algn="ctr">
                <a:lnSpc>
                  <a:spcPts val="1649"/>
                </a:lnSpc>
                <a:tabLst>
                  <a:tab pos="1047115" algn="l"/>
                  <a:tab pos="1714652" algn="l"/>
                  <a:tab pos="2387422" algn="l"/>
                  <a:tab pos="3060194" algn="l"/>
                  <a:tab pos="3732965" algn="l"/>
                  <a:tab pos="4405737" algn="l"/>
                  <a:tab pos="5078508" algn="l"/>
                  <a:tab pos="5764368" algn="l"/>
                  <a:tab pos="6455464" algn="l"/>
                  <a:tab pos="7112529" algn="l"/>
                  <a:tab pos="7785300" algn="l"/>
                  <a:tab pos="8458072" algn="l"/>
                  <a:tab pos="9128226" algn="l"/>
                  <a:tab pos="9800996" algn="l"/>
                  <a:tab pos="10476386" algn="l"/>
                  <a:tab pos="11143922" algn="l"/>
                  <a:tab pos="11816693" algn="l"/>
                  <a:tab pos="12476375" algn="l"/>
                  <a:tab pos="13162236" algn="l"/>
                  <a:tab pos="13819301" algn="l"/>
                </a:tabLst>
              </a:pPr>
              <a:r>
                <a:rPr lang="en-US" sz="1484" spc="-33" dirty="0">
                  <a:latin typeface="Arial"/>
                  <a:cs typeface="Arial"/>
                </a:rPr>
                <a:t>2018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106" name="object 3">
              <a:extLst>
                <a:ext uri="{FF2B5EF4-FFF2-40B4-BE49-F238E27FC236}">
                  <a16:creationId xmlns:a16="http://schemas.microsoft.com/office/drawing/2014/main" id="{F2343CD6-00DA-4288-ABBF-16D8ADBC9BD4}"/>
                </a:ext>
              </a:extLst>
            </p:cNvPr>
            <p:cNvSpPr txBox="1"/>
            <p:nvPr/>
          </p:nvSpPr>
          <p:spPr>
            <a:xfrm>
              <a:off x="9108581" y="5489608"/>
              <a:ext cx="377768" cy="139822"/>
            </a:xfrm>
            <a:prstGeom prst="rect">
              <a:avLst/>
            </a:prstGeom>
          </p:spPr>
          <p:txBody>
            <a:bodyPr vert="horz" wrap="square" lIns="0" tIns="25130" rIns="0" bIns="0" rtlCol="0">
              <a:spAutoFit/>
            </a:bodyPr>
            <a:lstStyle/>
            <a:p>
              <a:pPr marL="10471" algn="ctr">
                <a:lnSpc>
                  <a:spcPts val="1649"/>
                </a:lnSpc>
                <a:tabLst>
                  <a:tab pos="1047115" algn="l"/>
                  <a:tab pos="1714652" algn="l"/>
                  <a:tab pos="2387422" algn="l"/>
                  <a:tab pos="3060194" algn="l"/>
                  <a:tab pos="3732965" algn="l"/>
                  <a:tab pos="4405737" algn="l"/>
                  <a:tab pos="5078508" algn="l"/>
                  <a:tab pos="5764368" algn="l"/>
                  <a:tab pos="6455464" algn="l"/>
                  <a:tab pos="7112529" algn="l"/>
                  <a:tab pos="7785300" algn="l"/>
                  <a:tab pos="8458072" algn="l"/>
                  <a:tab pos="9128226" algn="l"/>
                  <a:tab pos="9800996" algn="l"/>
                  <a:tab pos="10476386" algn="l"/>
                  <a:tab pos="11143922" algn="l"/>
                  <a:tab pos="11816693" algn="l"/>
                  <a:tab pos="12476375" algn="l"/>
                  <a:tab pos="13162236" algn="l"/>
                  <a:tab pos="13819301" algn="l"/>
                </a:tabLst>
              </a:pPr>
              <a:r>
                <a:rPr lang="en-US" sz="1484" spc="-33" dirty="0">
                  <a:latin typeface="Arial"/>
                  <a:cs typeface="Arial"/>
                </a:rPr>
                <a:t>2019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107" name="object 3">
              <a:extLst>
                <a:ext uri="{FF2B5EF4-FFF2-40B4-BE49-F238E27FC236}">
                  <a16:creationId xmlns:a16="http://schemas.microsoft.com/office/drawing/2014/main" id="{8F972714-1B81-40AB-8F6B-9582105C1CE6}"/>
                </a:ext>
              </a:extLst>
            </p:cNvPr>
            <p:cNvSpPr txBox="1"/>
            <p:nvPr/>
          </p:nvSpPr>
          <p:spPr>
            <a:xfrm>
              <a:off x="9518889" y="5489608"/>
              <a:ext cx="377768" cy="139822"/>
            </a:xfrm>
            <a:prstGeom prst="rect">
              <a:avLst/>
            </a:prstGeom>
          </p:spPr>
          <p:txBody>
            <a:bodyPr vert="horz" wrap="square" lIns="0" tIns="25130" rIns="0" bIns="0" rtlCol="0">
              <a:spAutoFit/>
            </a:bodyPr>
            <a:lstStyle/>
            <a:p>
              <a:pPr marL="10471" algn="ctr">
                <a:lnSpc>
                  <a:spcPts val="1649"/>
                </a:lnSpc>
                <a:tabLst>
                  <a:tab pos="1047115" algn="l"/>
                  <a:tab pos="1714652" algn="l"/>
                  <a:tab pos="2387422" algn="l"/>
                  <a:tab pos="3060194" algn="l"/>
                  <a:tab pos="3732965" algn="l"/>
                  <a:tab pos="4405737" algn="l"/>
                  <a:tab pos="5078508" algn="l"/>
                  <a:tab pos="5764368" algn="l"/>
                  <a:tab pos="6455464" algn="l"/>
                  <a:tab pos="7112529" algn="l"/>
                  <a:tab pos="7785300" algn="l"/>
                  <a:tab pos="8458072" algn="l"/>
                  <a:tab pos="9128226" algn="l"/>
                  <a:tab pos="9800996" algn="l"/>
                  <a:tab pos="10476386" algn="l"/>
                  <a:tab pos="11143922" algn="l"/>
                  <a:tab pos="11816693" algn="l"/>
                  <a:tab pos="12476375" algn="l"/>
                  <a:tab pos="13162236" algn="l"/>
                  <a:tab pos="13819301" algn="l"/>
                </a:tabLst>
              </a:pPr>
              <a:r>
                <a:rPr lang="en-US" sz="1484" spc="-33" dirty="0">
                  <a:latin typeface="Arial"/>
                  <a:cs typeface="Arial"/>
                </a:rPr>
                <a:t>2020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108" name="object 3">
              <a:extLst>
                <a:ext uri="{FF2B5EF4-FFF2-40B4-BE49-F238E27FC236}">
                  <a16:creationId xmlns:a16="http://schemas.microsoft.com/office/drawing/2014/main" id="{D3B706A8-0F18-44FC-93A6-D000150D23A7}"/>
                </a:ext>
              </a:extLst>
            </p:cNvPr>
            <p:cNvSpPr txBox="1"/>
            <p:nvPr/>
          </p:nvSpPr>
          <p:spPr>
            <a:xfrm>
              <a:off x="9905750" y="5489608"/>
              <a:ext cx="377768" cy="139822"/>
            </a:xfrm>
            <a:prstGeom prst="rect">
              <a:avLst/>
            </a:prstGeom>
          </p:spPr>
          <p:txBody>
            <a:bodyPr vert="horz" wrap="square" lIns="0" tIns="25130" rIns="0" bIns="0" rtlCol="0">
              <a:spAutoFit/>
            </a:bodyPr>
            <a:lstStyle/>
            <a:p>
              <a:pPr marL="10471" algn="ctr">
                <a:lnSpc>
                  <a:spcPts val="1649"/>
                </a:lnSpc>
                <a:tabLst>
                  <a:tab pos="1047115" algn="l"/>
                  <a:tab pos="1714652" algn="l"/>
                  <a:tab pos="2387422" algn="l"/>
                  <a:tab pos="3060194" algn="l"/>
                  <a:tab pos="3732965" algn="l"/>
                  <a:tab pos="4405737" algn="l"/>
                  <a:tab pos="5078508" algn="l"/>
                  <a:tab pos="5764368" algn="l"/>
                  <a:tab pos="6455464" algn="l"/>
                  <a:tab pos="7112529" algn="l"/>
                  <a:tab pos="7785300" algn="l"/>
                  <a:tab pos="8458072" algn="l"/>
                  <a:tab pos="9128226" algn="l"/>
                  <a:tab pos="9800996" algn="l"/>
                  <a:tab pos="10476386" algn="l"/>
                  <a:tab pos="11143922" algn="l"/>
                  <a:tab pos="11816693" algn="l"/>
                  <a:tab pos="12476375" algn="l"/>
                  <a:tab pos="13162236" algn="l"/>
                  <a:tab pos="13819301" algn="l"/>
                </a:tabLst>
              </a:pPr>
              <a:r>
                <a:rPr lang="en-US" sz="1484" spc="-33" dirty="0">
                  <a:latin typeface="Arial"/>
                  <a:cs typeface="Arial"/>
                </a:rPr>
                <a:t>2021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109" name="object 3">
              <a:extLst>
                <a:ext uri="{FF2B5EF4-FFF2-40B4-BE49-F238E27FC236}">
                  <a16:creationId xmlns:a16="http://schemas.microsoft.com/office/drawing/2014/main" id="{73B9D179-B96C-4CBC-9DE8-CD14C8186782}"/>
                </a:ext>
              </a:extLst>
            </p:cNvPr>
            <p:cNvSpPr txBox="1"/>
            <p:nvPr/>
          </p:nvSpPr>
          <p:spPr>
            <a:xfrm>
              <a:off x="10298473" y="5489608"/>
              <a:ext cx="377768" cy="139822"/>
            </a:xfrm>
            <a:prstGeom prst="rect">
              <a:avLst/>
            </a:prstGeom>
          </p:spPr>
          <p:txBody>
            <a:bodyPr vert="horz" wrap="square" lIns="0" tIns="25130" rIns="0" bIns="0" rtlCol="0">
              <a:spAutoFit/>
            </a:bodyPr>
            <a:lstStyle/>
            <a:p>
              <a:pPr marL="10471" algn="ctr">
                <a:lnSpc>
                  <a:spcPts val="1649"/>
                </a:lnSpc>
                <a:tabLst>
                  <a:tab pos="1047115" algn="l"/>
                  <a:tab pos="1714652" algn="l"/>
                  <a:tab pos="2387422" algn="l"/>
                  <a:tab pos="3060194" algn="l"/>
                  <a:tab pos="3732965" algn="l"/>
                  <a:tab pos="4405737" algn="l"/>
                  <a:tab pos="5078508" algn="l"/>
                  <a:tab pos="5764368" algn="l"/>
                  <a:tab pos="6455464" algn="l"/>
                  <a:tab pos="7112529" algn="l"/>
                  <a:tab pos="7785300" algn="l"/>
                  <a:tab pos="8458072" algn="l"/>
                  <a:tab pos="9128226" algn="l"/>
                  <a:tab pos="9800996" algn="l"/>
                  <a:tab pos="10476386" algn="l"/>
                  <a:tab pos="11143922" algn="l"/>
                  <a:tab pos="11816693" algn="l"/>
                  <a:tab pos="12476375" algn="l"/>
                  <a:tab pos="13162236" algn="l"/>
                  <a:tab pos="13819301" algn="l"/>
                </a:tabLst>
              </a:pPr>
              <a:r>
                <a:rPr lang="en-US" sz="1484" spc="-33" dirty="0">
                  <a:latin typeface="Arial"/>
                  <a:cs typeface="Arial"/>
                </a:rPr>
                <a:t>2022</a:t>
              </a:r>
              <a:endParaRPr sz="1484" dirty="0">
                <a:latin typeface="Arial"/>
                <a:cs typeface="Arial"/>
              </a:endParaRPr>
            </a:p>
          </p:txBody>
        </p:sp>
        <p:sp>
          <p:nvSpPr>
            <p:cNvPr id="110" name="object 58">
              <a:extLst>
                <a:ext uri="{FF2B5EF4-FFF2-40B4-BE49-F238E27FC236}">
                  <a16:creationId xmlns:a16="http://schemas.microsoft.com/office/drawing/2014/main" id="{0546013D-FE9E-4749-9D35-D95C278839DD}"/>
                </a:ext>
              </a:extLst>
            </p:cNvPr>
            <p:cNvSpPr txBox="1"/>
            <p:nvPr/>
          </p:nvSpPr>
          <p:spPr>
            <a:xfrm>
              <a:off x="5624145" y="3915608"/>
              <a:ext cx="138509" cy="313690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ko-KR" sz="1484" b="1" spc="-16" dirty="0">
                  <a:solidFill>
                    <a:srgbClr val="FFFFFF"/>
                  </a:solidFill>
                  <a:latin typeface="Arial"/>
                  <a:cs typeface="Arial"/>
                </a:rPr>
                <a:t>225.4</a:t>
              </a:r>
              <a:endParaRPr lang="ko-KR" altLang="en-US" sz="1484" dirty="0">
                <a:latin typeface="Arial"/>
                <a:cs typeface="Arial"/>
              </a:endParaRPr>
            </a:p>
          </p:txBody>
        </p:sp>
        <p:sp>
          <p:nvSpPr>
            <p:cNvPr id="111" name="object 58">
              <a:extLst>
                <a:ext uri="{FF2B5EF4-FFF2-40B4-BE49-F238E27FC236}">
                  <a16:creationId xmlns:a16="http://schemas.microsoft.com/office/drawing/2014/main" id="{6BD1D303-AD0E-42CE-9B3E-17D37D06F336}"/>
                </a:ext>
              </a:extLst>
            </p:cNvPr>
            <p:cNvSpPr txBox="1"/>
            <p:nvPr/>
          </p:nvSpPr>
          <p:spPr>
            <a:xfrm>
              <a:off x="5207976" y="4191100"/>
              <a:ext cx="138509" cy="313690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>
                <a:spcBef>
                  <a:spcPts val="396"/>
                </a:spcBef>
              </a:pPr>
              <a:r>
                <a:rPr lang="en-US" altLang="ko-KR" sz="1484" b="1" spc="-16" dirty="0">
                  <a:solidFill>
                    <a:schemeClr val="bg1"/>
                  </a:solidFill>
                  <a:latin typeface="Arial"/>
                  <a:cs typeface="Arial"/>
                </a:rPr>
                <a:t>185.6</a:t>
              </a:r>
            </a:p>
          </p:txBody>
        </p:sp>
        <p:sp>
          <p:nvSpPr>
            <p:cNvPr id="112" name="object 72">
              <a:extLst>
                <a:ext uri="{FF2B5EF4-FFF2-40B4-BE49-F238E27FC236}">
                  <a16:creationId xmlns:a16="http://schemas.microsoft.com/office/drawing/2014/main" id="{A72885FE-BFA4-44AA-8B35-42BA24A3511B}"/>
                </a:ext>
              </a:extLst>
            </p:cNvPr>
            <p:cNvSpPr txBox="1"/>
            <p:nvPr/>
          </p:nvSpPr>
          <p:spPr>
            <a:xfrm>
              <a:off x="5442014" y="4691812"/>
              <a:ext cx="138509" cy="255270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>
                <a:spcBef>
                  <a:spcPts val="1336"/>
                </a:spcBef>
              </a:pPr>
              <a:r>
                <a:rPr lang="en-US" altLang="ko-KR" sz="1484" b="1" spc="-16" dirty="0">
                  <a:solidFill>
                    <a:srgbClr val="026B76"/>
                  </a:solidFill>
                  <a:latin typeface="Arial"/>
                  <a:cs typeface="Arial"/>
                </a:rPr>
                <a:t>67.6</a:t>
              </a:r>
            </a:p>
          </p:txBody>
        </p:sp>
        <p:sp>
          <p:nvSpPr>
            <p:cNvPr id="113" name="object 72">
              <a:extLst>
                <a:ext uri="{FF2B5EF4-FFF2-40B4-BE49-F238E27FC236}">
                  <a16:creationId xmlns:a16="http://schemas.microsoft.com/office/drawing/2014/main" id="{5519395B-30BE-4A36-8AB7-558DA2EFDF8A}"/>
                </a:ext>
              </a:extLst>
            </p:cNvPr>
            <p:cNvSpPr txBox="1"/>
            <p:nvPr/>
          </p:nvSpPr>
          <p:spPr>
            <a:xfrm>
              <a:off x="5037202" y="4759897"/>
              <a:ext cx="138509" cy="255270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>
                <a:spcBef>
                  <a:spcPts val="1344"/>
                </a:spcBef>
              </a:pPr>
              <a:r>
                <a:rPr lang="en-US" altLang="ko-KR" sz="1484" b="1" spc="-16" dirty="0">
                  <a:solidFill>
                    <a:srgbClr val="026B76"/>
                  </a:solidFill>
                  <a:latin typeface="Arial"/>
                  <a:cs typeface="Arial"/>
                </a:rPr>
                <a:t>57.8</a:t>
              </a:r>
            </a:p>
          </p:txBody>
        </p:sp>
        <p:sp>
          <p:nvSpPr>
            <p:cNvPr id="114" name="object 72">
              <a:extLst>
                <a:ext uri="{FF2B5EF4-FFF2-40B4-BE49-F238E27FC236}">
                  <a16:creationId xmlns:a16="http://schemas.microsoft.com/office/drawing/2014/main" id="{4F1B3AB3-C6F6-4534-AF1F-09532AA0B619}"/>
                </a:ext>
              </a:extLst>
            </p:cNvPr>
            <p:cNvSpPr txBox="1"/>
            <p:nvPr/>
          </p:nvSpPr>
          <p:spPr>
            <a:xfrm>
              <a:off x="4635478" y="4782852"/>
              <a:ext cx="138509" cy="255270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>
                <a:spcBef>
                  <a:spcPts val="1064"/>
                </a:spcBef>
              </a:pPr>
              <a:r>
                <a:rPr lang="en-US" altLang="ko-KR" sz="1484" b="1" spc="-16" dirty="0">
                  <a:solidFill>
                    <a:srgbClr val="026B76"/>
                  </a:solidFill>
                  <a:latin typeface="Arial"/>
                  <a:cs typeface="Arial"/>
                </a:rPr>
                <a:t>53.5</a:t>
              </a:r>
            </a:p>
          </p:txBody>
        </p:sp>
        <p:sp>
          <p:nvSpPr>
            <p:cNvPr id="115" name="object 72">
              <a:extLst>
                <a:ext uri="{FF2B5EF4-FFF2-40B4-BE49-F238E27FC236}">
                  <a16:creationId xmlns:a16="http://schemas.microsoft.com/office/drawing/2014/main" id="{1797E0D7-B610-41DB-9241-37BED4AB71E3}"/>
                </a:ext>
              </a:extLst>
            </p:cNvPr>
            <p:cNvSpPr txBox="1"/>
            <p:nvPr/>
          </p:nvSpPr>
          <p:spPr>
            <a:xfrm>
              <a:off x="4229929" y="4813459"/>
              <a:ext cx="138509" cy="255270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>
                <a:spcBef>
                  <a:spcPts val="1344"/>
                </a:spcBef>
              </a:pPr>
              <a:r>
                <a:rPr lang="en-US" altLang="ko-KR" sz="1484" b="1" spc="-16" dirty="0">
                  <a:solidFill>
                    <a:srgbClr val="026B76"/>
                  </a:solidFill>
                  <a:latin typeface="Arial"/>
                  <a:cs typeface="Arial"/>
                </a:rPr>
                <a:t>48.3</a:t>
              </a:r>
            </a:p>
          </p:txBody>
        </p:sp>
        <p:sp>
          <p:nvSpPr>
            <p:cNvPr id="116" name="object 72">
              <a:extLst>
                <a:ext uri="{FF2B5EF4-FFF2-40B4-BE49-F238E27FC236}">
                  <a16:creationId xmlns:a16="http://schemas.microsoft.com/office/drawing/2014/main" id="{E7AF0326-AC0C-4476-8A17-CB3C11D8B877}"/>
                </a:ext>
              </a:extLst>
            </p:cNvPr>
            <p:cNvSpPr txBox="1"/>
            <p:nvPr/>
          </p:nvSpPr>
          <p:spPr>
            <a:xfrm>
              <a:off x="3820553" y="4844067"/>
              <a:ext cx="138509" cy="255270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>
                <a:spcBef>
                  <a:spcPts val="1344"/>
                </a:spcBef>
              </a:pPr>
              <a:r>
                <a:rPr lang="en-US" altLang="ko-KR" sz="1484" b="1" spc="-16" dirty="0">
                  <a:solidFill>
                    <a:srgbClr val="026B76"/>
                  </a:solidFill>
                  <a:latin typeface="Arial"/>
                  <a:cs typeface="Arial"/>
                </a:rPr>
                <a:t>45.9</a:t>
              </a:r>
            </a:p>
          </p:txBody>
        </p:sp>
        <p:sp>
          <p:nvSpPr>
            <p:cNvPr id="117" name="object 72">
              <a:extLst>
                <a:ext uri="{FF2B5EF4-FFF2-40B4-BE49-F238E27FC236}">
                  <a16:creationId xmlns:a16="http://schemas.microsoft.com/office/drawing/2014/main" id="{E387AE94-7C3E-4551-B856-3922CD1D3F65}"/>
                </a:ext>
              </a:extLst>
            </p:cNvPr>
            <p:cNvSpPr txBox="1"/>
            <p:nvPr/>
          </p:nvSpPr>
          <p:spPr>
            <a:xfrm>
              <a:off x="3422655" y="4870848"/>
              <a:ext cx="138509" cy="255270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>
                <a:spcBef>
                  <a:spcPts val="1344"/>
                </a:spcBef>
              </a:pPr>
              <a:r>
                <a:rPr lang="en-US" altLang="ko-KR" sz="1484" b="1" spc="-16" dirty="0">
                  <a:solidFill>
                    <a:srgbClr val="026B76"/>
                  </a:solidFill>
                  <a:latin typeface="Arial"/>
                  <a:cs typeface="Arial"/>
                </a:rPr>
                <a:t>40.3</a:t>
              </a:r>
            </a:p>
          </p:txBody>
        </p:sp>
        <p:sp>
          <p:nvSpPr>
            <p:cNvPr id="118" name="object 72">
              <a:extLst>
                <a:ext uri="{FF2B5EF4-FFF2-40B4-BE49-F238E27FC236}">
                  <a16:creationId xmlns:a16="http://schemas.microsoft.com/office/drawing/2014/main" id="{8EF5DD8B-FF74-445A-B187-418D80142FD1}"/>
                </a:ext>
              </a:extLst>
            </p:cNvPr>
            <p:cNvSpPr txBox="1"/>
            <p:nvPr/>
          </p:nvSpPr>
          <p:spPr>
            <a:xfrm>
              <a:off x="3013279" y="4924411"/>
              <a:ext cx="138509" cy="255270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>
                <a:spcBef>
                  <a:spcPts val="41"/>
                </a:spcBef>
              </a:pPr>
              <a:r>
                <a:rPr lang="en-US" altLang="ko-KR" sz="1484" b="1" spc="-16" dirty="0">
                  <a:solidFill>
                    <a:srgbClr val="026B76"/>
                  </a:solidFill>
                  <a:latin typeface="Arial"/>
                  <a:cs typeface="Arial"/>
                </a:rPr>
                <a:t>33.1</a:t>
              </a:r>
            </a:p>
          </p:txBody>
        </p:sp>
        <p:sp>
          <p:nvSpPr>
            <p:cNvPr id="119" name="object 58">
              <a:extLst>
                <a:ext uri="{FF2B5EF4-FFF2-40B4-BE49-F238E27FC236}">
                  <a16:creationId xmlns:a16="http://schemas.microsoft.com/office/drawing/2014/main" id="{E3DC9102-5E9E-40D2-8CF3-AB0075220662}"/>
                </a:ext>
              </a:extLst>
            </p:cNvPr>
            <p:cNvSpPr txBox="1"/>
            <p:nvPr/>
          </p:nvSpPr>
          <p:spPr>
            <a:xfrm>
              <a:off x="4802426" y="4279097"/>
              <a:ext cx="138509" cy="313690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>
                <a:spcBef>
                  <a:spcPts val="388"/>
                </a:spcBef>
              </a:pPr>
              <a:r>
                <a:rPr lang="en-US" altLang="ko-KR" sz="1484" b="1" spc="-16" dirty="0">
                  <a:solidFill>
                    <a:schemeClr val="bg1"/>
                  </a:solidFill>
                  <a:latin typeface="Arial"/>
                  <a:cs typeface="Arial"/>
                </a:rPr>
                <a:t>173.4</a:t>
              </a:r>
            </a:p>
          </p:txBody>
        </p:sp>
        <p:sp>
          <p:nvSpPr>
            <p:cNvPr id="120" name="object 58">
              <a:extLst>
                <a:ext uri="{FF2B5EF4-FFF2-40B4-BE49-F238E27FC236}">
                  <a16:creationId xmlns:a16="http://schemas.microsoft.com/office/drawing/2014/main" id="{38B613F0-332F-4D89-8B99-AE4BAF521F0B}"/>
                </a:ext>
              </a:extLst>
            </p:cNvPr>
            <p:cNvSpPr txBox="1"/>
            <p:nvPr/>
          </p:nvSpPr>
          <p:spPr>
            <a:xfrm>
              <a:off x="4396877" y="4370919"/>
              <a:ext cx="138509" cy="313690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>
                <a:spcBef>
                  <a:spcPts val="668"/>
                </a:spcBef>
              </a:pPr>
              <a:r>
                <a:rPr lang="en-US" altLang="ko-KR" sz="1484" b="1" spc="-16" dirty="0">
                  <a:solidFill>
                    <a:schemeClr val="bg1"/>
                  </a:solidFill>
                  <a:latin typeface="Arial"/>
                  <a:cs typeface="Arial"/>
                </a:rPr>
                <a:t>157.0</a:t>
              </a:r>
            </a:p>
          </p:txBody>
        </p:sp>
        <p:sp>
          <p:nvSpPr>
            <p:cNvPr id="121" name="object 58">
              <a:extLst>
                <a:ext uri="{FF2B5EF4-FFF2-40B4-BE49-F238E27FC236}">
                  <a16:creationId xmlns:a16="http://schemas.microsoft.com/office/drawing/2014/main" id="{831AC955-CDC4-4D24-99CA-DF990EA4859A}"/>
                </a:ext>
              </a:extLst>
            </p:cNvPr>
            <p:cNvSpPr txBox="1"/>
            <p:nvPr/>
          </p:nvSpPr>
          <p:spPr>
            <a:xfrm>
              <a:off x="3991327" y="4432134"/>
              <a:ext cx="138509" cy="313690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>
                <a:spcBef>
                  <a:spcPts val="388"/>
                </a:spcBef>
              </a:pPr>
              <a:r>
                <a:rPr lang="en-US" altLang="ko-KR" sz="1484" b="1" spc="-16" dirty="0">
                  <a:solidFill>
                    <a:schemeClr val="bg1"/>
                  </a:solidFill>
                  <a:latin typeface="Arial"/>
                  <a:cs typeface="Arial"/>
                </a:rPr>
                <a:t>151.1</a:t>
              </a:r>
            </a:p>
          </p:txBody>
        </p:sp>
        <p:sp>
          <p:nvSpPr>
            <p:cNvPr id="122" name="object 58">
              <a:extLst>
                <a:ext uri="{FF2B5EF4-FFF2-40B4-BE49-F238E27FC236}">
                  <a16:creationId xmlns:a16="http://schemas.microsoft.com/office/drawing/2014/main" id="{FE5C018B-3A0E-4D65-B747-D1A27563A9B0}"/>
                </a:ext>
              </a:extLst>
            </p:cNvPr>
            <p:cNvSpPr txBox="1"/>
            <p:nvPr/>
          </p:nvSpPr>
          <p:spPr>
            <a:xfrm>
              <a:off x="3589603" y="4562216"/>
              <a:ext cx="138509" cy="313690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>
                <a:spcBef>
                  <a:spcPts val="388"/>
                </a:spcBef>
              </a:pPr>
              <a:r>
                <a:rPr lang="en-US" altLang="ko-KR" sz="1484" b="1" spc="-16" dirty="0">
                  <a:solidFill>
                    <a:srgbClr val="EAA14B"/>
                  </a:solidFill>
                  <a:latin typeface="Arial"/>
                  <a:cs typeface="Arial"/>
                </a:rPr>
                <a:t>133.1</a:t>
              </a:r>
            </a:p>
          </p:txBody>
        </p:sp>
        <p:sp>
          <p:nvSpPr>
            <p:cNvPr id="123" name="object 58">
              <a:extLst>
                <a:ext uri="{FF2B5EF4-FFF2-40B4-BE49-F238E27FC236}">
                  <a16:creationId xmlns:a16="http://schemas.microsoft.com/office/drawing/2014/main" id="{E0D5DA19-2A53-47A7-829E-A94ED3429FB5}"/>
                </a:ext>
              </a:extLst>
            </p:cNvPr>
            <p:cNvSpPr txBox="1"/>
            <p:nvPr/>
          </p:nvSpPr>
          <p:spPr>
            <a:xfrm>
              <a:off x="3180227" y="4722906"/>
              <a:ext cx="138509" cy="313690"/>
            </a:xfrm>
            <a:prstGeom prst="rect">
              <a:avLst/>
            </a:prstGeom>
          </p:spPr>
          <p:txBody>
            <a:bodyPr vert="vert270" wrap="square" lIns="0" tIns="5235" rIns="0" bIns="0" rtlCol="0">
              <a:spAutoFit/>
            </a:bodyPr>
            <a:lstStyle/>
            <a:p>
              <a:pPr>
                <a:spcBef>
                  <a:spcPts val="388"/>
                </a:spcBef>
              </a:pPr>
              <a:r>
                <a:rPr lang="en-US" altLang="ko-KR" sz="1484" b="1" spc="-16" dirty="0">
                  <a:solidFill>
                    <a:srgbClr val="EAA14B"/>
                  </a:solidFill>
                  <a:latin typeface="Arial"/>
                  <a:cs typeface="Arial"/>
                </a:rPr>
                <a:t>105.9</a:t>
              </a:r>
            </a:p>
          </p:txBody>
        </p:sp>
      </p:grpSp>
      <p:sp>
        <p:nvSpPr>
          <p:cNvPr id="141" name="슬라이드 번호 개체 틀 1">
            <a:extLst>
              <a:ext uri="{FF2B5EF4-FFF2-40B4-BE49-F238E27FC236}">
                <a16:creationId xmlns:a16="http://schemas.microsoft.com/office/drawing/2014/main" id="{10381598-B5B5-41F4-AC95-D819B0CCD5E3}"/>
              </a:ext>
            </a:extLst>
          </p:cNvPr>
          <p:cNvSpPr txBox="1">
            <a:spLocks/>
          </p:cNvSpPr>
          <p:nvPr/>
        </p:nvSpPr>
        <p:spPr>
          <a:xfrm>
            <a:off x="19563163" y="10861723"/>
            <a:ext cx="540936" cy="447230"/>
          </a:xfrm>
          <a:prstGeom prst="rect">
            <a:avLst/>
          </a:prstGeom>
        </p:spPr>
        <p:txBody>
          <a:bodyPr vert="horz" lIns="150781" tIns="75390" rIns="150781" bIns="7539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5F1155-D4EA-784C-A51F-D832E946BA31}" type="slidenum">
              <a:rPr kumimoji="1" lang="x-none" altLang="en-US" sz="1319">
                <a:cs typeface="Arial" panose="020B0604020202020204" pitchFamily="34" charset="0"/>
              </a:rPr>
              <a:pPr/>
              <a:t>7</a:t>
            </a:fld>
            <a:endParaRPr kumimoji="1" lang="x-none" altLang="en-US" sz="1319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015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그래픽 5">
            <a:extLst>
              <a:ext uri="{FF2B5EF4-FFF2-40B4-BE49-F238E27FC236}">
                <a16:creationId xmlns:a16="http://schemas.microsoft.com/office/drawing/2014/main" id="{9684B91D-8375-411C-8DC9-CCD01D27B0D0}"/>
              </a:ext>
            </a:extLst>
          </p:cNvPr>
          <p:cNvGrpSpPr/>
          <p:nvPr/>
        </p:nvGrpSpPr>
        <p:grpSpPr>
          <a:xfrm>
            <a:off x="717683" y="1862991"/>
            <a:ext cx="297116" cy="291486"/>
            <a:chOff x="6047934" y="3380130"/>
            <a:chExt cx="97965" cy="96109"/>
          </a:xfrm>
        </p:grpSpPr>
        <p:sp>
          <p:nvSpPr>
            <p:cNvPr id="143" name="자유형 21">
              <a:extLst>
                <a:ext uri="{FF2B5EF4-FFF2-40B4-BE49-F238E27FC236}">
                  <a16:creationId xmlns:a16="http://schemas.microsoft.com/office/drawing/2014/main" id="{0D06F10D-EFBD-4A42-B538-69354CEDB2A1}"/>
                </a:ext>
              </a:extLst>
            </p:cNvPr>
            <p:cNvSpPr/>
            <p:nvPr/>
          </p:nvSpPr>
          <p:spPr>
            <a:xfrm>
              <a:off x="6047934" y="3380130"/>
              <a:ext cx="96131" cy="96109"/>
            </a:xfrm>
            <a:custGeom>
              <a:avLst/>
              <a:gdLst>
                <a:gd name="connsiteX0" fmla="*/ 89615 w 96131"/>
                <a:gd name="connsiteY0" fmla="*/ 43982 h 96109"/>
                <a:gd name="connsiteX1" fmla="*/ 83912 w 96131"/>
                <a:gd name="connsiteY1" fmla="*/ 49684 h 96109"/>
                <a:gd name="connsiteX2" fmla="*/ 49695 w 96131"/>
                <a:gd name="connsiteY2" fmla="*/ 83892 h 96109"/>
                <a:gd name="connsiteX3" fmla="*/ 47251 w 96131"/>
                <a:gd name="connsiteY3" fmla="*/ 83892 h 96109"/>
                <a:gd name="connsiteX4" fmla="*/ 40734 w 96131"/>
                <a:gd name="connsiteY4" fmla="*/ 83892 h 96109"/>
                <a:gd name="connsiteX5" fmla="*/ 11405 w 96131"/>
                <a:gd name="connsiteY5" fmla="*/ 48055 h 96109"/>
                <a:gd name="connsiteX6" fmla="*/ 48066 w 96131"/>
                <a:gd name="connsiteY6" fmla="*/ 11403 h 96109"/>
                <a:gd name="connsiteX7" fmla="*/ 64360 w 96131"/>
                <a:gd name="connsiteY7" fmla="*/ 14661 h 96109"/>
                <a:gd name="connsiteX8" fmla="*/ 71692 w 96131"/>
                <a:gd name="connsiteY8" fmla="*/ 12217 h 96109"/>
                <a:gd name="connsiteX9" fmla="*/ 69248 w 96131"/>
                <a:gd name="connsiteY9" fmla="*/ 4887 h 96109"/>
                <a:gd name="connsiteX10" fmla="*/ 48066 w 96131"/>
                <a:gd name="connsiteY10" fmla="*/ 0 h 96109"/>
                <a:gd name="connsiteX11" fmla="*/ 13849 w 96131"/>
                <a:gd name="connsiteY11" fmla="*/ 13846 h 96109"/>
                <a:gd name="connsiteX12" fmla="*/ 0 w 96131"/>
                <a:gd name="connsiteY12" fmla="*/ 48055 h 96109"/>
                <a:gd name="connsiteX13" fmla="*/ 39104 w 96131"/>
                <a:gd name="connsiteY13" fmla="*/ 95295 h 96109"/>
                <a:gd name="connsiteX14" fmla="*/ 48066 w 96131"/>
                <a:gd name="connsiteY14" fmla="*/ 96110 h 96109"/>
                <a:gd name="connsiteX15" fmla="*/ 51325 w 96131"/>
                <a:gd name="connsiteY15" fmla="*/ 96110 h 96109"/>
                <a:gd name="connsiteX16" fmla="*/ 82283 w 96131"/>
                <a:gd name="connsiteY16" fmla="*/ 82263 h 96109"/>
                <a:gd name="connsiteX17" fmla="*/ 96132 w 96131"/>
                <a:gd name="connsiteY17" fmla="*/ 51313 h 96109"/>
                <a:gd name="connsiteX18" fmla="*/ 90429 w 96131"/>
                <a:gd name="connsiteY18" fmla="*/ 45611 h 96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131" h="96109">
                  <a:moveTo>
                    <a:pt x="89615" y="43982"/>
                  </a:moveTo>
                  <a:cubicBezTo>
                    <a:pt x="86356" y="43982"/>
                    <a:pt x="83912" y="46426"/>
                    <a:pt x="83912" y="49684"/>
                  </a:cubicBezTo>
                  <a:cubicBezTo>
                    <a:pt x="82283" y="67603"/>
                    <a:pt x="68433" y="82263"/>
                    <a:pt x="49695" y="83892"/>
                  </a:cubicBezTo>
                  <a:cubicBezTo>
                    <a:pt x="48881" y="83892"/>
                    <a:pt x="48066" y="83892"/>
                    <a:pt x="47251" y="83892"/>
                  </a:cubicBezTo>
                  <a:cubicBezTo>
                    <a:pt x="44807" y="83892"/>
                    <a:pt x="42363" y="83892"/>
                    <a:pt x="40734" y="83892"/>
                  </a:cubicBezTo>
                  <a:cubicBezTo>
                    <a:pt x="23626" y="80634"/>
                    <a:pt x="11405" y="65159"/>
                    <a:pt x="11405" y="48055"/>
                  </a:cubicBezTo>
                  <a:cubicBezTo>
                    <a:pt x="11405" y="30950"/>
                    <a:pt x="27699" y="11403"/>
                    <a:pt x="48066" y="11403"/>
                  </a:cubicBezTo>
                  <a:cubicBezTo>
                    <a:pt x="68433" y="11403"/>
                    <a:pt x="58657" y="13032"/>
                    <a:pt x="64360" y="14661"/>
                  </a:cubicBezTo>
                  <a:cubicBezTo>
                    <a:pt x="66803" y="16290"/>
                    <a:pt x="70877" y="14661"/>
                    <a:pt x="71692" y="12217"/>
                  </a:cubicBezTo>
                  <a:cubicBezTo>
                    <a:pt x="73321" y="8959"/>
                    <a:pt x="71692" y="5702"/>
                    <a:pt x="69248" y="4887"/>
                  </a:cubicBezTo>
                  <a:cubicBezTo>
                    <a:pt x="62730" y="1629"/>
                    <a:pt x="55398" y="0"/>
                    <a:pt x="48066" y="0"/>
                  </a:cubicBezTo>
                  <a:cubicBezTo>
                    <a:pt x="35031" y="0"/>
                    <a:pt x="23626" y="4887"/>
                    <a:pt x="13849" y="13846"/>
                  </a:cubicBezTo>
                  <a:cubicBezTo>
                    <a:pt x="4888" y="22806"/>
                    <a:pt x="0" y="35023"/>
                    <a:pt x="0" y="48055"/>
                  </a:cubicBezTo>
                  <a:cubicBezTo>
                    <a:pt x="0" y="70861"/>
                    <a:pt x="16294" y="91223"/>
                    <a:pt x="39104" y="95295"/>
                  </a:cubicBezTo>
                  <a:cubicBezTo>
                    <a:pt x="42363" y="95295"/>
                    <a:pt x="44807" y="96110"/>
                    <a:pt x="48066" y="96110"/>
                  </a:cubicBezTo>
                  <a:cubicBezTo>
                    <a:pt x="51325" y="96110"/>
                    <a:pt x="50510" y="96110"/>
                    <a:pt x="51325" y="96110"/>
                  </a:cubicBezTo>
                  <a:cubicBezTo>
                    <a:pt x="62730" y="96110"/>
                    <a:pt x="74136" y="90408"/>
                    <a:pt x="82283" y="82263"/>
                  </a:cubicBezTo>
                  <a:cubicBezTo>
                    <a:pt x="90429" y="74119"/>
                    <a:pt x="95317" y="63530"/>
                    <a:pt x="96132" y="51313"/>
                  </a:cubicBezTo>
                  <a:cubicBezTo>
                    <a:pt x="96132" y="48055"/>
                    <a:pt x="93688" y="45611"/>
                    <a:pt x="90429" y="45611"/>
                  </a:cubicBezTo>
                </a:path>
              </a:pathLst>
            </a:custGeom>
            <a:solidFill>
              <a:srgbClr val="016B71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4" name="자유형 22">
              <a:extLst>
                <a:ext uri="{FF2B5EF4-FFF2-40B4-BE49-F238E27FC236}">
                  <a16:creationId xmlns:a16="http://schemas.microsoft.com/office/drawing/2014/main" id="{2C5D25BC-6AF3-477D-A477-44095424982F}"/>
                </a:ext>
              </a:extLst>
            </p:cNvPr>
            <p:cNvSpPr/>
            <p:nvPr/>
          </p:nvSpPr>
          <p:spPr>
            <a:xfrm>
              <a:off x="6070541" y="3388886"/>
              <a:ext cx="75357" cy="58846"/>
            </a:xfrm>
            <a:custGeom>
              <a:avLst/>
              <a:gdLst>
                <a:gd name="connsiteX0" fmla="*/ 73525 w 75357"/>
                <a:gd name="connsiteY0" fmla="*/ 1833 h 58846"/>
                <a:gd name="connsiteX1" fmla="*/ 65378 w 75357"/>
                <a:gd name="connsiteY1" fmla="*/ 1833 h 58846"/>
                <a:gd name="connsiteX2" fmla="*/ 22200 w 75357"/>
                <a:gd name="connsiteY2" fmla="*/ 45001 h 58846"/>
                <a:gd name="connsiteX3" fmla="*/ 9980 w 75357"/>
                <a:gd name="connsiteY3" fmla="*/ 32783 h 58846"/>
                <a:gd name="connsiteX4" fmla="*/ 1833 w 75357"/>
                <a:gd name="connsiteY4" fmla="*/ 32783 h 58846"/>
                <a:gd name="connsiteX5" fmla="*/ 1833 w 75357"/>
                <a:gd name="connsiteY5" fmla="*/ 40928 h 58846"/>
                <a:gd name="connsiteX6" fmla="*/ 18127 w 75357"/>
                <a:gd name="connsiteY6" fmla="*/ 57218 h 58846"/>
                <a:gd name="connsiteX7" fmla="*/ 22200 w 75357"/>
                <a:gd name="connsiteY7" fmla="*/ 58847 h 58846"/>
                <a:gd name="connsiteX8" fmla="*/ 26273 w 75357"/>
                <a:gd name="connsiteY8" fmla="*/ 57218 h 58846"/>
                <a:gd name="connsiteX9" fmla="*/ 73525 w 75357"/>
                <a:gd name="connsiteY9" fmla="*/ 9977 h 58846"/>
                <a:gd name="connsiteX10" fmla="*/ 73525 w 75357"/>
                <a:gd name="connsiteY10" fmla="*/ 1833 h 58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357" h="58846">
                  <a:moveTo>
                    <a:pt x="73525" y="1833"/>
                  </a:moveTo>
                  <a:cubicBezTo>
                    <a:pt x="71081" y="-611"/>
                    <a:pt x="67822" y="-611"/>
                    <a:pt x="65378" y="1833"/>
                  </a:cubicBezTo>
                  <a:lnTo>
                    <a:pt x="22200" y="45001"/>
                  </a:lnTo>
                  <a:lnTo>
                    <a:pt x="9980" y="32783"/>
                  </a:lnTo>
                  <a:cubicBezTo>
                    <a:pt x="7536" y="30340"/>
                    <a:pt x="4277" y="30340"/>
                    <a:pt x="1833" y="32783"/>
                  </a:cubicBezTo>
                  <a:cubicBezTo>
                    <a:pt x="-611" y="35227"/>
                    <a:pt x="-611" y="38485"/>
                    <a:pt x="1833" y="40928"/>
                  </a:cubicBezTo>
                  <a:lnTo>
                    <a:pt x="18127" y="57218"/>
                  </a:lnTo>
                  <a:cubicBezTo>
                    <a:pt x="18941" y="58032"/>
                    <a:pt x="20571" y="58847"/>
                    <a:pt x="22200" y="58847"/>
                  </a:cubicBezTo>
                  <a:cubicBezTo>
                    <a:pt x="23829" y="58847"/>
                    <a:pt x="25459" y="58847"/>
                    <a:pt x="26273" y="57218"/>
                  </a:cubicBezTo>
                  <a:lnTo>
                    <a:pt x="73525" y="9977"/>
                  </a:lnTo>
                  <a:cubicBezTo>
                    <a:pt x="75969" y="7534"/>
                    <a:pt x="75969" y="4276"/>
                    <a:pt x="73525" y="1833"/>
                  </a:cubicBezTo>
                </a:path>
              </a:pathLst>
            </a:custGeom>
            <a:solidFill>
              <a:srgbClr val="DE8852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145" name="TextBox 144">
            <a:extLst>
              <a:ext uri="{FF2B5EF4-FFF2-40B4-BE49-F238E27FC236}">
                <a16:creationId xmlns:a16="http://schemas.microsoft.com/office/drawing/2014/main" id="{A6951804-7DA7-4E10-AA5A-C56327C5B2D9}"/>
              </a:ext>
            </a:extLst>
          </p:cNvPr>
          <p:cNvSpPr txBox="1"/>
          <p:nvPr/>
        </p:nvSpPr>
        <p:spPr>
          <a:xfrm>
            <a:off x="1060743" y="1740565"/>
            <a:ext cx="17616777" cy="1820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24"/>
              </a:spcAft>
            </a:pPr>
            <a:r>
              <a:rPr lang="ko-KR" altLang="en-US" sz="2474" b="1" dirty="0">
                <a:solidFill>
                  <a:srgbClr val="026B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척추 골절의 발생률은 천천히 증가하고 있으며</a:t>
            </a:r>
            <a:r>
              <a:rPr lang="en-US" altLang="ko-KR" sz="2474" b="1" dirty="0">
                <a:solidFill>
                  <a:srgbClr val="026B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, 2020</a:t>
            </a:r>
            <a:r>
              <a:rPr lang="ko-KR" altLang="en-US" sz="2474" b="1" dirty="0">
                <a:solidFill>
                  <a:srgbClr val="026B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년도의 추이 변화는 </a:t>
            </a:r>
            <a:r>
              <a:rPr lang="en-US" altLang="ko-KR" sz="2474" b="1" dirty="0">
                <a:solidFill>
                  <a:srgbClr val="026B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COVID-19</a:t>
            </a:r>
            <a:r>
              <a:rPr lang="ko-KR" altLang="en-US" sz="2474" b="1" dirty="0">
                <a:solidFill>
                  <a:srgbClr val="026B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와 관련된 것으로 추정</a:t>
            </a:r>
            <a:r>
              <a:rPr lang="en-US" altLang="ko-KR" sz="2474" b="1" dirty="0">
                <a:solidFill>
                  <a:srgbClr val="026B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824"/>
              </a:spcAft>
            </a:pPr>
            <a:r>
              <a:rPr lang="ko-KR" altLang="en-US" sz="2474" b="1" dirty="0">
                <a:solidFill>
                  <a:srgbClr val="026B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골절 후 사망률은 남성이 여성보다 높았음</a:t>
            </a:r>
            <a:r>
              <a:rPr lang="en-US" altLang="ko-KR" sz="2474" b="1" dirty="0">
                <a:solidFill>
                  <a:srgbClr val="026B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824"/>
              </a:spcAft>
            </a:pPr>
            <a:r>
              <a:rPr lang="ko-KR" altLang="en-US" sz="2474" b="1" dirty="0">
                <a:solidFill>
                  <a:srgbClr val="026B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고관절 골절의 발생률은 조사 기간 동안 천천히 증가하다가 </a:t>
            </a:r>
            <a:r>
              <a:rPr lang="en-US" altLang="ko-KR" sz="2474" b="1" dirty="0">
                <a:solidFill>
                  <a:srgbClr val="026B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2010</a:t>
            </a:r>
            <a:r>
              <a:rPr lang="ko-KR" altLang="en-US" sz="2474" b="1" dirty="0">
                <a:solidFill>
                  <a:srgbClr val="026B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년 이후 정체되었으며</a:t>
            </a:r>
            <a:r>
              <a:rPr lang="en-US" altLang="ko-KR" sz="2474" b="1" dirty="0">
                <a:solidFill>
                  <a:srgbClr val="026B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, 2020</a:t>
            </a:r>
            <a:r>
              <a:rPr lang="ko-KR" altLang="en-US" sz="2474" b="1" dirty="0">
                <a:solidFill>
                  <a:srgbClr val="026B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년도의 추이 변화는 </a:t>
            </a:r>
            <a:r>
              <a:rPr lang="en-US" altLang="ko-KR" sz="2474" b="1" dirty="0">
                <a:solidFill>
                  <a:srgbClr val="026B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COVID-19</a:t>
            </a:r>
            <a:r>
              <a:rPr lang="ko-KR" altLang="en-US" sz="2474" b="1" dirty="0">
                <a:solidFill>
                  <a:srgbClr val="026B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와 관련된 것으로 추정되었음</a:t>
            </a:r>
            <a:r>
              <a:rPr lang="en-US" altLang="ko-KR" sz="2474" b="1" dirty="0">
                <a:solidFill>
                  <a:srgbClr val="026B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.</a:t>
            </a:r>
            <a:endParaRPr lang="ko-KR" altLang="en-US" sz="2474" b="1" dirty="0">
              <a:solidFill>
                <a:srgbClr val="026B76"/>
              </a:solidFill>
              <a:latin typeface="Arial" panose="020B0604020202020204" pitchFamily="34" charset="0"/>
              <a:ea typeface="나눔스퀘어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46" name="제목 2">
            <a:extLst>
              <a:ext uri="{FF2B5EF4-FFF2-40B4-BE49-F238E27FC236}">
                <a16:creationId xmlns:a16="http://schemas.microsoft.com/office/drawing/2014/main" id="{F43A0E78-8102-4D93-91AF-1CD19E65E669}"/>
              </a:ext>
            </a:extLst>
          </p:cNvPr>
          <p:cNvSpPr txBox="1">
            <a:spLocks/>
          </p:cNvSpPr>
          <p:nvPr/>
        </p:nvSpPr>
        <p:spPr>
          <a:xfrm>
            <a:off x="595473" y="401066"/>
            <a:ext cx="18269601" cy="8722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287" b="1">
                <a:solidFill>
                  <a:srgbClr val="01573C"/>
                </a:solidFill>
              </a:rPr>
              <a:t>척추 골절 및 고관절 골절의 발생률</a:t>
            </a:r>
            <a:endParaRPr lang="ko-KR" altLang="en-US" sz="4287" b="1" dirty="0">
              <a:solidFill>
                <a:srgbClr val="01573C"/>
              </a:solidFill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488E99CE-6B33-4428-88C4-FAB746572BAF}"/>
              </a:ext>
            </a:extLst>
          </p:cNvPr>
          <p:cNvSpPr txBox="1"/>
          <p:nvPr/>
        </p:nvSpPr>
        <p:spPr>
          <a:xfrm>
            <a:off x="411329" y="10649288"/>
            <a:ext cx="10052050" cy="295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KSBMR. Osteoporosis and osteoporosis fracture Fact sheet 2023. </a:t>
            </a:r>
          </a:p>
        </p:txBody>
      </p:sp>
      <p:grpSp>
        <p:nvGrpSpPr>
          <p:cNvPr id="148" name="그래픽 5">
            <a:extLst>
              <a:ext uri="{FF2B5EF4-FFF2-40B4-BE49-F238E27FC236}">
                <a16:creationId xmlns:a16="http://schemas.microsoft.com/office/drawing/2014/main" id="{8425C37C-A09C-48F5-9C1E-07FB1DF60D57}"/>
              </a:ext>
            </a:extLst>
          </p:cNvPr>
          <p:cNvGrpSpPr/>
          <p:nvPr/>
        </p:nvGrpSpPr>
        <p:grpSpPr>
          <a:xfrm>
            <a:off x="717683" y="2361244"/>
            <a:ext cx="297116" cy="291486"/>
            <a:chOff x="6047934" y="3380130"/>
            <a:chExt cx="97965" cy="96109"/>
          </a:xfrm>
        </p:grpSpPr>
        <p:sp>
          <p:nvSpPr>
            <p:cNvPr id="149" name="자유형 13">
              <a:extLst>
                <a:ext uri="{FF2B5EF4-FFF2-40B4-BE49-F238E27FC236}">
                  <a16:creationId xmlns:a16="http://schemas.microsoft.com/office/drawing/2014/main" id="{F86B6654-3D58-4F1B-BDF3-874A772837B9}"/>
                </a:ext>
              </a:extLst>
            </p:cNvPr>
            <p:cNvSpPr/>
            <p:nvPr/>
          </p:nvSpPr>
          <p:spPr>
            <a:xfrm>
              <a:off x="6047934" y="3380130"/>
              <a:ext cx="96131" cy="96109"/>
            </a:xfrm>
            <a:custGeom>
              <a:avLst/>
              <a:gdLst>
                <a:gd name="connsiteX0" fmla="*/ 89615 w 96131"/>
                <a:gd name="connsiteY0" fmla="*/ 43982 h 96109"/>
                <a:gd name="connsiteX1" fmla="*/ 83912 w 96131"/>
                <a:gd name="connsiteY1" fmla="*/ 49684 h 96109"/>
                <a:gd name="connsiteX2" fmla="*/ 49695 w 96131"/>
                <a:gd name="connsiteY2" fmla="*/ 83892 h 96109"/>
                <a:gd name="connsiteX3" fmla="*/ 47251 w 96131"/>
                <a:gd name="connsiteY3" fmla="*/ 83892 h 96109"/>
                <a:gd name="connsiteX4" fmla="*/ 40734 w 96131"/>
                <a:gd name="connsiteY4" fmla="*/ 83892 h 96109"/>
                <a:gd name="connsiteX5" fmla="*/ 11405 w 96131"/>
                <a:gd name="connsiteY5" fmla="*/ 48055 h 96109"/>
                <a:gd name="connsiteX6" fmla="*/ 48066 w 96131"/>
                <a:gd name="connsiteY6" fmla="*/ 11403 h 96109"/>
                <a:gd name="connsiteX7" fmla="*/ 64360 w 96131"/>
                <a:gd name="connsiteY7" fmla="*/ 14661 h 96109"/>
                <a:gd name="connsiteX8" fmla="*/ 71692 w 96131"/>
                <a:gd name="connsiteY8" fmla="*/ 12217 h 96109"/>
                <a:gd name="connsiteX9" fmla="*/ 69248 w 96131"/>
                <a:gd name="connsiteY9" fmla="*/ 4887 h 96109"/>
                <a:gd name="connsiteX10" fmla="*/ 48066 w 96131"/>
                <a:gd name="connsiteY10" fmla="*/ 0 h 96109"/>
                <a:gd name="connsiteX11" fmla="*/ 13849 w 96131"/>
                <a:gd name="connsiteY11" fmla="*/ 13846 h 96109"/>
                <a:gd name="connsiteX12" fmla="*/ 0 w 96131"/>
                <a:gd name="connsiteY12" fmla="*/ 48055 h 96109"/>
                <a:gd name="connsiteX13" fmla="*/ 39104 w 96131"/>
                <a:gd name="connsiteY13" fmla="*/ 95295 h 96109"/>
                <a:gd name="connsiteX14" fmla="*/ 48066 w 96131"/>
                <a:gd name="connsiteY14" fmla="*/ 96110 h 96109"/>
                <a:gd name="connsiteX15" fmla="*/ 51325 w 96131"/>
                <a:gd name="connsiteY15" fmla="*/ 96110 h 96109"/>
                <a:gd name="connsiteX16" fmla="*/ 82283 w 96131"/>
                <a:gd name="connsiteY16" fmla="*/ 82263 h 96109"/>
                <a:gd name="connsiteX17" fmla="*/ 96132 w 96131"/>
                <a:gd name="connsiteY17" fmla="*/ 51313 h 96109"/>
                <a:gd name="connsiteX18" fmla="*/ 90429 w 96131"/>
                <a:gd name="connsiteY18" fmla="*/ 45611 h 96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131" h="96109">
                  <a:moveTo>
                    <a:pt x="89615" y="43982"/>
                  </a:moveTo>
                  <a:cubicBezTo>
                    <a:pt x="86356" y="43982"/>
                    <a:pt x="83912" y="46426"/>
                    <a:pt x="83912" y="49684"/>
                  </a:cubicBezTo>
                  <a:cubicBezTo>
                    <a:pt x="82283" y="67603"/>
                    <a:pt x="68433" y="82263"/>
                    <a:pt x="49695" y="83892"/>
                  </a:cubicBezTo>
                  <a:cubicBezTo>
                    <a:pt x="48881" y="83892"/>
                    <a:pt x="48066" y="83892"/>
                    <a:pt x="47251" y="83892"/>
                  </a:cubicBezTo>
                  <a:cubicBezTo>
                    <a:pt x="44807" y="83892"/>
                    <a:pt x="42363" y="83892"/>
                    <a:pt x="40734" y="83892"/>
                  </a:cubicBezTo>
                  <a:cubicBezTo>
                    <a:pt x="23626" y="80634"/>
                    <a:pt x="11405" y="65159"/>
                    <a:pt x="11405" y="48055"/>
                  </a:cubicBezTo>
                  <a:cubicBezTo>
                    <a:pt x="11405" y="30950"/>
                    <a:pt x="27699" y="11403"/>
                    <a:pt x="48066" y="11403"/>
                  </a:cubicBezTo>
                  <a:cubicBezTo>
                    <a:pt x="68433" y="11403"/>
                    <a:pt x="58657" y="13032"/>
                    <a:pt x="64360" y="14661"/>
                  </a:cubicBezTo>
                  <a:cubicBezTo>
                    <a:pt x="66803" y="16290"/>
                    <a:pt x="70877" y="14661"/>
                    <a:pt x="71692" y="12217"/>
                  </a:cubicBezTo>
                  <a:cubicBezTo>
                    <a:pt x="73321" y="8959"/>
                    <a:pt x="71692" y="5702"/>
                    <a:pt x="69248" y="4887"/>
                  </a:cubicBezTo>
                  <a:cubicBezTo>
                    <a:pt x="62730" y="1629"/>
                    <a:pt x="55398" y="0"/>
                    <a:pt x="48066" y="0"/>
                  </a:cubicBezTo>
                  <a:cubicBezTo>
                    <a:pt x="35031" y="0"/>
                    <a:pt x="23626" y="4887"/>
                    <a:pt x="13849" y="13846"/>
                  </a:cubicBezTo>
                  <a:cubicBezTo>
                    <a:pt x="4888" y="22806"/>
                    <a:pt x="0" y="35023"/>
                    <a:pt x="0" y="48055"/>
                  </a:cubicBezTo>
                  <a:cubicBezTo>
                    <a:pt x="0" y="70861"/>
                    <a:pt x="16294" y="91223"/>
                    <a:pt x="39104" y="95295"/>
                  </a:cubicBezTo>
                  <a:cubicBezTo>
                    <a:pt x="42363" y="95295"/>
                    <a:pt x="44807" y="96110"/>
                    <a:pt x="48066" y="96110"/>
                  </a:cubicBezTo>
                  <a:cubicBezTo>
                    <a:pt x="51325" y="96110"/>
                    <a:pt x="50510" y="96110"/>
                    <a:pt x="51325" y="96110"/>
                  </a:cubicBezTo>
                  <a:cubicBezTo>
                    <a:pt x="62730" y="96110"/>
                    <a:pt x="74136" y="90408"/>
                    <a:pt x="82283" y="82263"/>
                  </a:cubicBezTo>
                  <a:cubicBezTo>
                    <a:pt x="90429" y="74119"/>
                    <a:pt x="95317" y="63530"/>
                    <a:pt x="96132" y="51313"/>
                  </a:cubicBezTo>
                  <a:cubicBezTo>
                    <a:pt x="96132" y="48055"/>
                    <a:pt x="93688" y="45611"/>
                    <a:pt x="90429" y="45611"/>
                  </a:cubicBezTo>
                </a:path>
              </a:pathLst>
            </a:custGeom>
            <a:solidFill>
              <a:srgbClr val="016B71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0" name="자유형 14">
              <a:extLst>
                <a:ext uri="{FF2B5EF4-FFF2-40B4-BE49-F238E27FC236}">
                  <a16:creationId xmlns:a16="http://schemas.microsoft.com/office/drawing/2014/main" id="{AD28446A-B8E0-402D-836A-E90DAD25DB14}"/>
                </a:ext>
              </a:extLst>
            </p:cNvPr>
            <p:cNvSpPr/>
            <p:nvPr/>
          </p:nvSpPr>
          <p:spPr>
            <a:xfrm>
              <a:off x="6070541" y="3388886"/>
              <a:ext cx="75357" cy="58846"/>
            </a:xfrm>
            <a:custGeom>
              <a:avLst/>
              <a:gdLst>
                <a:gd name="connsiteX0" fmla="*/ 73525 w 75357"/>
                <a:gd name="connsiteY0" fmla="*/ 1833 h 58846"/>
                <a:gd name="connsiteX1" fmla="*/ 65378 w 75357"/>
                <a:gd name="connsiteY1" fmla="*/ 1833 h 58846"/>
                <a:gd name="connsiteX2" fmla="*/ 22200 w 75357"/>
                <a:gd name="connsiteY2" fmla="*/ 45001 h 58846"/>
                <a:gd name="connsiteX3" fmla="*/ 9980 w 75357"/>
                <a:gd name="connsiteY3" fmla="*/ 32783 h 58846"/>
                <a:gd name="connsiteX4" fmla="*/ 1833 w 75357"/>
                <a:gd name="connsiteY4" fmla="*/ 32783 h 58846"/>
                <a:gd name="connsiteX5" fmla="*/ 1833 w 75357"/>
                <a:gd name="connsiteY5" fmla="*/ 40928 h 58846"/>
                <a:gd name="connsiteX6" fmla="*/ 18127 w 75357"/>
                <a:gd name="connsiteY6" fmla="*/ 57218 h 58846"/>
                <a:gd name="connsiteX7" fmla="*/ 22200 w 75357"/>
                <a:gd name="connsiteY7" fmla="*/ 58847 h 58846"/>
                <a:gd name="connsiteX8" fmla="*/ 26273 w 75357"/>
                <a:gd name="connsiteY8" fmla="*/ 57218 h 58846"/>
                <a:gd name="connsiteX9" fmla="*/ 73525 w 75357"/>
                <a:gd name="connsiteY9" fmla="*/ 9977 h 58846"/>
                <a:gd name="connsiteX10" fmla="*/ 73525 w 75357"/>
                <a:gd name="connsiteY10" fmla="*/ 1833 h 58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357" h="58846">
                  <a:moveTo>
                    <a:pt x="73525" y="1833"/>
                  </a:moveTo>
                  <a:cubicBezTo>
                    <a:pt x="71081" y="-611"/>
                    <a:pt x="67822" y="-611"/>
                    <a:pt x="65378" y="1833"/>
                  </a:cubicBezTo>
                  <a:lnTo>
                    <a:pt x="22200" y="45001"/>
                  </a:lnTo>
                  <a:lnTo>
                    <a:pt x="9980" y="32783"/>
                  </a:lnTo>
                  <a:cubicBezTo>
                    <a:pt x="7536" y="30340"/>
                    <a:pt x="4277" y="30340"/>
                    <a:pt x="1833" y="32783"/>
                  </a:cubicBezTo>
                  <a:cubicBezTo>
                    <a:pt x="-611" y="35227"/>
                    <a:pt x="-611" y="38485"/>
                    <a:pt x="1833" y="40928"/>
                  </a:cubicBezTo>
                  <a:lnTo>
                    <a:pt x="18127" y="57218"/>
                  </a:lnTo>
                  <a:cubicBezTo>
                    <a:pt x="18941" y="58032"/>
                    <a:pt x="20571" y="58847"/>
                    <a:pt x="22200" y="58847"/>
                  </a:cubicBezTo>
                  <a:cubicBezTo>
                    <a:pt x="23829" y="58847"/>
                    <a:pt x="25459" y="58847"/>
                    <a:pt x="26273" y="57218"/>
                  </a:cubicBezTo>
                  <a:lnTo>
                    <a:pt x="73525" y="9977"/>
                  </a:lnTo>
                  <a:cubicBezTo>
                    <a:pt x="75969" y="7534"/>
                    <a:pt x="75969" y="4276"/>
                    <a:pt x="73525" y="1833"/>
                  </a:cubicBezTo>
                </a:path>
              </a:pathLst>
            </a:custGeom>
            <a:solidFill>
              <a:srgbClr val="DE8852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51" name="그래픽 5">
            <a:extLst>
              <a:ext uri="{FF2B5EF4-FFF2-40B4-BE49-F238E27FC236}">
                <a16:creationId xmlns:a16="http://schemas.microsoft.com/office/drawing/2014/main" id="{B2ED7C88-B991-4020-84C7-FB796B867F6E}"/>
              </a:ext>
            </a:extLst>
          </p:cNvPr>
          <p:cNvGrpSpPr/>
          <p:nvPr/>
        </p:nvGrpSpPr>
        <p:grpSpPr>
          <a:xfrm>
            <a:off x="717683" y="2850061"/>
            <a:ext cx="297116" cy="291486"/>
            <a:chOff x="6047934" y="3380130"/>
            <a:chExt cx="97965" cy="96109"/>
          </a:xfrm>
        </p:grpSpPr>
        <p:sp>
          <p:nvSpPr>
            <p:cNvPr id="152" name="자유형 16">
              <a:extLst>
                <a:ext uri="{FF2B5EF4-FFF2-40B4-BE49-F238E27FC236}">
                  <a16:creationId xmlns:a16="http://schemas.microsoft.com/office/drawing/2014/main" id="{E440678A-DCCE-4152-A230-E73C370977F2}"/>
                </a:ext>
              </a:extLst>
            </p:cNvPr>
            <p:cNvSpPr/>
            <p:nvPr/>
          </p:nvSpPr>
          <p:spPr>
            <a:xfrm>
              <a:off x="6047934" y="3380130"/>
              <a:ext cx="96131" cy="96109"/>
            </a:xfrm>
            <a:custGeom>
              <a:avLst/>
              <a:gdLst>
                <a:gd name="connsiteX0" fmla="*/ 89615 w 96131"/>
                <a:gd name="connsiteY0" fmla="*/ 43982 h 96109"/>
                <a:gd name="connsiteX1" fmla="*/ 83912 w 96131"/>
                <a:gd name="connsiteY1" fmla="*/ 49684 h 96109"/>
                <a:gd name="connsiteX2" fmla="*/ 49695 w 96131"/>
                <a:gd name="connsiteY2" fmla="*/ 83892 h 96109"/>
                <a:gd name="connsiteX3" fmla="*/ 47251 w 96131"/>
                <a:gd name="connsiteY3" fmla="*/ 83892 h 96109"/>
                <a:gd name="connsiteX4" fmla="*/ 40734 w 96131"/>
                <a:gd name="connsiteY4" fmla="*/ 83892 h 96109"/>
                <a:gd name="connsiteX5" fmla="*/ 11405 w 96131"/>
                <a:gd name="connsiteY5" fmla="*/ 48055 h 96109"/>
                <a:gd name="connsiteX6" fmla="*/ 48066 w 96131"/>
                <a:gd name="connsiteY6" fmla="*/ 11403 h 96109"/>
                <a:gd name="connsiteX7" fmla="*/ 64360 w 96131"/>
                <a:gd name="connsiteY7" fmla="*/ 14661 h 96109"/>
                <a:gd name="connsiteX8" fmla="*/ 71692 w 96131"/>
                <a:gd name="connsiteY8" fmla="*/ 12217 h 96109"/>
                <a:gd name="connsiteX9" fmla="*/ 69248 w 96131"/>
                <a:gd name="connsiteY9" fmla="*/ 4887 h 96109"/>
                <a:gd name="connsiteX10" fmla="*/ 48066 w 96131"/>
                <a:gd name="connsiteY10" fmla="*/ 0 h 96109"/>
                <a:gd name="connsiteX11" fmla="*/ 13849 w 96131"/>
                <a:gd name="connsiteY11" fmla="*/ 13846 h 96109"/>
                <a:gd name="connsiteX12" fmla="*/ 0 w 96131"/>
                <a:gd name="connsiteY12" fmla="*/ 48055 h 96109"/>
                <a:gd name="connsiteX13" fmla="*/ 39104 w 96131"/>
                <a:gd name="connsiteY13" fmla="*/ 95295 h 96109"/>
                <a:gd name="connsiteX14" fmla="*/ 48066 w 96131"/>
                <a:gd name="connsiteY14" fmla="*/ 96110 h 96109"/>
                <a:gd name="connsiteX15" fmla="*/ 51325 w 96131"/>
                <a:gd name="connsiteY15" fmla="*/ 96110 h 96109"/>
                <a:gd name="connsiteX16" fmla="*/ 82283 w 96131"/>
                <a:gd name="connsiteY16" fmla="*/ 82263 h 96109"/>
                <a:gd name="connsiteX17" fmla="*/ 96132 w 96131"/>
                <a:gd name="connsiteY17" fmla="*/ 51313 h 96109"/>
                <a:gd name="connsiteX18" fmla="*/ 90429 w 96131"/>
                <a:gd name="connsiteY18" fmla="*/ 45611 h 96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131" h="96109">
                  <a:moveTo>
                    <a:pt x="89615" y="43982"/>
                  </a:moveTo>
                  <a:cubicBezTo>
                    <a:pt x="86356" y="43982"/>
                    <a:pt x="83912" y="46426"/>
                    <a:pt x="83912" y="49684"/>
                  </a:cubicBezTo>
                  <a:cubicBezTo>
                    <a:pt x="82283" y="67603"/>
                    <a:pt x="68433" y="82263"/>
                    <a:pt x="49695" y="83892"/>
                  </a:cubicBezTo>
                  <a:cubicBezTo>
                    <a:pt x="48881" y="83892"/>
                    <a:pt x="48066" y="83892"/>
                    <a:pt x="47251" y="83892"/>
                  </a:cubicBezTo>
                  <a:cubicBezTo>
                    <a:pt x="44807" y="83892"/>
                    <a:pt x="42363" y="83892"/>
                    <a:pt x="40734" y="83892"/>
                  </a:cubicBezTo>
                  <a:cubicBezTo>
                    <a:pt x="23626" y="80634"/>
                    <a:pt x="11405" y="65159"/>
                    <a:pt x="11405" y="48055"/>
                  </a:cubicBezTo>
                  <a:cubicBezTo>
                    <a:pt x="11405" y="30950"/>
                    <a:pt x="27699" y="11403"/>
                    <a:pt x="48066" y="11403"/>
                  </a:cubicBezTo>
                  <a:cubicBezTo>
                    <a:pt x="68433" y="11403"/>
                    <a:pt x="58657" y="13032"/>
                    <a:pt x="64360" y="14661"/>
                  </a:cubicBezTo>
                  <a:cubicBezTo>
                    <a:pt x="66803" y="16290"/>
                    <a:pt x="70877" y="14661"/>
                    <a:pt x="71692" y="12217"/>
                  </a:cubicBezTo>
                  <a:cubicBezTo>
                    <a:pt x="73321" y="8959"/>
                    <a:pt x="71692" y="5702"/>
                    <a:pt x="69248" y="4887"/>
                  </a:cubicBezTo>
                  <a:cubicBezTo>
                    <a:pt x="62730" y="1629"/>
                    <a:pt x="55398" y="0"/>
                    <a:pt x="48066" y="0"/>
                  </a:cubicBezTo>
                  <a:cubicBezTo>
                    <a:pt x="35031" y="0"/>
                    <a:pt x="23626" y="4887"/>
                    <a:pt x="13849" y="13846"/>
                  </a:cubicBezTo>
                  <a:cubicBezTo>
                    <a:pt x="4888" y="22806"/>
                    <a:pt x="0" y="35023"/>
                    <a:pt x="0" y="48055"/>
                  </a:cubicBezTo>
                  <a:cubicBezTo>
                    <a:pt x="0" y="70861"/>
                    <a:pt x="16294" y="91223"/>
                    <a:pt x="39104" y="95295"/>
                  </a:cubicBezTo>
                  <a:cubicBezTo>
                    <a:pt x="42363" y="95295"/>
                    <a:pt x="44807" y="96110"/>
                    <a:pt x="48066" y="96110"/>
                  </a:cubicBezTo>
                  <a:cubicBezTo>
                    <a:pt x="51325" y="96110"/>
                    <a:pt x="50510" y="96110"/>
                    <a:pt x="51325" y="96110"/>
                  </a:cubicBezTo>
                  <a:cubicBezTo>
                    <a:pt x="62730" y="96110"/>
                    <a:pt x="74136" y="90408"/>
                    <a:pt x="82283" y="82263"/>
                  </a:cubicBezTo>
                  <a:cubicBezTo>
                    <a:pt x="90429" y="74119"/>
                    <a:pt x="95317" y="63530"/>
                    <a:pt x="96132" y="51313"/>
                  </a:cubicBezTo>
                  <a:cubicBezTo>
                    <a:pt x="96132" y="48055"/>
                    <a:pt x="93688" y="45611"/>
                    <a:pt x="90429" y="45611"/>
                  </a:cubicBezTo>
                </a:path>
              </a:pathLst>
            </a:custGeom>
            <a:solidFill>
              <a:srgbClr val="016B71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3" name="자유형 17">
              <a:extLst>
                <a:ext uri="{FF2B5EF4-FFF2-40B4-BE49-F238E27FC236}">
                  <a16:creationId xmlns:a16="http://schemas.microsoft.com/office/drawing/2014/main" id="{D31806FA-0AA4-46B8-BB3E-147E80D6623D}"/>
                </a:ext>
              </a:extLst>
            </p:cNvPr>
            <p:cNvSpPr/>
            <p:nvPr/>
          </p:nvSpPr>
          <p:spPr>
            <a:xfrm>
              <a:off x="6070541" y="3388886"/>
              <a:ext cx="75357" cy="58846"/>
            </a:xfrm>
            <a:custGeom>
              <a:avLst/>
              <a:gdLst>
                <a:gd name="connsiteX0" fmla="*/ 73525 w 75357"/>
                <a:gd name="connsiteY0" fmla="*/ 1833 h 58846"/>
                <a:gd name="connsiteX1" fmla="*/ 65378 w 75357"/>
                <a:gd name="connsiteY1" fmla="*/ 1833 h 58846"/>
                <a:gd name="connsiteX2" fmla="*/ 22200 w 75357"/>
                <a:gd name="connsiteY2" fmla="*/ 45001 h 58846"/>
                <a:gd name="connsiteX3" fmla="*/ 9980 w 75357"/>
                <a:gd name="connsiteY3" fmla="*/ 32783 h 58846"/>
                <a:gd name="connsiteX4" fmla="*/ 1833 w 75357"/>
                <a:gd name="connsiteY4" fmla="*/ 32783 h 58846"/>
                <a:gd name="connsiteX5" fmla="*/ 1833 w 75357"/>
                <a:gd name="connsiteY5" fmla="*/ 40928 h 58846"/>
                <a:gd name="connsiteX6" fmla="*/ 18127 w 75357"/>
                <a:gd name="connsiteY6" fmla="*/ 57218 h 58846"/>
                <a:gd name="connsiteX7" fmla="*/ 22200 w 75357"/>
                <a:gd name="connsiteY7" fmla="*/ 58847 h 58846"/>
                <a:gd name="connsiteX8" fmla="*/ 26273 w 75357"/>
                <a:gd name="connsiteY8" fmla="*/ 57218 h 58846"/>
                <a:gd name="connsiteX9" fmla="*/ 73525 w 75357"/>
                <a:gd name="connsiteY9" fmla="*/ 9977 h 58846"/>
                <a:gd name="connsiteX10" fmla="*/ 73525 w 75357"/>
                <a:gd name="connsiteY10" fmla="*/ 1833 h 58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357" h="58846">
                  <a:moveTo>
                    <a:pt x="73525" y="1833"/>
                  </a:moveTo>
                  <a:cubicBezTo>
                    <a:pt x="71081" y="-611"/>
                    <a:pt x="67822" y="-611"/>
                    <a:pt x="65378" y="1833"/>
                  </a:cubicBezTo>
                  <a:lnTo>
                    <a:pt x="22200" y="45001"/>
                  </a:lnTo>
                  <a:lnTo>
                    <a:pt x="9980" y="32783"/>
                  </a:lnTo>
                  <a:cubicBezTo>
                    <a:pt x="7536" y="30340"/>
                    <a:pt x="4277" y="30340"/>
                    <a:pt x="1833" y="32783"/>
                  </a:cubicBezTo>
                  <a:cubicBezTo>
                    <a:pt x="-611" y="35227"/>
                    <a:pt x="-611" y="38485"/>
                    <a:pt x="1833" y="40928"/>
                  </a:cubicBezTo>
                  <a:lnTo>
                    <a:pt x="18127" y="57218"/>
                  </a:lnTo>
                  <a:cubicBezTo>
                    <a:pt x="18941" y="58032"/>
                    <a:pt x="20571" y="58847"/>
                    <a:pt x="22200" y="58847"/>
                  </a:cubicBezTo>
                  <a:cubicBezTo>
                    <a:pt x="23829" y="58847"/>
                    <a:pt x="25459" y="58847"/>
                    <a:pt x="26273" y="57218"/>
                  </a:cubicBezTo>
                  <a:lnTo>
                    <a:pt x="73525" y="9977"/>
                  </a:lnTo>
                  <a:cubicBezTo>
                    <a:pt x="75969" y="7534"/>
                    <a:pt x="75969" y="4276"/>
                    <a:pt x="73525" y="1833"/>
                  </a:cubicBezTo>
                </a:path>
              </a:pathLst>
            </a:custGeom>
            <a:solidFill>
              <a:srgbClr val="DE8852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154" name="슬라이드 번호 개체 틀 1">
            <a:extLst>
              <a:ext uri="{FF2B5EF4-FFF2-40B4-BE49-F238E27FC236}">
                <a16:creationId xmlns:a16="http://schemas.microsoft.com/office/drawing/2014/main" id="{9099F67D-B61F-4D14-AD10-06188B49CE3A}"/>
              </a:ext>
            </a:extLst>
          </p:cNvPr>
          <p:cNvSpPr txBox="1">
            <a:spLocks/>
          </p:cNvSpPr>
          <p:nvPr/>
        </p:nvSpPr>
        <p:spPr>
          <a:xfrm>
            <a:off x="19563163" y="10861723"/>
            <a:ext cx="540936" cy="447230"/>
          </a:xfrm>
          <a:prstGeom prst="rect">
            <a:avLst/>
          </a:prstGeom>
        </p:spPr>
        <p:txBody>
          <a:bodyPr vert="horz" lIns="150781" tIns="75390" rIns="150781" bIns="7539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5F1155-D4EA-784C-A51F-D832E946BA31}" type="slidenum">
              <a:rPr kumimoji="1" lang="x-none" altLang="en-US" sz="1319">
                <a:cs typeface="Arial" panose="020B0604020202020204" pitchFamily="34" charset="0"/>
              </a:rPr>
              <a:pPr/>
              <a:t>8</a:t>
            </a:fld>
            <a:endParaRPr kumimoji="1" lang="x-none" altLang="en-US" sz="1319">
              <a:cs typeface="Arial" panose="020B0604020202020204" pitchFamily="34" charset="0"/>
            </a:endParaRPr>
          </a:p>
        </p:txBody>
      </p:sp>
      <p:grpSp>
        <p:nvGrpSpPr>
          <p:cNvPr id="155" name="그룹 154">
            <a:extLst>
              <a:ext uri="{FF2B5EF4-FFF2-40B4-BE49-F238E27FC236}">
                <a16:creationId xmlns:a16="http://schemas.microsoft.com/office/drawing/2014/main" id="{3003DF52-A02B-4178-A5D6-F2043F9EDEC4}"/>
              </a:ext>
            </a:extLst>
          </p:cNvPr>
          <p:cNvGrpSpPr/>
          <p:nvPr/>
        </p:nvGrpSpPr>
        <p:grpSpPr>
          <a:xfrm>
            <a:off x="1114752" y="4282686"/>
            <a:ext cx="17874596" cy="5378326"/>
            <a:chOff x="676034" y="2596966"/>
            <a:chExt cx="10839932" cy="3261651"/>
          </a:xfrm>
        </p:grpSpPr>
        <p:sp>
          <p:nvSpPr>
            <p:cNvPr id="156" name="object 43">
              <a:extLst>
                <a:ext uri="{FF2B5EF4-FFF2-40B4-BE49-F238E27FC236}">
                  <a16:creationId xmlns:a16="http://schemas.microsoft.com/office/drawing/2014/main" id="{46DA2077-883B-4CDF-B1D7-4641A9FCCC39}"/>
                </a:ext>
              </a:extLst>
            </p:cNvPr>
            <p:cNvSpPr/>
            <p:nvPr/>
          </p:nvSpPr>
          <p:spPr>
            <a:xfrm>
              <a:off x="6454366" y="4919230"/>
              <a:ext cx="5045710" cy="401320"/>
            </a:xfrm>
            <a:custGeom>
              <a:avLst/>
              <a:gdLst/>
              <a:ahLst/>
              <a:cxnLst/>
              <a:rect l="l" t="t" r="r" b="b"/>
              <a:pathLst>
                <a:path w="5045709" h="401320">
                  <a:moveTo>
                    <a:pt x="5045659" y="0"/>
                  </a:moveTo>
                  <a:lnTo>
                    <a:pt x="0" y="0"/>
                  </a:lnTo>
                  <a:lnTo>
                    <a:pt x="0" y="400913"/>
                  </a:lnTo>
                  <a:lnTo>
                    <a:pt x="5045659" y="400913"/>
                  </a:lnTo>
                  <a:lnTo>
                    <a:pt x="5045659" y="0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43">
              <a:extLst>
                <a:ext uri="{FF2B5EF4-FFF2-40B4-BE49-F238E27FC236}">
                  <a16:creationId xmlns:a16="http://schemas.microsoft.com/office/drawing/2014/main" id="{E7B4D2D1-6EC7-40A8-B487-763A789D82ED}"/>
                </a:ext>
              </a:extLst>
            </p:cNvPr>
            <p:cNvSpPr/>
            <p:nvPr/>
          </p:nvSpPr>
          <p:spPr>
            <a:xfrm>
              <a:off x="6454366" y="4121068"/>
              <a:ext cx="5045710" cy="401320"/>
            </a:xfrm>
            <a:custGeom>
              <a:avLst/>
              <a:gdLst/>
              <a:ahLst/>
              <a:cxnLst/>
              <a:rect l="l" t="t" r="r" b="b"/>
              <a:pathLst>
                <a:path w="5045709" h="401320">
                  <a:moveTo>
                    <a:pt x="5045659" y="0"/>
                  </a:moveTo>
                  <a:lnTo>
                    <a:pt x="0" y="0"/>
                  </a:lnTo>
                  <a:lnTo>
                    <a:pt x="0" y="400913"/>
                  </a:lnTo>
                  <a:lnTo>
                    <a:pt x="5045659" y="400913"/>
                  </a:lnTo>
                  <a:lnTo>
                    <a:pt x="5045659" y="0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43">
              <a:extLst>
                <a:ext uri="{FF2B5EF4-FFF2-40B4-BE49-F238E27FC236}">
                  <a16:creationId xmlns:a16="http://schemas.microsoft.com/office/drawing/2014/main" id="{1F3DD220-64E9-4950-AF6A-9E79E8BB2BED}"/>
                </a:ext>
              </a:extLst>
            </p:cNvPr>
            <p:cNvSpPr/>
            <p:nvPr/>
          </p:nvSpPr>
          <p:spPr>
            <a:xfrm>
              <a:off x="6454366" y="3322905"/>
              <a:ext cx="5045710" cy="401320"/>
            </a:xfrm>
            <a:custGeom>
              <a:avLst/>
              <a:gdLst/>
              <a:ahLst/>
              <a:cxnLst/>
              <a:rect l="l" t="t" r="r" b="b"/>
              <a:pathLst>
                <a:path w="5045709" h="401320">
                  <a:moveTo>
                    <a:pt x="5045659" y="0"/>
                  </a:moveTo>
                  <a:lnTo>
                    <a:pt x="0" y="0"/>
                  </a:lnTo>
                  <a:lnTo>
                    <a:pt x="0" y="400913"/>
                  </a:lnTo>
                  <a:lnTo>
                    <a:pt x="5045659" y="400913"/>
                  </a:lnTo>
                  <a:lnTo>
                    <a:pt x="5045659" y="0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78">
              <a:extLst>
                <a:ext uri="{FF2B5EF4-FFF2-40B4-BE49-F238E27FC236}">
                  <a16:creationId xmlns:a16="http://schemas.microsoft.com/office/drawing/2014/main" id="{5E734D59-C166-43B4-ADF0-D1A030BEA920}"/>
                </a:ext>
              </a:extLst>
            </p:cNvPr>
            <p:cNvSpPr txBox="1"/>
            <p:nvPr/>
          </p:nvSpPr>
          <p:spPr>
            <a:xfrm>
              <a:off x="8376306" y="3720720"/>
              <a:ext cx="169545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62827">
                <a:spcBef>
                  <a:spcPts val="165"/>
                </a:spcBef>
                <a:tabLst>
                  <a:tab pos="1250255" algn="l"/>
                </a:tabLst>
              </a:pPr>
              <a:r>
                <a:rPr sz="1154" b="1" dirty="0">
                  <a:solidFill>
                    <a:srgbClr val="EAA14B"/>
                  </a:solidFill>
                  <a:latin typeface="Arial"/>
                  <a:cs typeface="Arial"/>
                </a:rPr>
                <a:t>23.0</a:t>
              </a:r>
              <a:r>
                <a:rPr sz="1154" b="1" spc="552" dirty="0">
                  <a:solidFill>
                    <a:srgbClr val="EAA14B"/>
                  </a:solidFill>
                  <a:latin typeface="Arial"/>
                  <a:cs typeface="Arial"/>
                </a:rPr>
                <a:t> </a:t>
              </a:r>
              <a:r>
                <a:rPr sz="1731" b="1" spc="-49" baseline="-15873" dirty="0">
                  <a:solidFill>
                    <a:srgbClr val="EAA14B"/>
                  </a:solidFill>
                  <a:latin typeface="Arial"/>
                  <a:cs typeface="Arial"/>
                </a:rPr>
                <a:t>22.7</a:t>
              </a:r>
              <a:r>
                <a:rPr sz="1731" b="1" baseline="-15873" dirty="0">
                  <a:solidFill>
                    <a:srgbClr val="EAA14B"/>
                  </a:solidFill>
                  <a:latin typeface="Arial"/>
                  <a:cs typeface="Arial"/>
                </a:rPr>
                <a:t>	</a:t>
              </a:r>
              <a:r>
                <a:rPr sz="1731" b="1" baseline="-7936" dirty="0">
                  <a:solidFill>
                    <a:srgbClr val="EAA14B"/>
                  </a:solidFill>
                  <a:latin typeface="Arial"/>
                  <a:cs typeface="Arial"/>
                </a:rPr>
                <a:t>22.9</a:t>
              </a:r>
              <a:r>
                <a:rPr sz="1731" b="1" spc="815" baseline="-7936" dirty="0">
                  <a:solidFill>
                    <a:srgbClr val="EAA14B"/>
                  </a:solidFill>
                  <a:latin typeface="Arial"/>
                  <a:cs typeface="Arial"/>
                </a:rPr>
                <a:t> </a:t>
              </a:r>
              <a:r>
                <a:rPr sz="1154" b="1" dirty="0">
                  <a:solidFill>
                    <a:srgbClr val="EAA14B"/>
                  </a:solidFill>
                  <a:latin typeface="Arial"/>
                  <a:cs typeface="Arial"/>
                </a:rPr>
                <a:t>23.0</a:t>
              </a:r>
              <a:r>
                <a:rPr sz="1154" b="1" spc="544" dirty="0">
                  <a:solidFill>
                    <a:srgbClr val="EAA14B"/>
                  </a:solidFill>
                  <a:latin typeface="Arial"/>
                  <a:cs typeface="Arial"/>
                </a:rPr>
                <a:t> </a:t>
              </a:r>
              <a:r>
                <a:rPr sz="1731" b="1" baseline="15873" dirty="0">
                  <a:solidFill>
                    <a:srgbClr val="EAA14B"/>
                  </a:solidFill>
                  <a:latin typeface="Arial"/>
                  <a:cs typeface="Arial"/>
                </a:rPr>
                <a:t>23.3</a:t>
              </a:r>
              <a:r>
                <a:rPr sz="1731" b="1" spc="951" baseline="15873" dirty="0">
                  <a:solidFill>
                    <a:srgbClr val="EAA14B"/>
                  </a:solidFill>
                  <a:latin typeface="Arial"/>
                  <a:cs typeface="Arial"/>
                </a:rPr>
                <a:t> </a:t>
              </a:r>
              <a:r>
                <a:rPr sz="1731" b="1" spc="-49" baseline="3968" dirty="0">
                  <a:solidFill>
                    <a:srgbClr val="EAA14B"/>
                  </a:solidFill>
                  <a:latin typeface="Arial"/>
                  <a:cs typeface="Arial"/>
                </a:rPr>
                <a:t>23.1</a:t>
              </a:r>
              <a:endParaRPr sz="1731" baseline="3968" dirty="0">
                <a:solidFill>
                  <a:srgbClr val="EAA14B"/>
                </a:solidFill>
                <a:latin typeface="Arial"/>
                <a:cs typeface="Arial"/>
              </a:endParaRPr>
            </a:p>
          </p:txBody>
        </p:sp>
        <p:sp>
          <p:nvSpPr>
            <p:cNvPr id="160" name="양쪽 모서리가 둥근 사각형 18">
              <a:extLst>
                <a:ext uri="{FF2B5EF4-FFF2-40B4-BE49-F238E27FC236}">
                  <a16:creationId xmlns:a16="http://schemas.microsoft.com/office/drawing/2014/main" id="{F81D2E88-2A09-475C-81D4-1B4631DE68A3}"/>
                </a:ext>
              </a:extLst>
            </p:cNvPr>
            <p:cNvSpPr/>
            <p:nvPr/>
          </p:nvSpPr>
          <p:spPr>
            <a:xfrm>
              <a:off x="683033" y="2596966"/>
              <a:ext cx="5204859" cy="26486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AA1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725" rtlCol="0" anchor="ctr" anchorCtr="0"/>
            <a:lstStyle/>
            <a:p>
              <a:pPr algn="ctr"/>
              <a:r>
                <a:rPr lang="ko-KR" altLang="en-US" sz="2309" b="1" dirty="0">
                  <a:solidFill>
                    <a:schemeClr val="bg1"/>
                  </a:solidFill>
                  <a:latin typeface="Arial" panose="020B0604020202020204" pitchFamily="34" charset="0"/>
                  <a:ea typeface="나눔스퀘어 Bold" panose="020B0600000101010101" pitchFamily="50" charset="-127"/>
                  <a:cs typeface="Arial" panose="020B0604020202020204" pitchFamily="34" charset="0"/>
                </a:rPr>
                <a:t>척추 골절의 성별 발생률</a:t>
              </a:r>
            </a:p>
          </p:txBody>
        </p:sp>
        <p:sp>
          <p:nvSpPr>
            <p:cNvPr id="161" name="양쪽 모서리가 둥근 사각형 19">
              <a:extLst>
                <a:ext uri="{FF2B5EF4-FFF2-40B4-BE49-F238E27FC236}">
                  <a16:creationId xmlns:a16="http://schemas.microsoft.com/office/drawing/2014/main" id="{F0720CD6-3D5F-45DA-AB2F-6ACC9E934EDE}"/>
                </a:ext>
              </a:extLst>
            </p:cNvPr>
            <p:cNvSpPr/>
            <p:nvPr/>
          </p:nvSpPr>
          <p:spPr>
            <a:xfrm>
              <a:off x="6289731" y="2596966"/>
              <a:ext cx="5206802" cy="26486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AA1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725" rtlCol="0" anchor="ctr" anchorCtr="1"/>
            <a:lstStyle/>
            <a:p>
              <a:pPr algn="ctr"/>
              <a:r>
                <a:rPr lang="ko-KR" altLang="en-US" sz="2309" b="1" dirty="0">
                  <a:solidFill>
                    <a:schemeClr val="bg1"/>
                  </a:solidFill>
                  <a:latin typeface="Arial" panose="020B0604020202020204" pitchFamily="34" charset="0"/>
                  <a:ea typeface="나눔스퀘어 Bold" panose="020B0600000101010101" pitchFamily="50" charset="-127"/>
                  <a:cs typeface="Arial" panose="020B0604020202020204" pitchFamily="34" charset="0"/>
                </a:rPr>
                <a:t>고관절 골절의 성별 발생률</a:t>
              </a:r>
            </a:p>
          </p:txBody>
        </p:sp>
        <p:sp>
          <p:nvSpPr>
            <p:cNvPr id="162" name="bg object 16">
              <a:extLst>
                <a:ext uri="{FF2B5EF4-FFF2-40B4-BE49-F238E27FC236}">
                  <a16:creationId xmlns:a16="http://schemas.microsoft.com/office/drawing/2014/main" id="{3CAAB091-1408-43B0-914A-992BE2565561}"/>
                </a:ext>
              </a:extLst>
            </p:cNvPr>
            <p:cNvSpPr/>
            <p:nvPr/>
          </p:nvSpPr>
          <p:spPr>
            <a:xfrm>
              <a:off x="858353" y="3322917"/>
              <a:ext cx="5045710" cy="481965"/>
            </a:xfrm>
            <a:custGeom>
              <a:avLst/>
              <a:gdLst/>
              <a:ahLst/>
              <a:cxnLst/>
              <a:rect l="l" t="t" r="r" b="b"/>
              <a:pathLst>
                <a:path w="5045710" h="481964">
                  <a:moveTo>
                    <a:pt x="5045659" y="0"/>
                  </a:moveTo>
                  <a:lnTo>
                    <a:pt x="0" y="0"/>
                  </a:lnTo>
                  <a:lnTo>
                    <a:pt x="0" y="481406"/>
                  </a:lnTo>
                  <a:lnTo>
                    <a:pt x="5045659" y="481406"/>
                  </a:lnTo>
                  <a:lnTo>
                    <a:pt x="5045659" y="0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bg object 17">
              <a:extLst>
                <a:ext uri="{FF2B5EF4-FFF2-40B4-BE49-F238E27FC236}">
                  <a16:creationId xmlns:a16="http://schemas.microsoft.com/office/drawing/2014/main" id="{8FC1A3AB-8218-45A7-9E00-277A0ACBFC0E}"/>
                </a:ext>
              </a:extLst>
            </p:cNvPr>
            <p:cNvSpPr/>
            <p:nvPr/>
          </p:nvSpPr>
          <p:spPr>
            <a:xfrm>
              <a:off x="858353" y="4285730"/>
              <a:ext cx="5045710" cy="481965"/>
            </a:xfrm>
            <a:custGeom>
              <a:avLst/>
              <a:gdLst/>
              <a:ahLst/>
              <a:cxnLst/>
              <a:rect l="l" t="t" r="r" b="b"/>
              <a:pathLst>
                <a:path w="5045710" h="481964">
                  <a:moveTo>
                    <a:pt x="5045659" y="0"/>
                  </a:moveTo>
                  <a:lnTo>
                    <a:pt x="0" y="0"/>
                  </a:lnTo>
                  <a:lnTo>
                    <a:pt x="0" y="481418"/>
                  </a:lnTo>
                  <a:lnTo>
                    <a:pt x="5045659" y="481418"/>
                  </a:lnTo>
                  <a:lnTo>
                    <a:pt x="5045659" y="0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bg object 18">
              <a:extLst>
                <a:ext uri="{FF2B5EF4-FFF2-40B4-BE49-F238E27FC236}">
                  <a16:creationId xmlns:a16="http://schemas.microsoft.com/office/drawing/2014/main" id="{951DE177-A8C2-43F1-A535-6B92CB7D936D}"/>
                </a:ext>
              </a:extLst>
            </p:cNvPr>
            <p:cNvSpPr/>
            <p:nvPr/>
          </p:nvSpPr>
          <p:spPr>
            <a:xfrm>
              <a:off x="858353" y="5246955"/>
              <a:ext cx="5045710" cy="481965"/>
            </a:xfrm>
            <a:custGeom>
              <a:avLst/>
              <a:gdLst/>
              <a:ahLst/>
              <a:cxnLst/>
              <a:rect l="l" t="t" r="r" b="b"/>
              <a:pathLst>
                <a:path w="5045710" h="481964">
                  <a:moveTo>
                    <a:pt x="5045659" y="0"/>
                  </a:moveTo>
                  <a:lnTo>
                    <a:pt x="0" y="0"/>
                  </a:lnTo>
                  <a:lnTo>
                    <a:pt x="0" y="481406"/>
                  </a:lnTo>
                  <a:lnTo>
                    <a:pt x="5045659" y="481406"/>
                  </a:lnTo>
                  <a:lnTo>
                    <a:pt x="5045659" y="0"/>
                  </a:lnTo>
                  <a:close/>
                </a:path>
              </a:pathLst>
            </a:custGeom>
            <a:solidFill>
              <a:srgbClr val="F7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bg object 19">
              <a:extLst>
                <a:ext uri="{FF2B5EF4-FFF2-40B4-BE49-F238E27FC236}">
                  <a16:creationId xmlns:a16="http://schemas.microsoft.com/office/drawing/2014/main" id="{014BD7E4-F221-4E76-9343-DB99C3F419E6}"/>
                </a:ext>
              </a:extLst>
            </p:cNvPr>
            <p:cNvSpPr/>
            <p:nvPr/>
          </p:nvSpPr>
          <p:spPr>
            <a:xfrm>
              <a:off x="859482" y="5728365"/>
              <a:ext cx="5045710" cy="0"/>
            </a:xfrm>
            <a:custGeom>
              <a:avLst/>
              <a:gdLst/>
              <a:ahLst/>
              <a:cxnLst/>
              <a:rect l="l" t="t" r="r" b="b"/>
              <a:pathLst>
                <a:path w="5045710">
                  <a:moveTo>
                    <a:pt x="0" y="0"/>
                  </a:moveTo>
                  <a:lnTo>
                    <a:pt x="504565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2">
              <a:extLst>
                <a:ext uri="{FF2B5EF4-FFF2-40B4-BE49-F238E27FC236}">
                  <a16:creationId xmlns:a16="http://schemas.microsoft.com/office/drawing/2014/main" id="{E058F05C-3651-42E2-A7A5-DEC856957182}"/>
                </a:ext>
              </a:extLst>
            </p:cNvPr>
            <p:cNvSpPr txBox="1"/>
            <p:nvPr/>
          </p:nvSpPr>
          <p:spPr>
            <a:xfrm>
              <a:off x="879849" y="5738081"/>
              <a:ext cx="503047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dirty="0">
                  <a:latin typeface="Arial"/>
                  <a:cs typeface="Arial"/>
                </a:rPr>
                <a:t>2002</a:t>
              </a:r>
              <a:r>
                <a:rPr sz="1154" b="1" spc="198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2003</a:t>
              </a:r>
              <a:r>
                <a:rPr sz="1154" b="1" spc="198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2004</a:t>
              </a:r>
              <a:r>
                <a:rPr sz="1154" b="1" spc="188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2005</a:t>
              </a:r>
              <a:r>
                <a:rPr sz="1154" b="1" spc="173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2006</a:t>
              </a:r>
              <a:r>
                <a:rPr sz="1154" b="1" spc="198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2007</a:t>
              </a:r>
              <a:r>
                <a:rPr sz="1154" b="1" spc="214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2008</a:t>
              </a:r>
              <a:r>
                <a:rPr sz="1154" b="1" spc="165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2009</a:t>
              </a:r>
              <a:r>
                <a:rPr sz="1154" b="1" spc="264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2010</a:t>
              </a:r>
              <a:r>
                <a:rPr sz="1154" b="1" spc="313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2011</a:t>
              </a:r>
              <a:r>
                <a:rPr sz="1154" b="1" spc="181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2012</a:t>
              </a:r>
              <a:r>
                <a:rPr sz="1154" b="1" spc="247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2013</a:t>
              </a:r>
              <a:r>
                <a:rPr sz="1154" b="1" spc="264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2014</a:t>
              </a:r>
              <a:r>
                <a:rPr sz="1154" b="1" spc="239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2015</a:t>
              </a:r>
              <a:r>
                <a:rPr sz="1154" b="1" spc="239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2016</a:t>
              </a:r>
              <a:r>
                <a:rPr sz="1154" b="1" spc="247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2017</a:t>
              </a:r>
              <a:r>
                <a:rPr sz="1154" b="1" spc="231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2018</a:t>
              </a:r>
              <a:r>
                <a:rPr sz="1154" b="1" spc="231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2019</a:t>
              </a:r>
              <a:r>
                <a:rPr sz="1154" b="1" spc="173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2020</a:t>
              </a:r>
              <a:r>
                <a:rPr sz="1154" b="1" spc="297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2021</a:t>
              </a:r>
              <a:r>
                <a:rPr sz="1154" b="1" spc="157" dirty="0">
                  <a:latin typeface="Arial"/>
                  <a:cs typeface="Arial"/>
                </a:rPr>
                <a:t> </a:t>
              </a:r>
              <a:r>
                <a:rPr sz="1154" b="1" spc="-33" dirty="0">
                  <a:latin typeface="Arial"/>
                  <a:cs typeface="Arial"/>
                </a:rPr>
                <a:t>2022</a:t>
              </a:r>
              <a:endParaRPr sz="1154" dirty="0">
                <a:latin typeface="Arial"/>
                <a:cs typeface="Arial"/>
              </a:endParaRPr>
            </a:p>
          </p:txBody>
        </p:sp>
        <p:sp>
          <p:nvSpPr>
            <p:cNvPr id="167" name="object 3">
              <a:extLst>
                <a:ext uri="{FF2B5EF4-FFF2-40B4-BE49-F238E27FC236}">
                  <a16:creationId xmlns:a16="http://schemas.microsoft.com/office/drawing/2014/main" id="{672480DB-7E48-46A0-8A64-EBB9F28488F8}"/>
                </a:ext>
              </a:extLst>
            </p:cNvPr>
            <p:cNvSpPr txBox="1"/>
            <p:nvPr/>
          </p:nvSpPr>
          <p:spPr>
            <a:xfrm>
              <a:off x="676034" y="3249059"/>
              <a:ext cx="17399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41" dirty="0">
                  <a:latin typeface="Arial"/>
                  <a:cs typeface="Arial"/>
                </a:rPr>
                <a:t>150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168" name="object 4">
              <a:extLst>
                <a:ext uri="{FF2B5EF4-FFF2-40B4-BE49-F238E27FC236}">
                  <a16:creationId xmlns:a16="http://schemas.microsoft.com/office/drawing/2014/main" id="{930BDC13-2300-4089-BD4F-6FA787A8ECD1}"/>
                </a:ext>
              </a:extLst>
            </p:cNvPr>
            <p:cNvSpPr txBox="1"/>
            <p:nvPr/>
          </p:nvSpPr>
          <p:spPr>
            <a:xfrm>
              <a:off x="707336" y="4210780"/>
              <a:ext cx="126364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41" dirty="0">
                  <a:latin typeface="Arial"/>
                  <a:cs typeface="Arial"/>
                </a:rPr>
                <a:t>90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169" name="object 5">
              <a:extLst>
                <a:ext uri="{FF2B5EF4-FFF2-40B4-BE49-F238E27FC236}">
                  <a16:creationId xmlns:a16="http://schemas.microsoft.com/office/drawing/2014/main" id="{8E68EAC0-240F-4D39-A44C-DDD0397AAF7C}"/>
                </a:ext>
              </a:extLst>
            </p:cNvPr>
            <p:cNvSpPr txBox="1"/>
            <p:nvPr/>
          </p:nvSpPr>
          <p:spPr>
            <a:xfrm>
              <a:off x="676649" y="3729919"/>
              <a:ext cx="17335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41" dirty="0">
                  <a:latin typeface="Arial"/>
                  <a:cs typeface="Arial"/>
                </a:rPr>
                <a:t>120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170" name="object 6">
              <a:extLst>
                <a:ext uri="{FF2B5EF4-FFF2-40B4-BE49-F238E27FC236}">
                  <a16:creationId xmlns:a16="http://schemas.microsoft.com/office/drawing/2014/main" id="{7C0FF1ED-92BE-4920-91DE-2FE9B051D229}"/>
                </a:ext>
              </a:extLst>
            </p:cNvPr>
            <p:cNvSpPr txBox="1"/>
            <p:nvPr/>
          </p:nvSpPr>
          <p:spPr>
            <a:xfrm>
              <a:off x="707600" y="5172500"/>
              <a:ext cx="126364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41" dirty="0">
                  <a:latin typeface="Arial"/>
                  <a:cs typeface="Arial"/>
                </a:rPr>
                <a:t>30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171" name="object 7">
              <a:extLst>
                <a:ext uri="{FF2B5EF4-FFF2-40B4-BE49-F238E27FC236}">
                  <a16:creationId xmlns:a16="http://schemas.microsoft.com/office/drawing/2014/main" id="{7388BA4B-46C1-4DC6-8FD7-8F275D1C112C}"/>
                </a:ext>
              </a:extLst>
            </p:cNvPr>
            <p:cNvSpPr txBox="1"/>
            <p:nvPr/>
          </p:nvSpPr>
          <p:spPr>
            <a:xfrm>
              <a:off x="752091" y="5653360"/>
              <a:ext cx="7429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82" dirty="0">
                  <a:latin typeface="Arial"/>
                  <a:cs typeface="Arial"/>
                </a:rPr>
                <a:t>0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172" name="object 11">
              <a:extLst>
                <a:ext uri="{FF2B5EF4-FFF2-40B4-BE49-F238E27FC236}">
                  <a16:creationId xmlns:a16="http://schemas.microsoft.com/office/drawing/2014/main" id="{7BC30BD8-D5E4-4899-800B-E57B0001E517}"/>
                </a:ext>
              </a:extLst>
            </p:cNvPr>
            <p:cNvSpPr txBox="1"/>
            <p:nvPr/>
          </p:nvSpPr>
          <p:spPr>
            <a:xfrm>
              <a:off x="4883232" y="3126316"/>
              <a:ext cx="1102215" cy="116082"/>
            </a:xfrm>
            <a:prstGeom prst="rect">
              <a:avLst/>
            </a:prstGeom>
          </p:spPr>
          <p:txBody>
            <a:bodyPr vert="horz" wrap="square" lIns="0" tIns="26177" rIns="0" bIns="0" rtlCol="0">
              <a:spAutoFit/>
            </a:bodyPr>
            <a:lstStyle/>
            <a:p>
              <a:pPr marL="20942">
                <a:spcBef>
                  <a:spcPts val="206"/>
                </a:spcBef>
                <a:tabLst>
                  <a:tab pos="594761" algn="l"/>
                  <a:tab pos="1166486" algn="l"/>
                </a:tabLst>
              </a:pPr>
              <a:r>
                <a:rPr lang="ko-KR" altLang="en-US" sz="1072" dirty="0">
                  <a:latin typeface="Malgun Gothic"/>
                  <a:cs typeface="Malgun Gothic"/>
                </a:rPr>
                <a:t>남성</a:t>
              </a:r>
              <a:r>
                <a:rPr lang="en-US" altLang="ko-KR" sz="1072" dirty="0">
                  <a:latin typeface="Malgun Gothic"/>
                  <a:cs typeface="Malgun Gothic"/>
                </a:rPr>
                <a:t>	</a:t>
              </a:r>
              <a:r>
                <a:rPr lang="ko-KR" altLang="en-US" sz="1072" dirty="0">
                  <a:latin typeface="Malgun Gothic"/>
                  <a:cs typeface="Malgun Gothic"/>
                </a:rPr>
                <a:t>여성</a:t>
              </a:r>
              <a:r>
                <a:rPr lang="en-US" altLang="ko-KR" sz="1072" dirty="0">
                  <a:latin typeface="Malgun Gothic"/>
                  <a:cs typeface="Malgun Gothic"/>
                </a:rPr>
                <a:t>	  </a:t>
              </a:r>
              <a:r>
                <a:rPr lang="ko-KR" altLang="en-US" sz="1072" dirty="0">
                  <a:latin typeface="Malgun Gothic"/>
                  <a:cs typeface="Malgun Gothic"/>
                </a:rPr>
                <a:t>전체</a:t>
              </a:r>
              <a:endParaRPr sz="1072" dirty="0">
                <a:latin typeface="Malgun Gothic"/>
                <a:cs typeface="Malgun Gothic"/>
              </a:endParaRPr>
            </a:p>
          </p:txBody>
        </p:sp>
        <p:sp>
          <p:nvSpPr>
            <p:cNvPr id="173" name="object 12">
              <a:extLst>
                <a:ext uri="{FF2B5EF4-FFF2-40B4-BE49-F238E27FC236}">
                  <a16:creationId xmlns:a16="http://schemas.microsoft.com/office/drawing/2014/main" id="{2AF5A9FF-BE71-4C60-89E1-7E53F3A9515F}"/>
                </a:ext>
              </a:extLst>
            </p:cNvPr>
            <p:cNvSpPr txBox="1"/>
            <p:nvPr/>
          </p:nvSpPr>
          <p:spPr>
            <a:xfrm>
              <a:off x="888958" y="4963223"/>
              <a:ext cx="18796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33" dirty="0">
                  <a:solidFill>
                    <a:srgbClr val="888888"/>
                  </a:solidFill>
                  <a:latin typeface="Arial"/>
                  <a:cs typeface="Arial"/>
                </a:rPr>
                <a:t>37.7</a:t>
              </a:r>
              <a:endParaRPr sz="1154" dirty="0">
                <a:latin typeface="Arial"/>
                <a:cs typeface="Arial"/>
              </a:endParaRPr>
            </a:p>
          </p:txBody>
        </p:sp>
        <p:sp>
          <p:nvSpPr>
            <p:cNvPr id="174" name="object 13">
              <a:extLst>
                <a:ext uri="{FF2B5EF4-FFF2-40B4-BE49-F238E27FC236}">
                  <a16:creationId xmlns:a16="http://schemas.microsoft.com/office/drawing/2014/main" id="{757BA4B9-C29C-4B46-8B66-C711528C889E}"/>
                </a:ext>
              </a:extLst>
            </p:cNvPr>
            <p:cNvSpPr txBox="1"/>
            <p:nvPr/>
          </p:nvSpPr>
          <p:spPr>
            <a:xfrm>
              <a:off x="707863" y="4693500"/>
              <a:ext cx="158367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lang="en-US" altLang="ko-KR" sz="1154" b="1" dirty="0">
                  <a:latin typeface="Arial"/>
                  <a:cs typeface="Arial"/>
                </a:rPr>
                <a:t>60</a:t>
              </a:r>
              <a:endParaRPr lang="ko-KR" altLang="en-US" sz="1154" dirty="0">
                <a:latin typeface="Arial"/>
                <a:cs typeface="Arial"/>
              </a:endParaRPr>
            </a:p>
          </p:txBody>
        </p:sp>
        <p:sp>
          <p:nvSpPr>
            <p:cNvPr id="175" name="object 14">
              <a:extLst>
                <a:ext uri="{FF2B5EF4-FFF2-40B4-BE49-F238E27FC236}">
                  <a16:creationId xmlns:a16="http://schemas.microsoft.com/office/drawing/2014/main" id="{DB350090-BE44-4D72-9864-3C1B9020794C}"/>
                </a:ext>
              </a:extLst>
            </p:cNvPr>
            <p:cNvSpPr txBox="1"/>
            <p:nvPr/>
          </p:nvSpPr>
          <p:spPr>
            <a:xfrm>
              <a:off x="867515" y="5228678"/>
              <a:ext cx="489584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62827">
                <a:spcBef>
                  <a:spcPts val="165"/>
                </a:spcBef>
              </a:pPr>
              <a:r>
                <a:rPr sz="1731" b="1" baseline="-39682" dirty="0">
                  <a:solidFill>
                    <a:srgbClr val="016B70"/>
                  </a:solidFill>
                  <a:latin typeface="Arial"/>
                  <a:cs typeface="Arial"/>
                </a:rPr>
                <a:t>17.2</a:t>
              </a:r>
              <a:r>
                <a:rPr sz="1731" b="1" spc="902" baseline="-39682" dirty="0">
                  <a:solidFill>
                    <a:srgbClr val="016B70"/>
                  </a:solidFill>
                  <a:latin typeface="Arial"/>
                  <a:cs typeface="Arial"/>
                </a:rPr>
                <a:t> </a:t>
              </a:r>
              <a:r>
                <a:rPr sz="1154" b="1" spc="-33" dirty="0">
                  <a:solidFill>
                    <a:srgbClr val="016B70"/>
                  </a:solidFill>
                  <a:latin typeface="Arial"/>
                  <a:cs typeface="Arial"/>
                </a:rPr>
                <a:t>21.1</a:t>
              </a:r>
              <a:endParaRPr sz="1154" dirty="0">
                <a:latin typeface="Arial"/>
                <a:cs typeface="Arial"/>
              </a:endParaRPr>
            </a:p>
          </p:txBody>
        </p:sp>
        <p:sp>
          <p:nvSpPr>
            <p:cNvPr id="176" name="object 15">
              <a:extLst>
                <a:ext uri="{FF2B5EF4-FFF2-40B4-BE49-F238E27FC236}">
                  <a16:creationId xmlns:a16="http://schemas.microsoft.com/office/drawing/2014/main" id="{2E2D2018-0484-497D-8C8E-FA17ECC5C625}"/>
                </a:ext>
              </a:extLst>
            </p:cNvPr>
            <p:cNvSpPr txBox="1"/>
            <p:nvPr/>
          </p:nvSpPr>
          <p:spPr>
            <a:xfrm>
              <a:off x="1123196" y="4838407"/>
              <a:ext cx="20066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33" dirty="0">
                  <a:solidFill>
                    <a:srgbClr val="888888"/>
                  </a:solidFill>
                  <a:latin typeface="Arial"/>
                  <a:cs typeface="Arial"/>
                </a:rPr>
                <a:t>45.5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177" name="object 16">
              <a:extLst>
                <a:ext uri="{FF2B5EF4-FFF2-40B4-BE49-F238E27FC236}">
                  <a16:creationId xmlns:a16="http://schemas.microsoft.com/office/drawing/2014/main" id="{F0D2C5BF-B7E0-4ADC-AED6-5E028C3322E1}"/>
                </a:ext>
              </a:extLst>
            </p:cNvPr>
            <p:cNvSpPr txBox="1"/>
            <p:nvPr/>
          </p:nvSpPr>
          <p:spPr>
            <a:xfrm>
              <a:off x="1124251" y="4515700"/>
              <a:ext cx="19875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33" dirty="0">
                  <a:solidFill>
                    <a:srgbClr val="EAA14B"/>
                  </a:solidFill>
                  <a:latin typeface="Arial"/>
                  <a:cs typeface="Arial"/>
                </a:rPr>
                <a:t>65.6</a:t>
              </a:r>
              <a:endParaRPr sz="1154">
                <a:solidFill>
                  <a:srgbClr val="EAA14B"/>
                </a:solidFill>
                <a:latin typeface="Arial"/>
                <a:cs typeface="Arial"/>
              </a:endParaRPr>
            </a:p>
          </p:txBody>
        </p:sp>
        <p:sp>
          <p:nvSpPr>
            <p:cNvPr id="178" name="object 17">
              <a:extLst>
                <a:ext uri="{FF2B5EF4-FFF2-40B4-BE49-F238E27FC236}">
                  <a16:creationId xmlns:a16="http://schemas.microsoft.com/office/drawing/2014/main" id="{40553A12-EF5E-4FA1-81E8-DB00B47533AA}"/>
                </a:ext>
              </a:extLst>
            </p:cNvPr>
            <p:cNvSpPr txBox="1"/>
            <p:nvPr/>
          </p:nvSpPr>
          <p:spPr>
            <a:xfrm>
              <a:off x="1338002" y="4760708"/>
              <a:ext cx="20066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33" dirty="0">
                  <a:solidFill>
                    <a:srgbClr val="888888"/>
                  </a:solidFill>
                  <a:latin typeface="Arial"/>
                  <a:cs typeface="Arial"/>
                </a:rPr>
                <a:t>50.3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179" name="object 18">
              <a:extLst>
                <a:ext uri="{FF2B5EF4-FFF2-40B4-BE49-F238E27FC236}">
                  <a16:creationId xmlns:a16="http://schemas.microsoft.com/office/drawing/2014/main" id="{FF5D23B5-43D5-48A9-963C-59E9B8F30C6F}"/>
                </a:ext>
              </a:extLst>
            </p:cNvPr>
            <p:cNvSpPr txBox="1"/>
            <p:nvPr/>
          </p:nvSpPr>
          <p:spPr>
            <a:xfrm>
              <a:off x="1319274" y="4406087"/>
              <a:ext cx="19939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33" dirty="0">
                  <a:solidFill>
                    <a:srgbClr val="EAA14B"/>
                  </a:solidFill>
                  <a:latin typeface="Arial"/>
                  <a:cs typeface="Arial"/>
                </a:rPr>
                <a:t>72.4</a:t>
              </a:r>
              <a:endParaRPr sz="1154" dirty="0">
                <a:solidFill>
                  <a:srgbClr val="EAA14B"/>
                </a:solidFill>
                <a:latin typeface="Arial"/>
                <a:cs typeface="Arial"/>
              </a:endParaRPr>
            </a:p>
          </p:txBody>
        </p:sp>
        <p:sp>
          <p:nvSpPr>
            <p:cNvPr id="180" name="object 19">
              <a:extLst>
                <a:ext uri="{FF2B5EF4-FFF2-40B4-BE49-F238E27FC236}">
                  <a16:creationId xmlns:a16="http://schemas.microsoft.com/office/drawing/2014/main" id="{DA1E2B0B-9793-420B-BB63-E1F14E32BB2E}"/>
                </a:ext>
              </a:extLst>
            </p:cNvPr>
            <p:cNvSpPr txBox="1"/>
            <p:nvPr/>
          </p:nvSpPr>
          <p:spPr>
            <a:xfrm>
              <a:off x="1338101" y="5127243"/>
              <a:ext cx="48768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62827">
                <a:spcBef>
                  <a:spcPts val="165"/>
                </a:spcBef>
              </a:pPr>
              <a:r>
                <a:rPr sz="1731" b="1" baseline="-35714" dirty="0">
                  <a:solidFill>
                    <a:srgbClr val="016B70"/>
                  </a:solidFill>
                  <a:latin typeface="Arial"/>
                  <a:cs typeface="Arial"/>
                </a:rPr>
                <a:t>23.8</a:t>
              </a:r>
              <a:r>
                <a:rPr sz="1731" b="1" spc="890" baseline="-35714" dirty="0">
                  <a:solidFill>
                    <a:srgbClr val="016B70"/>
                  </a:solidFill>
                  <a:latin typeface="Arial"/>
                  <a:cs typeface="Arial"/>
                </a:rPr>
                <a:t> </a:t>
              </a:r>
              <a:r>
                <a:rPr sz="1154" b="1" spc="-33" dirty="0">
                  <a:solidFill>
                    <a:srgbClr val="016B70"/>
                  </a:solidFill>
                  <a:latin typeface="Arial"/>
                  <a:cs typeface="Arial"/>
                </a:rPr>
                <a:t>27.5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181" name="object 20">
              <a:extLst>
                <a:ext uri="{FF2B5EF4-FFF2-40B4-BE49-F238E27FC236}">
                  <a16:creationId xmlns:a16="http://schemas.microsoft.com/office/drawing/2014/main" id="{4147B5FB-96BB-45BD-9536-5E7F4F44E120}"/>
                </a:ext>
              </a:extLst>
            </p:cNvPr>
            <p:cNvSpPr txBox="1"/>
            <p:nvPr/>
          </p:nvSpPr>
          <p:spPr>
            <a:xfrm>
              <a:off x="1579098" y="4605578"/>
              <a:ext cx="19875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33" dirty="0">
                  <a:solidFill>
                    <a:srgbClr val="888888"/>
                  </a:solidFill>
                  <a:latin typeface="Arial"/>
                  <a:cs typeface="Arial"/>
                </a:rPr>
                <a:t>60.0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182" name="object 21">
              <a:extLst>
                <a:ext uri="{FF2B5EF4-FFF2-40B4-BE49-F238E27FC236}">
                  <a16:creationId xmlns:a16="http://schemas.microsoft.com/office/drawing/2014/main" id="{FC1A9984-1F31-4826-8B81-CDC0081D9DC7}"/>
                </a:ext>
              </a:extLst>
            </p:cNvPr>
            <p:cNvSpPr txBox="1"/>
            <p:nvPr/>
          </p:nvSpPr>
          <p:spPr>
            <a:xfrm>
              <a:off x="1568899" y="4168012"/>
              <a:ext cx="19304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33" dirty="0">
                  <a:solidFill>
                    <a:srgbClr val="EAA14B"/>
                  </a:solidFill>
                  <a:latin typeface="Arial"/>
                  <a:cs typeface="Arial"/>
                </a:rPr>
                <a:t>87.2</a:t>
              </a:r>
              <a:endParaRPr sz="1154">
                <a:solidFill>
                  <a:srgbClr val="EAA14B"/>
                </a:solidFill>
                <a:latin typeface="Arial"/>
                <a:cs typeface="Arial"/>
              </a:endParaRPr>
            </a:p>
          </p:txBody>
        </p:sp>
        <p:sp>
          <p:nvSpPr>
            <p:cNvPr id="183" name="object 22">
              <a:extLst>
                <a:ext uri="{FF2B5EF4-FFF2-40B4-BE49-F238E27FC236}">
                  <a16:creationId xmlns:a16="http://schemas.microsoft.com/office/drawing/2014/main" id="{E5806966-E12F-4D4C-BC08-4CEE7DACD8B7}"/>
                </a:ext>
              </a:extLst>
            </p:cNvPr>
            <p:cNvSpPr txBox="1"/>
            <p:nvPr/>
          </p:nvSpPr>
          <p:spPr>
            <a:xfrm>
              <a:off x="1847013" y="4453915"/>
              <a:ext cx="19431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33" dirty="0">
                  <a:solidFill>
                    <a:srgbClr val="888888"/>
                  </a:solidFill>
                  <a:latin typeface="Arial"/>
                  <a:cs typeface="Arial"/>
                </a:rPr>
                <a:t>69.4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184" name="object 23">
              <a:extLst>
                <a:ext uri="{FF2B5EF4-FFF2-40B4-BE49-F238E27FC236}">
                  <a16:creationId xmlns:a16="http://schemas.microsoft.com/office/drawing/2014/main" id="{8B59E3CE-31E2-4234-A076-22E27291B04D}"/>
                </a:ext>
              </a:extLst>
            </p:cNvPr>
            <p:cNvSpPr txBox="1"/>
            <p:nvPr/>
          </p:nvSpPr>
          <p:spPr>
            <a:xfrm>
              <a:off x="1826009" y="5055501"/>
              <a:ext cx="48387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62827">
                <a:spcBef>
                  <a:spcPts val="165"/>
                </a:spcBef>
              </a:pPr>
              <a:r>
                <a:rPr sz="1154" b="1" dirty="0">
                  <a:solidFill>
                    <a:srgbClr val="016B70"/>
                  </a:solidFill>
                  <a:latin typeface="Arial"/>
                  <a:cs typeface="Arial"/>
                </a:rPr>
                <a:t>31.9</a:t>
              </a:r>
              <a:r>
                <a:rPr sz="1154" b="1" spc="453" dirty="0">
                  <a:solidFill>
                    <a:srgbClr val="016B70"/>
                  </a:solidFill>
                  <a:latin typeface="Arial"/>
                  <a:cs typeface="Arial"/>
                </a:rPr>
                <a:t> </a:t>
              </a:r>
              <a:r>
                <a:rPr sz="1731" b="1" spc="-49" baseline="7936" dirty="0">
                  <a:solidFill>
                    <a:srgbClr val="016B70"/>
                  </a:solidFill>
                  <a:latin typeface="Arial"/>
                  <a:cs typeface="Arial"/>
                </a:rPr>
                <a:t>32.6</a:t>
              </a:r>
              <a:endParaRPr sz="1731" baseline="7936">
                <a:latin typeface="Arial"/>
                <a:cs typeface="Arial"/>
              </a:endParaRPr>
            </a:p>
          </p:txBody>
        </p:sp>
        <p:sp>
          <p:nvSpPr>
            <p:cNvPr id="185" name="object 24">
              <a:extLst>
                <a:ext uri="{FF2B5EF4-FFF2-40B4-BE49-F238E27FC236}">
                  <a16:creationId xmlns:a16="http://schemas.microsoft.com/office/drawing/2014/main" id="{495CA23F-3251-4D7F-96B3-1ADAE9B5A9A4}"/>
                </a:ext>
              </a:extLst>
            </p:cNvPr>
            <p:cNvSpPr txBox="1"/>
            <p:nvPr/>
          </p:nvSpPr>
          <p:spPr>
            <a:xfrm>
              <a:off x="1795410" y="3920781"/>
              <a:ext cx="52514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62827">
                <a:spcBef>
                  <a:spcPts val="165"/>
                </a:spcBef>
              </a:pPr>
              <a:r>
                <a:rPr sz="1731" b="1" spc="-25" baseline="-15873" dirty="0">
                  <a:solidFill>
                    <a:srgbClr val="EAA14B"/>
                  </a:solidFill>
                  <a:latin typeface="Arial"/>
                  <a:cs typeface="Arial"/>
                </a:rPr>
                <a:t>101.1</a:t>
              </a:r>
              <a:r>
                <a:rPr sz="1154" b="1" spc="-16" dirty="0">
                  <a:solidFill>
                    <a:srgbClr val="EAA14B"/>
                  </a:solidFill>
                  <a:latin typeface="Arial"/>
                  <a:cs typeface="Arial"/>
                </a:rPr>
                <a:t>102.7</a:t>
              </a:r>
              <a:endParaRPr sz="1154" dirty="0">
                <a:solidFill>
                  <a:srgbClr val="EAA14B"/>
                </a:solidFill>
                <a:latin typeface="Arial"/>
                <a:cs typeface="Arial"/>
              </a:endParaRPr>
            </a:p>
          </p:txBody>
        </p:sp>
        <p:sp>
          <p:nvSpPr>
            <p:cNvPr id="186" name="object 25">
              <a:extLst>
                <a:ext uri="{FF2B5EF4-FFF2-40B4-BE49-F238E27FC236}">
                  <a16:creationId xmlns:a16="http://schemas.microsoft.com/office/drawing/2014/main" id="{B0365976-85F7-4018-AF10-BFD2A675FBA5}"/>
                </a:ext>
              </a:extLst>
            </p:cNvPr>
            <p:cNvSpPr txBox="1"/>
            <p:nvPr/>
          </p:nvSpPr>
          <p:spPr>
            <a:xfrm>
              <a:off x="2061214" y="4360570"/>
              <a:ext cx="72898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62827">
                <a:spcBef>
                  <a:spcPts val="165"/>
                </a:spcBef>
              </a:pPr>
              <a:r>
                <a:rPr sz="1731" b="1" baseline="-47619" dirty="0">
                  <a:solidFill>
                    <a:srgbClr val="888888"/>
                  </a:solidFill>
                  <a:latin typeface="Arial"/>
                  <a:cs typeface="Arial"/>
                </a:rPr>
                <a:t>70.4</a:t>
              </a:r>
              <a:r>
                <a:rPr sz="1731" b="1" spc="828" baseline="-47619" dirty="0">
                  <a:solidFill>
                    <a:srgbClr val="888888"/>
                  </a:solidFill>
                  <a:latin typeface="Arial"/>
                  <a:cs typeface="Arial"/>
                </a:rPr>
                <a:t> </a:t>
              </a:r>
              <a:r>
                <a:rPr sz="1731" b="1" baseline="-15873" dirty="0">
                  <a:solidFill>
                    <a:srgbClr val="888888"/>
                  </a:solidFill>
                  <a:latin typeface="Arial"/>
                  <a:cs typeface="Arial"/>
                </a:rPr>
                <a:t>73.8</a:t>
              </a:r>
              <a:r>
                <a:rPr sz="1731" b="1" spc="792" baseline="-15873" dirty="0">
                  <a:solidFill>
                    <a:srgbClr val="888888"/>
                  </a:solidFill>
                  <a:latin typeface="Arial"/>
                  <a:cs typeface="Arial"/>
                </a:rPr>
                <a:t> </a:t>
              </a:r>
              <a:r>
                <a:rPr sz="1154" b="1" spc="-33" dirty="0">
                  <a:solidFill>
                    <a:srgbClr val="888888"/>
                  </a:solidFill>
                  <a:latin typeface="Arial"/>
                  <a:cs typeface="Arial"/>
                </a:rPr>
                <a:t>75.3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187" name="object 26">
              <a:extLst>
                <a:ext uri="{FF2B5EF4-FFF2-40B4-BE49-F238E27FC236}">
                  <a16:creationId xmlns:a16="http://schemas.microsoft.com/office/drawing/2014/main" id="{1F9C0C5D-7C5F-463E-B14D-21D8C7A037D9}"/>
                </a:ext>
              </a:extLst>
            </p:cNvPr>
            <p:cNvSpPr txBox="1"/>
            <p:nvPr/>
          </p:nvSpPr>
          <p:spPr>
            <a:xfrm>
              <a:off x="2255182" y="3810901"/>
              <a:ext cx="52768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62827">
                <a:spcBef>
                  <a:spcPts val="165"/>
                </a:spcBef>
              </a:pPr>
              <a:r>
                <a:rPr sz="1731" b="1" spc="-73" baseline="-19841" dirty="0">
                  <a:solidFill>
                    <a:srgbClr val="EAA14B"/>
                  </a:solidFill>
                  <a:latin typeface="Arial"/>
                  <a:cs typeface="Arial"/>
                </a:rPr>
                <a:t>107.7</a:t>
              </a:r>
              <a:r>
                <a:rPr sz="1731" b="1" spc="-36" baseline="-19841" dirty="0">
                  <a:solidFill>
                    <a:srgbClr val="EAA14B"/>
                  </a:solidFill>
                  <a:latin typeface="Arial"/>
                  <a:cs typeface="Arial"/>
                </a:rPr>
                <a:t> </a:t>
              </a:r>
              <a:r>
                <a:rPr sz="1154" b="1" spc="-16" dirty="0">
                  <a:solidFill>
                    <a:srgbClr val="EAA14B"/>
                  </a:solidFill>
                  <a:latin typeface="Arial"/>
                  <a:cs typeface="Arial"/>
                </a:rPr>
                <a:t>109.5</a:t>
              </a:r>
              <a:endParaRPr sz="1154">
                <a:solidFill>
                  <a:srgbClr val="EAA14B"/>
                </a:solidFill>
                <a:latin typeface="Arial"/>
                <a:cs typeface="Arial"/>
              </a:endParaRPr>
            </a:p>
          </p:txBody>
        </p:sp>
        <p:sp>
          <p:nvSpPr>
            <p:cNvPr id="188" name="object 27">
              <a:extLst>
                <a:ext uri="{FF2B5EF4-FFF2-40B4-BE49-F238E27FC236}">
                  <a16:creationId xmlns:a16="http://schemas.microsoft.com/office/drawing/2014/main" id="{A986BD00-3FE7-4F57-BF34-CEE94A07B057}"/>
                </a:ext>
              </a:extLst>
            </p:cNvPr>
            <p:cNvSpPr txBox="1"/>
            <p:nvPr/>
          </p:nvSpPr>
          <p:spPr>
            <a:xfrm>
              <a:off x="2795571" y="3663505"/>
              <a:ext cx="24384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16" dirty="0">
                  <a:solidFill>
                    <a:srgbClr val="EAA14B"/>
                  </a:solidFill>
                  <a:latin typeface="Arial"/>
                  <a:cs typeface="Arial"/>
                </a:rPr>
                <a:t>118.7</a:t>
              </a:r>
              <a:endParaRPr sz="1154">
                <a:solidFill>
                  <a:srgbClr val="EAA14B"/>
                </a:solidFill>
                <a:latin typeface="Arial"/>
                <a:cs typeface="Arial"/>
              </a:endParaRPr>
            </a:p>
          </p:txBody>
        </p:sp>
        <p:sp>
          <p:nvSpPr>
            <p:cNvPr id="189" name="object 28">
              <a:extLst>
                <a:ext uri="{FF2B5EF4-FFF2-40B4-BE49-F238E27FC236}">
                  <a16:creationId xmlns:a16="http://schemas.microsoft.com/office/drawing/2014/main" id="{2995D662-CCD2-4590-9478-A926DF15054E}"/>
                </a:ext>
              </a:extLst>
            </p:cNvPr>
            <p:cNvSpPr txBox="1"/>
            <p:nvPr/>
          </p:nvSpPr>
          <p:spPr>
            <a:xfrm>
              <a:off x="2785734" y="4259846"/>
              <a:ext cx="48196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62827">
                <a:spcBef>
                  <a:spcPts val="165"/>
                </a:spcBef>
              </a:pPr>
              <a:r>
                <a:rPr sz="1154" b="1" dirty="0">
                  <a:solidFill>
                    <a:srgbClr val="888888"/>
                  </a:solidFill>
                  <a:latin typeface="Arial"/>
                  <a:cs typeface="Arial"/>
                </a:rPr>
                <a:t>81.5</a:t>
              </a:r>
              <a:r>
                <a:rPr sz="1154" b="1" spc="503" dirty="0">
                  <a:solidFill>
                    <a:srgbClr val="888888"/>
                  </a:solidFill>
                  <a:latin typeface="Arial"/>
                  <a:cs typeface="Arial"/>
                </a:rPr>
                <a:t> </a:t>
              </a:r>
              <a:r>
                <a:rPr sz="1731" b="1" spc="-49" baseline="-19841" dirty="0">
                  <a:solidFill>
                    <a:srgbClr val="888888"/>
                  </a:solidFill>
                  <a:latin typeface="Arial"/>
                  <a:cs typeface="Arial"/>
                </a:rPr>
                <a:t>79.4</a:t>
              </a:r>
              <a:endParaRPr sz="1731" baseline="-19841">
                <a:latin typeface="Arial"/>
                <a:cs typeface="Arial"/>
              </a:endParaRPr>
            </a:p>
          </p:txBody>
        </p:sp>
        <p:sp>
          <p:nvSpPr>
            <p:cNvPr id="190" name="object 29">
              <a:extLst>
                <a:ext uri="{FF2B5EF4-FFF2-40B4-BE49-F238E27FC236}">
                  <a16:creationId xmlns:a16="http://schemas.microsoft.com/office/drawing/2014/main" id="{DAAC270B-84F6-45DE-A6B7-4BC31D2849CB}"/>
                </a:ext>
              </a:extLst>
            </p:cNvPr>
            <p:cNvSpPr txBox="1"/>
            <p:nvPr/>
          </p:nvSpPr>
          <p:spPr>
            <a:xfrm>
              <a:off x="3034997" y="3722001"/>
              <a:ext cx="24511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16" dirty="0">
                  <a:solidFill>
                    <a:srgbClr val="EAA14B"/>
                  </a:solidFill>
                  <a:latin typeface="Arial"/>
                  <a:cs typeface="Arial"/>
                </a:rPr>
                <a:t>115.0</a:t>
              </a:r>
              <a:endParaRPr sz="1154">
                <a:solidFill>
                  <a:srgbClr val="EAA14B"/>
                </a:solidFill>
                <a:latin typeface="Arial"/>
                <a:cs typeface="Arial"/>
              </a:endParaRPr>
            </a:p>
          </p:txBody>
        </p:sp>
        <p:sp>
          <p:nvSpPr>
            <p:cNvPr id="191" name="object 30">
              <a:extLst>
                <a:ext uri="{FF2B5EF4-FFF2-40B4-BE49-F238E27FC236}">
                  <a16:creationId xmlns:a16="http://schemas.microsoft.com/office/drawing/2014/main" id="{BA987731-4C25-475C-85CF-ADE0D2CC1AF7}"/>
                </a:ext>
              </a:extLst>
            </p:cNvPr>
            <p:cNvSpPr txBox="1"/>
            <p:nvPr/>
          </p:nvSpPr>
          <p:spPr>
            <a:xfrm>
              <a:off x="2298617" y="4948288"/>
              <a:ext cx="121221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62827">
                <a:spcBef>
                  <a:spcPts val="165"/>
                </a:spcBef>
              </a:pPr>
              <a:r>
                <a:rPr sz="1731" b="1" baseline="-43650" dirty="0">
                  <a:solidFill>
                    <a:srgbClr val="016B70"/>
                  </a:solidFill>
                  <a:latin typeface="Arial"/>
                  <a:cs typeface="Arial"/>
                </a:rPr>
                <a:t>34.3</a:t>
              </a:r>
              <a:r>
                <a:rPr sz="1731" b="1" spc="792" baseline="-43650" dirty="0">
                  <a:solidFill>
                    <a:srgbClr val="016B70"/>
                  </a:solidFill>
                  <a:latin typeface="Arial"/>
                  <a:cs typeface="Arial"/>
                </a:rPr>
                <a:t> </a:t>
              </a:r>
              <a:r>
                <a:rPr sz="1731" b="1" baseline="-31746" dirty="0">
                  <a:solidFill>
                    <a:srgbClr val="016B70"/>
                  </a:solidFill>
                  <a:latin typeface="Arial"/>
                  <a:cs typeface="Arial"/>
                </a:rPr>
                <a:t>35.6</a:t>
              </a:r>
              <a:r>
                <a:rPr sz="1731" b="1" spc="853" baseline="-31746" dirty="0">
                  <a:solidFill>
                    <a:srgbClr val="016B70"/>
                  </a:solidFill>
                  <a:latin typeface="Arial"/>
                  <a:cs typeface="Arial"/>
                </a:rPr>
                <a:t> </a:t>
              </a:r>
              <a:r>
                <a:rPr sz="1154" b="1" dirty="0">
                  <a:solidFill>
                    <a:srgbClr val="016B70"/>
                  </a:solidFill>
                  <a:latin typeface="Arial"/>
                  <a:cs typeface="Arial"/>
                </a:rPr>
                <a:t>38.7</a:t>
              </a:r>
              <a:r>
                <a:rPr sz="1154" b="1" spc="561" dirty="0">
                  <a:solidFill>
                    <a:srgbClr val="016B70"/>
                  </a:solidFill>
                  <a:latin typeface="Arial"/>
                  <a:cs typeface="Arial"/>
                </a:rPr>
                <a:t> </a:t>
              </a:r>
              <a:r>
                <a:rPr sz="1154" b="1" dirty="0">
                  <a:solidFill>
                    <a:srgbClr val="016B70"/>
                  </a:solidFill>
                  <a:latin typeface="Arial"/>
                  <a:cs typeface="Arial"/>
                </a:rPr>
                <a:t>38.6</a:t>
              </a:r>
              <a:r>
                <a:rPr sz="1154" b="1" spc="544" dirty="0">
                  <a:solidFill>
                    <a:srgbClr val="016B70"/>
                  </a:solidFill>
                  <a:latin typeface="Arial"/>
                  <a:cs typeface="Arial"/>
                </a:rPr>
                <a:t> </a:t>
              </a:r>
              <a:r>
                <a:rPr sz="1731" b="1" spc="-49" baseline="15873" dirty="0">
                  <a:solidFill>
                    <a:srgbClr val="016B70"/>
                  </a:solidFill>
                  <a:latin typeface="Arial"/>
                  <a:cs typeface="Arial"/>
                </a:rPr>
                <a:t>40.0</a:t>
              </a:r>
              <a:endParaRPr sz="1731" baseline="15873" dirty="0">
                <a:latin typeface="Arial"/>
                <a:cs typeface="Arial"/>
              </a:endParaRPr>
            </a:p>
          </p:txBody>
        </p:sp>
        <p:sp>
          <p:nvSpPr>
            <p:cNvPr id="192" name="object 31">
              <a:extLst>
                <a:ext uri="{FF2B5EF4-FFF2-40B4-BE49-F238E27FC236}">
                  <a16:creationId xmlns:a16="http://schemas.microsoft.com/office/drawing/2014/main" id="{2D297963-EB23-4C48-9C15-4E24D9AFEF77}"/>
                </a:ext>
              </a:extLst>
            </p:cNvPr>
            <p:cNvSpPr txBox="1"/>
            <p:nvPr/>
          </p:nvSpPr>
          <p:spPr>
            <a:xfrm>
              <a:off x="3531961" y="4905082"/>
              <a:ext cx="19875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33" dirty="0">
                  <a:solidFill>
                    <a:srgbClr val="016B70"/>
                  </a:solidFill>
                  <a:latin typeface="Arial"/>
                  <a:cs typeface="Arial"/>
                </a:rPr>
                <a:t>41.3</a:t>
              </a:r>
            </a:p>
          </p:txBody>
        </p:sp>
        <p:sp>
          <p:nvSpPr>
            <p:cNvPr id="193" name="object 32">
              <a:extLst>
                <a:ext uri="{FF2B5EF4-FFF2-40B4-BE49-F238E27FC236}">
                  <a16:creationId xmlns:a16="http://schemas.microsoft.com/office/drawing/2014/main" id="{AAAF8FEB-984A-4E4C-9666-341EB695BF59}"/>
                </a:ext>
              </a:extLst>
            </p:cNvPr>
            <p:cNvSpPr txBox="1"/>
            <p:nvPr/>
          </p:nvSpPr>
          <p:spPr>
            <a:xfrm>
              <a:off x="3261508" y="4214507"/>
              <a:ext cx="49085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62827">
                <a:spcBef>
                  <a:spcPts val="165"/>
                </a:spcBef>
              </a:pPr>
              <a:r>
                <a:rPr sz="1731" b="1" baseline="-15873" dirty="0">
                  <a:solidFill>
                    <a:srgbClr val="888888"/>
                  </a:solidFill>
                  <a:latin typeface="Arial"/>
                  <a:cs typeface="Arial"/>
                </a:rPr>
                <a:t>82.7</a:t>
              </a:r>
              <a:r>
                <a:rPr sz="1731" b="1" spc="767" baseline="-15873" dirty="0">
                  <a:solidFill>
                    <a:srgbClr val="888888"/>
                  </a:solidFill>
                  <a:latin typeface="Arial"/>
                  <a:cs typeface="Arial"/>
                </a:rPr>
                <a:t> </a:t>
              </a:r>
              <a:r>
                <a:rPr sz="1154" b="1" spc="-33" dirty="0">
                  <a:solidFill>
                    <a:srgbClr val="888888"/>
                  </a:solidFill>
                  <a:latin typeface="Arial"/>
                  <a:cs typeface="Arial"/>
                </a:rPr>
                <a:t>84.3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194" name="object 33">
              <a:extLst>
                <a:ext uri="{FF2B5EF4-FFF2-40B4-BE49-F238E27FC236}">
                  <a16:creationId xmlns:a16="http://schemas.microsoft.com/office/drawing/2014/main" id="{F95CC8D2-CA0F-42FD-869A-ECF1F0C9320D}"/>
                </a:ext>
              </a:extLst>
            </p:cNvPr>
            <p:cNvSpPr txBox="1"/>
            <p:nvPr/>
          </p:nvSpPr>
          <p:spPr>
            <a:xfrm>
              <a:off x="3766287" y="4926151"/>
              <a:ext cx="19939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33" dirty="0">
                  <a:solidFill>
                    <a:srgbClr val="016B70"/>
                  </a:solidFill>
                  <a:latin typeface="Arial"/>
                  <a:cs typeface="Arial"/>
                </a:rPr>
                <a:t>40.0</a:t>
              </a:r>
              <a:endParaRPr sz="1154" dirty="0">
                <a:latin typeface="Arial"/>
                <a:cs typeface="Arial"/>
              </a:endParaRPr>
            </a:p>
          </p:txBody>
        </p:sp>
        <p:sp>
          <p:nvSpPr>
            <p:cNvPr id="195" name="object 34">
              <a:extLst>
                <a:ext uri="{FF2B5EF4-FFF2-40B4-BE49-F238E27FC236}">
                  <a16:creationId xmlns:a16="http://schemas.microsoft.com/office/drawing/2014/main" id="{227D9253-6E1D-41A9-A54E-DF1107137957}"/>
                </a:ext>
              </a:extLst>
            </p:cNvPr>
            <p:cNvSpPr txBox="1"/>
            <p:nvPr/>
          </p:nvSpPr>
          <p:spPr>
            <a:xfrm>
              <a:off x="3772882" y="4253712"/>
              <a:ext cx="43497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dirty="0">
                  <a:solidFill>
                    <a:srgbClr val="888888"/>
                  </a:solidFill>
                  <a:latin typeface="Arial"/>
                  <a:cs typeface="Arial"/>
                </a:rPr>
                <a:t>81.9</a:t>
              </a:r>
              <a:r>
                <a:rPr sz="1154" b="1" spc="429" dirty="0">
                  <a:solidFill>
                    <a:srgbClr val="888888"/>
                  </a:solidFill>
                  <a:latin typeface="Arial"/>
                  <a:cs typeface="Arial"/>
                </a:rPr>
                <a:t> </a:t>
              </a:r>
              <a:r>
                <a:rPr sz="1731" b="1" spc="-49" baseline="3968" dirty="0">
                  <a:solidFill>
                    <a:srgbClr val="888888"/>
                  </a:solidFill>
                  <a:latin typeface="Arial"/>
                  <a:cs typeface="Arial"/>
                </a:rPr>
                <a:t>82.3</a:t>
              </a:r>
              <a:endParaRPr sz="1731" baseline="3968">
                <a:latin typeface="Arial"/>
                <a:cs typeface="Arial"/>
              </a:endParaRPr>
            </a:p>
          </p:txBody>
        </p:sp>
        <p:sp>
          <p:nvSpPr>
            <p:cNvPr id="196" name="object 35">
              <a:extLst>
                <a:ext uri="{FF2B5EF4-FFF2-40B4-BE49-F238E27FC236}">
                  <a16:creationId xmlns:a16="http://schemas.microsoft.com/office/drawing/2014/main" id="{B80F536F-701C-4BE3-A01F-519AC825C19B}"/>
                </a:ext>
              </a:extLst>
            </p:cNvPr>
            <p:cNvSpPr txBox="1"/>
            <p:nvPr/>
          </p:nvSpPr>
          <p:spPr>
            <a:xfrm>
              <a:off x="4221849" y="4208106"/>
              <a:ext cx="97091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62827">
                <a:spcBef>
                  <a:spcPts val="165"/>
                </a:spcBef>
              </a:pPr>
              <a:r>
                <a:rPr sz="1731" b="1" baseline="-15873" dirty="0">
                  <a:solidFill>
                    <a:srgbClr val="888888"/>
                  </a:solidFill>
                  <a:latin typeface="Arial"/>
                  <a:cs typeface="Arial"/>
                </a:rPr>
                <a:t>83.0</a:t>
              </a:r>
              <a:r>
                <a:rPr sz="1731" b="1" spc="792" baseline="-15873" dirty="0">
                  <a:solidFill>
                    <a:srgbClr val="888888"/>
                  </a:solidFill>
                  <a:latin typeface="Arial"/>
                  <a:cs typeface="Arial"/>
                </a:rPr>
                <a:t> </a:t>
              </a:r>
              <a:r>
                <a:rPr sz="1154" b="1" dirty="0">
                  <a:solidFill>
                    <a:srgbClr val="888888"/>
                  </a:solidFill>
                  <a:latin typeface="Arial"/>
                  <a:cs typeface="Arial"/>
                </a:rPr>
                <a:t>84.7</a:t>
              </a:r>
              <a:r>
                <a:rPr sz="1154" b="1" spc="618" dirty="0">
                  <a:solidFill>
                    <a:srgbClr val="888888"/>
                  </a:solidFill>
                  <a:latin typeface="Arial"/>
                  <a:cs typeface="Arial"/>
                </a:rPr>
                <a:t> </a:t>
              </a:r>
              <a:r>
                <a:rPr sz="1731" b="1" baseline="3968" dirty="0">
                  <a:solidFill>
                    <a:srgbClr val="888888"/>
                  </a:solidFill>
                  <a:latin typeface="Arial"/>
                  <a:cs typeface="Arial"/>
                </a:rPr>
                <a:t>85.1</a:t>
              </a:r>
              <a:r>
                <a:rPr sz="1731" b="1" spc="704" baseline="3968" dirty="0">
                  <a:solidFill>
                    <a:srgbClr val="888888"/>
                  </a:solidFill>
                  <a:latin typeface="Arial"/>
                  <a:cs typeface="Arial"/>
                </a:rPr>
                <a:t> </a:t>
              </a:r>
              <a:r>
                <a:rPr sz="1731" b="1" spc="-49" baseline="-15873" dirty="0">
                  <a:solidFill>
                    <a:srgbClr val="888888"/>
                  </a:solidFill>
                  <a:latin typeface="Arial"/>
                  <a:cs typeface="Arial"/>
                </a:rPr>
                <a:t>83.3</a:t>
              </a:r>
              <a:endParaRPr sz="1731" baseline="-15873">
                <a:latin typeface="Arial"/>
                <a:cs typeface="Arial"/>
              </a:endParaRPr>
            </a:p>
          </p:txBody>
        </p:sp>
        <p:sp>
          <p:nvSpPr>
            <p:cNvPr id="197" name="object 36">
              <a:extLst>
                <a:ext uri="{FF2B5EF4-FFF2-40B4-BE49-F238E27FC236}">
                  <a16:creationId xmlns:a16="http://schemas.microsoft.com/office/drawing/2014/main" id="{2B85E912-0967-4164-9506-34A4A6C568B5}"/>
                </a:ext>
              </a:extLst>
            </p:cNvPr>
            <p:cNvSpPr txBox="1"/>
            <p:nvPr/>
          </p:nvSpPr>
          <p:spPr>
            <a:xfrm>
              <a:off x="3250869" y="3605542"/>
              <a:ext cx="197485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62827">
                <a:spcBef>
                  <a:spcPts val="165"/>
                </a:spcBef>
              </a:pPr>
              <a:r>
                <a:rPr sz="1731" b="1" spc="-49" baseline="-23809" dirty="0">
                  <a:solidFill>
                    <a:srgbClr val="EAA14B"/>
                  </a:solidFill>
                  <a:latin typeface="Arial"/>
                  <a:cs typeface="Arial"/>
                </a:rPr>
                <a:t>120.1</a:t>
              </a:r>
              <a:r>
                <a:rPr sz="1731" b="1" spc="-198" baseline="-23809" dirty="0">
                  <a:solidFill>
                    <a:srgbClr val="EAA14B"/>
                  </a:solidFill>
                  <a:latin typeface="Arial"/>
                  <a:cs typeface="Arial"/>
                </a:rPr>
                <a:t> </a:t>
              </a:r>
              <a:r>
                <a:rPr sz="1154" b="1" dirty="0">
                  <a:solidFill>
                    <a:srgbClr val="EAA14B"/>
                  </a:solidFill>
                  <a:latin typeface="Arial"/>
                  <a:cs typeface="Arial"/>
                </a:rPr>
                <a:t>122.3</a:t>
              </a:r>
              <a:r>
                <a:rPr sz="1154" b="1" spc="16" dirty="0">
                  <a:solidFill>
                    <a:srgbClr val="EAA14B"/>
                  </a:solidFill>
                  <a:latin typeface="Arial"/>
                  <a:cs typeface="Arial"/>
                </a:rPr>
                <a:t> </a:t>
              </a:r>
              <a:r>
                <a:rPr sz="1731" b="1" spc="-25" baseline="-31746" dirty="0">
                  <a:solidFill>
                    <a:srgbClr val="EAA14B"/>
                  </a:solidFill>
                  <a:latin typeface="Arial"/>
                  <a:cs typeface="Arial"/>
                </a:rPr>
                <a:t>119.0 </a:t>
              </a:r>
              <a:r>
                <a:rPr sz="1731" b="1" spc="-25" baseline="-35714" dirty="0">
                  <a:solidFill>
                    <a:srgbClr val="EAA14B"/>
                  </a:solidFill>
                  <a:latin typeface="Arial"/>
                  <a:cs typeface="Arial"/>
                </a:rPr>
                <a:t>118.9</a:t>
              </a:r>
              <a:r>
                <a:rPr sz="1731" b="1" spc="-209" baseline="-35714" dirty="0">
                  <a:solidFill>
                    <a:srgbClr val="EAA14B"/>
                  </a:solidFill>
                  <a:latin typeface="Arial"/>
                  <a:cs typeface="Arial"/>
                </a:rPr>
                <a:t> </a:t>
              </a:r>
              <a:r>
                <a:rPr sz="1731" b="1" spc="-25" baseline="-19841" dirty="0">
                  <a:solidFill>
                    <a:srgbClr val="EAA14B"/>
                  </a:solidFill>
                  <a:latin typeface="Arial"/>
                  <a:cs typeface="Arial"/>
                </a:rPr>
                <a:t>120.3</a:t>
              </a:r>
              <a:r>
                <a:rPr sz="1731" b="1" spc="-86" baseline="-19841" dirty="0">
                  <a:solidFill>
                    <a:srgbClr val="EAA14B"/>
                  </a:solidFill>
                  <a:latin typeface="Arial"/>
                  <a:cs typeface="Arial"/>
                </a:rPr>
                <a:t> </a:t>
              </a:r>
              <a:r>
                <a:rPr sz="1731" b="1" spc="-25" baseline="3968" dirty="0">
                  <a:solidFill>
                    <a:srgbClr val="EAA14B"/>
                  </a:solidFill>
                  <a:latin typeface="Arial"/>
                  <a:cs typeface="Arial"/>
                </a:rPr>
                <a:t>122.7</a:t>
              </a:r>
              <a:r>
                <a:rPr sz="1731" b="1" spc="-73" baseline="3968" dirty="0">
                  <a:solidFill>
                    <a:srgbClr val="EAA14B"/>
                  </a:solidFill>
                  <a:latin typeface="Arial"/>
                  <a:cs typeface="Arial"/>
                </a:rPr>
                <a:t> </a:t>
              </a:r>
              <a:r>
                <a:rPr sz="1731" b="1" baseline="3968" dirty="0">
                  <a:solidFill>
                    <a:srgbClr val="EAA14B"/>
                  </a:solidFill>
                  <a:latin typeface="Arial"/>
                  <a:cs typeface="Arial"/>
                </a:rPr>
                <a:t>122.9</a:t>
              </a:r>
              <a:r>
                <a:rPr sz="1731" b="1" spc="61" baseline="3968" dirty="0">
                  <a:solidFill>
                    <a:srgbClr val="EAA14B"/>
                  </a:solidFill>
                  <a:latin typeface="Arial"/>
                  <a:cs typeface="Arial"/>
                </a:rPr>
                <a:t> </a:t>
              </a:r>
              <a:r>
                <a:rPr sz="1731" b="1" spc="-49" baseline="-19841" dirty="0">
                  <a:solidFill>
                    <a:srgbClr val="EAA14B"/>
                  </a:solidFill>
                  <a:latin typeface="Arial"/>
                  <a:cs typeface="Arial"/>
                </a:rPr>
                <a:t>120.1</a:t>
              </a:r>
              <a:endParaRPr sz="1731" baseline="-19841">
                <a:solidFill>
                  <a:srgbClr val="EAA14B"/>
                </a:solidFill>
                <a:latin typeface="Arial"/>
                <a:cs typeface="Arial"/>
              </a:endParaRPr>
            </a:p>
          </p:txBody>
        </p:sp>
        <p:sp>
          <p:nvSpPr>
            <p:cNvPr id="198" name="object 37">
              <a:extLst>
                <a:ext uri="{FF2B5EF4-FFF2-40B4-BE49-F238E27FC236}">
                  <a16:creationId xmlns:a16="http://schemas.microsoft.com/office/drawing/2014/main" id="{BC982BA2-CF6C-4324-8347-85E2DAD0E97D}"/>
                </a:ext>
              </a:extLst>
            </p:cNvPr>
            <p:cNvSpPr txBox="1"/>
            <p:nvPr/>
          </p:nvSpPr>
          <p:spPr>
            <a:xfrm>
              <a:off x="3995173" y="4890236"/>
              <a:ext cx="143700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62827">
                <a:spcBef>
                  <a:spcPts val="165"/>
                </a:spcBef>
              </a:pPr>
              <a:r>
                <a:rPr sz="1731" b="1" baseline="-11904" dirty="0">
                  <a:solidFill>
                    <a:srgbClr val="016B70"/>
                  </a:solidFill>
                  <a:latin typeface="Arial"/>
                  <a:cs typeface="Arial"/>
                </a:rPr>
                <a:t>41.1</a:t>
              </a:r>
              <a:r>
                <a:rPr sz="1731" b="1" spc="754" baseline="-11904" dirty="0">
                  <a:solidFill>
                    <a:srgbClr val="016B70"/>
                  </a:solidFill>
                  <a:latin typeface="Arial"/>
                  <a:cs typeface="Arial"/>
                </a:rPr>
                <a:t> </a:t>
              </a:r>
              <a:r>
                <a:rPr sz="1731" b="1" baseline="-11904" dirty="0">
                  <a:solidFill>
                    <a:srgbClr val="016B70"/>
                  </a:solidFill>
                  <a:latin typeface="Arial"/>
                  <a:cs typeface="Arial"/>
                </a:rPr>
                <a:t>41.2</a:t>
              </a:r>
              <a:r>
                <a:rPr sz="1731" b="1" spc="668" baseline="-11904" dirty="0">
                  <a:solidFill>
                    <a:srgbClr val="016B70"/>
                  </a:solidFill>
                  <a:latin typeface="Arial"/>
                  <a:cs typeface="Arial"/>
                </a:rPr>
                <a:t> </a:t>
              </a:r>
              <a:r>
                <a:rPr sz="1154" b="1" dirty="0">
                  <a:solidFill>
                    <a:srgbClr val="016B70"/>
                  </a:solidFill>
                  <a:latin typeface="Arial"/>
                  <a:cs typeface="Arial"/>
                </a:rPr>
                <a:t>42.2</a:t>
              </a:r>
              <a:r>
                <a:rPr sz="1154" b="1" spc="528" dirty="0">
                  <a:solidFill>
                    <a:srgbClr val="016B70"/>
                  </a:solidFill>
                  <a:latin typeface="Arial"/>
                  <a:cs typeface="Arial"/>
                </a:rPr>
                <a:t> </a:t>
              </a:r>
              <a:r>
                <a:rPr sz="1731" b="1" baseline="7936" dirty="0">
                  <a:solidFill>
                    <a:srgbClr val="016B70"/>
                  </a:solidFill>
                  <a:latin typeface="Arial"/>
                  <a:cs typeface="Arial"/>
                </a:rPr>
                <a:t>43.0</a:t>
              </a:r>
              <a:r>
                <a:rPr sz="1731" b="1" spc="792" baseline="7936" dirty="0">
                  <a:solidFill>
                    <a:srgbClr val="016B70"/>
                  </a:solidFill>
                  <a:latin typeface="Arial"/>
                  <a:cs typeface="Arial"/>
                </a:rPr>
                <a:t> </a:t>
              </a:r>
              <a:r>
                <a:rPr sz="1154" b="1" dirty="0">
                  <a:solidFill>
                    <a:srgbClr val="016B70"/>
                  </a:solidFill>
                  <a:latin typeface="Arial"/>
                  <a:cs typeface="Arial"/>
                </a:rPr>
                <a:t>42.3</a:t>
              </a:r>
              <a:r>
                <a:rPr sz="1154" b="1" spc="519" dirty="0">
                  <a:solidFill>
                    <a:srgbClr val="016B70"/>
                  </a:solidFill>
                  <a:latin typeface="Arial"/>
                  <a:cs typeface="Arial"/>
                </a:rPr>
                <a:t> </a:t>
              </a:r>
              <a:r>
                <a:rPr sz="1731" b="1" spc="-49" baseline="-11904" dirty="0">
                  <a:solidFill>
                    <a:srgbClr val="016B70"/>
                  </a:solidFill>
                  <a:latin typeface="Arial"/>
                  <a:cs typeface="Arial"/>
                </a:rPr>
                <a:t>40.9</a:t>
              </a:r>
              <a:endParaRPr sz="1731" baseline="-11904">
                <a:latin typeface="Arial"/>
                <a:cs typeface="Arial"/>
              </a:endParaRPr>
            </a:p>
          </p:txBody>
        </p:sp>
        <p:sp>
          <p:nvSpPr>
            <p:cNvPr id="199" name="object 38">
              <a:extLst>
                <a:ext uri="{FF2B5EF4-FFF2-40B4-BE49-F238E27FC236}">
                  <a16:creationId xmlns:a16="http://schemas.microsoft.com/office/drawing/2014/main" id="{70E47715-7870-421C-BD18-4167EFE4285E}"/>
                </a:ext>
              </a:extLst>
            </p:cNvPr>
            <p:cNvSpPr txBox="1"/>
            <p:nvPr/>
          </p:nvSpPr>
          <p:spPr>
            <a:xfrm>
              <a:off x="5447894" y="4919661"/>
              <a:ext cx="19875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33" dirty="0">
                  <a:solidFill>
                    <a:srgbClr val="016B70"/>
                  </a:solidFill>
                  <a:latin typeface="Arial"/>
                  <a:cs typeface="Arial"/>
                </a:rPr>
                <a:t>40.4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200" name="object 39">
              <a:extLst>
                <a:ext uri="{FF2B5EF4-FFF2-40B4-BE49-F238E27FC236}">
                  <a16:creationId xmlns:a16="http://schemas.microsoft.com/office/drawing/2014/main" id="{E64E7C0A-6CDC-40C6-9D3A-9638882434F7}"/>
                </a:ext>
              </a:extLst>
            </p:cNvPr>
            <p:cNvSpPr txBox="1"/>
            <p:nvPr/>
          </p:nvSpPr>
          <p:spPr>
            <a:xfrm>
              <a:off x="5687232" y="4912461"/>
              <a:ext cx="20066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33" dirty="0">
                  <a:solidFill>
                    <a:srgbClr val="016B70"/>
                  </a:solidFill>
                  <a:latin typeface="Arial"/>
                  <a:cs typeface="Arial"/>
                </a:rPr>
                <a:t>40.8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201" name="object 40">
              <a:extLst>
                <a:ext uri="{FF2B5EF4-FFF2-40B4-BE49-F238E27FC236}">
                  <a16:creationId xmlns:a16="http://schemas.microsoft.com/office/drawing/2014/main" id="{72844A04-EBF1-4F9A-A64E-3A443A5CD5C1}"/>
                </a:ext>
              </a:extLst>
            </p:cNvPr>
            <p:cNvSpPr txBox="1"/>
            <p:nvPr/>
          </p:nvSpPr>
          <p:spPr>
            <a:xfrm>
              <a:off x="5185443" y="4317631"/>
              <a:ext cx="72707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62827">
                <a:spcBef>
                  <a:spcPts val="165"/>
                </a:spcBef>
              </a:pPr>
              <a:r>
                <a:rPr sz="1154" b="1" dirty="0">
                  <a:solidFill>
                    <a:srgbClr val="888888"/>
                  </a:solidFill>
                  <a:latin typeface="Arial"/>
                  <a:cs typeface="Arial"/>
                </a:rPr>
                <a:t>77.9</a:t>
              </a:r>
              <a:r>
                <a:rPr sz="1154" b="1" spc="544" dirty="0">
                  <a:solidFill>
                    <a:srgbClr val="888888"/>
                  </a:solidFill>
                  <a:latin typeface="Arial"/>
                  <a:cs typeface="Arial"/>
                </a:rPr>
                <a:t> </a:t>
              </a:r>
              <a:r>
                <a:rPr sz="1731" b="1" baseline="7936" dirty="0">
                  <a:solidFill>
                    <a:srgbClr val="888888"/>
                  </a:solidFill>
                  <a:latin typeface="Arial"/>
                  <a:cs typeface="Arial"/>
                </a:rPr>
                <a:t>78.6</a:t>
              </a:r>
              <a:r>
                <a:rPr sz="1731" b="1" spc="754" baseline="7936" dirty="0">
                  <a:solidFill>
                    <a:srgbClr val="888888"/>
                  </a:solidFill>
                  <a:latin typeface="Arial"/>
                  <a:cs typeface="Arial"/>
                </a:rPr>
                <a:t> </a:t>
              </a:r>
              <a:r>
                <a:rPr sz="1731" b="1" spc="-49" baseline="19841" dirty="0">
                  <a:solidFill>
                    <a:srgbClr val="888888"/>
                  </a:solidFill>
                  <a:latin typeface="Arial"/>
                  <a:cs typeface="Arial"/>
                </a:rPr>
                <a:t>80.0</a:t>
              </a:r>
              <a:endParaRPr sz="1731" baseline="19841">
                <a:latin typeface="Arial"/>
                <a:cs typeface="Arial"/>
              </a:endParaRPr>
            </a:p>
          </p:txBody>
        </p:sp>
        <p:sp>
          <p:nvSpPr>
            <p:cNvPr id="202" name="object 41">
              <a:extLst>
                <a:ext uri="{FF2B5EF4-FFF2-40B4-BE49-F238E27FC236}">
                  <a16:creationId xmlns:a16="http://schemas.microsoft.com/office/drawing/2014/main" id="{A2472ECA-53D3-441C-95F7-98C644EEAD6E}"/>
                </a:ext>
              </a:extLst>
            </p:cNvPr>
            <p:cNvSpPr txBox="1"/>
            <p:nvPr/>
          </p:nvSpPr>
          <p:spPr>
            <a:xfrm>
              <a:off x="5182893" y="3713911"/>
              <a:ext cx="76517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62827">
                <a:spcBef>
                  <a:spcPts val="165"/>
                </a:spcBef>
              </a:pPr>
              <a:r>
                <a:rPr sz="1731" b="1" spc="-25" baseline="-43650" dirty="0">
                  <a:solidFill>
                    <a:srgbClr val="EAA14B"/>
                  </a:solidFill>
                  <a:latin typeface="Arial"/>
                  <a:cs typeface="Arial"/>
                </a:rPr>
                <a:t>111.3</a:t>
              </a:r>
              <a:r>
                <a:rPr sz="1731" b="1" spc="-135" baseline="-43650" dirty="0">
                  <a:solidFill>
                    <a:srgbClr val="EAA14B"/>
                  </a:solidFill>
                  <a:latin typeface="Arial"/>
                  <a:cs typeface="Arial"/>
                </a:rPr>
                <a:t> </a:t>
              </a:r>
              <a:r>
                <a:rPr sz="1731" b="1" spc="-49" baseline="-23809" dirty="0">
                  <a:solidFill>
                    <a:srgbClr val="EAA14B"/>
                  </a:solidFill>
                  <a:latin typeface="Arial"/>
                  <a:cs typeface="Arial"/>
                </a:rPr>
                <a:t>113.1</a:t>
              </a:r>
              <a:r>
                <a:rPr sz="1731" b="1" spc="-99" baseline="-23809" dirty="0">
                  <a:solidFill>
                    <a:srgbClr val="EAA14B"/>
                  </a:solidFill>
                  <a:latin typeface="Arial"/>
                  <a:cs typeface="Arial"/>
                </a:rPr>
                <a:t> </a:t>
              </a:r>
              <a:r>
                <a:rPr sz="1154" b="1" spc="-16" dirty="0">
                  <a:solidFill>
                    <a:srgbClr val="EAA14B"/>
                  </a:solidFill>
                  <a:latin typeface="Arial"/>
                  <a:cs typeface="Arial"/>
                </a:rPr>
                <a:t>115.6</a:t>
              </a:r>
              <a:endParaRPr sz="1154">
                <a:solidFill>
                  <a:srgbClr val="EAA14B"/>
                </a:solidFill>
                <a:latin typeface="Arial"/>
                <a:cs typeface="Arial"/>
              </a:endParaRPr>
            </a:p>
          </p:txBody>
        </p:sp>
        <p:sp>
          <p:nvSpPr>
            <p:cNvPr id="203" name="object 42">
              <a:extLst>
                <a:ext uri="{FF2B5EF4-FFF2-40B4-BE49-F238E27FC236}">
                  <a16:creationId xmlns:a16="http://schemas.microsoft.com/office/drawing/2014/main" id="{8D356595-B23B-4675-967E-4733A3E38353}"/>
                </a:ext>
              </a:extLst>
            </p:cNvPr>
            <p:cNvSpPr txBox="1"/>
            <p:nvPr/>
          </p:nvSpPr>
          <p:spPr>
            <a:xfrm>
              <a:off x="683033" y="3113481"/>
              <a:ext cx="84709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lang="en-US" altLang="ko-KR" sz="1154" spc="-49" dirty="0">
                  <a:latin typeface="Malgun Gothic"/>
                  <a:cs typeface="Malgun Gothic"/>
                </a:rPr>
                <a:t>(</a:t>
              </a:r>
              <a:r>
                <a:rPr lang="ko-KR" altLang="en-US" sz="1154" spc="-49" dirty="0">
                  <a:latin typeface="Malgun Gothic"/>
                  <a:cs typeface="Malgun Gothic"/>
                </a:rPr>
                <a:t>단위</a:t>
              </a:r>
              <a:r>
                <a:rPr lang="en-US" altLang="ko-KR" sz="1154" spc="-49" dirty="0">
                  <a:latin typeface="Malgun Gothic"/>
                  <a:cs typeface="Malgun Gothic"/>
                </a:rPr>
                <a:t>: </a:t>
              </a:r>
              <a:r>
                <a:rPr lang="ko-KR" altLang="en-US" sz="1154" spc="-49" dirty="0">
                  <a:latin typeface="Malgun Gothic"/>
                  <a:cs typeface="Malgun Gothic"/>
                </a:rPr>
                <a:t>인구 </a:t>
              </a:r>
              <a:r>
                <a:rPr lang="en-US" altLang="ko-KR" sz="1154" spc="-49" dirty="0">
                  <a:latin typeface="Malgun Gothic"/>
                  <a:cs typeface="Malgun Gothic"/>
                </a:rPr>
                <a:t>1</a:t>
              </a:r>
              <a:r>
                <a:rPr lang="ko-KR" altLang="en-US" sz="1154" spc="-49" dirty="0">
                  <a:latin typeface="Malgun Gothic"/>
                  <a:cs typeface="Malgun Gothic"/>
                </a:rPr>
                <a:t>만 명당</a:t>
              </a:r>
              <a:r>
                <a:rPr lang="en-US" altLang="ko-KR" sz="1154" spc="-49" dirty="0">
                  <a:latin typeface="Malgun Gothic"/>
                  <a:cs typeface="Malgun Gothic"/>
                </a:rPr>
                <a:t>)</a:t>
              </a:r>
              <a:endParaRPr lang="ko-KR" altLang="en-US" sz="1154" dirty="0">
                <a:latin typeface="Malgun Gothic"/>
                <a:cs typeface="Malgun Gothic"/>
              </a:endParaRPr>
            </a:p>
          </p:txBody>
        </p:sp>
        <p:sp>
          <p:nvSpPr>
            <p:cNvPr id="204" name="object 47">
              <a:extLst>
                <a:ext uri="{FF2B5EF4-FFF2-40B4-BE49-F238E27FC236}">
                  <a16:creationId xmlns:a16="http://schemas.microsoft.com/office/drawing/2014/main" id="{EE6F76B6-4B34-4178-8E2E-B42EEB6E0271}"/>
                </a:ext>
              </a:extLst>
            </p:cNvPr>
            <p:cNvSpPr txBox="1"/>
            <p:nvPr/>
          </p:nvSpPr>
          <p:spPr>
            <a:xfrm>
              <a:off x="6475861" y="5738081"/>
              <a:ext cx="503047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dirty="0">
                  <a:latin typeface="Arial"/>
                  <a:cs typeface="Arial"/>
                </a:rPr>
                <a:t>2002</a:t>
              </a:r>
              <a:r>
                <a:rPr sz="1154" b="1" spc="198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2003</a:t>
              </a:r>
              <a:r>
                <a:rPr sz="1154" b="1" spc="198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2004</a:t>
              </a:r>
              <a:r>
                <a:rPr sz="1154" b="1" spc="188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2005</a:t>
              </a:r>
              <a:r>
                <a:rPr sz="1154" b="1" spc="173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2006</a:t>
              </a:r>
              <a:r>
                <a:rPr sz="1154" b="1" spc="198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2007</a:t>
              </a:r>
              <a:r>
                <a:rPr sz="1154" b="1" spc="214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2008</a:t>
              </a:r>
              <a:r>
                <a:rPr sz="1154" b="1" spc="165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2009</a:t>
              </a:r>
              <a:r>
                <a:rPr sz="1154" b="1" spc="264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2010</a:t>
              </a:r>
              <a:r>
                <a:rPr sz="1154" b="1" spc="322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2011</a:t>
              </a:r>
              <a:r>
                <a:rPr sz="1154" b="1" spc="173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2012</a:t>
              </a:r>
              <a:r>
                <a:rPr sz="1154" b="1" spc="247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2013</a:t>
              </a:r>
              <a:r>
                <a:rPr sz="1154" b="1" spc="256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2014</a:t>
              </a:r>
              <a:r>
                <a:rPr sz="1154" b="1" spc="239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2015</a:t>
              </a:r>
              <a:r>
                <a:rPr sz="1154" b="1" spc="239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2016</a:t>
              </a:r>
              <a:r>
                <a:rPr sz="1154" b="1" spc="247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2017</a:t>
              </a:r>
              <a:r>
                <a:rPr sz="1154" b="1" spc="231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2018</a:t>
              </a:r>
              <a:r>
                <a:rPr sz="1154" b="1" spc="231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2019</a:t>
              </a:r>
              <a:r>
                <a:rPr sz="1154" b="1" spc="173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2020</a:t>
              </a:r>
              <a:r>
                <a:rPr sz="1154" b="1" spc="297" dirty="0">
                  <a:latin typeface="Arial"/>
                  <a:cs typeface="Arial"/>
                </a:rPr>
                <a:t> </a:t>
              </a:r>
              <a:r>
                <a:rPr sz="1154" b="1" dirty="0">
                  <a:latin typeface="Arial"/>
                  <a:cs typeface="Arial"/>
                </a:rPr>
                <a:t>2021</a:t>
              </a:r>
              <a:r>
                <a:rPr sz="1154" b="1" spc="157" dirty="0">
                  <a:latin typeface="Arial"/>
                  <a:cs typeface="Arial"/>
                </a:rPr>
                <a:t> </a:t>
              </a:r>
              <a:r>
                <a:rPr sz="1154" b="1" spc="-33" dirty="0">
                  <a:latin typeface="Arial"/>
                  <a:cs typeface="Arial"/>
                </a:rPr>
                <a:t>2022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205" name="object 48">
              <a:extLst>
                <a:ext uri="{FF2B5EF4-FFF2-40B4-BE49-F238E27FC236}">
                  <a16:creationId xmlns:a16="http://schemas.microsoft.com/office/drawing/2014/main" id="{74284FB7-6BAA-4154-A7C0-61B2D7600399}"/>
                </a:ext>
              </a:extLst>
            </p:cNvPr>
            <p:cNvSpPr txBox="1"/>
            <p:nvPr/>
          </p:nvSpPr>
          <p:spPr>
            <a:xfrm>
              <a:off x="6303964" y="3249059"/>
              <a:ext cx="126364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41" dirty="0">
                  <a:latin typeface="Arial"/>
                  <a:cs typeface="Arial"/>
                </a:rPr>
                <a:t>30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206" name="object 49">
              <a:extLst>
                <a:ext uri="{FF2B5EF4-FFF2-40B4-BE49-F238E27FC236}">
                  <a16:creationId xmlns:a16="http://schemas.microsoft.com/office/drawing/2014/main" id="{BF7E624A-E745-416E-9109-8E938431810E}"/>
                </a:ext>
              </a:extLst>
            </p:cNvPr>
            <p:cNvSpPr txBox="1"/>
            <p:nvPr/>
          </p:nvSpPr>
          <p:spPr>
            <a:xfrm>
              <a:off x="6305019" y="4050493"/>
              <a:ext cx="12446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41" dirty="0">
                  <a:latin typeface="Arial"/>
                  <a:cs typeface="Arial"/>
                </a:rPr>
                <a:t>20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207" name="object 50">
              <a:extLst>
                <a:ext uri="{FF2B5EF4-FFF2-40B4-BE49-F238E27FC236}">
                  <a16:creationId xmlns:a16="http://schemas.microsoft.com/office/drawing/2014/main" id="{18483A5D-3445-40FB-953F-60740AEDC147}"/>
                </a:ext>
              </a:extLst>
            </p:cNvPr>
            <p:cNvSpPr txBox="1"/>
            <p:nvPr/>
          </p:nvSpPr>
          <p:spPr>
            <a:xfrm>
              <a:off x="6304140" y="3649820"/>
              <a:ext cx="12573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41" dirty="0">
                  <a:latin typeface="Arial"/>
                  <a:cs typeface="Arial"/>
                </a:rPr>
                <a:t>25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208" name="object 51">
              <a:extLst>
                <a:ext uri="{FF2B5EF4-FFF2-40B4-BE49-F238E27FC236}">
                  <a16:creationId xmlns:a16="http://schemas.microsoft.com/office/drawing/2014/main" id="{254FB401-1925-40A7-BF24-B1769163497C}"/>
                </a:ext>
              </a:extLst>
            </p:cNvPr>
            <p:cNvSpPr txBox="1"/>
            <p:nvPr/>
          </p:nvSpPr>
          <p:spPr>
            <a:xfrm>
              <a:off x="6315922" y="4451254"/>
              <a:ext cx="12382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41" dirty="0">
                  <a:latin typeface="Arial"/>
                  <a:cs typeface="Arial"/>
                </a:rPr>
                <a:t>15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209" name="object 52">
              <a:extLst>
                <a:ext uri="{FF2B5EF4-FFF2-40B4-BE49-F238E27FC236}">
                  <a16:creationId xmlns:a16="http://schemas.microsoft.com/office/drawing/2014/main" id="{DBAAD1FA-88BA-486E-9B5F-1DBF53D3ACD7}"/>
                </a:ext>
              </a:extLst>
            </p:cNvPr>
            <p:cNvSpPr txBox="1"/>
            <p:nvPr/>
          </p:nvSpPr>
          <p:spPr>
            <a:xfrm>
              <a:off x="6348455" y="5252598"/>
              <a:ext cx="7429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82" dirty="0">
                  <a:latin typeface="Arial"/>
                  <a:cs typeface="Arial"/>
                </a:rPr>
                <a:t>5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210" name="object 53">
              <a:extLst>
                <a:ext uri="{FF2B5EF4-FFF2-40B4-BE49-F238E27FC236}">
                  <a16:creationId xmlns:a16="http://schemas.microsoft.com/office/drawing/2014/main" id="{D63C4700-D221-4407-8FB7-3BABAFA0D455}"/>
                </a:ext>
              </a:extLst>
            </p:cNvPr>
            <p:cNvSpPr txBox="1"/>
            <p:nvPr/>
          </p:nvSpPr>
          <p:spPr>
            <a:xfrm>
              <a:off x="6348455" y="5653271"/>
              <a:ext cx="7429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82" dirty="0">
                  <a:latin typeface="Arial"/>
                  <a:cs typeface="Arial"/>
                </a:rPr>
                <a:t>0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211" name="object 54">
              <a:extLst>
                <a:ext uri="{FF2B5EF4-FFF2-40B4-BE49-F238E27FC236}">
                  <a16:creationId xmlns:a16="http://schemas.microsoft.com/office/drawing/2014/main" id="{7448AD37-845C-460A-BDF5-BA189B27A6A0}"/>
                </a:ext>
              </a:extLst>
            </p:cNvPr>
            <p:cNvSpPr/>
            <p:nvPr/>
          </p:nvSpPr>
          <p:spPr>
            <a:xfrm>
              <a:off x="6455502" y="5728366"/>
              <a:ext cx="5045710" cy="0"/>
            </a:xfrm>
            <a:custGeom>
              <a:avLst/>
              <a:gdLst/>
              <a:ahLst/>
              <a:cxnLst/>
              <a:rect l="l" t="t" r="r" b="b"/>
              <a:pathLst>
                <a:path w="5045709">
                  <a:moveTo>
                    <a:pt x="0" y="0"/>
                  </a:moveTo>
                  <a:lnTo>
                    <a:pt x="504565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59">
              <a:extLst>
                <a:ext uri="{FF2B5EF4-FFF2-40B4-BE49-F238E27FC236}">
                  <a16:creationId xmlns:a16="http://schemas.microsoft.com/office/drawing/2014/main" id="{45CE5F2D-828A-425E-81F7-ECD7F2665BC5}"/>
                </a:ext>
              </a:extLst>
            </p:cNvPr>
            <p:cNvSpPr txBox="1"/>
            <p:nvPr/>
          </p:nvSpPr>
          <p:spPr>
            <a:xfrm>
              <a:off x="6507227" y="4984255"/>
              <a:ext cx="149225" cy="290465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41" dirty="0">
                  <a:solidFill>
                    <a:srgbClr val="888888"/>
                  </a:solidFill>
                  <a:latin typeface="Arial"/>
                  <a:cs typeface="Arial"/>
                </a:rPr>
                <a:t>7.4</a:t>
              </a:r>
              <a:endParaRPr sz="1154">
                <a:latin typeface="Arial"/>
                <a:cs typeface="Arial"/>
              </a:endParaRPr>
            </a:p>
            <a:p>
              <a:pPr marL="27225">
                <a:spcBef>
                  <a:spcPts val="849"/>
                </a:spcBef>
              </a:pPr>
              <a:r>
                <a:rPr sz="1154" b="1" spc="-41" dirty="0">
                  <a:solidFill>
                    <a:srgbClr val="016B70"/>
                  </a:solidFill>
                  <a:latin typeface="Arial"/>
                  <a:cs typeface="Arial"/>
                </a:rPr>
                <a:t>5.1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213" name="object 60">
              <a:extLst>
                <a:ext uri="{FF2B5EF4-FFF2-40B4-BE49-F238E27FC236}">
                  <a16:creationId xmlns:a16="http://schemas.microsoft.com/office/drawing/2014/main" id="{D548DCBD-5FA4-44FC-9FFA-9548463CC971}"/>
                </a:ext>
              </a:extLst>
            </p:cNvPr>
            <p:cNvSpPr txBox="1"/>
            <p:nvPr/>
          </p:nvSpPr>
          <p:spPr>
            <a:xfrm>
              <a:off x="6289731" y="4807518"/>
              <a:ext cx="375285" cy="174353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62827">
                <a:spcBef>
                  <a:spcPts val="165"/>
                </a:spcBef>
              </a:pPr>
              <a:r>
                <a:rPr sz="1731" b="1" baseline="-11904" dirty="0">
                  <a:latin typeface="Arial"/>
                  <a:cs typeface="Arial"/>
                </a:rPr>
                <a:t>10</a:t>
              </a:r>
              <a:endParaRPr sz="1154" dirty="0">
                <a:latin typeface="Arial"/>
                <a:cs typeface="Arial"/>
              </a:endParaRPr>
            </a:p>
          </p:txBody>
        </p:sp>
        <p:sp>
          <p:nvSpPr>
            <p:cNvPr id="214" name="object 61">
              <a:extLst>
                <a:ext uri="{FF2B5EF4-FFF2-40B4-BE49-F238E27FC236}">
                  <a16:creationId xmlns:a16="http://schemas.microsoft.com/office/drawing/2014/main" id="{2195A608-392C-4262-9D6C-51BB976E8677}"/>
                </a:ext>
              </a:extLst>
            </p:cNvPr>
            <p:cNvSpPr txBox="1"/>
            <p:nvPr/>
          </p:nvSpPr>
          <p:spPr>
            <a:xfrm>
              <a:off x="6743663" y="5035551"/>
              <a:ext cx="14986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41" dirty="0">
                  <a:solidFill>
                    <a:srgbClr val="016B70"/>
                  </a:solidFill>
                  <a:latin typeface="Arial"/>
                  <a:cs typeface="Arial"/>
                </a:rPr>
                <a:t>6.6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215" name="object 62">
              <a:extLst>
                <a:ext uri="{FF2B5EF4-FFF2-40B4-BE49-F238E27FC236}">
                  <a16:creationId xmlns:a16="http://schemas.microsoft.com/office/drawing/2014/main" id="{FDF3F8E4-C13E-46D7-958D-D1CE22504687}"/>
                </a:ext>
              </a:extLst>
            </p:cNvPr>
            <p:cNvSpPr txBox="1"/>
            <p:nvPr/>
          </p:nvSpPr>
          <p:spPr>
            <a:xfrm>
              <a:off x="6745862" y="4816856"/>
              <a:ext cx="14541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41" dirty="0">
                  <a:solidFill>
                    <a:srgbClr val="888888"/>
                  </a:solidFill>
                  <a:latin typeface="Arial"/>
                  <a:cs typeface="Arial"/>
                </a:rPr>
                <a:t>9.4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216" name="object 63">
              <a:extLst>
                <a:ext uri="{FF2B5EF4-FFF2-40B4-BE49-F238E27FC236}">
                  <a16:creationId xmlns:a16="http://schemas.microsoft.com/office/drawing/2014/main" id="{73E04213-7A15-4F18-8349-502E295AD270}"/>
                </a:ext>
              </a:extLst>
            </p:cNvPr>
            <p:cNvSpPr txBox="1"/>
            <p:nvPr/>
          </p:nvSpPr>
          <p:spPr>
            <a:xfrm>
              <a:off x="6986518" y="4970031"/>
              <a:ext cx="14414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41" dirty="0">
                  <a:solidFill>
                    <a:srgbClr val="016B70"/>
                  </a:solidFill>
                  <a:latin typeface="Arial"/>
                  <a:cs typeface="Arial"/>
                </a:rPr>
                <a:t>7.5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217" name="object 64">
              <a:extLst>
                <a:ext uri="{FF2B5EF4-FFF2-40B4-BE49-F238E27FC236}">
                  <a16:creationId xmlns:a16="http://schemas.microsoft.com/office/drawing/2014/main" id="{FC4993CF-333D-43A3-BBB9-05CC46EDA8FD}"/>
                </a:ext>
              </a:extLst>
            </p:cNvPr>
            <p:cNvSpPr txBox="1"/>
            <p:nvPr/>
          </p:nvSpPr>
          <p:spPr>
            <a:xfrm>
              <a:off x="6688016" y="4410673"/>
              <a:ext cx="482600" cy="350096"/>
            </a:xfrm>
            <a:prstGeom prst="rect">
              <a:avLst/>
            </a:prstGeom>
          </p:spPr>
          <p:txBody>
            <a:bodyPr vert="horz" wrap="square" lIns="0" tIns="118321" rIns="0" bIns="0" rtlCol="0">
              <a:spAutoFit/>
            </a:bodyPr>
            <a:lstStyle/>
            <a:p>
              <a:pPr marL="430364">
                <a:spcBef>
                  <a:spcPts val="932"/>
                </a:spcBef>
              </a:pPr>
              <a:r>
                <a:rPr sz="1154" b="1" spc="-33" dirty="0">
                  <a:solidFill>
                    <a:srgbClr val="EAA14B"/>
                  </a:solidFill>
                  <a:latin typeface="Arial"/>
                  <a:cs typeface="Arial"/>
                </a:rPr>
                <a:t>13.7</a:t>
              </a:r>
              <a:endParaRPr sz="1154" dirty="0">
                <a:solidFill>
                  <a:srgbClr val="EAA14B"/>
                </a:solidFill>
                <a:latin typeface="Arial"/>
                <a:cs typeface="Arial"/>
              </a:endParaRPr>
            </a:p>
            <a:p>
              <a:pPr marL="62827">
                <a:spcBef>
                  <a:spcPts val="775"/>
                </a:spcBef>
              </a:pPr>
              <a:r>
                <a:rPr sz="1154" b="1" dirty="0">
                  <a:solidFill>
                    <a:srgbClr val="EAA14B"/>
                  </a:solidFill>
                  <a:latin typeface="Arial"/>
                  <a:cs typeface="Arial"/>
                </a:rPr>
                <a:t>11.6</a:t>
              </a:r>
              <a:r>
                <a:rPr sz="1154" b="1" spc="470" dirty="0">
                  <a:solidFill>
                    <a:srgbClr val="EAA14B"/>
                  </a:solidFill>
                  <a:latin typeface="Arial"/>
                  <a:cs typeface="Arial"/>
                </a:rPr>
                <a:t> </a:t>
              </a:r>
              <a:r>
                <a:rPr sz="1731" b="1" spc="-49" baseline="-39682" dirty="0">
                  <a:solidFill>
                    <a:srgbClr val="EAA14B"/>
                  </a:solidFill>
                  <a:latin typeface="Arial"/>
                  <a:cs typeface="Arial"/>
                </a:rPr>
                <a:t>10.9</a:t>
              </a:r>
              <a:endParaRPr sz="1731" baseline="-39682" dirty="0">
                <a:solidFill>
                  <a:srgbClr val="EAA14B"/>
                </a:solidFill>
                <a:latin typeface="Arial"/>
                <a:cs typeface="Arial"/>
              </a:endParaRPr>
            </a:p>
          </p:txBody>
        </p:sp>
        <p:sp>
          <p:nvSpPr>
            <p:cNvPr id="218" name="object 65">
              <a:extLst>
                <a:ext uri="{FF2B5EF4-FFF2-40B4-BE49-F238E27FC236}">
                  <a16:creationId xmlns:a16="http://schemas.microsoft.com/office/drawing/2014/main" id="{44F0B197-BEF1-445C-AABF-59D5E67EFFA3}"/>
                </a:ext>
              </a:extLst>
            </p:cNvPr>
            <p:cNvSpPr txBox="1"/>
            <p:nvPr/>
          </p:nvSpPr>
          <p:spPr>
            <a:xfrm>
              <a:off x="7224450" y="4851350"/>
              <a:ext cx="14922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41" dirty="0">
                  <a:solidFill>
                    <a:srgbClr val="016B70"/>
                  </a:solidFill>
                  <a:latin typeface="Arial"/>
                  <a:cs typeface="Arial"/>
                </a:rPr>
                <a:t>8.9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219" name="object 66">
              <a:extLst>
                <a:ext uri="{FF2B5EF4-FFF2-40B4-BE49-F238E27FC236}">
                  <a16:creationId xmlns:a16="http://schemas.microsoft.com/office/drawing/2014/main" id="{5A016FE7-AC7F-4715-8C7C-A0207E49ABC9}"/>
                </a:ext>
              </a:extLst>
            </p:cNvPr>
            <p:cNvSpPr txBox="1"/>
            <p:nvPr/>
          </p:nvSpPr>
          <p:spPr>
            <a:xfrm>
              <a:off x="7195434" y="4519042"/>
              <a:ext cx="19304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33" dirty="0">
                  <a:solidFill>
                    <a:srgbClr val="888888"/>
                  </a:solidFill>
                  <a:latin typeface="Arial"/>
                  <a:cs typeface="Arial"/>
                </a:rPr>
                <a:t>13.1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220" name="object 67">
              <a:extLst>
                <a:ext uri="{FF2B5EF4-FFF2-40B4-BE49-F238E27FC236}">
                  <a16:creationId xmlns:a16="http://schemas.microsoft.com/office/drawing/2014/main" id="{C1F26374-24CD-4C1C-86CA-71C94AF5EAED}"/>
                </a:ext>
              </a:extLst>
            </p:cNvPr>
            <p:cNvSpPr txBox="1"/>
            <p:nvPr/>
          </p:nvSpPr>
          <p:spPr>
            <a:xfrm>
              <a:off x="7155075" y="4240251"/>
              <a:ext cx="19875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33" dirty="0">
                  <a:solidFill>
                    <a:srgbClr val="EAA14B"/>
                  </a:solidFill>
                  <a:latin typeface="Arial"/>
                  <a:cs typeface="Arial"/>
                </a:rPr>
                <a:t>16.6</a:t>
              </a:r>
              <a:endParaRPr sz="1154">
                <a:solidFill>
                  <a:srgbClr val="EAA14B"/>
                </a:solidFill>
                <a:latin typeface="Arial"/>
                <a:cs typeface="Arial"/>
              </a:endParaRPr>
            </a:p>
          </p:txBody>
        </p:sp>
        <p:sp>
          <p:nvSpPr>
            <p:cNvPr id="221" name="object 68">
              <a:extLst>
                <a:ext uri="{FF2B5EF4-FFF2-40B4-BE49-F238E27FC236}">
                  <a16:creationId xmlns:a16="http://schemas.microsoft.com/office/drawing/2014/main" id="{0CFDFF23-F767-4EA2-BB93-9977AB523CB0}"/>
                </a:ext>
              </a:extLst>
            </p:cNvPr>
            <p:cNvSpPr txBox="1"/>
            <p:nvPr/>
          </p:nvSpPr>
          <p:spPr>
            <a:xfrm>
              <a:off x="7465722" y="4783697"/>
              <a:ext cx="14668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41" dirty="0">
                  <a:solidFill>
                    <a:srgbClr val="016B70"/>
                  </a:solidFill>
                  <a:latin typeface="Arial"/>
                  <a:cs typeface="Arial"/>
                </a:rPr>
                <a:t>9.8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222" name="object 69">
              <a:extLst>
                <a:ext uri="{FF2B5EF4-FFF2-40B4-BE49-F238E27FC236}">
                  <a16:creationId xmlns:a16="http://schemas.microsoft.com/office/drawing/2014/main" id="{6A45615E-448E-4BE0-8D3D-009F79563DEE}"/>
                </a:ext>
              </a:extLst>
            </p:cNvPr>
            <p:cNvSpPr txBox="1"/>
            <p:nvPr/>
          </p:nvSpPr>
          <p:spPr>
            <a:xfrm>
              <a:off x="7707874" y="4792676"/>
              <a:ext cx="14287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41" dirty="0">
                  <a:solidFill>
                    <a:srgbClr val="016B70"/>
                  </a:solidFill>
                  <a:latin typeface="Arial"/>
                  <a:cs typeface="Arial"/>
                </a:rPr>
                <a:t>9.7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223" name="object 70">
              <a:extLst>
                <a:ext uri="{FF2B5EF4-FFF2-40B4-BE49-F238E27FC236}">
                  <a16:creationId xmlns:a16="http://schemas.microsoft.com/office/drawing/2014/main" id="{650984D8-5018-4216-8F2F-273C7CCD82EC}"/>
                </a:ext>
              </a:extLst>
            </p:cNvPr>
            <p:cNvSpPr txBox="1"/>
            <p:nvPr/>
          </p:nvSpPr>
          <p:spPr>
            <a:xfrm>
              <a:off x="7446114" y="4350932"/>
              <a:ext cx="44005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dirty="0">
                  <a:solidFill>
                    <a:srgbClr val="888888"/>
                  </a:solidFill>
                  <a:latin typeface="Arial"/>
                  <a:cs typeface="Arial"/>
                </a:rPr>
                <a:t>15.2</a:t>
              </a:r>
              <a:r>
                <a:rPr sz="1154" b="1" spc="544" dirty="0">
                  <a:solidFill>
                    <a:srgbClr val="888888"/>
                  </a:solidFill>
                  <a:latin typeface="Arial"/>
                  <a:cs typeface="Arial"/>
                </a:rPr>
                <a:t> </a:t>
              </a:r>
              <a:r>
                <a:rPr sz="1154" b="1" spc="-33" dirty="0">
                  <a:solidFill>
                    <a:srgbClr val="888888"/>
                  </a:solidFill>
                  <a:latin typeface="Arial"/>
                  <a:cs typeface="Arial"/>
                </a:rPr>
                <a:t>15.2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224" name="object 71">
              <a:extLst>
                <a:ext uri="{FF2B5EF4-FFF2-40B4-BE49-F238E27FC236}">
                  <a16:creationId xmlns:a16="http://schemas.microsoft.com/office/drawing/2014/main" id="{CFCB5896-4415-457C-A94E-A4F09C3A9FBB}"/>
                </a:ext>
              </a:extLst>
            </p:cNvPr>
            <p:cNvSpPr txBox="1"/>
            <p:nvPr/>
          </p:nvSpPr>
          <p:spPr>
            <a:xfrm>
              <a:off x="7424407" y="3971506"/>
              <a:ext cx="48387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62827">
                <a:spcBef>
                  <a:spcPts val="165"/>
                </a:spcBef>
              </a:pPr>
              <a:r>
                <a:rPr sz="1731" b="1" baseline="-7936" dirty="0">
                  <a:solidFill>
                    <a:srgbClr val="EAA14B"/>
                  </a:solidFill>
                  <a:latin typeface="Arial"/>
                  <a:cs typeface="Arial"/>
                </a:rPr>
                <a:t>19.7</a:t>
              </a:r>
              <a:r>
                <a:rPr sz="1731" b="1" spc="803" baseline="-7936" dirty="0">
                  <a:solidFill>
                    <a:srgbClr val="EAA14B"/>
                  </a:solidFill>
                  <a:latin typeface="Arial"/>
                  <a:cs typeface="Arial"/>
                </a:rPr>
                <a:t> </a:t>
              </a:r>
              <a:r>
                <a:rPr sz="1154" b="1" spc="-33" dirty="0">
                  <a:solidFill>
                    <a:srgbClr val="EAA14B"/>
                  </a:solidFill>
                  <a:latin typeface="Arial"/>
                  <a:cs typeface="Arial"/>
                </a:rPr>
                <a:t>19.9</a:t>
              </a:r>
              <a:endParaRPr sz="1154" dirty="0">
                <a:solidFill>
                  <a:srgbClr val="EAA14B"/>
                </a:solidFill>
                <a:latin typeface="Arial"/>
                <a:cs typeface="Arial"/>
              </a:endParaRPr>
            </a:p>
          </p:txBody>
        </p:sp>
        <p:sp>
          <p:nvSpPr>
            <p:cNvPr id="225" name="object 72">
              <a:extLst>
                <a:ext uri="{FF2B5EF4-FFF2-40B4-BE49-F238E27FC236}">
                  <a16:creationId xmlns:a16="http://schemas.microsoft.com/office/drawing/2014/main" id="{F17F30F1-6B32-4EA8-9B76-D351CBB59CD9}"/>
                </a:ext>
              </a:extLst>
            </p:cNvPr>
            <p:cNvSpPr txBox="1"/>
            <p:nvPr/>
          </p:nvSpPr>
          <p:spPr>
            <a:xfrm>
              <a:off x="7901148" y="4729557"/>
              <a:ext cx="49085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62827">
                <a:spcBef>
                  <a:spcPts val="165"/>
                </a:spcBef>
              </a:pPr>
              <a:r>
                <a:rPr sz="1731" b="1" baseline="-11904" dirty="0">
                  <a:solidFill>
                    <a:srgbClr val="016B70"/>
                  </a:solidFill>
                  <a:latin typeface="Arial"/>
                  <a:cs typeface="Arial"/>
                </a:rPr>
                <a:t>10.2</a:t>
              </a:r>
              <a:r>
                <a:rPr sz="1731" b="1" spc="815" baseline="-11904" dirty="0">
                  <a:solidFill>
                    <a:srgbClr val="016B70"/>
                  </a:solidFill>
                  <a:latin typeface="Arial"/>
                  <a:cs typeface="Arial"/>
                </a:rPr>
                <a:t> </a:t>
              </a:r>
              <a:r>
                <a:rPr sz="1154" b="1" spc="-33" dirty="0">
                  <a:solidFill>
                    <a:srgbClr val="016B70"/>
                  </a:solidFill>
                  <a:latin typeface="Arial"/>
                  <a:cs typeface="Arial"/>
                </a:rPr>
                <a:t>10.5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226" name="object 73">
              <a:extLst>
                <a:ext uri="{FF2B5EF4-FFF2-40B4-BE49-F238E27FC236}">
                  <a16:creationId xmlns:a16="http://schemas.microsoft.com/office/drawing/2014/main" id="{01C7115F-E4EC-4F09-8AEE-2931B6B51851}"/>
                </a:ext>
              </a:extLst>
            </p:cNvPr>
            <p:cNvSpPr txBox="1"/>
            <p:nvPr/>
          </p:nvSpPr>
          <p:spPr>
            <a:xfrm>
              <a:off x="7902467" y="4256253"/>
              <a:ext cx="48895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62827">
                <a:spcBef>
                  <a:spcPts val="165"/>
                </a:spcBef>
              </a:pPr>
              <a:r>
                <a:rPr sz="1731" b="1" baseline="-19841" dirty="0">
                  <a:solidFill>
                    <a:srgbClr val="888888"/>
                  </a:solidFill>
                  <a:latin typeface="Arial"/>
                  <a:cs typeface="Arial"/>
                </a:rPr>
                <a:t>15.9</a:t>
              </a:r>
              <a:r>
                <a:rPr sz="1731" b="1" spc="803" baseline="-19841" dirty="0">
                  <a:solidFill>
                    <a:srgbClr val="888888"/>
                  </a:solidFill>
                  <a:latin typeface="Arial"/>
                  <a:cs typeface="Arial"/>
                </a:rPr>
                <a:t> </a:t>
              </a:r>
              <a:r>
                <a:rPr sz="1154" b="1" spc="-33" dirty="0">
                  <a:solidFill>
                    <a:srgbClr val="888888"/>
                  </a:solidFill>
                  <a:latin typeface="Arial"/>
                  <a:cs typeface="Arial"/>
                </a:rPr>
                <a:t>16.4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227" name="object 74">
              <a:extLst>
                <a:ext uri="{FF2B5EF4-FFF2-40B4-BE49-F238E27FC236}">
                  <a16:creationId xmlns:a16="http://schemas.microsoft.com/office/drawing/2014/main" id="{E10D6980-3F9E-43B0-9B77-6FB341D8C16F}"/>
                </a:ext>
              </a:extLst>
            </p:cNvPr>
            <p:cNvSpPr txBox="1"/>
            <p:nvPr/>
          </p:nvSpPr>
          <p:spPr>
            <a:xfrm>
              <a:off x="7895609" y="3847669"/>
              <a:ext cx="48895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62827">
                <a:spcBef>
                  <a:spcPts val="165"/>
                </a:spcBef>
              </a:pPr>
              <a:r>
                <a:rPr sz="1731" b="1" baseline="-31746" dirty="0">
                  <a:solidFill>
                    <a:srgbClr val="EAA14B"/>
                  </a:solidFill>
                  <a:latin typeface="Arial"/>
                  <a:cs typeface="Arial"/>
                </a:rPr>
                <a:t>20.8</a:t>
              </a:r>
              <a:r>
                <a:rPr sz="1731" b="1" spc="828" baseline="-31746" dirty="0">
                  <a:solidFill>
                    <a:srgbClr val="EAA14B"/>
                  </a:solidFill>
                  <a:latin typeface="Arial"/>
                  <a:cs typeface="Arial"/>
                </a:rPr>
                <a:t> </a:t>
              </a:r>
              <a:r>
                <a:rPr sz="1154" b="1" spc="-33" dirty="0">
                  <a:solidFill>
                    <a:srgbClr val="EAA14B"/>
                  </a:solidFill>
                  <a:latin typeface="Arial"/>
                  <a:cs typeface="Arial"/>
                </a:rPr>
                <a:t>21.4</a:t>
              </a:r>
              <a:endParaRPr sz="1154">
                <a:solidFill>
                  <a:srgbClr val="EAA14B"/>
                </a:solidFill>
                <a:latin typeface="Arial"/>
                <a:cs typeface="Arial"/>
              </a:endParaRPr>
            </a:p>
          </p:txBody>
        </p:sp>
        <p:sp>
          <p:nvSpPr>
            <p:cNvPr id="228" name="object 75">
              <a:extLst>
                <a:ext uri="{FF2B5EF4-FFF2-40B4-BE49-F238E27FC236}">
                  <a16:creationId xmlns:a16="http://schemas.microsoft.com/office/drawing/2014/main" id="{4A565FDF-9EA6-4663-B00F-25123D394824}"/>
                </a:ext>
              </a:extLst>
            </p:cNvPr>
            <p:cNvSpPr txBox="1"/>
            <p:nvPr/>
          </p:nvSpPr>
          <p:spPr>
            <a:xfrm>
              <a:off x="8407510" y="4708132"/>
              <a:ext cx="43688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731" b="1" baseline="3968" dirty="0">
                  <a:solidFill>
                    <a:srgbClr val="016B70"/>
                  </a:solidFill>
                  <a:latin typeface="Arial"/>
                  <a:cs typeface="Arial"/>
                </a:rPr>
                <a:t>10.8</a:t>
              </a:r>
              <a:r>
                <a:rPr sz="1731" b="1" spc="853" baseline="3968" dirty="0">
                  <a:solidFill>
                    <a:srgbClr val="016B70"/>
                  </a:solidFill>
                  <a:latin typeface="Arial"/>
                  <a:cs typeface="Arial"/>
                </a:rPr>
                <a:t> </a:t>
              </a:r>
              <a:r>
                <a:rPr sz="1154" b="1" spc="-33" dirty="0">
                  <a:solidFill>
                    <a:srgbClr val="016B70"/>
                  </a:solidFill>
                  <a:latin typeface="Arial"/>
                  <a:cs typeface="Arial"/>
                </a:rPr>
                <a:t>10.7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229" name="object 76">
              <a:extLst>
                <a:ext uri="{FF2B5EF4-FFF2-40B4-BE49-F238E27FC236}">
                  <a16:creationId xmlns:a16="http://schemas.microsoft.com/office/drawing/2014/main" id="{983DDC8D-CA4C-4487-ADEE-FDB2C2F7F6FC}"/>
                </a:ext>
              </a:extLst>
            </p:cNvPr>
            <p:cNvSpPr txBox="1"/>
            <p:nvPr/>
          </p:nvSpPr>
          <p:spPr>
            <a:xfrm>
              <a:off x="8902276" y="4675772"/>
              <a:ext cx="19240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33" dirty="0">
                  <a:solidFill>
                    <a:srgbClr val="016B70"/>
                  </a:solidFill>
                  <a:latin typeface="Arial"/>
                  <a:cs typeface="Arial"/>
                </a:rPr>
                <a:t>11.1</a:t>
              </a:r>
              <a:endParaRPr sz="1154">
                <a:latin typeface="Arial"/>
                <a:cs typeface="Arial"/>
              </a:endParaRPr>
            </a:p>
          </p:txBody>
        </p:sp>
        <p:sp>
          <p:nvSpPr>
            <p:cNvPr id="230" name="object 77">
              <a:extLst>
                <a:ext uri="{FF2B5EF4-FFF2-40B4-BE49-F238E27FC236}">
                  <a16:creationId xmlns:a16="http://schemas.microsoft.com/office/drawing/2014/main" id="{2327CAF1-02CB-470E-8023-147D8FA9A1E3}"/>
                </a:ext>
              </a:extLst>
            </p:cNvPr>
            <p:cNvSpPr txBox="1"/>
            <p:nvPr/>
          </p:nvSpPr>
          <p:spPr>
            <a:xfrm>
              <a:off x="8881173" y="3682226"/>
              <a:ext cx="20193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154" b="1" spc="-33" dirty="0">
                  <a:solidFill>
                    <a:srgbClr val="EAA14B"/>
                  </a:solidFill>
                  <a:latin typeface="Arial"/>
                  <a:cs typeface="Arial"/>
                </a:rPr>
                <a:t>23.5</a:t>
              </a:r>
              <a:endParaRPr sz="1154" dirty="0">
                <a:solidFill>
                  <a:srgbClr val="EAA14B"/>
                </a:solidFill>
                <a:latin typeface="Arial"/>
                <a:cs typeface="Arial"/>
              </a:endParaRPr>
            </a:p>
          </p:txBody>
        </p:sp>
        <p:sp>
          <p:nvSpPr>
            <p:cNvPr id="231" name="object 79">
              <a:extLst>
                <a:ext uri="{FF2B5EF4-FFF2-40B4-BE49-F238E27FC236}">
                  <a16:creationId xmlns:a16="http://schemas.microsoft.com/office/drawing/2014/main" id="{6C295432-4470-4034-8545-031D4A6B6621}"/>
                </a:ext>
              </a:extLst>
            </p:cNvPr>
            <p:cNvSpPr txBox="1"/>
            <p:nvPr/>
          </p:nvSpPr>
          <p:spPr>
            <a:xfrm>
              <a:off x="10058266" y="3656178"/>
              <a:ext cx="73215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62827">
                <a:spcBef>
                  <a:spcPts val="165"/>
                </a:spcBef>
              </a:pPr>
              <a:r>
                <a:rPr sz="1154" b="1" dirty="0">
                  <a:solidFill>
                    <a:srgbClr val="EAA14B"/>
                  </a:solidFill>
                  <a:latin typeface="Arial"/>
                  <a:cs typeface="Arial"/>
                </a:rPr>
                <a:t>23.9</a:t>
              </a:r>
              <a:r>
                <a:rPr sz="1154" b="1" spc="544" dirty="0">
                  <a:solidFill>
                    <a:srgbClr val="EAA14B"/>
                  </a:solidFill>
                  <a:latin typeface="Arial"/>
                  <a:cs typeface="Arial"/>
                </a:rPr>
                <a:t> </a:t>
              </a:r>
              <a:r>
                <a:rPr sz="1154" b="1" dirty="0">
                  <a:solidFill>
                    <a:srgbClr val="EAA14B"/>
                  </a:solidFill>
                  <a:latin typeface="Arial"/>
                  <a:cs typeface="Arial"/>
                </a:rPr>
                <a:t>23.8</a:t>
              </a:r>
              <a:r>
                <a:rPr sz="1154" b="1" spc="536" dirty="0">
                  <a:solidFill>
                    <a:srgbClr val="EAA14B"/>
                  </a:solidFill>
                  <a:latin typeface="Arial"/>
                  <a:cs typeface="Arial"/>
                </a:rPr>
                <a:t> </a:t>
              </a:r>
              <a:r>
                <a:rPr sz="1731" b="1" spc="-49" baseline="-15873" dirty="0">
                  <a:solidFill>
                    <a:srgbClr val="EAA14B"/>
                  </a:solidFill>
                  <a:latin typeface="Arial"/>
                  <a:cs typeface="Arial"/>
                </a:rPr>
                <a:t>23.5</a:t>
              </a:r>
              <a:endParaRPr sz="1731" baseline="-15873">
                <a:solidFill>
                  <a:srgbClr val="EAA14B"/>
                </a:solidFill>
                <a:latin typeface="Arial"/>
                <a:cs typeface="Arial"/>
              </a:endParaRPr>
            </a:p>
          </p:txBody>
        </p:sp>
        <p:sp>
          <p:nvSpPr>
            <p:cNvPr id="232" name="object 80">
              <a:extLst>
                <a:ext uri="{FF2B5EF4-FFF2-40B4-BE49-F238E27FC236}">
                  <a16:creationId xmlns:a16="http://schemas.microsoft.com/office/drawing/2014/main" id="{09E29618-5B84-467D-AC71-B47EA6E14453}"/>
                </a:ext>
              </a:extLst>
            </p:cNvPr>
            <p:cNvSpPr txBox="1"/>
            <p:nvPr/>
          </p:nvSpPr>
          <p:spPr>
            <a:xfrm>
              <a:off x="9104871" y="4727334"/>
              <a:ext cx="241109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62827">
                <a:spcBef>
                  <a:spcPts val="165"/>
                </a:spcBef>
              </a:pPr>
              <a:r>
                <a:rPr sz="1731" b="1" baseline="11904" dirty="0">
                  <a:solidFill>
                    <a:srgbClr val="016B70"/>
                  </a:solidFill>
                  <a:latin typeface="Arial"/>
                  <a:cs typeface="Arial"/>
                </a:rPr>
                <a:t>10.7</a:t>
              </a:r>
              <a:r>
                <a:rPr sz="1731" b="1" spc="853" baseline="11904" dirty="0">
                  <a:solidFill>
                    <a:srgbClr val="016B70"/>
                  </a:solidFill>
                  <a:latin typeface="Arial"/>
                  <a:cs typeface="Arial"/>
                </a:rPr>
                <a:t> </a:t>
              </a:r>
              <a:r>
                <a:rPr sz="1731" b="1" baseline="7936" dirty="0">
                  <a:solidFill>
                    <a:srgbClr val="016B70"/>
                  </a:solidFill>
                  <a:latin typeface="Arial"/>
                  <a:cs typeface="Arial"/>
                </a:rPr>
                <a:t>10.7</a:t>
              </a:r>
              <a:r>
                <a:rPr sz="1731" b="1" spc="828" baseline="7936" dirty="0">
                  <a:solidFill>
                    <a:srgbClr val="016B70"/>
                  </a:solidFill>
                  <a:latin typeface="Arial"/>
                  <a:cs typeface="Arial"/>
                </a:rPr>
                <a:t> </a:t>
              </a:r>
              <a:r>
                <a:rPr sz="1154" b="1" dirty="0">
                  <a:solidFill>
                    <a:srgbClr val="016B70"/>
                  </a:solidFill>
                  <a:latin typeface="Arial"/>
                  <a:cs typeface="Arial"/>
                </a:rPr>
                <a:t>10.4</a:t>
              </a:r>
              <a:r>
                <a:rPr sz="1154" b="1" spc="536" dirty="0">
                  <a:solidFill>
                    <a:srgbClr val="016B70"/>
                  </a:solidFill>
                  <a:latin typeface="Arial"/>
                  <a:cs typeface="Arial"/>
                </a:rPr>
                <a:t> </a:t>
              </a:r>
              <a:r>
                <a:rPr sz="1731" b="1" baseline="3968" dirty="0">
                  <a:solidFill>
                    <a:srgbClr val="016B70"/>
                  </a:solidFill>
                  <a:latin typeface="Arial"/>
                  <a:cs typeface="Arial"/>
                </a:rPr>
                <a:t>10.6</a:t>
              </a:r>
              <a:r>
                <a:rPr sz="1731" b="1" spc="767" baseline="3968" dirty="0">
                  <a:solidFill>
                    <a:srgbClr val="016B70"/>
                  </a:solidFill>
                  <a:latin typeface="Arial"/>
                  <a:cs typeface="Arial"/>
                </a:rPr>
                <a:t> </a:t>
              </a:r>
              <a:r>
                <a:rPr sz="1154" b="1" dirty="0">
                  <a:solidFill>
                    <a:srgbClr val="016B70"/>
                  </a:solidFill>
                  <a:latin typeface="Arial"/>
                  <a:cs typeface="Arial"/>
                </a:rPr>
                <a:t>10.5</a:t>
              </a:r>
              <a:r>
                <a:rPr sz="1154" b="1" spc="511" dirty="0">
                  <a:solidFill>
                    <a:srgbClr val="016B70"/>
                  </a:solidFill>
                  <a:latin typeface="Arial"/>
                  <a:cs typeface="Arial"/>
                </a:rPr>
                <a:t> </a:t>
              </a:r>
              <a:r>
                <a:rPr sz="1154" b="1" dirty="0">
                  <a:solidFill>
                    <a:srgbClr val="016B70"/>
                  </a:solidFill>
                  <a:latin typeface="Arial"/>
                  <a:cs typeface="Arial"/>
                </a:rPr>
                <a:t>10.5</a:t>
              </a:r>
              <a:r>
                <a:rPr sz="1154" b="1" spc="511" dirty="0">
                  <a:solidFill>
                    <a:srgbClr val="016B70"/>
                  </a:solidFill>
                  <a:latin typeface="Arial"/>
                  <a:cs typeface="Arial"/>
                </a:rPr>
                <a:t> </a:t>
              </a:r>
              <a:r>
                <a:rPr sz="1731" b="1" baseline="-7936" dirty="0">
                  <a:solidFill>
                    <a:srgbClr val="016B70"/>
                  </a:solidFill>
                  <a:latin typeface="Arial"/>
                  <a:cs typeface="Arial"/>
                </a:rPr>
                <a:t>10.3</a:t>
              </a:r>
              <a:r>
                <a:rPr sz="1731" b="1" spc="915" baseline="-7936" dirty="0">
                  <a:solidFill>
                    <a:srgbClr val="016B70"/>
                  </a:solidFill>
                  <a:latin typeface="Arial"/>
                  <a:cs typeface="Arial"/>
                </a:rPr>
                <a:t> </a:t>
              </a:r>
              <a:r>
                <a:rPr sz="1731" b="1" baseline="-19841" dirty="0">
                  <a:solidFill>
                    <a:srgbClr val="016B70"/>
                  </a:solidFill>
                  <a:latin typeface="Arial"/>
                  <a:cs typeface="Arial"/>
                </a:rPr>
                <a:t>10.1</a:t>
              </a:r>
              <a:r>
                <a:rPr sz="1731" b="1" spc="866" baseline="-19841" dirty="0">
                  <a:solidFill>
                    <a:srgbClr val="016B70"/>
                  </a:solidFill>
                  <a:latin typeface="Arial"/>
                  <a:cs typeface="Arial"/>
                </a:rPr>
                <a:t> </a:t>
              </a:r>
              <a:r>
                <a:rPr sz="1731" b="1" baseline="-19841" dirty="0">
                  <a:solidFill>
                    <a:srgbClr val="016B70"/>
                  </a:solidFill>
                  <a:latin typeface="Arial"/>
                  <a:cs typeface="Arial"/>
                </a:rPr>
                <a:t>10.1</a:t>
              </a:r>
              <a:r>
                <a:rPr sz="1731" b="1" spc="716" baseline="-19841" dirty="0">
                  <a:solidFill>
                    <a:srgbClr val="016B70"/>
                  </a:solidFill>
                  <a:latin typeface="Arial"/>
                  <a:cs typeface="Arial"/>
                </a:rPr>
                <a:t> </a:t>
              </a:r>
              <a:r>
                <a:rPr sz="1731" b="1" spc="-49" baseline="-15873" dirty="0">
                  <a:solidFill>
                    <a:srgbClr val="016B70"/>
                  </a:solidFill>
                  <a:latin typeface="Arial"/>
                  <a:cs typeface="Arial"/>
                </a:rPr>
                <a:t>10.2</a:t>
              </a:r>
              <a:endParaRPr sz="1731" baseline="-15873">
                <a:latin typeface="Arial"/>
                <a:cs typeface="Arial"/>
              </a:endParaRPr>
            </a:p>
          </p:txBody>
        </p:sp>
        <p:sp>
          <p:nvSpPr>
            <p:cNvPr id="233" name="object 81">
              <a:extLst>
                <a:ext uri="{FF2B5EF4-FFF2-40B4-BE49-F238E27FC236}">
                  <a16:creationId xmlns:a16="http://schemas.microsoft.com/office/drawing/2014/main" id="{EFAB9723-5336-47A0-A965-E6CDC124EE77}"/>
                </a:ext>
              </a:extLst>
            </p:cNvPr>
            <p:cNvSpPr txBox="1"/>
            <p:nvPr/>
          </p:nvSpPr>
          <p:spPr>
            <a:xfrm>
              <a:off x="8385539" y="4194645"/>
              <a:ext cx="312928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62827">
                <a:spcBef>
                  <a:spcPts val="165"/>
                </a:spcBef>
              </a:pPr>
              <a:r>
                <a:rPr sz="1731" b="1" baseline="11904" dirty="0">
                  <a:solidFill>
                    <a:srgbClr val="888888"/>
                  </a:solidFill>
                  <a:latin typeface="Arial"/>
                  <a:cs typeface="Arial"/>
                </a:rPr>
                <a:t>17.3</a:t>
              </a:r>
              <a:r>
                <a:rPr sz="1731" b="1" spc="951" baseline="11904" dirty="0">
                  <a:solidFill>
                    <a:srgbClr val="888888"/>
                  </a:solidFill>
                  <a:latin typeface="Arial"/>
                  <a:cs typeface="Arial"/>
                </a:rPr>
                <a:t> </a:t>
              </a:r>
              <a:r>
                <a:rPr sz="1154" b="1" dirty="0">
                  <a:solidFill>
                    <a:srgbClr val="888888"/>
                  </a:solidFill>
                  <a:latin typeface="Arial"/>
                  <a:cs typeface="Arial"/>
                </a:rPr>
                <a:t>17.1</a:t>
              </a:r>
              <a:r>
                <a:rPr sz="1154" b="1" spc="552" dirty="0">
                  <a:solidFill>
                    <a:srgbClr val="888888"/>
                  </a:solidFill>
                  <a:latin typeface="Arial"/>
                  <a:cs typeface="Arial"/>
                </a:rPr>
                <a:t> </a:t>
              </a:r>
              <a:r>
                <a:rPr sz="1731" b="1" baseline="31746" dirty="0">
                  <a:solidFill>
                    <a:srgbClr val="888888"/>
                  </a:solidFill>
                  <a:latin typeface="Arial"/>
                  <a:cs typeface="Arial"/>
                </a:rPr>
                <a:t>17.7</a:t>
              </a:r>
              <a:r>
                <a:rPr sz="1731" b="1" spc="866" baseline="31746" dirty="0">
                  <a:solidFill>
                    <a:srgbClr val="888888"/>
                  </a:solidFill>
                  <a:latin typeface="Arial"/>
                  <a:cs typeface="Arial"/>
                </a:rPr>
                <a:t> </a:t>
              </a:r>
              <a:r>
                <a:rPr sz="1731" b="1" baseline="3968" dirty="0">
                  <a:solidFill>
                    <a:srgbClr val="888888"/>
                  </a:solidFill>
                  <a:latin typeface="Arial"/>
                  <a:cs typeface="Arial"/>
                </a:rPr>
                <a:t>17.2</a:t>
              </a:r>
              <a:r>
                <a:rPr sz="1731" b="1" spc="828" baseline="3968" dirty="0">
                  <a:solidFill>
                    <a:srgbClr val="888888"/>
                  </a:solidFill>
                  <a:latin typeface="Arial"/>
                  <a:cs typeface="Arial"/>
                </a:rPr>
                <a:t> </a:t>
              </a:r>
              <a:r>
                <a:rPr sz="1731" b="1" baseline="3968" dirty="0">
                  <a:solidFill>
                    <a:srgbClr val="888888"/>
                  </a:solidFill>
                  <a:latin typeface="Arial"/>
                  <a:cs typeface="Arial"/>
                </a:rPr>
                <a:t>17.2</a:t>
              </a:r>
              <a:r>
                <a:rPr sz="1731" b="1" spc="815" baseline="3968" dirty="0">
                  <a:solidFill>
                    <a:srgbClr val="888888"/>
                  </a:solidFill>
                  <a:latin typeface="Arial"/>
                  <a:cs typeface="Arial"/>
                </a:rPr>
                <a:t> </a:t>
              </a:r>
              <a:r>
                <a:rPr sz="1731" b="1" baseline="7936" dirty="0">
                  <a:solidFill>
                    <a:srgbClr val="888888"/>
                  </a:solidFill>
                  <a:latin typeface="Arial"/>
                  <a:cs typeface="Arial"/>
                </a:rPr>
                <a:t>17.3</a:t>
              </a:r>
              <a:r>
                <a:rPr sz="1731" b="1" spc="828" baseline="7936" dirty="0">
                  <a:solidFill>
                    <a:srgbClr val="888888"/>
                  </a:solidFill>
                  <a:latin typeface="Arial"/>
                  <a:cs typeface="Arial"/>
                </a:rPr>
                <a:t> </a:t>
              </a:r>
              <a:r>
                <a:rPr sz="1731" b="1" baseline="3968" dirty="0">
                  <a:solidFill>
                    <a:srgbClr val="888888"/>
                  </a:solidFill>
                  <a:latin typeface="Arial"/>
                  <a:cs typeface="Arial"/>
                </a:rPr>
                <a:t>17.2</a:t>
              </a:r>
              <a:r>
                <a:rPr sz="1731" b="1" spc="828" baseline="3968" dirty="0">
                  <a:solidFill>
                    <a:srgbClr val="888888"/>
                  </a:solidFill>
                  <a:latin typeface="Arial"/>
                  <a:cs typeface="Arial"/>
                </a:rPr>
                <a:t> </a:t>
              </a:r>
              <a:r>
                <a:rPr sz="1731" b="1" baseline="23809" dirty="0">
                  <a:solidFill>
                    <a:srgbClr val="888888"/>
                  </a:solidFill>
                  <a:latin typeface="Arial"/>
                  <a:cs typeface="Arial"/>
                </a:rPr>
                <a:t>17.6</a:t>
              </a:r>
              <a:r>
                <a:rPr sz="1731" b="1" spc="839" baseline="23809" dirty="0">
                  <a:solidFill>
                    <a:srgbClr val="888888"/>
                  </a:solidFill>
                  <a:latin typeface="Arial"/>
                  <a:cs typeface="Arial"/>
                </a:rPr>
                <a:t> </a:t>
              </a:r>
              <a:r>
                <a:rPr sz="1731" b="1" baseline="19841" dirty="0">
                  <a:solidFill>
                    <a:srgbClr val="888888"/>
                  </a:solidFill>
                  <a:latin typeface="Arial"/>
                  <a:cs typeface="Arial"/>
                </a:rPr>
                <a:t>17.5</a:t>
              </a:r>
              <a:r>
                <a:rPr sz="1731" b="1" spc="815" baseline="19841" dirty="0">
                  <a:solidFill>
                    <a:srgbClr val="888888"/>
                  </a:solidFill>
                  <a:latin typeface="Arial"/>
                  <a:cs typeface="Arial"/>
                </a:rPr>
                <a:t> </a:t>
              </a:r>
              <a:r>
                <a:rPr sz="1731" b="1" baseline="7936" dirty="0">
                  <a:solidFill>
                    <a:srgbClr val="888888"/>
                  </a:solidFill>
                  <a:latin typeface="Arial"/>
                  <a:cs typeface="Arial"/>
                </a:rPr>
                <a:t>17.3</a:t>
              </a:r>
              <a:r>
                <a:rPr sz="1731" b="1" spc="767" baseline="7936" dirty="0">
                  <a:solidFill>
                    <a:srgbClr val="888888"/>
                  </a:solidFill>
                  <a:latin typeface="Arial"/>
                  <a:cs typeface="Arial"/>
                </a:rPr>
                <a:t> </a:t>
              </a:r>
              <a:r>
                <a:rPr sz="1731" b="1" baseline="-27777" dirty="0">
                  <a:solidFill>
                    <a:srgbClr val="888888"/>
                  </a:solidFill>
                  <a:latin typeface="Arial"/>
                  <a:cs typeface="Arial"/>
                </a:rPr>
                <a:t>16.6</a:t>
              </a:r>
              <a:r>
                <a:rPr sz="1731" b="1" spc="691" baseline="-27777" dirty="0">
                  <a:solidFill>
                    <a:srgbClr val="888888"/>
                  </a:solidFill>
                  <a:latin typeface="Arial"/>
                  <a:cs typeface="Arial"/>
                </a:rPr>
                <a:t> </a:t>
              </a:r>
              <a:r>
                <a:rPr sz="1731" b="1" baseline="-23809" dirty="0">
                  <a:solidFill>
                    <a:srgbClr val="888888"/>
                  </a:solidFill>
                  <a:latin typeface="Arial"/>
                  <a:cs typeface="Arial"/>
                </a:rPr>
                <a:t>16.6</a:t>
              </a:r>
              <a:r>
                <a:rPr sz="1731" b="1" spc="691" baseline="-23809" dirty="0">
                  <a:solidFill>
                    <a:srgbClr val="888888"/>
                  </a:solidFill>
                  <a:latin typeface="Arial"/>
                  <a:cs typeface="Arial"/>
                </a:rPr>
                <a:t> </a:t>
              </a:r>
              <a:r>
                <a:rPr sz="1731" b="1" spc="-49" baseline="-11904" dirty="0">
                  <a:solidFill>
                    <a:srgbClr val="888888"/>
                  </a:solidFill>
                  <a:latin typeface="Arial"/>
                  <a:cs typeface="Arial"/>
                </a:rPr>
                <a:t>16.9</a:t>
              </a:r>
              <a:endParaRPr sz="1731" baseline="-11904">
                <a:latin typeface="Arial"/>
                <a:cs typeface="Arial"/>
              </a:endParaRPr>
            </a:p>
          </p:txBody>
        </p:sp>
        <p:sp>
          <p:nvSpPr>
            <p:cNvPr id="234" name="object 82">
              <a:extLst>
                <a:ext uri="{FF2B5EF4-FFF2-40B4-BE49-F238E27FC236}">
                  <a16:creationId xmlns:a16="http://schemas.microsoft.com/office/drawing/2014/main" id="{3F10B109-4DEC-4968-83C7-DDE65966D523}"/>
                </a:ext>
              </a:extLst>
            </p:cNvPr>
            <p:cNvSpPr txBox="1"/>
            <p:nvPr/>
          </p:nvSpPr>
          <p:spPr>
            <a:xfrm>
              <a:off x="10777510" y="3764814"/>
              <a:ext cx="73279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62827">
                <a:spcBef>
                  <a:spcPts val="165"/>
                </a:spcBef>
              </a:pPr>
              <a:r>
                <a:rPr sz="1154" b="1" dirty="0">
                  <a:solidFill>
                    <a:srgbClr val="EAA14B"/>
                  </a:solidFill>
                  <a:latin typeface="Arial"/>
                  <a:cs typeface="Arial"/>
                </a:rPr>
                <a:t>22.5</a:t>
              </a:r>
              <a:r>
                <a:rPr sz="1154" b="1" spc="544" dirty="0">
                  <a:solidFill>
                    <a:srgbClr val="EAA14B"/>
                  </a:solidFill>
                  <a:latin typeface="Arial"/>
                  <a:cs typeface="Arial"/>
                </a:rPr>
                <a:t> </a:t>
              </a:r>
              <a:r>
                <a:rPr sz="1731" b="1" baseline="3968" dirty="0">
                  <a:solidFill>
                    <a:srgbClr val="EAA14B"/>
                  </a:solidFill>
                  <a:latin typeface="Arial"/>
                  <a:cs typeface="Arial"/>
                </a:rPr>
                <a:t>22.5</a:t>
              </a:r>
              <a:r>
                <a:rPr sz="1731" b="1" spc="839" baseline="3968" dirty="0">
                  <a:solidFill>
                    <a:srgbClr val="EAA14B"/>
                  </a:solidFill>
                  <a:latin typeface="Arial"/>
                  <a:cs typeface="Arial"/>
                </a:rPr>
                <a:t> </a:t>
              </a:r>
              <a:r>
                <a:rPr sz="1731" b="1" spc="-49" baseline="23809" dirty="0">
                  <a:solidFill>
                    <a:srgbClr val="EAA14B"/>
                  </a:solidFill>
                  <a:latin typeface="Arial"/>
                  <a:cs typeface="Arial"/>
                </a:rPr>
                <a:t>22.9</a:t>
              </a:r>
              <a:endParaRPr sz="1731" baseline="23809">
                <a:solidFill>
                  <a:srgbClr val="EAA14B"/>
                </a:solidFill>
                <a:latin typeface="Arial"/>
                <a:cs typeface="Arial"/>
              </a:endParaRPr>
            </a:p>
          </p:txBody>
        </p:sp>
        <p:sp>
          <p:nvSpPr>
            <p:cNvPr id="235" name="object 83">
              <a:extLst>
                <a:ext uri="{FF2B5EF4-FFF2-40B4-BE49-F238E27FC236}">
                  <a16:creationId xmlns:a16="http://schemas.microsoft.com/office/drawing/2014/main" id="{DA526FD9-B08E-4F44-8538-6B0638191445}"/>
                </a:ext>
              </a:extLst>
            </p:cNvPr>
            <p:cNvSpPr txBox="1"/>
            <p:nvPr/>
          </p:nvSpPr>
          <p:spPr>
            <a:xfrm>
              <a:off x="6278265" y="3113177"/>
              <a:ext cx="847090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lang="en-US" altLang="ko-KR" sz="1154" spc="-49" dirty="0">
                  <a:latin typeface="Malgun Gothic"/>
                  <a:cs typeface="Malgun Gothic"/>
                </a:rPr>
                <a:t>(</a:t>
              </a:r>
              <a:r>
                <a:rPr lang="ko-KR" altLang="en-US" sz="1154" spc="-49" dirty="0">
                  <a:latin typeface="Malgun Gothic"/>
                  <a:cs typeface="Malgun Gothic"/>
                </a:rPr>
                <a:t>단위</a:t>
              </a:r>
              <a:r>
                <a:rPr lang="en-US" altLang="ko-KR" sz="1154" spc="-49" dirty="0">
                  <a:latin typeface="Malgun Gothic"/>
                  <a:cs typeface="Malgun Gothic"/>
                </a:rPr>
                <a:t>: </a:t>
              </a:r>
              <a:r>
                <a:rPr lang="ko-KR" altLang="en-US" sz="1154" spc="-49" dirty="0">
                  <a:latin typeface="Malgun Gothic"/>
                  <a:cs typeface="Malgun Gothic"/>
                </a:rPr>
                <a:t>인구 </a:t>
              </a:r>
              <a:r>
                <a:rPr lang="en-US" altLang="ko-KR" sz="1154" spc="-49" dirty="0">
                  <a:latin typeface="Malgun Gothic"/>
                  <a:cs typeface="Malgun Gothic"/>
                </a:rPr>
                <a:t>1</a:t>
              </a:r>
              <a:r>
                <a:rPr lang="ko-KR" altLang="en-US" sz="1154" spc="-49" dirty="0">
                  <a:latin typeface="Malgun Gothic"/>
                  <a:cs typeface="Malgun Gothic"/>
                </a:rPr>
                <a:t>만 명당</a:t>
              </a:r>
              <a:r>
                <a:rPr lang="en-US" altLang="ko-KR" sz="1154" spc="-49" dirty="0">
                  <a:latin typeface="Malgun Gothic"/>
                  <a:cs typeface="Malgun Gothic"/>
                </a:rPr>
                <a:t>)</a:t>
              </a:r>
              <a:endParaRPr lang="ko-KR" altLang="en-US" sz="1154" dirty="0">
                <a:latin typeface="Malgun Gothic"/>
                <a:cs typeface="Malgun Gothic"/>
              </a:endParaRPr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F57EC464-3747-4D6B-827E-D6ED1B74AD11}"/>
                </a:ext>
              </a:extLst>
            </p:cNvPr>
            <p:cNvSpPr txBox="1"/>
            <p:nvPr/>
          </p:nvSpPr>
          <p:spPr>
            <a:xfrm>
              <a:off x="795266" y="4647124"/>
              <a:ext cx="426308" cy="1637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lang="en-US" altLang="ko-KR" sz="1154" b="1" spc="-33" dirty="0">
                  <a:solidFill>
                    <a:srgbClr val="EAA14B"/>
                  </a:solidFill>
                  <a:latin typeface="Arial"/>
                  <a:cs typeface="Arial"/>
                </a:rPr>
                <a:t>54.5</a:t>
              </a:r>
              <a:endParaRPr lang="ko-KR" altLang="en-US" sz="1154" b="1" spc="-33" dirty="0">
                <a:solidFill>
                  <a:srgbClr val="EAA14B"/>
                </a:solidFill>
                <a:latin typeface="Arial"/>
                <a:cs typeface="Arial"/>
              </a:endParaRPr>
            </a:p>
          </p:txBody>
        </p:sp>
        <p:grpSp>
          <p:nvGrpSpPr>
            <p:cNvPr id="237" name="그룹 236">
              <a:extLst>
                <a:ext uri="{FF2B5EF4-FFF2-40B4-BE49-F238E27FC236}">
                  <a16:creationId xmlns:a16="http://schemas.microsoft.com/office/drawing/2014/main" id="{D1816B28-496F-4F3E-B6B9-C60D0C70BD2E}"/>
                </a:ext>
              </a:extLst>
            </p:cNvPr>
            <p:cNvGrpSpPr/>
            <p:nvPr/>
          </p:nvGrpSpPr>
          <p:grpSpPr>
            <a:xfrm>
              <a:off x="859815" y="3153917"/>
              <a:ext cx="10635297" cy="2586792"/>
              <a:chOff x="859815" y="3153917"/>
              <a:chExt cx="10635297" cy="2586792"/>
            </a:xfrm>
          </p:grpSpPr>
          <p:sp>
            <p:nvSpPr>
              <p:cNvPr id="239" name="자유형 276">
                <a:extLst>
                  <a:ext uri="{FF2B5EF4-FFF2-40B4-BE49-F238E27FC236}">
                    <a16:creationId xmlns:a16="http://schemas.microsoft.com/office/drawing/2014/main" id="{18D2A01E-FF1A-4793-8AE0-FE4AEC36B5FE}"/>
                  </a:ext>
                </a:extLst>
              </p:cNvPr>
              <p:cNvSpPr/>
              <p:nvPr/>
            </p:nvSpPr>
            <p:spPr>
              <a:xfrm>
                <a:off x="859815" y="5728017"/>
                <a:ext cx="5041580" cy="12692"/>
              </a:xfrm>
              <a:custGeom>
                <a:avLst/>
                <a:gdLst>
                  <a:gd name="connsiteX0" fmla="*/ 0 w 5041580"/>
                  <a:gd name="connsiteY0" fmla="*/ 0 h 12692"/>
                  <a:gd name="connsiteX1" fmla="*/ 5041581 w 5041580"/>
                  <a:gd name="connsiteY1" fmla="*/ 0 h 12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41580" h="12692">
                    <a:moveTo>
                      <a:pt x="0" y="0"/>
                    </a:moveTo>
                    <a:lnTo>
                      <a:pt x="5041581" y="0"/>
                    </a:lnTo>
                  </a:path>
                </a:pathLst>
              </a:custGeom>
              <a:ln w="2538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40" name="자유형 277">
                <a:extLst>
                  <a:ext uri="{FF2B5EF4-FFF2-40B4-BE49-F238E27FC236}">
                    <a16:creationId xmlns:a16="http://schemas.microsoft.com/office/drawing/2014/main" id="{AFDA6A59-399F-4AEC-A8D7-CD3E4FB5CDAE}"/>
                  </a:ext>
                </a:extLst>
              </p:cNvPr>
              <p:cNvSpPr/>
              <p:nvPr/>
            </p:nvSpPr>
            <p:spPr>
              <a:xfrm>
                <a:off x="4802369" y="3153917"/>
                <a:ext cx="73618" cy="76156"/>
              </a:xfrm>
              <a:custGeom>
                <a:avLst/>
                <a:gdLst>
                  <a:gd name="connsiteX0" fmla="*/ 36809 w 73618"/>
                  <a:gd name="connsiteY0" fmla="*/ 76157 h 76156"/>
                  <a:gd name="connsiteX1" fmla="*/ 73618 w 73618"/>
                  <a:gd name="connsiteY1" fmla="*/ 38078 h 76156"/>
                  <a:gd name="connsiteX2" fmla="*/ 36809 w 73618"/>
                  <a:gd name="connsiteY2" fmla="*/ 0 h 76156"/>
                  <a:gd name="connsiteX3" fmla="*/ 0 w 73618"/>
                  <a:gd name="connsiteY3" fmla="*/ 38078 h 76156"/>
                  <a:gd name="connsiteX4" fmla="*/ 36809 w 73618"/>
                  <a:gd name="connsiteY4" fmla="*/ 76157 h 76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618" h="76156">
                    <a:moveTo>
                      <a:pt x="36809" y="76157"/>
                    </a:moveTo>
                    <a:cubicBezTo>
                      <a:pt x="57118" y="76157"/>
                      <a:pt x="73618" y="59656"/>
                      <a:pt x="73618" y="38078"/>
                    </a:cubicBezTo>
                    <a:cubicBezTo>
                      <a:pt x="73618" y="16501"/>
                      <a:pt x="57118" y="0"/>
                      <a:pt x="36809" y="0"/>
                    </a:cubicBezTo>
                    <a:cubicBezTo>
                      <a:pt x="16501" y="0"/>
                      <a:pt x="0" y="16501"/>
                      <a:pt x="0" y="38078"/>
                    </a:cubicBezTo>
                    <a:cubicBezTo>
                      <a:pt x="0" y="59656"/>
                      <a:pt x="16501" y="76157"/>
                      <a:pt x="36809" y="76157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41" name="자유형 278">
                <a:extLst>
                  <a:ext uri="{FF2B5EF4-FFF2-40B4-BE49-F238E27FC236}">
                    <a16:creationId xmlns:a16="http://schemas.microsoft.com/office/drawing/2014/main" id="{134C5BEB-4DB3-4F02-AE62-7CA53F7FC927}"/>
                  </a:ext>
                </a:extLst>
              </p:cNvPr>
              <p:cNvSpPr/>
              <p:nvPr/>
            </p:nvSpPr>
            <p:spPr>
              <a:xfrm>
                <a:off x="5145972" y="3153917"/>
                <a:ext cx="73618" cy="76156"/>
              </a:xfrm>
              <a:custGeom>
                <a:avLst/>
                <a:gdLst>
                  <a:gd name="connsiteX0" fmla="*/ 36809 w 73618"/>
                  <a:gd name="connsiteY0" fmla="*/ 76157 h 76156"/>
                  <a:gd name="connsiteX1" fmla="*/ 73618 w 73618"/>
                  <a:gd name="connsiteY1" fmla="*/ 38078 h 76156"/>
                  <a:gd name="connsiteX2" fmla="*/ 36809 w 73618"/>
                  <a:gd name="connsiteY2" fmla="*/ 0 h 76156"/>
                  <a:gd name="connsiteX3" fmla="*/ 0 w 73618"/>
                  <a:gd name="connsiteY3" fmla="*/ 38078 h 76156"/>
                  <a:gd name="connsiteX4" fmla="*/ 36809 w 73618"/>
                  <a:gd name="connsiteY4" fmla="*/ 76157 h 76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618" h="76156">
                    <a:moveTo>
                      <a:pt x="36809" y="76157"/>
                    </a:moveTo>
                    <a:cubicBezTo>
                      <a:pt x="57118" y="76157"/>
                      <a:pt x="73618" y="59656"/>
                      <a:pt x="73618" y="38078"/>
                    </a:cubicBezTo>
                    <a:cubicBezTo>
                      <a:pt x="73618" y="16501"/>
                      <a:pt x="57118" y="0"/>
                      <a:pt x="36809" y="0"/>
                    </a:cubicBezTo>
                    <a:cubicBezTo>
                      <a:pt x="16500" y="0"/>
                      <a:pt x="0" y="16501"/>
                      <a:pt x="0" y="38078"/>
                    </a:cubicBezTo>
                    <a:cubicBezTo>
                      <a:pt x="0" y="59656"/>
                      <a:pt x="16500" y="76157"/>
                      <a:pt x="36809" y="76157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42" name="자유형 279">
                <a:extLst>
                  <a:ext uri="{FF2B5EF4-FFF2-40B4-BE49-F238E27FC236}">
                    <a16:creationId xmlns:a16="http://schemas.microsoft.com/office/drawing/2014/main" id="{1DBB7994-D989-4BA8-ABD1-3D728559560B}"/>
                  </a:ext>
                </a:extLst>
              </p:cNvPr>
              <p:cNvSpPr/>
              <p:nvPr/>
            </p:nvSpPr>
            <p:spPr>
              <a:xfrm>
                <a:off x="5563987" y="3162298"/>
                <a:ext cx="73618" cy="76156"/>
              </a:xfrm>
              <a:custGeom>
                <a:avLst/>
                <a:gdLst>
                  <a:gd name="connsiteX0" fmla="*/ 36809 w 73618"/>
                  <a:gd name="connsiteY0" fmla="*/ 76157 h 76156"/>
                  <a:gd name="connsiteX1" fmla="*/ 73618 w 73618"/>
                  <a:gd name="connsiteY1" fmla="*/ 38078 h 76156"/>
                  <a:gd name="connsiteX2" fmla="*/ 36809 w 73618"/>
                  <a:gd name="connsiteY2" fmla="*/ 0 h 76156"/>
                  <a:gd name="connsiteX3" fmla="*/ 0 w 73618"/>
                  <a:gd name="connsiteY3" fmla="*/ 38078 h 76156"/>
                  <a:gd name="connsiteX4" fmla="*/ 36809 w 73618"/>
                  <a:gd name="connsiteY4" fmla="*/ 76157 h 76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618" h="76156">
                    <a:moveTo>
                      <a:pt x="36809" y="76157"/>
                    </a:moveTo>
                    <a:cubicBezTo>
                      <a:pt x="57118" y="76157"/>
                      <a:pt x="73618" y="59656"/>
                      <a:pt x="73618" y="38078"/>
                    </a:cubicBezTo>
                    <a:cubicBezTo>
                      <a:pt x="73618" y="16501"/>
                      <a:pt x="57118" y="0"/>
                      <a:pt x="36809" y="0"/>
                    </a:cubicBezTo>
                    <a:cubicBezTo>
                      <a:pt x="16500" y="0"/>
                      <a:pt x="0" y="16501"/>
                      <a:pt x="0" y="38078"/>
                    </a:cubicBezTo>
                    <a:cubicBezTo>
                      <a:pt x="0" y="59656"/>
                      <a:pt x="16500" y="76157"/>
                      <a:pt x="36809" y="76157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43" name="자유형 280">
                <a:extLst>
                  <a:ext uri="{FF2B5EF4-FFF2-40B4-BE49-F238E27FC236}">
                    <a16:creationId xmlns:a16="http://schemas.microsoft.com/office/drawing/2014/main" id="{F2F78355-8531-4087-8265-C700319CA088}"/>
                  </a:ext>
                </a:extLst>
              </p:cNvPr>
              <p:cNvSpPr/>
              <p:nvPr/>
            </p:nvSpPr>
            <p:spPr>
              <a:xfrm>
                <a:off x="956281" y="5098454"/>
                <a:ext cx="45694" cy="48232"/>
              </a:xfrm>
              <a:custGeom>
                <a:avLst/>
                <a:gdLst>
                  <a:gd name="connsiteX0" fmla="*/ 22847 w 45694"/>
                  <a:gd name="connsiteY0" fmla="*/ 48232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44" name="자유형 281">
                <a:extLst>
                  <a:ext uri="{FF2B5EF4-FFF2-40B4-BE49-F238E27FC236}">
                    <a16:creationId xmlns:a16="http://schemas.microsoft.com/office/drawing/2014/main" id="{5EF1AAAE-6AA1-4794-8451-648E3BA2808C}"/>
                  </a:ext>
                </a:extLst>
              </p:cNvPr>
              <p:cNvSpPr/>
              <p:nvPr/>
            </p:nvSpPr>
            <p:spPr>
              <a:xfrm>
                <a:off x="1196175" y="4974065"/>
                <a:ext cx="45694" cy="48232"/>
              </a:xfrm>
              <a:custGeom>
                <a:avLst/>
                <a:gdLst>
                  <a:gd name="connsiteX0" fmla="*/ 22847 w 45694"/>
                  <a:gd name="connsiteY0" fmla="*/ 48233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3"/>
                    </a:moveTo>
                    <a:cubicBezTo>
                      <a:pt x="35540" y="48233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3"/>
                      <a:pt x="22847" y="48233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45" name="자유형 282">
                <a:extLst>
                  <a:ext uri="{FF2B5EF4-FFF2-40B4-BE49-F238E27FC236}">
                    <a16:creationId xmlns:a16="http://schemas.microsoft.com/office/drawing/2014/main" id="{EC778A42-496C-46FE-B5EF-15F80991008A}"/>
                  </a:ext>
                </a:extLst>
              </p:cNvPr>
              <p:cNvSpPr/>
              <p:nvPr/>
            </p:nvSpPr>
            <p:spPr>
              <a:xfrm>
                <a:off x="1437338" y="4896639"/>
                <a:ext cx="45694" cy="48232"/>
              </a:xfrm>
              <a:custGeom>
                <a:avLst/>
                <a:gdLst>
                  <a:gd name="connsiteX0" fmla="*/ 22847 w 45694"/>
                  <a:gd name="connsiteY0" fmla="*/ 48233 h 48232"/>
                  <a:gd name="connsiteX1" fmla="*/ 45694 w 45694"/>
                  <a:gd name="connsiteY1" fmla="*/ 24117 h 48232"/>
                  <a:gd name="connsiteX2" fmla="*/ 22847 w 45694"/>
                  <a:gd name="connsiteY2" fmla="*/ 0 h 48232"/>
                  <a:gd name="connsiteX3" fmla="*/ 0 w 45694"/>
                  <a:gd name="connsiteY3" fmla="*/ 24117 h 48232"/>
                  <a:gd name="connsiteX4" fmla="*/ 22847 w 45694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3"/>
                    </a:moveTo>
                    <a:cubicBezTo>
                      <a:pt x="35540" y="48233"/>
                      <a:pt x="45694" y="38078"/>
                      <a:pt x="45694" y="24117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2847" y="48233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46" name="자유형 283">
                <a:extLst>
                  <a:ext uri="{FF2B5EF4-FFF2-40B4-BE49-F238E27FC236}">
                    <a16:creationId xmlns:a16="http://schemas.microsoft.com/office/drawing/2014/main" id="{518296DB-879A-42B2-AAF1-20638AF3A363}"/>
                  </a:ext>
                </a:extLst>
              </p:cNvPr>
              <p:cNvSpPr/>
              <p:nvPr/>
            </p:nvSpPr>
            <p:spPr>
              <a:xfrm>
                <a:off x="1677232" y="4740517"/>
                <a:ext cx="45694" cy="48232"/>
              </a:xfrm>
              <a:custGeom>
                <a:avLst/>
                <a:gdLst>
                  <a:gd name="connsiteX0" fmla="*/ 22847 w 45694"/>
                  <a:gd name="connsiteY0" fmla="*/ 48232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47" name="자유형 284">
                <a:extLst>
                  <a:ext uri="{FF2B5EF4-FFF2-40B4-BE49-F238E27FC236}">
                    <a16:creationId xmlns:a16="http://schemas.microsoft.com/office/drawing/2014/main" id="{391EBD02-26EF-47F1-A150-85DFBD76543D}"/>
                  </a:ext>
                </a:extLst>
              </p:cNvPr>
              <p:cNvSpPr/>
              <p:nvPr/>
            </p:nvSpPr>
            <p:spPr>
              <a:xfrm>
                <a:off x="1917126" y="4589473"/>
                <a:ext cx="45693" cy="48232"/>
              </a:xfrm>
              <a:custGeom>
                <a:avLst/>
                <a:gdLst>
                  <a:gd name="connsiteX0" fmla="*/ 22847 w 45693"/>
                  <a:gd name="connsiteY0" fmla="*/ 48232 h 48232"/>
                  <a:gd name="connsiteX1" fmla="*/ 45694 w 45693"/>
                  <a:gd name="connsiteY1" fmla="*/ 24116 h 48232"/>
                  <a:gd name="connsiteX2" fmla="*/ 22847 w 45693"/>
                  <a:gd name="connsiteY2" fmla="*/ 0 h 48232"/>
                  <a:gd name="connsiteX3" fmla="*/ 0 w 45693"/>
                  <a:gd name="connsiteY3" fmla="*/ 24116 h 48232"/>
                  <a:gd name="connsiteX4" fmla="*/ 22847 w 45693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3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48" name="자유형 285">
                <a:extLst>
                  <a:ext uri="{FF2B5EF4-FFF2-40B4-BE49-F238E27FC236}">
                    <a16:creationId xmlns:a16="http://schemas.microsoft.com/office/drawing/2014/main" id="{7D49E588-7673-4484-A85E-051C210BC96C}"/>
                  </a:ext>
                </a:extLst>
              </p:cNvPr>
              <p:cNvSpPr/>
              <p:nvPr/>
            </p:nvSpPr>
            <p:spPr>
              <a:xfrm>
                <a:off x="2157019" y="4572972"/>
                <a:ext cx="45694" cy="48232"/>
              </a:xfrm>
              <a:custGeom>
                <a:avLst/>
                <a:gdLst>
                  <a:gd name="connsiteX0" fmla="*/ 22847 w 45694"/>
                  <a:gd name="connsiteY0" fmla="*/ 48233 h 48232"/>
                  <a:gd name="connsiteX1" fmla="*/ 45694 w 45694"/>
                  <a:gd name="connsiteY1" fmla="*/ 24117 h 48232"/>
                  <a:gd name="connsiteX2" fmla="*/ 22847 w 45694"/>
                  <a:gd name="connsiteY2" fmla="*/ 0 h 48232"/>
                  <a:gd name="connsiteX3" fmla="*/ 0 w 45694"/>
                  <a:gd name="connsiteY3" fmla="*/ 24117 h 48232"/>
                  <a:gd name="connsiteX4" fmla="*/ 22847 w 45694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3"/>
                    </a:moveTo>
                    <a:cubicBezTo>
                      <a:pt x="35540" y="48233"/>
                      <a:pt x="45694" y="38078"/>
                      <a:pt x="45694" y="24117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2847" y="48233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49" name="자유형 286">
                <a:extLst>
                  <a:ext uri="{FF2B5EF4-FFF2-40B4-BE49-F238E27FC236}">
                    <a16:creationId xmlns:a16="http://schemas.microsoft.com/office/drawing/2014/main" id="{D3D7BC5C-E8A3-4337-ADB8-53E4A51CB429}"/>
                  </a:ext>
                </a:extLst>
              </p:cNvPr>
              <p:cNvSpPr/>
              <p:nvPr/>
            </p:nvSpPr>
            <p:spPr>
              <a:xfrm>
                <a:off x="2396913" y="4519663"/>
                <a:ext cx="45693" cy="48232"/>
              </a:xfrm>
              <a:custGeom>
                <a:avLst/>
                <a:gdLst>
                  <a:gd name="connsiteX0" fmla="*/ 22847 w 45693"/>
                  <a:gd name="connsiteY0" fmla="*/ 48232 h 48232"/>
                  <a:gd name="connsiteX1" fmla="*/ 45694 w 45693"/>
                  <a:gd name="connsiteY1" fmla="*/ 24116 h 48232"/>
                  <a:gd name="connsiteX2" fmla="*/ 22847 w 45693"/>
                  <a:gd name="connsiteY2" fmla="*/ 0 h 48232"/>
                  <a:gd name="connsiteX3" fmla="*/ 0 w 45693"/>
                  <a:gd name="connsiteY3" fmla="*/ 24116 h 48232"/>
                  <a:gd name="connsiteX4" fmla="*/ 22847 w 45693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3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50" name="자유형 287">
                <a:extLst>
                  <a:ext uri="{FF2B5EF4-FFF2-40B4-BE49-F238E27FC236}">
                    <a16:creationId xmlns:a16="http://schemas.microsoft.com/office/drawing/2014/main" id="{A80BF9C9-53AF-49AC-920D-23D41C6A4055}"/>
                  </a:ext>
                </a:extLst>
              </p:cNvPr>
              <p:cNvSpPr/>
              <p:nvPr/>
            </p:nvSpPr>
            <p:spPr>
              <a:xfrm>
                <a:off x="2636807" y="4495546"/>
                <a:ext cx="45694" cy="48232"/>
              </a:xfrm>
              <a:custGeom>
                <a:avLst/>
                <a:gdLst>
                  <a:gd name="connsiteX0" fmla="*/ 22847 w 45694"/>
                  <a:gd name="connsiteY0" fmla="*/ 48232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51" name="자유형 288">
                <a:extLst>
                  <a:ext uri="{FF2B5EF4-FFF2-40B4-BE49-F238E27FC236}">
                    <a16:creationId xmlns:a16="http://schemas.microsoft.com/office/drawing/2014/main" id="{9E7A5B92-5AAF-42D5-A7AB-CF74BC1605E0}"/>
                  </a:ext>
                </a:extLst>
              </p:cNvPr>
              <p:cNvSpPr/>
              <p:nvPr/>
            </p:nvSpPr>
            <p:spPr>
              <a:xfrm>
                <a:off x="2877971" y="4395273"/>
                <a:ext cx="45694" cy="48232"/>
              </a:xfrm>
              <a:custGeom>
                <a:avLst/>
                <a:gdLst>
                  <a:gd name="connsiteX0" fmla="*/ 22847 w 45694"/>
                  <a:gd name="connsiteY0" fmla="*/ 48233 h 48232"/>
                  <a:gd name="connsiteX1" fmla="*/ 45694 w 45694"/>
                  <a:gd name="connsiteY1" fmla="*/ 24117 h 48232"/>
                  <a:gd name="connsiteX2" fmla="*/ 22847 w 45694"/>
                  <a:gd name="connsiteY2" fmla="*/ 0 h 48232"/>
                  <a:gd name="connsiteX3" fmla="*/ 0 w 45694"/>
                  <a:gd name="connsiteY3" fmla="*/ 24117 h 48232"/>
                  <a:gd name="connsiteX4" fmla="*/ 22847 w 45694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3"/>
                    </a:moveTo>
                    <a:cubicBezTo>
                      <a:pt x="35540" y="48233"/>
                      <a:pt x="45694" y="38078"/>
                      <a:pt x="45694" y="24117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2847" y="48233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52" name="자유형 289">
                <a:extLst>
                  <a:ext uri="{FF2B5EF4-FFF2-40B4-BE49-F238E27FC236}">
                    <a16:creationId xmlns:a16="http://schemas.microsoft.com/office/drawing/2014/main" id="{62F2583D-5D6F-430A-B7EB-3136820A1B9D}"/>
                  </a:ext>
                </a:extLst>
              </p:cNvPr>
              <p:cNvSpPr/>
              <p:nvPr/>
            </p:nvSpPr>
            <p:spPr>
              <a:xfrm>
                <a:off x="3117864" y="4429544"/>
                <a:ext cx="45694" cy="48232"/>
              </a:xfrm>
              <a:custGeom>
                <a:avLst/>
                <a:gdLst>
                  <a:gd name="connsiteX0" fmla="*/ 22847 w 45694"/>
                  <a:gd name="connsiteY0" fmla="*/ 48232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53" name="자유형 290">
                <a:extLst>
                  <a:ext uri="{FF2B5EF4-FFF2-40B4-BE49-F238E27FC236}">
                    <a16:creationId xmlns:a16="http://schemas.microsoft.com/office/drawing/2014/main" id="{D8C06EB4-5FB4-42AB-80A9-834E0EFFD8A0}"/>
                  </a:ext>
                </a:extLst>
              </p:cNvPr>
              <p:cNvSpPr/>
              <p:nvPr/>
            </p:nvSpPr>
            <p:spPr>
              <a:xfrm>
                <a:off x="3357758" y="4377503"/>
                <a:ext cx="45694" cy="48232"/>
              </a:xfrm>
              <a:custGeom>
                <a:avLst/>
                <a:gdLst>
                  <a:gd name="connsiteX0" fmla="*/ 22847 w 45694"/>
                  <a:gd name="connsiteY0" fmla="*/ 48233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3"/>
                    </a:moveTo>
                    <a:cubicBezTo>
                      <a:pt x="35540" y="48233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3"/>
                      <a:pt x="22847" y="48233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54" name="자유형 291">
                <a:extLst>
                  <a:ext uri="{FF2B5EF4-FFF2-40B4-BE49-F238E27FC236}">
                    <a16:creationId xmlns:a16="http://schemas.microsoft.com/office/drawing/2014/main" id="{B3C8E7E8-98A0-4586-ACEE-9884E796755B}"/>
                  </a:ext>
                </a:extLst>
              </p:cNvPr>
              <p:cNvSpPr/>
              <p:nvPr/>
            </p:nvSpPr>
            <p:spPr>
              <a:xfrm>
                <a:off x="3597652" y="4349579"/>
                <a:ext cx="45693" cy="48232"/>
              </a:xfrm>
              <a:custGeom>
                <a:avLst/>
                <a:gdLst>
                  <a:gd name="connsiteX0" fmla="*/ 22847 w 45693"/>
                  <a:gd name="connsiteY0" fmla="*/ 48232 h 48232"/>
                  <a:gd name="connsiteX1" fmla="*/ 45694 w 45693"/>
                  <a:gd name="connsiteY1" fmla="*/ 24116 h 48232"/>
                  <a:gd name="connsiteX2" fmla="*/ 22847 w 45693"/>
                  <a:gd name="connsiteY2" fmla="*/ 0 h 48232"/>
                  <a:gd name="connsiteX3" fmla="*/ 0 w 45693"/>
                  <a:gd name="connsiteY3" fmla="*/ 24116 h 48232"/>
                  <a:gd name="connsiteX4" fmla="*/ 22847 w 45693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3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55" name="자유형 292">
                <a:extLst>
                  <a:ext uri="{FF2B5EF4-FFF2-40B4-BE49-F238E27FC236}">
                    <a16:creationId xmlns:a16="http://schemas.microsoft.com/office/drawing/2014/main" id="{CD9D47D8-39E4-4036-A952-CEA09D1A2349}"/>
                  </a:ext>
                </a:extLst>
              </p:cNvPr>
              <p:cNvSpPr/>
              <p:nvPr/>
            </p:nvSpPr>
            <p:spPr>
              <a:xfrm>
                <a:off x="3837546" y="4388927"/>
                <a:ext cx="45694" cy="48232"/>
              </a:xfrm>
              <a:custGeom>
                <a:avLst/>
                <a:gdLst>
                  <a:gd name="connsiteX0" fmla="*/ 22847 w 45694"/>
                  <a:gd name="connsiteY0" fmla="*/ 48233 h 48232"/>
                  <a:gd name="connsiteX1" fmla="*/ 45694 w 45694"/>
                  <a:gd name="connsiteY1" fmla="*/ 24117 h 48232"/>
                  <a:gd name="connsiteX2" fmla="*/ 22847 w 45694"/>
                  <a:gd name="connsiteY2" fmla="*/ 0 h 48232"/>
                  <a:gd name="connsiteX3" fmla="*/ 0 w 45694"/>
                  <a:gd name="connsiteY3" fmla="*/ 24117 h 48232"/>
                  <a:gd name="connsiteX4" fmla="*/ 22847 w 45694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3"/>
                    </a:moveTo>
                    <a:cubicBezTo>
                      <a:pt x="35540" y="48233"/>
                      <a:pt x="45694" y="38078"/>
                      <a:pt x="45694" y="24117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2847" y="48233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56" name="자유형 293">
                <a:extLst>
                  <a:ext uri="{FF2B5EF4-FFF2-40B4-BE49-F238E27FC236}">
                    <a16:creationId xmlns:a16="http://schemas.microsoft.com/office/drawing/2014/main" id="{C36223D0-B951-4160-8A5A-B86AA7FC5CD1}"/>
                  </a:ext>
                </a:extLst>
              </p:cNvPr>
              <p:cNvSpPr/>
              <p:nvPr/>
            </p:nvSpPr>
            <p:spPr>
              <a:xfrm>
                <a:off x="4078709" y="4382580"/>
                <a:ext cx="45694" cy="48232"/>
              </a:xfrm>
              <a:custGeom>
                <a:avLst/>
                <a:gdLst>
                  <a:gd name="connsiteX0" fmla="*/ 22847 w 45694"/>
                  <a:gd name="connsiteY0" fmla="*/ 48233 h 48232"/>
                  <a:gd name="connsiteX1" fmla="*/ 45694 w 45694"/>
                  <a:gd name="connsiteY1" fmla="*/ 24117 h 48232"/>
                  <a:gd name="connsiteX2" fmla="*/ 22847 w 45694"/>
                  <a:gd name="connsiteY2" fmla="*/ 0 h 48232"/>
                  <a:gd name="connsiteX3" fmla="*/ 0 w 45694"/>
                  <a:gd name="connsiteY3" fmla="*/ 24117 h 48232"/>
                  <a:gd name="connsiteX4" fmla="*/ 22847 w 45694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3"/>
                    </a:moveTo>
                    <a:cubicBezTo>
                      <a:pt x="35540" y="48233"/>
                      <a:pt x="45694" y="38078"/>
                      <a:pt x="45694" y="24117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2847" y="48233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57" name="자유형 294">
                <a:extLst>
                  <a:ext uri="{FF2B5EF4-FFF2-40B4-BE49-F238E27FC236}">
                    <a16:creationId xmlns:a16="http://schemas.microsoft.com/office/drawing/2014/main" id="{CFF22CDC-7047-497E-837F-62A0C8527A89}"/>
                  </a:ext>
                </a:extLst>
              </p:cNvPr>
              <p:cNvSpPr/>
              <p:nvPr/>
            </p:nvSpPr>
            <p:spPr>
              <a:xfrm>
                <a:off x="4318603" y="4372426"/>
                <a:ext cx="45694" cy="48232"/>
              </a:xfrm>
              <a:custGeom>
                <a:avLst/>
                <a:gdLst>
                  <a:gd name="connsiteX0" fmla="*/ 22847 w 45694"/>
                  <a:gd name="connsiteY0" fmla="*/ 48232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58" name="자유형 295">
                <a:extLst>
                  <a:ext uri="{FF2B5EF4-FFF2-40B4-BE49-F238E27FC236}">
                    <a16:creationId xmlns:a16="http://schemas.microsoft.com/office/drawing/2014/main" id="{B7327548-DFD9-407E-947E-786AD9684DD5}"/>
                  </a:ext>
                </a:extLst>
              </p:cNvPr>
              <p:cNvSpPr/>
              <p:nvPr/>
            </p:nvSpPr>
            <p:spPr>
              <a:xfrm>
                <a:off x="4558497" y="4344502"/>
                <a:ext cx="45694" cy="48232"/>
              </a:xfrm>
              <a:custGeom>
                <a:avLst/>
                <a:gdLst>
                  <a:gd name="connsiteX0" fmla="*/ 22847 w 45694"/>
                  <a:gd name="connsiteY0" fmla="*/ 48233 h 48232"/>
                  <a:gd name="connsiteX1" fmla="*/ 45694 w 45694"/>
                  <a:gd name="connsiteY1" fmla="*/ 24117 h 48232"/>
                  <a:gd name="connsiteX2" fmla="*/ 22847 w 45694"/>
                  <a:gd name="connsiteY2" fmla="*/ 0 h 48232"/>
                  <a:gd name="connsiteX3" fmla="*/ 0 w 45694"/>
                  <a:gd name="connsiteY3" fmla="*/ 24117 h 48232"/>
                  <a:gd name="connsiteX4" fmla="*/ 22847 w 45694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3"/>
                    </a:moveTo>
                    <a:cubicBezTo>
                      <a:pt x="35540" y="48233"/>
                      <a:pt x="45694" y="38078"/>
                      <a:pt x="45694" y="24117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2847" y="48233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59" name="자유형 296">
                <a:extLst>
                  <a:ext uri="{FF2B5EF4-FFF2-40B4-BE49-F238E27FC236}">
                    <a16:creationId xmlns:a16="http://schemas.microsoft.com/office/drawing/2014/main" id="{A3F42503-343A-4ED6-B4FC-BB85AB2900AA}"/>
                  </a:ext>
                </a:extLst>
              </p:cNvPr>
              <p:cNvSpPr/>
              <p:nvPr/>
            </p:nvSpPr>
            <p:spPr>
              <a:xfrm>
                <a:off x="4798391" y="4338155"/>
                <a:ext cx="45694" cy="48232"/>
              </a:xfrm>
              <a:custGeom>
                <a:avLst/>
                <a:gdLst>
                  <a:gd name="connsiteX0" fmla="*/ 22847 w 45694"/>
                  <a:gd name="connsiteY0" fmla="*/ 48233 h 48232"/>
                  <a:gd name="connsiteX1" fmla="*/ 45694 w 45694"/>
                  <a:gd name="connsiteY1" fmla="*/ 24117 h 48232"/>
                  <a:gd name="connsiteX2" fmla="*/ 22847 w 45694"/>
                  <a:gd name="connsiteY2" fmla="*/ 0 h 48232"/>
                  <a:gd name="connsiteX3" fmla="*/ 0 w 45694"/>
                  <a:gd name="connsiteY3" fmla="*/ 24117 h 48232"/>
                  <a:gd name="connsiteX4" fmla="*/ 22847 w 45694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3"/>
                    </a:moveTo>
                    <a:cubicBezTo>
                      <a:pt x="35540" y="48233"/>
                      <a:pt x="45694" y="38078"/>
                      <a:pt x="45694" y="24117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2847" y="48233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60" name="자유형 297">
                <a:extLst>
                  <a:ext uri="{FF2B5EF4-FFF2-40B4-BE49-F238E27FC236}">
                    <a16:creationId xmlns:a16="http://schemas.microsoft.com/office/drawing/2014/main" id="{07126BF3-6995-4B70-9444-70993CCC2686}"/>
                  </a:ext>
                </a:extLst>
              </p:cNvPr>
              <p:cNvSpPr/>
              <p:nvPr/>
            </p:nvSpPr>
            <p:spPr>
              <a:xfrm>
                <a:off x="5038285" y="4367349"/>
                <a:ext cx="45693" cy="48232"/>
              </a:xfrm>
              <a:custGeom>
                <a:avLst/>
                <a:gdLst>
                  <a:gd name="connsiteX0" fmla="*/ 22847 w 45693"/>
                  <a:gd name="connsiteY0" fmla="*/ 48232 h 48232"/>
                  <a:gd name="connsiteX1" fmla="*/ 45694 w 45693"/>
                  <a:gd name="connsiteY1" fmla="*/ 24116 h 48232"/>
                  <a:gd name="connsiteX2" fmla="*/ 22847 w 45693"/>
                  <a:gd name="connsiteY2" fmla="*/ 0 h 48232"/>
                  <a:gd name="connsiteX3" fmla="*/ 0 w 45693"/>
                  <a:gd name="connsiteY3" fmla="*/ 24116 h 48232"/>
                  <a:gd name="connsiteX4" fmla="*/ 22847 w 45693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3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61" name="자유형 298">
                <a:extLst>
                  <a:ext uri="{FF2B5EF4-FFF2-40B4-BE49-F238E27FC236}">
                    <a16:creationId xmlns:a16="http://schemas.microsoft.com/office/drawing/2014/main" id="{BE3DB196-BCE7-4B9C-A6A9-EA17778BAA0F}"/>
                  </a:ext>
                </a:extLst>
              </p:cNvPr>
              <p:cNvSpPr/>
              <p:nvPr/>
            </p:nvSpPr>
            <p:spPr>
              <a:xfrm>
                <a:off x="5279448" y="4453660"/>
                <a:ext cx="45693" cy="48232"/>
              </a:xfrm>
              <a:custGeom>
                <a:avLst/>
                <a:gdLst>
                  <a:gd name="connsiteX0" fmla="*/ 22847 w 45693"/>
                  <a:gd name="connsiteY0" fmla="*/ 48233 h 48232"/>
                  <a:gd name="connsiteX1" fmla="*/ 45694 w 45693"/>
                  <a:gd name="connsiteY1" fmla="*/ 24116 h 48232"/>
                  <a:gd name="connsiteX2" fmla="*/ 22847 w 45693"/>
                  <a:gd name="connsiteY2" fmla="*/ 0 h 48232"/>
                  <a:gd name="connsiteX3" fmla="*/ 0 w 45693"/>
                  <a:gd name="connsiteY3" fmla="*/ 24116 h 48232"/>
                  <a:gd name="connsiteX4" fmla="*/ 22847 w 45693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3" h="48232">
                    <a:moveTo>
                      <a:pt x="22847" y="48233"/>
                    </a:moveTo>
                    <a:cubicBezTo>
                      <a:pt x="35540" y="48233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3"/>
                      <a:pt x="22847" y="48233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62" name="자유형 299">
                <a:extLst>
                  <a:ext uri="{FF2B5EF4-FFF2-40B4-BE49-F238E27FC236}">
                    <a16:creationId xmlns:a16="http://schemas.microsoft.com/office/drawing/2014/main" id="{DF3E8D34-BEFF-4873-BF2D-C0DF7E554B06}"/>
                  </a:ext>
                </a:extLst>
              </p:cNvPr>
              <p:cNvSpPr/>
              <p:nvPr/>
            </p:nvSpPr>
            <p:spPr>
              <a:xfrm>
                <a:off x="5519342" y="4443506"/>
                <a:ext cx="45694" cy="48232"/>
              </a:xfrm>
              <a:custGeom>
                <a:avLst/>
                <a:gdLst>
                  <a:gd name="connsiteX0" fmla="*/ 22847 w 45694"/>
                  <a:gd name="connsiteY0" fmla="*/ 48232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63" name="자유형 300">
                <a:extLst>
                  <a:ext uri="{FF2B5EF4-FFF2-40B4-BE49-F238E27FC236}">
                    <a16:creationId xmlns:a16="http://schemas.microsoft.com/office/drawing/2014/main" id="{992257BA-D4DB-49C2-ADE8-9535C9B7816C}"/>
                  </a:ext>
                </a:extLst>
              </p:cNvPr>
              <p:cNvSpPr/>
              <p:nvPr/>
            </p:nvSpPr>
            <p:spPr>
              <a:xfrm>
                <a:off x="5759236" y="4419390"/>
                <a:ext cx="45694" cy="48232"/>
              </a:xfrm>
              <a:custGeom>
                <a:avLst/>
                <a:gdLst>
                  <a:gd name="connsiteX0" fmla="*/ 22847 w 45694"/>
                  <a:gd name="connsiteY0" fmla="*/ 48232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64" name="자유형 301">
                <a:extLst>
                  <a:ext uri="{FF2B5EF4-FFF2-40B4-BE49-F238E27FC236}">
                    <a16:creationId xmlns:a16="http://schemas.microsoft.com/office/drawing/2014/main" id="{9FF1B77D-65A8-4E88-AA0C-8B36B2ED8386}"/>
                  </a:ext>
                </a:extLst>
              </p:cNvPr>
              <p:cNvSpPr/>
              <p:nvPr/>
            </p:nvSpPr>
            <p:spPr>
              <a:xfrm>
                <a:off x="956281" y="4829367"/>
                <a:ext cx="45694" cy="48232"/>
              </a:xfrm>
              <a:custGeom>
                <a:avLst/>
                <a:gdLst>
                  <a:gd name="connsiteX0" fmla="*/ 22847 w 45694"/>
                  <a:gd name="connsiteY0" fmla="*/ 48232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65" name="자유형 302">
                <a:extLst>
                  <a:ext uri="{FF2B5EF4-FFF2-40B4-BE49-F238E27FC236}">
                    <a16:creationId xmlns:a16="http://schemas.microsoft.com/office/drawing/2014/main" id="{67AC3A2F-3AAD-4A32-AFB2-96374B874970}"/>
                  </a:ext>
                </a:extLst>
              </p:cNvPr>
              <p:cNvSpPr/>
              <p:nvPr/>
            </p:nvSpPr>
            <p:spPr>
              <a:xfrm>
                <a:off x="1196175" y="4651668"/>
                <a:ext cx="45694" cy="48232"/>
              </a:xfrm>
              <a:custGeom>
                <a:avLst/>
                <a:gdLst>
                  <a:gd name="connsiteX0" fmla="*/ 22847 w 45694"/>
                  <a:gd name="connsiteY0" fmla="*/ 48232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66" name="자유형 303">
                <a:extLst>
                  <a:ext uri="{FF2B5EF4-FFF2-40B4-BE49-F238E27FC236}">
                    <a16:creationId xmlns:a16="http://schemas.microsoft.com/office/drawing/2014/main" id="{CF5A02FA-E673-4247-B352-2AE1928E54AB}"/>
                  </a:ext>
                </a:extLst>
              </p:cNvPr>
              <p:cNvSpPr/>
              <p:nvPr/>
            </p:nvSpPr>
            <p:spPr>
              <a:xfrm>
                <a:off x="1437338" y="4541240"/>
                <a:ext cx="45694" cy="48232"/>
              </a:xfrm>
              <a:custGeom>
                <a:avLst/>
                <a:gdLst>
                  <a:gd name="connsiteX0" fmla="*/ 22847 w 45694"/>
                  <a:gd name="connsiteY0" fmla="*/ 48233 h 48232"/>
                  <a:gd name="connsiteX1" fmla="*/ 45694 w 45694"/>
                  <a:gd name="connsiteY1" fmla="*/ 24117 h 48232"/>
                  <a:gd name="connsiteX2" fmla="*/ 22847 w 45694"/>
                  <a:gd name="connsiteY2" fmla="*/ 0 h 48232"/>
                  <a:gd name="connsiteX3" fmla="*/ 0 w 45694"/>
                  <a:gd name="connsiteY3" fmla="*/ 24117 h 48232"/>
                  <a:gd name="connsiteX4" fmla="*/ 22847 w 45694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3"/>
                    </a:moveTo>
                    <a:cubicBezTo>
                      <a:pt x="35540" y="48233"/>
                      <a:pt x="45694" y="38078"/>
                      <a:pt x="45694" y="24117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2847" y="48233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67" name="자유형 304">
                <a:extLst>
                  <a:ext uri="{FF2B5EF4-FFF2-40B4-BE49-F238E27FC236}">
                    <a16:creationId xmlns:a16="http://schemas.microsoft.com/office/drawing/2014/main" id="{6B09320B-1FF2-444C-B615-391EA1EE0F21}"/>
                  </a:ext>
                </a:extLst>
              </p:cNvPr>
              <p:cNvSpPr/>
              <p:nvPr/>
            </p:nvSpPr>
            <p:spPr>
              <a:xfrm>
                <a:off x="1677232" y="4303885"/>
                <a:ext cx="45694" cy="48232"/>
              </a:xfrm>
              <a:custGeom>
                <a:avLst/>
                <a:gdLst>
                  <a:gd name="connsiteX0" fmla="*/ 22847 w 45694"/>
                  <a:gd name="connsiteY0" fmla="*/ 48232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68" name="자유형 305">
                <a:extLst>
                  <a:ext uri="{FF2B5EF4-FFF2-40B4-BE49-F238E27FC236}">
                    <a16:creationId xmlns:a16="http://schemas.microsoft.com/office/drawing/2014/main" id="{20C6C18C-E5B3-409F-9FCD-0A42ED8A8059}"/>
                  </a:ext>
                </a:extLst>
              </p:cNvPr>
              <p:cNvSpPr/>
              <p:nvPr/>
            </p:nvSpPr>
            <p:spPr>
              <a:xfrm>
                <a:off x="1917126" y="4081761"/>
                <a:ext cx="45693" cy="48232"/>
              </a:xfrm>
              <a:custGeom>
                <a:avLst/>
                <a:gdLst>
                  <a:gd name="connsiteX0" fmla="*/ 22847 w 45693"/>
                  <a:gd name="connsiteY0" fmla="*/ 48232 h 48232"/>
                  <a:gd name="connsiteX1" fmla="*/ 45694 w 45693"/>
                  <a:gd name="connsiteY1" fmla="*/ 24116 h 48232"/>
                  <a:gd name="connsiteX2" fmla="*/ 22847 w 45693"/>
                  <a:gd name="connsiteY2" fmla="*/ 0 h 48232"/>
                  <a:gd name="connsiteX3" fmla="*/ 0 w 45693"/>
                  <a:gd name="connsiteY3" fmla="*/ 24116 h 48232"/>
                  <a:gd name="connsiteX4" fmla="*/ 22847 w 45693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3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69" name="자유형 306">
                <a:extLst>
                  <a:ext uri="{FF2B5EF4-FFF2-40B4-BE49-F238E27FC236}">
                    <a16:creationId xmlns:a16="http://schemas.microsoft.com/office/drawing/2014/main" id="{B4EBDE0F-4DF2-45F1-BD25-5AD34FA97E19}"/>
                  </a:ext>
                </a:extLst>
              </p:cNvPr>
              <p:cNvSpPr/>
              <p:nvPr/>
            </p:nvSpPr>
            <p:spPr>
              <a:xfrm>
                <a:off x="2157019" y="4056375"/>
                <a:ext cx="45694" cy="48232"/>
              </a:xfrm>
              <a:custGeom>
                <a:avLst/>
                <a:gdLst>
                  <a:gd name="connsiteX0" fmla="*/ 22847 w 45694"/>
                  <a:gd name="connsiteY0" fmla="*/ 48232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70" name="자유형 307">
                <a:extLst>
                  <a:ext uri="{FF2B5EF4-FFF2-40B4-BE49-F238E27FC236}">
                    <a16:creationId xmlns:a16="http://schemas.microsoft.com/office/drawing/2014/main" id="{6AEEABC4-916B-4E00-B42B-D0BDE845E114}"/>
                  </a:ext>
                </a:extLst>
              </p:cNvPr>
              <p:cNvSpPr/>
              <p:nvPr/>
            </p:nvSpPr>
            <p:spPr>
              <a:xfrm>
                <a:off x="2396913" y="3976411"/>
                <a:ext cx="45693" cy="48232"/>
              </a:xfrm>
              <a:custGeom>
                <a:avLst/>
                <a:gdLst>
                  <a:gd name="connsiteX0" fmla="*/ 22847 w 45693"/>
                  <a:gd name="connsiteY0" fmla="*/ 48233 h 48232"/>
                  <a:gd name="connsiteX1" fmla="*/ 45694 w 45693"/>
                  <a:gd name="connsiteY1" fmla="*/ 24117 h 48232"/>
                  <a:gd name="connsiteX2" fmla="*/ 22847 w 45693"/>
                  <a:gd name="connsiteY2" fmla="*/ 0 h 48232"/>
                  <a:gd name="connsiteX3" fmla="*/ 0 w 45693"/>
                  <a:gd name="connsiteY3" fmla="*/ 24117 h 48232"/>
                  <a:gd name="connsiteX4" fmla="*/ 22847 w 45693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3" h="48232">
                    <a:moveTo>
                      <a:pt x="22847" y="48233"/>
                    </a:moveTo>
                    <a:cubicBezTo>
                      <a:pt x="35540" y="48233"/>
                      <a:pt x="45694" y="38078"/>
                      <a:pt x="45694" y="24117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2847" y="48233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71" name="자유형 308">
                <a:extLst>
                  <a:ext uri="{FF2B5EF4-FFF2-40B4-BE49-F238E27FC236}">
                    <a16:creationId xmlns:a16="http://schemas.microsoft.com/office/drawing/2014/main" id="{67CBC2E2-1E84-4867-A274-20DEB90CBFFE}"/>
                  </a:ext>
                </a:extLst>
              </p:cNvPr>
              <p:cNvSpPr/>
              <p:nvPr/>
            </p:nvSpPr>
            <p:spPr>
              <a:xfrm>
                <a:off x="2636807" y="3947217"/>
                <a:ext cx="45694" cy="48232"/>
              </a:xfrm>
              <a:custGeom>
                <a:avLst/>
                <a:gdLst>
                  <a:gd name="connsiteX0" fmla="*/ 22847 w 45694"/>
                  <a:gd name="connsiteY0" fmla="*/ 48232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72" name="자유형 309">
                <a:extLst>
                  <a:ext uri="{FF2B5EF4-FFF2-40B4-BE49-F238E27FC236}">
                    <a16:creationId xmlns:a16="http://schemas.microsoft.com/office/drawing/2014/main" id="{DE974C73-C831-4CAA-8C34-187C56D13209}"/>
                  </a:ext>
                </a:extLst>
              </p:cNvPr>
              <p:cNvSpPr/>
              <p:nvPr/>
            </p:nvSpPr>
            <p:spPr>
              <a:xfrm>
                <a:off x="2877971" y="3799981"/>
                <a:ext cx="45694" cy="48232"/>
              </a:xfrm>
              <a:custGeom>
                <a:avLst/>
                <a:gdLst>
                  <a:gd name="connsiteX0" fmla="*/ 22847 w 45694"/>
                  <a:gd name="connsiteY0" fmla="*/ 48233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3"/>
                    </a:moveTo>
                    <a:cubicBezTo>
                      <a:pt x="35540" y="48233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3"/>
                      <a:pt x="22847" y="48233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73" name="자유형 310">
                <a:extLst>
                  <a:ext uri="{FF2B5EF4-FFF2-40B4-BE49-F238E27FC236}">
                    <a16:creationId xmlns:a16="http://schemas.microsoft.com/office/drawing/2014/main" id="{37CE91B1-BD12-4424-AF50-3B4F9A78BFD4}"/>
                  </a:ext>
                </a:extLst>
              </p:cNvPr>
              <p:cNvSpPr/>
              <p:nvPr/>
            </p:nvSpPr>
            <p:spPr>
              <a:xfrm>
                <a:off x="3117864" y="3858368"/>
                <a:ext cx="45694" cy="48232"/>
              </a:xfrm>
              <a:custGeom>
                <a:avLst/>
                <a:gdLst>
                  <a:gd name="connsiteX0" fmla="*/ 22847 w 45694"/>
                  <a:gd name="connsiteY0" fmla="*/ 48232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74" name="자유형 311">
                <a:extLst>
                  <a:ext uri="{FF2B5EF4-FFF2-40B4-BE49-F238E27FC236}">
                    <a16:creationId xmlns:a16="http://schemas.microsoft.com/office/drawing/2014/main" id="{05461CC4-3B66-4163-851D-258E2698BF35}"/>
                  </a:ext>
                </a:extLst>
              </p:cNvPr>
              <p:cNvSpPr/>
              <p:nvPr/>
            </p:nvSpPr>
            <p:spPr>
              <a:xfrm>
                <a:off x="3357758" y="3777134"/>
                <a:ext cx="45694" cy="48232"/>
              </a:xfrm>
              <a:custGeom>
                <a:avLst/>
                <a:gdLst>
                  <a:gd name="connsiteX0" fmla="*/ 22847 w 45694"/>
                  <a:gd name="connsiteY0" fmla="*/ 48232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75" name="자유형 312">
                <a:extLst>
                  <a:ext uri="{FF2B5EF4-FFF2-40B4-BE49-F238E27FC236}">
                    <a16:creationId xmlns:a16="http://schemas.microsoft.com/office/drawing/2014/main" id="{43A76C71-F0D1-4511-976E-0617544A88C2}"/>
                  </a:ext>
                </a:extLst>
              </p:cNvPr>
              <p:cNvSpPr/>
              <p:nvPr/>
            </p:nvSpPr>
            <p:spPr>
              <a:xfrm>
                <a:off x="3597652" y="3741594"/>
                <a:ext cx="45693" cy="48232"/>
              </a:xfrm>
              <a:custGeom>
                <a:avLst/>
                <a:gdLst>
                  <a:gd name="connsiteX0" fmla="*/ 22847 w 45693"/>
                  <a:gd name="connsiteY0" fmla="*/ 48233 h 48232"/>
                  <a:gd name="connsiteX1" fmla="*/ 45694 w 45693"/>
                  <a:gd name="connsiteY1" fmla="*/ 24117 h 48232"/>
                  <a:gd name="connsiteX2" fmla="*/ 22847 w 45693"/>
                  <a:gd name="connsiteY2" fmla="*/ 0 h 48232"/>
                  <a:gd name="connsiteX3" fmla="*/ 0 w 45693"/>
                  <a:gd name="connsiteY3" fmla="*/ 24117 h 48232"/>
                  <a:gd name="connsiteX4" fmla="*/ 22847 w 45693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3" h="48232">
                    <a:moveTo>
                      <a:pt x="22847" y="48233"/>
                    </a:moveTo>
                    <a:cubicBezTo>
                      <a:pt x="35540" y="48233"/>
                      <a:pt x="45694" y="38078"/>
                      <a:pt x="45694" y="24117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2847" y="48233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76" name="자유형 313">
                <a:extLst>
                  <a:ext uri="{FF2B5EF4-FFF2-40B4-BE49-F238E27FC236}">
                    <a16:creationId xmlns:a16="http://schemas.microsoft.com/office/drawing/2014/main" id="{D5A7F167-02EE-4B1B-AE1C-FB041E6A202D}"/>
                  </a:ext>
                </a:extLst>
              </p:cNvPr>
              <p:cNvSpPr/>
              <p:nvPr/>
            </p:nvSpPr>
            <p:spPr>
              <a:xfrm>
                <a:off x="3837546" y="3794904"/>
                <a:ext cx="45694" cy="48232"/>
              </a:xfrm>
              <a:custGeom>
                <a:avLst/>
                <a:gdLst>
                  <a:gd name="connsiteX0" fmla="*/ 22847 w 45694"/>
                  <a:gd name="connsiteY0" fmla="*/ 48232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77" name="자유형 314">
                <a:extLst>
                  <a:ext uri="{FF2B5EF4-FFF2-40B4-BE49-F238E27FC236}">
                    <a16:creationId xmlns:a16="http://schemas.microsoft.com/office/drawing/2014/main" id="{37D2B2F1-72E3-4F89-9743-F4B0BA3D060C}"/>
                  </a:ext>
                </a:extLst>
              </p:cNvPr>
              <p:cNvSpPr/>
              <p:nvPr/>
            </p:nvSpPr>
            <p:spPr>
              <a:xfrm>
                <a:off x="4078709" y="3796173"/>
                <a:ext cx="45694" cy="48232"/>
              </a:xfrm>
              <a:custGeom>
                <a:avLst/>
                <a:gdLst>
                  <a:gd name="connsiteX0" fmla="*/ 22847 w 45694"/>
                  <a:gd name="connsiteY0" fmla="*/ 48232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78" name="자유형 315">
                <a:extLst>
                  <a:ext uri="{FF2B5EF4-FFF2-40B4-BE49-F238E27FC236}">
                    <a16:creationId xmlns:a16="http://schemas.microsoft.com/office/drawing/2014/main" id="{3E2F9607-C640-474B-BF5F-1001D5407DFA}"/>
                  </a:ext>
                </a:extLst>
              </p:cNvPr>
              <p:cNvSpPr/>
              <p:nvPr/>
            </p:nvSpPr>
            <p:spPr>
              <a:xfrm>
                <a:off x="4318603" y="3773326"/>
                <a:ext cx="45694" cy="48232"/>
              </a:xfrm>
              <a:custGeom>
                <a:avLst/>
                <a:gdLst>
                  <a:gd name="connsiteX0" fmla="*/ 22847 w 45694"/>
                  <a:gd name="connsiteY0" fmla="*/ 48233 h 48232"/>
                  <a:gd name="connsiteX1" fmla="*/ 45694 w 45694"/>
                  <a:gd name="connsiteY1" fmla="*/ 24117 h 48232"/>
                  <a:gd name="connsiteX2" fmla="*/ 22847 w 45694"/>
                  <a:gd name="connsiteY2" fmla="*/ 0 h 48232"/>
                  <a:gd name="connsiteX3" fmla="*/ 0 w 45694"/>
                  <a:gd name="connsiteY3" fmla="*/ 24117 h 48232"/>
                  <a:gd name="connsiteX4" fmla="*/ 22847 w 45694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3"/>
                    </a:moveTo>
                    <a:cubicBezTo>
                      <a:pt x="35540" y="48233"/>
                      <a:pt x="45694" y="38078"/>
                      <a:pt x="45694" y="24117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2847" y="48233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79" name="자유형 316">
                <a:extLst>
                  <a:ext uri="{FF2B5EF4-FFF2-40B4-BE49-F238E27FC236}">
                    <a16:creationId xmlns:a16="http://schemas.microsoft.com/office/drawing/2014/main" id="{44653922-1558-4330-A299-3A07412E65E7}"/>
                  </a:ext>
                </a:extLst>
              </p:cNvPr>
              <p:cNvSpPr/>
              <p:nvPr/>
            </p:nvSpPr>
            <p:spPr>
              <a:xfrm>
                <a:off x="4558497" y="3735247"/>
                <a:ext cx="45694" cy="48232"/>
              </a:xfrm>
              <a:custGeom>
                <a:avLst/>
                <a:gdLst>
                  <a:gd name="connsiteX0" fmla="*/ 22847 w 45694"/>
                  <a:gd name="connsiteY0" fmla="*/ 48233 h 48232"/>
                  <a:gd name="connsiteX1" fmla="*/ 45694 w 45694"/>
                  <a:gd name="connsiteY1" fmla="*/ 24117 h 48232"/>
                  <a:gd name="connsiteX2" fmla="*/ 22847 w 45694"/>
                  <a:gd name="connsiteY2" fmla="*/ 0 h 48232"/>
                  <a:gd name="connsiteX3" fmla="*/ 0 w 45694"/>
                  <a:gd name="connsiteY3" fmla="*/ 24117 h 48232"/>
                  <a:gd name="connsiteX4" fmla="*/ 22847 w 45694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3"/>
                    </a:moveTo>
                    <a:cubicBezTo>
                      <a:pt x="35540" y="48233"/>
                      <a:pt x="45694" y="38078"/>
                      <a:pt x="45694" y="24117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2847" y="48233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80" name="자유형 317">
                <a:extLst>
                  <a:ext uri="{FF2B5EF4-FFF2-40B4-BE49-F238E27FC236}">
                    <a16:creationId xmlns:a16="http://schemas.microsoft.com/office/drawing/2014/main" id="{8EC1BC52-369B-43A5-998B-A7E900A9F829}"/>
                  </a:ext>
                </a:extLst>
              </p:cNvPr>
              <p:cNvSpPr/>
              <p:nvPr/>
            </p:nvSpPr>
            <p:spPr>
              <a:xfrm>
                <a:off x="4798391" y="3732709"/>
                <a:ext cx="45694" cy="48232"/>
              </a:xfrm>
              <a:custGeom>
                <a:avLst/>
                <a:gdLst>
                  <a:gd name="connsiteX0" fmla="*/ 22847 w 45694"/>
                  <a:gd name="connsiteY0" fmla="*/ 48232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81" name="자유형 318">
                <a:extLst>
                  <a:ext uri="{FF2B5EF4-FFF2-40B4-BE49-F238E27FC236}">
                    <a16:creationId xmlns:a16="http://schemas.microsoft.com/office/drawing/2014/main" id="{0DE0AF06-4AEF-4B73-9BDE-FFC4B5E7ECB7}"/>
                  </a:ext>
                </a:extLst>
              </p:cNvPr>
              <p:cNvSpPr/>
              <p:nvPr/>
            </p:nvSpPr>
            <p:spPr>
              <a:xfrm>
                <a:off x="5038285" y="3775865"/>
                <a:ext cx="45693" cy="48232"/>
              </a:xfrm>
              <a:custGeom>
                <a:avLst/>
                <a:gdLst>
                  <a:gd name="connsiteX0" fmla="*/ 22847 w 45693"/>
                  <a:gd name="connsiteY0" fmla="*/ 48232 h 48232"/>
                  <a:gd name="connsiteX1" fmla="*/ 45694 w 45693"/>
                  <a:gd name="connsiteY1" fmla="*/ 24116 h 48232"/>
                  <a:gd name="connsiteX2" fmla="*/ 22847 w 45693"/>
                  <a:gd name="connsiteY2" fmla="*/ 0 h 48232"/>
                  <a:gd name="connsiteX3" fmla="*/ 0 w 45693"/>
                  <a:gd name="connsiteY3" fmla="*/ 24116 h 48232"/>
                  <a:gd name="connsiteX4" fmla="*/ 22847 w 45693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3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82" name="자유형 319">
                <a:extLst>
                  <a:ext uri="{FF2B5EF4-FFF2-40B4-BE49-F238E27FC236}">
                    <a16:creationId xmlns:a16="http://schemas.microsoft.com/office/drawing/2014/main" id="{12B2E5A8-70A7-4428-8114-4BA956AD44C9}"/>
                  </a:ext>
                </a:extLst>
              </p:cNvPr>
              <p:cNvSpPr/>
              <p:nvPr/>
            </p:nvSpPr>
            <p:spPr>
              <a:xfrm>
                <a:off x="5279448" y="3918024"/>
                <a:ext cx="45693" cy="48232"/>
              </a:xfrm>
              <a:custGeom>
                <a:avLst/>
                <a:gdLst>
                  <a:gd name="connsiteX0" fmla="*/ 22847 w 45693"/>
                  <a:gd name="connsiteY0" fmla="*/ 48232 h 48232"/>
                  <a:gd name="connsiteX1" fmla="*/ 45694 w 45693"/>
                  <a:gd name="connsiteY1" fmla="*/ 24116 h 48232"/>
                  <a:gd name="connsiteX2" fmla="*/ 22847 w 45693"/>
                  <a:gd name="connsiteY2" fmla="*/ 0 h 48232"/>
                  <a:gd name="connsiteX3" fmla="*/ 0 w 45693"/>
                  <a:gd name="connsiteY3" fmla="*/ 24116 h 48232"/>
                  <a:gd name="connsiteX4" fmla="*/ 22847 w 45693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3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83" name="자유형 320">
                <a:extLst>
                  <a:ext uri="{FF2B5EF4-FFF2-40B4-BE49-F238E27FC236}">
                    <a16:creationId xmlns:a16="http://schemas.microsoft.com/office/drawing/2014/main" id="{EDD9BD95-C1DA-477D-B066-EB31FB327D90}"/>
                  </a:ext>
                </a:extLst>
              </p:cNvPr>
              <p:cNvSpPr/>
              <p:nvPr/>
            </p:nvSpPr>
            <p:spPr>
              <a:xfrm>
                <a:off x="5519342" y="3890100"/>
                <a:ext cx="45694" cy="48232"/>
              </a:xfrm>
              <a:custGeom>
                <a:avLst/>
                <a:gdLst>
                  <a:gd name="connsiteX0" fmla="*/ 22847 w 45694"/>
                  <a:gd name="connsiteY0" fmla="*/ 48232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84" name="자유형 321">
                <a:extLst>
                  <a:ext uri="{FF2B5EF4-FFF2-40B4-BE49-F238E27FC236}">
                    <a16:creationId xmlns:a16="http://schemas.microsoft.com/office/drawing/2014/main" id="{08D614AE-44B9-46FD-AB9A-793AB20B4476}"/>
                  </a:ext>
                </a:extLst>
              </p:cNvPr>
              <p:cNvSpPr/>
              <p:nvPr/>
            </p:nvSpPr>
            <p:spPr>
              <a:xfrm>
                <a:off x="5759236" y="3849483"/>
                <a:ext cx="45694" cy="48232"/>
              </a:xfrm>
              <a:custGeom>
                <a:avLst/>
                <a:gdLst>
                  <a:gd name="connsiteX0" fmla="*/ 22847 w 45694"/>
                  <a:gd name="connsiteY0" fmla="*/ 48233 h 48232"/>
                  <a:gd name="connsiteX1" fmla="*/ 45694 w 45694"/>
                  <a:gd name="connsiteY1" fmla="*/ 24117 h 48232"/>
                  <a:gd name="connsiteX2" fmla="*/ 22847 w 45694"/>
                  <a:gd name="connsiteY2" fmla="*/ 0 h 48232"/>
                  <a:gd name="connsiteX3" fmla="*/ 0 w 45694"/>
                  <a:gd name="connsiteY3" fmla="*/ 24117 h 48232"/>
                  <a:gd name="connsiteX4" fmla="*/ 22847 w 45694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3"/>
                    </a:moveTo>
                    <a:cubicBezTo>
                      <a:pt x="35540" y="48233"/>
                      <a:pt x="45694" y="38078"/>
                      <a:pt x="45694" y="24117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2847" y="48233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85" name="자유형 322">
                <a:extLst>
                  <a:ext uri="{FF2B5EF4-FFF2-40B4-BE49-F238E27FC236}">
                    <a16:creationId xmlns:a16="http://schemas.microsoft.com/office/drawing/2014/main" id="{944A5091-0616-4B8C-AE4F-63FA7796CCB7}"/>
                  </a:ext>
                </a:extLst>
              </p:cNvPr>
              <p:cNvSpPr/>
              <p:nvPr/>
            </p:nvSpPr>
            <p:spPr>
              <a:xfrm>
                <a:off x="956281" y="5427198"/>
                <a:ext cx="45694" cy="48232"/>
              </a:xfrm>
              <a:custGeom>
                <a:avLst/>
                <a:gdLst>
                  <a:gd name="connsiteX0" fmla="*/ 22847 w 45694"/>
                  <a:gd name="connsiteY0" fmla="*/ 48232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86" name="자유형 323">
                <a:extLst>
                  <a:ext uri="{FF2B5EF4-FFF2-40B4-BE49-F238E27FC236}">
                    <a16:creationId xmlns:a16="http://schemas.microsoft.com/office/drawing/2014/main" id="{650214C4-E03F-467B-8C87-4609F74588CE}"/>
                  </a:ext>
                </a:extLst>
              </p:cNvPr>
              <p:cNvSpPr/>
              <p:nvPr/>
            </p:nvSpPr>
            <p:spPr>
              <a:xfrm>
                <a:off x="1196175" y="5363734"/>
                <a:ext cx="45694" cy="48232"/>
              </a:xfrm>
              <a:custGeom>
                <a:avLst/>
                <a:gdLst>
                  <a:gd name="connsiteX0" fmla="*/ 22847 w 45694"/>
                  <a:gd name="connsiteY0" fmla="*/ 48232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87" name="자유형 324">
                <a:extLst>
                  <a:ext uri="{FF2B5EF4-FFF2-40B4-BE49-F238E27FC236}">
                    <a16:creationId xmlns:a16="http://schemas.microsoft.com/office/drawing/2014/main" id="{71510B1D-516D-46F2-9C8F-52498FB5A6E2}"/>
                  </a:ext>
                </a:extLst>
              </p:cNvPr>
              <p:cNvSpPr/>
              <p:nvPr/>
            </p:nvSpPr>
            <p:spPr>
              <a:xfrm>
                <a:off x="1437338" y="5320578"/>
                <a:ext cx="45694" cy="48232"/>
              </a:xfrm>
              <a:custGeom>
                <a:avLst/>
                <a:gdLst>
                  <a:gd name="connsiteX0" fmla="*/ 22847 w 45694"/>
                  <a:gd name="connsiteY0" fmla="*/ 48232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88" name="자유형 325">
                <a:extLst>
                  <a:ext uri="{FF2B5EF4-FFF2-40B4-BE49-F238E27FC236}">
                    <a16:creationId xmlns:a16="http://schemas.microsoft.com/office/drawing/2014/main" id="{300223BC-8D28-4588-B1A9-823EA1A63650}"/>
                  </a:ext>
                </a:extLst>
              </p:cNvPr>
              <p:cNvSpPr/>
              <p:nvPr/>
            </p:nvSpPr>
            <p:spPr>
              <a:xfrm>
                <a:off x="1677232" y="5262191"/>
                <a:ext cx="45694" cy="48232"/>
              </a:xfrm>
              <a:custGeom>
                <a:avLst/>
                <a:gdLst>
                  <a:gd name="connsiteX0" fmla="*/ 22847 w 45694"/>
                  <a:gd name="connsiteY0" fmla="*/ 48232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89" name="자유형 326">
                <a:extLst>
                  <a:ext uri="{FF2B5EF4-FFF2-40B4-BE49-F238E27FC236}">
                    <a16:creationId xmlns:a16="http://schemas.microsoft.com/office/drawing/2014/main" id="{86444A3E-6A2A-4DC8-8B0D-297D35015739}"/>
                  </a:ext>
                </a:extLst>
              </p:cNvPr>
              <p:cNvSpPr/>
              <p:nvPr/>
            </p:nvSpPr>
            <p:spPr>
              <a:xfrm>
                <a:off x="1917126" y="5191112"/>
                <a:ext cx="45693" cy="48232"/>
              </a:xfrm>
              <a:custGeom>
                <a:avLst/>
                <a:gdLst>
                  <a:gd name="connsiteX0" fmla="*/ 22847 w 45693"/>
                  <a:gd name="connsiteY0" fmla="*/ 48232 h 48232"/>
                  <a:gd name="connsiteX1" fmla="*/ 45694 w 45693"/>
                  <a:gd name="connsiteY1" fmla="*/ 24116 h 48232"/>
                  <a:gd name="connsiteX2" fmla="*/ 22847 w 45693"/>
                  <a:gd name="connsiteY2" fmla="*/ 0 h 48232"/>
                  <a:gd name="connsiteX3" fmla="*/ 0 w 45693"/>
                  <a:gd name="connsiteY3" fmla="*/ 24116 h 48232"/>
                  <a:gd name="connsiteX4" fmla="*/ 22847 w 45693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3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90" name="자유형 327">
                <a:extLst>
                  <a:ext uri="{FF2B5EF4-FFF2-40B4-BE49-F238E27FC236}">
                    <a16:creationId xmlns:a16="http://schemas.microsoft.com/office/drawing/2014/main" id="{291B4BD8-1E9C-4083-B108-6393EEE00929}"/>
                  </a:ext>
                </a:extLst>
              </p:cNvPr>
              <p:cNvSpPr/>
              <p:nvPr/>
            </p:nvSpPr>
            <p:spPr>
              <a:xfrm>
                <a:off x="2157019" y="5179688"/>
                <a:ext cx="45694" cy="48232"/>
              </a:xfrm>
              <a:custGeom>
                <a:avLst/>
                <a:gdLst>
                  <a:gd name="connsiteX0" fmla="*/ 22847 w 45694"/>
                  <a:gd name="connsiteY0" fmla="*/ 48232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91" name="자유형 328">
                <a:extLst>
                  <a:ext uri="{FF2B5EF4-FFF2-40B4-BE49-F238E27FC236}">
                    <a16:creationId xmlns:a16="http://schemas.microsoft.com/office/drawing/2014/main" id="{082BC012-1F2E-422C-AFBC-2B86F05FDA0E}"/>
                  </a:ext>
                </a:extLst>
              </p:cNvPr>
              <p:cNvSpPr/>
              <p:nvPr/>
            </p:nvSpPr>
            <p:spPr>
              <a:xfrm>
                <a:off x="2396913" y="5153033"/>
                <a:ext cx="45693" cy="48232"/>
              </a:xfrm>
              <a:custGeom>
                <a:avLst/>
                <a:gdLst>
                  <a:gd name="connsiteX0" fmla="*/ 22847 w 45693"/>
                  <a:gd name="connsiteY0" fmla="*/ 48232 h 48232"/>
                  <a:gd name="connsiteX1" fmla="*/ 45694 w 45693"/>
                  <a:gd name="connsiteY1" fmla="*/ 24116 h 48232"/>
                  <a:gd name="connsiteX2" fmla="*/ 22847 w 45693"/>
                  <a:gd name="connsiteY2" fmla="*/ 0 h 48232"/>
                  <a:gd name="connsiteX3" fmla="*/ 0 w 45693"/>
                  <a:gd name="connsiteY3" fmla="*/ 24116 h 48232"/>
                  <a:gd name="connsiteX4" fmla="*/ 22847 w 45693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3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92" name="자유형 329">
                <a:extLst>
                  <a:ext uri="{FF2B5EF4-FFF2-40B4-BE49-F238E27FC236}">
                    <a16:creationId xmlns:a16="http://schemas.microsoft.com/office/drawing/2014/main" id="{EE8B2254-B486-4684-90A8-349E87B91503}"/>
                  </a:ext>
                </a:extLst>
              </p:cNvPr>
              <p:cNvSpPr/>
              <p:nvPr/>
            </p:nvSpPr>
            <p:spPr>
              <a:xfrm>
                <a:off x="2636807" y="5132725"/>
                <a:ext cx="45694" cy="48232"/>
              </a:xfrm>
              <a:custGeom>
                <a:avLst/>
                <a:gdLst>
                  <a:gd name="connsiteX0" fmla="*/ 22847 w 45694"/>
                  <a:gd name="connsiteY0" fmla="*/ 48233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3"/>
                    </a:moveTo>
                    <a:cubicBezTo>
                      <a:pt x="35540" y="48233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3"/>
                      <a:pt x="22847" y="48233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93" name="자유형 330">
                <a:extLst>
                  <a:ext uri="{FF2B5EF4-FFF2-40B4-BE49-F238E27FC236}">
                    <a16:creationId xmlns:a16="http://schemas.microsoft.com/office/drawing/2014/main" id="{A80CBF34-5CE3-4A44-8656-4E3C3B2F1972}"/>
                  </a:ext>
                </a:extLst>
              </p:cNvPr>
              <p:cNvSpPr/>
              <p:nvPr/>
            </p:nvSpPr>
            <p:spPr>
              <a:xfrm>
                <a:off x="2877971" y="5081954"/>
                <a:ext cx="45694" cy="48232"/>
              </a:xfrm>
              <a:custGeom>
                <a:avLst/>
                <a:gdLst>
                  <a:gd name="connsiteX0" fmla="*/ 22847 w 45694"/>
                  <a:gd name="connsiteY0" fmla="*/ 48233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3"/>
                    </a:moveTo>
                    <a:cubicBezTo>
                      <a:pt x="35540" y="48233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3"/>
                      <a:pt x="22847" y="48233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94" name="자유형 331">
                <a:extLst>
                  <a:ext uri="{FF2B5EF4-FFF2-40B4-BE49-F238E27FC236}">
                    <a16:creationId xmlns:a16="http://schemas.microsoft.com/office/drawing/2014/main" id="{616DFBBD-E78C-497C-8CE9-A8DB5F323201}"/>
                  </a:ext>
                </a:extLst>
              </p:cNvPr>
              <p:cNvSpPr/>
              <p:nvPr/>
            </p:nvSpPr>
            <p:spPr>
              <a:xfrm>
                <a:off x="3117864" y="5083223"/>
                <a:ext cx="45694" cy="48232"/>
              </a:xfrm>
              <a:custGeom>
                <a:avLst/>
                <a:gdLst>
                  <a:gd name="connsiteX0" fmla="*/ 22847 w 45694"/>
                  <a:gd name="connsiteY0" fmla="*/ 48232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95" name="자유형 332">
                <a:extLst>
                  <a:ext uri="{FF2B5EF4-FFF2-40B4-BE49-F238E27FC236}">
                    <a16:creationId xmlns:a16="http://schemas.microsoft.com/office/drawing/2014/main" id="{2239332B-AFFA-4497-A4D8-D9D58CBFDD94}"/>
                  </a:ext>
                </a:extLst>
              </p:cNvPr>
              <p:cNvSpPr/>
              <p:nvPr/>
            </p:nvSpPr>
            <p:spPr>
              <a:xfrm>
                <a:off x="3357758" y="5061645"/>
                <a:ext cx="45694" cy="48232"/>
              </a:xfrm>
              <a:custGeom>
                <a:avLst/>
                <a:gdLst>
                  <a:gd name="connsiteX0" fmla="*/ 22847 w 45694"/>
                  <a:gd name="connsiteY0" fmla="*/ 48233 h 48232"/>
                  <a:gd name="connsiteX1" fmla="*/ 45694 w 45694"/>
                  <a:gd name="connsiteY1" fmla="*/ 24117 h 48232"/>
                  <a:gd name="connsiteX2" fmla="*/ 22847 w 45694"/>
                  <a:gd name="connsiteY2" fmla="*/ 0 h 48232"/>
                  <a:gd name="connsiteX3" fmla="*/ 0 w 45694"/>
                  <a:gd name="connsiteY3" fmla="*/ 24117 h 48232"/>
                  <a:gd name="connsiteX4" fmla="*/ 22847 w 45694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3"/>
                    </a:moveTo>
                    <a:cubicBezTo>
                      <a:pt x="35540" y="48233"/>
                      <a:pt x="45694" y="38078"/>
                      <a:pt x="45694" y="24117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2847" y="48233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96" name="자유형 333">
                <a:extLst>
                  <a:ext uri="{FF2B5EF4-FFF2-40B4-BE49-F238E27FC236}">
                    <a16:creationId xmlns:a16="http://schemas.microsoft.com/office/drawing/2014/main" id="{821E8DBC-C3D4-4333-A53E-72FF1429E4E4}"/>
                  </a:ext>
                </a:extLst>
              </p:cNvPr>
              <p:cNvSpPr/>
              <p:nvPr/>
            </p:nvSpPr>
            <p:spPr>
              <a:xfrm>
                <a:off x="3597652" y="5040067"/>
                <a:ext cx="45693" cy="48232"/>
              </a:xfrm>
              <a:custGeom>
                <a:avLst/>
                <a:gdLst>
                  <a:gd name="connsiteX0" fmla="*/ 22847 w 45693"/>
                  <a:gd name="connsiteY0" fmla="*/ 48232 h 48232"/>
                  <a:gd name="connsiteX1" fmla="*/ 45694 w 45693"/>
                  <a:gd name="connsiteY1" fmla="*/ 24116 h 48232"/>
                  <a:gd name="connsiteX2" fmla="*/ 22847 w 45693"/>
                  <a:gd name="connsiteY2" fmla="*/ 0 h 48232"/>
                  <a:gd name="connsiteX3" fmla="*/ 0 w 45693"/>
                  <a:gd name="connsiteY3" fmla="*/ 24116 h 48232"/>
                  <a:gd name="connsiteX4" fmla="*/ 22847 w 45693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3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97" name="자유형 334">
                <a:extLst>
                  <a:ext uri="{FF2B5EF4-FFF2-40B4-BE49-F238E27FC236}">
                    <a16:creationId xmlns:a16="http://schemas.microsoft.com/office/drawing/2014/main" id="{C422C5B7-A3B1-4198-8A94-A7357DE6D1E7}"/>
                  </a:ext>
                </a:extLst>
              </p:cNvPr>
              <p:cNvSpPr/>
              <p:nvPr/>
            </p:nvSpPr>
            <p:spPr>
              <a:xfrm>
                <a:off x="3837546" y="5061645"/>
                <a:ext cx="45694" cy="48232"/>
              </a:xfrm>
              <a:custGeom>
                <a:avLst/>
                <a:gdLst>
                  <a:gd name="connsiteX0" fmla="*/ 22847 w 45694"/>
                  <a:gd name="connsiteY0" fmla="*/ 48233 h 48232"/>
                  <a:gd name="connsiteX1" fmla="*/ 45694 w 45694"/>
                  <a:gd name="connsiteY1" fmla="*/ 24117 h 48232"/>
                  <a:gd name="connsiteX2" fmla="*/ 22847 w 45694"/>
                  <a:gd name="connsiteY2" fmla="*/ 0 h 48232"/>
                  <a:gd name="connsiteX3" fmla="*/ 0 w 45694"/>
                  <a:gd name="connsiteY3" fmla="*/ 24117 h 48232"/>
                  <a:gd name="connsiteX4" fmla="*/ 22847 w 45694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3"/>
                    </a:moveTo>
                    <a:cubicBezTo>
                      <a:pt x="35540" y="48233"/>
                      <a:pt x="45694" y="38078"/>
                      <a:pt x="45694" y="24117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2847" y="48233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98" name="자유형 335">
                <a:extLst>
                  <a:ext uri="{FF2B5EF4-FFF2-40B4-BE49-F238E27FC236}">
                    <a16:creationId xmlns:a16="http://schemas.microsoft.com/office/drawing/2014/main" id="{C0C006BF-2070-4D2A-B2DE-F267AAE3345B}"/>
                  </a:ext>
                </a:extLst>
              </p:cNvPr>
              <p:cNvSpPr/>
              <p:nvPr/>
            </p:nvSpPr>
            <p:spPr>
              <a:xfrm>
                <a:off x="4078709" y="5043875"/>
                <a:ext cx="45694" cy="48232"/>
              </a:xfrm>
              <a:custGeom>
                <a:avLst/>
                <a:gdLst>
                  <a:gd name="connsiteX0" fmla="*/ 22847 w 45694"/>
                  <a:gd name="connsiteY0" fmla="*/ 48233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3"/>
                    </a:moveTo>
                    <a:cubicBezTo>
                      <a:pt x="35540" y="48233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3"/>
                      <a:pt x="22847" y="48233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99" name="자유형 336">
                <a:extLst>
                  <a:ext uri="{FF2B5EF4-FFF2-40B4-BE49-F238E27FC236}">
                    <a16:creationId xmlns:a16="http://schemas.microsoft.com/office/drawing/2014/main" id="{A7956A49-4657-4FD0-8657-7E2D70AF0112}"/>
                  </a:ext>
                </a:extLst>
              </p:cNvPr>
              <p:cNvSpPr/>
              <p:nvPr/>
            </p:nvSpPr>
            <p:spPr>
              <a:xfrm>
                <a:off x="4318603" y="5042606"/>
                <a:ext cx="45694" cy="48232"/>
              </a:xfrm>
              <a:custGeom>
                <a:avLst/>
                <a:gdLst>
                  <a:gd name="connsiteX0" fmla="*/ 22847 w 45694"/>
                  <a:gd name="connsiteY0" fmla="*/ 48233 h 48232"/>
                  <a:gd name="connsiteX1" fmla="*/ 45694 w 45694"/>
                  <a:gd name="connsiteY1" fmla="*/ 24117 h 48232"/>
                  <a:gd name="connsiteX2" fmla="*/ 22847 w 45694"/>
                  <a:gd name="connsiteY2" fmla="*/ 0 h 48232"/>
                  <a:gd name="connsiteX3" fmla="*/ 0 w 45694"/>
                  <a:gd name="connsiteY3" fmla="*/ 24117 h 48232"/>
                  <a:gd name="connsiteX4" fmla="*/ 22847 w 45694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3"/>
                    </a:moveTo>
                    <a:cubicBezTo>
                      <a:pt x="35540" y="48233"/>
                      <a:pt x="45694" y="38078"/>
                      <a:pt x="45694" y="24117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2847" y="48233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00" name="자유형 337">
                <a:extLst>
                  <a:ext uri="{FF2B5EF4-FFF2-40B4-BE49-F238E27FC236}">
                    <a16:creationId xmlns:a16="http://schemas.microsoft.com/office/drawing/2014/main" id="{810118E9-82F8-45AD-8799-76E335B1B14B}"/>
                  </a:ext>
                </a:extLst>
              </p:cNvPr>
              <p:cNvSpPr/>
              <p:nvPr/>
            </p:nvSpPr>
            <p:spPr>
              <a:xfrm>
                <a:off x="4558497" y="5026105"/>
                <a:ext cx="45694" cy="48232"/>
              </a:xfrm>
              <a:custGeom>
                <a:avLst/>
                <a:gdLst>
                  <a:gd name="connsiteX0" fmla="*/ 22847 w 45694"/>
                  <a:gd name="connsiteY0" fmla="*/ 48232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01" name="자유형 338">
                <a:extLst>
                  <a:ext uri="{FF2B5EF4-FFF2-40B4-BE49-F238E27FC236}">
                    <a16:creationId xmlns:a16="http://schemas.microsoft.com/office/drawing/2014/main" id="{299ED980-862D-444D-8695-7E97639B2751}"/>
                  </a:ext>
                </a:extLst>
              </p:cNvPr>
              <p:cNvSpPr/>
              <p:nvPr/>
            </p:nvSpPr>
            <p:spPr>
              <a:xfrm>
                <a:off x="4798391" y="5013413"/>
                <a:ext cx="45694" cy="48232"/>
              </a:xfrm>
              <a:custGeom>
                <a:avLst/>
                <a:gdLst>
                  <a:gd name="connsiteX0" fmla="*/ 22847 w 45694"/>
                  <a:gd name="connsiteY0" fmla="*/ 48232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02" name="자유형 339">
                <a:extLst>
                  <a:ext uri="{FF2B5EF4-FFF2-40B4-BE49-F238E27FC236}">
                    <a16:creationId xmlns:a16="http://schemas.microsoft.com/office/drawing/2014/main" id="{4AEA89F0-7E1C-47F1-9EFE-F503C87341B4}"/>
                  </a:ext>
                </a:extLst>
              </p:cNvPr>
              <p:cNvSpPr/>
              <p:nvPr/>
            </p:nvSpPr>
            <p:spPr>
              <a:xfrm>
                <a:off x="5038285" y="5024836"/>
                <a:ext cx="45693" cy="48232"/>
              </a:xfrm>
              <a:custGeom>
                <a:avLst/>
                <a:gdLst>
                  <a:gd name="connsiteX0" fmla="*/ 22847 w 45693"/>
                  <a:gd name="connsiteY0" fmla="*/ 48233 h 48232"/>
                  <a:gd name="connsiteX1" fmla="*/ 45694 w 45693"/>
                  <a:gd name="connsiteY1" fmla="*/ 24116 h 48232"/>
                  <a:gd name="connsiteX2" fmla="*/ 22847 w 45693"/>
                  <a:gd name="connsiteY2" fmla="*/ 0 h 48232"/>
                  <a:gd name="connsiteX3" fmla="*/ 0 w 45693"/>
                  <a:gd name="connsiteY3" fmla="*/ 24116 h 48232"/>
                  <a:gd name="connsiteX4" fmla="*/ 22847 w 45693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3" h="48232">
                    <a:moveTo>
                      <a:pt x="22847" y="48233"/>
                    </a:moveTo>
                    <a:cubicBezTo>
                      <a:pt x="35540" y="48233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3"/>
                      <a:pt x="22847" y="48233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03" name="자유형 340">
                <a:extLst>
                  <a:ext uri="{FF2B5EF4-FFF2-40B4-BE49-F238E27FC236}">
                    <a16:creationId xmlns:a16="http://schemas.microsoft.com/office/drawing/2014/main" id="{F3847FD3-8A5D-49EB-A7F1-9E698B759CC2}"/>
                  </a:ext>
                </a:extLst>
              </p:cNvPr>
              <p:cNvSpPr/>
              <p:nvPr/>
            </p:nvSpPr>
            <p:spPr>
              <a:xfrm>
                <a:off x="5279448" y="5046414"/>
                <a:ext cx="45693" cy="48232"/>
              </a:xfrm>
              <a:custGeom>
                <a:avLst/>
                <a:gdLst>
                  <a:gd name="connsiteX0" fmla="*/ 22847 w 45693"/>
                  <a:gd name="connsiteY0" fmla="*/ 48232 h 48232"/>
                  <a:gd name="connsiteX1" fmla="*/ 45694 w 45693"/>
                  <a:gd name="connsiteY1" fmla="*/ 24116 h 48232"/>
                  <a:gd name="connsiteX2" fmla="*/ 22847 w 45693"/>
                  <a:gd name="connsiteY2" fmla="*/ 0 h 48232"/>
                  <a:gd name="connsiteX3" fmla="*/ 0 w 45693"/>
                  <a:gd name="connsiteY3" fmla="*/ 24116 h 48232"/>
                  <a:gd name="connsiteX4" fmla="*/ 22847 w 45693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3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04" name="자유형 341">
                <a:extLst>
                  <a:ext uri="{FF2B5EF4-FFF2-40B4-BE49-F238E27FC236}">
                    <a16:creationId xmlns:a16="http://schemas.microsoft.com/office/drawing/2014/main" id="{9306340A-E5CB-4615-8BEA-76D66ACA5F19}"/>
                  </a:ext>
                </a:extLst>
              </p:cNvPr>
              <p:cNvSpPr/>
              <p:nvPr/>
            </p:nvSpPr>
            <p:spPr>
              <a:xfrm>
                <a:off x="5519342" y="5055299"/>
                <a:ext cx="45694" cy="48232"/>
              </a:xfrm>
              <a:custGeom>
                <a:avLst/>
                <a:gdLst>
                  <a:gd name="connsiteX0" fmla="*/ 22847 w 45694"/>
                  <a:gd name="connsiteY0" fmla="*/ 48233 h 48232"/>
                  <a:gd name="connsiteX1" fmla="*/ 45694 w 45694"/>
                  <a:gd name="connsiteY1" fmla="*/ 24117 h 48232"/>
                  <a:gd name="connsiteX2" fmla="*/ 22847 w 45694"/>
                  <a:gd name="connsiteY2" fmla="*/ 0 h 48232"/>
                  <a:gd name="connsiteX3" fmla="*/ 0 w 45694"/>
                  <a:gd name="connsiteY3" fmla="*/ 24117 h 48232"/>
                  <a:gd name="connsiteX4" fmla="*/ 22847 w 45694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3"/>
                    </a:moveTo>
                    <a:cubicBezTo>
                      <a:pt x="35540" y="48233"/>
                      <a:pt x="45694" y="38078"/>
                      <a:pt x="45694" y="24117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2847" y="48233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05" name="자유형 342">
                <a:extLst>
                  <a:ext uri="{FF2B5EF4-FFF2-40B4-BE49-F238E27FC236}">
                    <a16:creationId xmlns:a16="http://schemas.microsoft.com/office/drawing/2014/main" id="{9FE41B2C-AE68-4B86-9222-33DC884D15D6}"/>
                  </a:ext>
                </a:extLst>
              </p:cNvPr>
              <p:cNvSpPr/>
              <p:nvPr/>
            </p:nvSpPr>
            <p:spPr>
              <a:xfrm>
                <a:off x="5759236" y="5047683"/>
                <a:ext cx="45694" cy="48232"/>
              </a:xfrm>
              <a:custGeom>
                <a:avLst/>
                <a:gdLst>
                  <a:gd name="connsiteX0" fmla="*/ 22847 w 45694"/>
                  <a:gd name="connsiteY0" fmla="*/ 48232 h 48232"/>
                  <a:gd name="connsiteX1" fmla="*/ 45694 w 45694"/>
                  <a:gd name="connsiteY1" fmla="*/ 24116 h 48232"/>
                  <a:gd name="connsiteX2" fmla="*/ 22847 w 45694"/>
                  <a:gd name="connsiteY2" fmla="*/ 0 h 48232"/>
                  <a:gd name="connsiteX3" fmla="*/ 0 w 45694"/>
                  <a:gd name="connsiteY3" fmla="*/ 24116 h 48232"/>
                  <a:gd name="connsiteX4" fmla="*/ 22847 w 45694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94" h="48232">
                    <a:moveTo>
                      <a:pt x="22847" y="48232"/>
                    </a:moveTo>
                    <a:cubicBezTo>
                      <a:pt x="35540" y="48232"/>
                      <a:pt x="45694" y="38078"/>
                      <a:pt x="45694" y="24116"/>
                    </a:cubicBezTo>
                    <a:cubicBezTo>
                      <a:pt x="45694" y="10154"/>
                      <a:pt x="35540" y="0"/>
                      <a:pt x="2284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2847" y="48232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06" name="자유형 343">
                <a:extLst>
                  <a:ext uri="{FF2B5EF4-FFF2-40B4-BE49-F238E27FC236}">
                    <a16:creationId xmlns:a16="http://schemas.microsoft.com/office/drawing/2014/main" id="{BAA9E2BF-0011-472B-A360-18922965DD66}"/>
                  </a:ext>
                </a:extLst>
              </p:cNvPr>
              <p:cNvSpPr/>
              <p:nvPr/>
            </p:nvSpPr>
            <p:spPr>
              <a:xfrm>
                <a:off x="1939973" y="4362272"/>
                <a:ext cx="3842110" cy="251317"/>
              </a:xfrm>
              <a:custGeom>
                <a:avLst/>
                <a:gdLst>
                  <a:gd name="connsiteX0" fmla="*/ 3842110 w 3842110"/>
                  <a:gd name="connsiteY0" fmla="*/ 81234 h 251317"/>
                  <a:gd name="connsiteX1" fmla="*/ 3602217 w 3842110"/>
                  <a:gd name="connsiteY1" fmla="*/ 104081 h 251317"/>
                  <a:gd name="connsiteX2" fmla="*/ 3602217 w 3842110"/>
                  <a:gd name="connsiteY2" fmla="*/ 105350 h 251317"/>
                  <a:gd name="connsiteX3" fmla="*/ 3362323 w 3842110"/>
                  <a:gd name="connsiteY3" fmla="*/ 115504 h 251317"/>
                  <a:gd name="connsiteX4" fmla="*/ 3362323 w 3842110"/>
                  <a:gd name="connsiteY4" fmla="*/ 115504 h 251317"/>
                  <a:gd name="connsiteX5" fmla="*/ 3122429 w 3842110"/>
                  <a:gd name="connsiteY5" fmla="*/ 29193 h 251317"/>
                  <a:gd name="connsiteX6" fmla="*/ 3121160 w 3842110"/>
                  <a:gd name="connsiteY6" fmla="*/ 29193 h 251317"/>
                  <a:gd name="connsiteX7" fmla="*/ 2881266 w 3842110"/>
                  <a:gd name="connsiteY7" fmla="*/ 0 h 251317"/>
                  <a:gd name="connsiteX8" fmla="*/ 2881266 w 3842110"/>
                  <a:gd name="connsiteY8" fmla="*/ 0 h 251317"/>
                  <a:gd name="connsiteX9" fmla="*/ 2641372 w 3842110"/>
                  <a:gd name="connsiteY9" fmla="*/ 6346 h 251317"/>
                  <a:gd name="connsiteX10" fmla="*/ 2641372 w 3842110"/>
                  <a:gd name="connsiteY10" fmla="*/ 6346 h 251317"/>
                  <a:gd name="connsiteX11" fmla="*/ 2401478 w 3842110"/>
                  <a:gd name="connsiteY11" fmla="*/ 34270 h 251317"/>
                  <a:gd name="connsiteX12" fmla="*/ 2401478 w 3842110"/>
                  <a:gd name="connsiteY12" fmla="*/ 34270 h 251317"/>
                  <a:gd name="connsiteX13" fmla="*/ 2161584 w 3842110"/>
                  <a:gd name="connsiteY13" fmla="*/ 45694 h 251317"/>
                  <a:gd name="connsiteX14" fmla="*/ 2161584 w 3842110"/>
                  <a:gd name="connsiteY14" fmla="*/ 44425 h 251317"/>
                  <a:gd name="connsiteX15" fmla="*/ 1921690 w 3842110"/>
                  <a:gd name="connsiteY15" fmla="*/ 50771 h 251317"/>
                  <a:gd name="connsiteX16" fmla="*/ 1920421 w 3842110"/>
                  <a:gd name="connsiteY16" fmla="*/ 50771 h 251317"/>
                  <a:gd name="connsiteX17" fmla="*/ 1680527 w 3842110"/>
                  <a:gd name="connsiteY17" fmla="*/ 11423 h 251317"/>
                  <a:gd name="connsiteX18" fmla="*/ 1680527 w 3842110"/>
                  <a:gd name="connsiteY18" fmla="*/ 12693 h 251317"/>
                  <a:gd name="connsiteX19" fmla="*/ 1440633 w 3842110"/>
                  <a:gd name="connsiteY19" fmla="*/ 39347 h 251317"/>
                  <a:gd name="connsiteX20" fmla="*/ 1440633 w 3842110"/>
                  <a:gd name="connsiteY20" fmla="*/ 39347 h 251317"/>
                  <a:gd name="connsiteX21" fmla="*/ 1200739 w 3842110"/>
                  <a:gd name="connsiteY21" fmla="*/ 91388 h 251317"/>
                  <a:gd name="connsiteX22" fmla="*/ 1200739 w 3842110"/>
                  <a:gd name="connsiteY22" fmla="*/ 91388 h 251317"/>
                  <a:gd name="connsiteX23" fmla="*/ 960845 w 3842110"/>
                  <a:gd name="connsiteY23" fmla="*/ 58387 h 251317"/>
                  <a:gd name="connsiteX24" fmla="*/ 960845 w 3842110"/>
                  <a:gd name="connsiteY24" fmla="*/ 57118 h 251317"/>
                  <a:gd name="connsiteX25" fmla="*/ 720951 w 3842110"/>
                  <a:gd name="connsiteY25" fmla="*/ 157391 h 251317"/>
                  <a:gd name="connsiteX26" fmla="*/ 719682 w 3842110"/>
                  <a:gd name="connsiteY26" fmla="*/ 157391 h 251317"/>
                  <a:gd name="connsiteX27" fmla="*/ 479788 w 3842110"/>
                  <a:gd name="connsiteY27" fmla="*/ 180238 h 251317"/>
                  <a:gd name="connsiteX28" fmla="*/ 479788 w 3842110"/>
                  <a:gd name="connsiteY28" fmla="*/ 181507 h 251317"/>
                  <a:gd name="connsiteX29" fmla="*/ 239894 w 3842110"/>
                  <a:gd name="connsiteY29" fmla="*/ 234817 h 251317"/>
                  <a:gd name="connsiteX30" fmla="*/ 239894 w 3842110"/>
                  <a:gd name="connsiteY30" fmla="*/ 234817 h 251317"/>
                  <a:gd name="connsiteX31" fmla="*/ 0 w 3842110"/>
                  <a:gd name="connsiteY31" fmla="*/ 251317 h 251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842110" h="251317">
                    <a:moveTo>
                      <a:pt x="3842110" y="81234"/>
                    </a:moveTo>
                    <a:lnTo>
                      <a:pt x="3602217" y="104081"/>
                    </a:lnTo>
                    <a:moveTo>
                      <a:pt x="3602217" y="105350"/>
                    </a:moveTo>
                    <a:lnTo>
                      <a:pt x="3362323" y="115504"/>
                    </a:lnTo>
                    <a:moveTo>
                      <a:pt x="3362323" y="115504"/>
                    </a:moveTo>
                    <a:lnTo>
                      <a:pt x="3122429" y="29193"/>
                    </a:lnTo>
                    <a:moveTo>
                      <a:pt x="3121160" y="29193"/>
                    </a:moveTo>
                    <a:lnTo>
                      <a:pt x="2881266" y="0"/>
                    </a:lnTo>
                    <a:moveTo>
                      <a:pt x="2881266" y="0"/>
                    </a:moveTo>
                    <a:lnTo>
                      <a:pt x="2641372" y="6346"/>
                    </a:lnTo>
                    <a:moveTo>
                      <a:pt x="2641372" y="6346"/>
                    </a:moveTo>
                    <a:lnTo>
                      <a:pt x="2401478" y="34270"/>
                    </a:lnTo>
                    <a:moveTo>
                      <a:pt x="2401478" y="34270"/>
                    </a:moveTo>
                    <a:lnTo>
                      <a:pt x="2161584" y="45694"/>
                    </a:lnTo>
                    <a:moveTo>
                      <a:pt x="2161584" y="44425"/>
                    </a:moveTo>
                    <a:lnTo>
                      <a:pt x="1921690" y="50771"/>
                    </a:lnTo>
                    <a:moveTo>
                      <a:pt x="1920421" y="50771"/>
                    </a:moveTo>
                    <a:lnTo>
                      <a:pt x="1680527" y="11423"/>
                    </a:lnTo>
                    <a:moveTo>
                      <a:pt x="1680527" y="12693"/>
                    </a:moveTo>
                    <a:lnTo>
                      <a:pt x="1440633" y="39347"/>
                    </a:lnTo>
                    <a:moveTo>
                      <a:pt x="1440633" y="39347"/>
                    </a:moveTo>
                    <a:lnTo>
                      <a:pt x="1200739" y="91388"/>
                    </a:lnTo>
                    <a:moveTo>
                      <a:pt x="1200739" y="91388"/>
                    </a:moveTo>
                    <a:lnTo>
                      <a:pt x="960845" y="58387"/>
                    </a:lnTo>
                    <a:moveTo>
                      <a:pt x="960845" y="57118"/>
                    </a:moveTo>
                    <a:lnTo>
                      <a:pt x="720951" y="157391"/>
                    </a:lnTo>
                    <a:moveTo>
                      <a:pt x="719682" y="157391"/>
                    </a:moveTo>
                    <a:lnTo>
                      <a:pt x="479788" y="180238"/>
                    </a:lnTo>
                    <a:moveTo>
                      <a:pt x="479788" y="181507"/>
                    </a:moveTo>
                    <a:lnTo>
                      <a:pt x="239894" y="234817"/>
                    </a:lnTo>
                    <a:moveTo>
                      <a:pt x="239894" y="234817"/>
                    </a:moveTo>
                    <a:lnTo>
                      <a:pt x="0" y="251317"/>
                    </a:lnTo>
                  </a:path>
                </a:pathLst>
              </a:custGeom>
              <a:noFill/>
              <a:ln w="13959" cap="rnd">
                <a:solidFill>
                  <a:srgbClr val="89898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07" name="자유형 344">
                <a:extLst>
                  <a:ext uri="{FF2B5EF4-FFF2-40B4-BE49-F238E27FC236}">
                    <a16:creationId xmlns:a16="http://schemas.microsoft.com/office/drawing/2014/main" id="{A88989F9-1D50-4ABA-86D5-5EC494789D7B}"/>
                  </a:ext>
                </a:extLst>
              </p:cNvPr>
              <p:cNvSpPr/>
              <p:nvPr/>
            </p:nvSpPr>
            <p:spPr>
              <a:xfrm>
                <a:off x="1939973" y="3755556"/>
                <a:ext cx="3842110" cy="350321"/>
              </a:xfrm>
              <a:custGeom>
                <a:avLst/>
                <a:gdLst>
                  <a:gd name="connsiteX0" fmla="*/ 3842110 w 3842110"/>
                  <a:gd name="connsiteY0" fmla="*/ 118043 h 350321"/>
                  <a:gd name="connsiteX1" fmla="*/ 3602217 w 3842110"/>
                  <a:gd name="connsiteY1" fmla="*/ 157391 h 350321"/>
                  <a:gd name="connsiteX2" fmla="*/ 3602217 w 3842110"/>
                  <a:gd name="connsiteY2" fmla="*/ 158660 h 350321"/>
                  <a:gd name="connsiteX3" fmla="*/ 3362323 w 3842110"/>
                  <a:gd name="connsiteY3" fmla="*/ 187854 h 350321"/>
                  <a:gd name="connsiteX4" fmla="*/ 3362323 w 3842110"/>
                  <a:gd name="connsiteY4" fmla="*/ 186584 h 350321"/>
                  <a:gd name="connsiteX5" fmla="*/ 3122429 w 3842110"/>
                  <a:gd name="connsiteY5" fmla="*/ 44425 h 350321"/>
                  <a:gd name="connsiteX6" fmla="*/ 3121160 w 3842110"/>
                  <a:gd name="connsiteY6" fmla="*/ 44425 h 350321"/>
                  <a:gd name="connsiteX7" fmla="*/ 2881266 w 3842110"/>
                  <a:gd name="connsiteY7" fmla="*/ 0 h 350321"/>
                  <a:gd name="connsiteX8" fmla="*/ 2881266 w 3842110"/>
                  <a:gd name="connsiteY8" fmla="*/ 1269 h 350321"/>
                  <a:gd name="connsiteX9" fmla="*/ 2641372 w 3842110"/>
                  <a:gd name="connsiteY9" fmla="*/ 3808 h 350321"/>
                  <a:gd name="connsiteX10" fmla="*/ 2641372 w 3842110"/>
                  <a:gd name="connsiteY10" fmla="*/ 3808 h 350321"/>
                  <a:gd name="connsiteX11" fmla="*/ 2401478 w 3842110"/>
                  <a:gd name="connsiteY11" fmla="*/ 41886 h 350321"/>
                  <a:gd name="connsiteX12" fmla="*/ 2401478 w 3842110"/>
                  <a:gd name="connsiteY12" fmla="*/ 41886 h 350321"/>
                  <a:gd name="connsiteX13" fmla="*/ 2161584 w 3842110"/>
                  <a:gd name="connsiteY13" fmla="*/ 64733 h 350321"/>
                  <a:gd name="connsiteX14" fmla="*/ 2161584 w 3842110"/>
                  <a:gd name="connsiteY14" fmla="*/ 64733 h 350321"/>
                  <a:gd name="connsiteX15" fmla="*/ 1921690 w 3842110"/>
                  <a:gd name="connsiteY15" fmla="*/ 62195 h 350321"/>
                  <a:gd name="connsiteX16" fmla="*/ 1920421 w 3842110"/>
                  <a:gd name="connsiteY16" fmla="*/ 63464 h 350321"/>
                  <a:gd name="connsiteX17" fmla="*/ 1680527 w 3842110"/>
                  <a:gd name="connsiteY17" fmla="*/ 10154 h 350321"/>
                  <a:gd name="connsiteX18" fmla="*/ 1680527 w 3842110"/>
                  <a:gd name="connsiteY18" fmla="*/ 10154 h 350321"/>
                  <a:gd name="connsiteX19" fmla="*/ 1440633 w 3842110"/>
                  <a:gd name="connsiteY19" fmla="*/ 45694 h 350321"/>
                  <a:gd name="connsiteX20" fmla="*/ 1440633 w 3842110"/>
                  <a:gd name="connsiteY20" fmla="*/ 45694 h 350321"/>
                  <a:gd name="connsiteX21" fmla="*/ 1200739 w 3842110"/>
                  <a:gd name="connsiteY21" fmla="*/ 126928 h 350321"/>
                  <a:gd name="connsiteX22" fmla="*/ 1200739 w 3842110"/>
                  <a:gd name="connsiteY22" fmla="*/ 126928 h 350321"/>
                  <a:gd name="connsiteX23" fmla="*/ 960845 w 3842110"/>
                  <a:gd name="connsiteY23" fmla="*/ 68541 h 350321"/>
                  <a:gd name="connsiteX24" fmla="*/ 960845 w 3842110"/>
                  <a:gd name="connsiteY24" fmla="*/ 68541 h 350321"/>
                  <a:gd name="connsiteX25" fmla="*/ 720951 w 3842110"/>
                  <a:gd name="connsiteY25" fmla="*/ 215778 h 350321"/>
                  <a:gd name="connsiteX26" fmla="*/ 719682 w 3842110"/>
                  <a:gd name="connsiteY26" fmla="*/ 215778 h 350321"/>
                  <a:gd name="connsiteX27" fmla="*/ 479788 w 3842110"/>
                  <a:gd name="connsiteY27" fmla="*/ 244971 h 350321"/>
                  <a:gd name="connsiteX28" fmla="*/ 479788 w 3842110"/>
                  <a:gd name="connsiteY28" fmla="*/ 244971 h 350321"/>
                  <a:gd name="connsiteX29" fmla="*/ 239894 w 3842110"/>
                  <a:gd name="connsiteY29" fmla="*/ 324936 h 350321"/>
                  <a:gd name="connsiteX30" fmla="*/ 239894 w 3842110"/>
                  <a:gd name="connsiteY30" fmla="*/ 324936 h 350321"/>
                  <a:gd name="connsiteX31" fmla="*/ 0 w 3842110"/>
                  <a:gd name="connsiteY31" fmla="*/ 350321 h 350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842110" h="350321">
                    <a:moveTo>
                      <a:pt x="3842110" y="118043"/>
                    </a:moveTo>
                    <a:lnTo>
                      <a:pt x="3602217" y="157391"/>
                    </a:lnTo>
                    <a:moveTo>
                      <a:pt x="3602217" y="158660"/>
                    </a:moveTo>
                    <a:lnTo>
                      <a:pt x="3362323" y="187854"/>
                    </a:lnTo>
                    <a:moveTo>
                      <a:pt x="3362323" y="186584"/>
                    </a:moveTo>
                    <a:lnTo>
                      <a:pt x="3122429" y="44425"/>
                    </a:lnTo>
                    <a:moveTo>
                      <a:pt x="3121160" y="44425"/>
                    </a:moveTo>
                    <a:lnTo>
                      <a:pt x="2881266" y="0"/>
                    </a:lnTo>
                    <a:moveTo>
                      <a:pt x="2881266" y="1269"/>
                    </a:moveTo>
                    <a:lnTo>
                      <a:pt x="2641372" y="3808"/>
                    </a:lnTo>
                    <a:moveTo>
                      <a:pt x="2641372" y="3808"/>
                    </a:moveTo>
                    <a:lnTo>
                      <a:pt x="2401478" y="41886"/>
                    </a:lnTo>
                    <a:moveTo>
                      <a:pt x="2401478" y="41886"/>
                    </a:moveTo>
                    <a:lnTo>
                      <a:pt x="2161584" y="64733"/>
                    </a:lnTo>
                    <a:moveTo>
                      <a:pt x="2161584" y="64733"/>
                    </a:moveTo>
                    <a:lnTo>
                      <a:pt x="1921690" y="62195"/>
                    </a:lnTo>
                    <a:moveTo>
                      <a:pt x="1920421" y="63464"/>
                    </a:moveTo>
                    <a:lnTo>
                      <a:pt x="1680527" y="10154"/>
                    </a:lnTo>
                    <a:moveTo>
                      <a:pt x="1680527" y="10154"/>
                    </a:moveTo>
                    <a:lnTo>
                      <a:pt x="1440633" y="45694"/>
                    </a:lnTo>
                    <a:moveTo>
                      <a:pt x="1440633" y="45694"/>
                    </a:moveTo>
                    <a:lnTo>
                      <a:pt x="1200739" y="126928"/>
                    </a:lnTo>
                    <a:moveTo>
                      <a:pt x="1200739" y="126928"/>
                    </a:moveTo>
                    <a:lnTo>
                      <a:pt x="960845" y="68541"/>
                    </a:lnTo>
                    <a:moveTo>
                      <a:pt x="960845" y="68541"/>
                    </a:moveTo>
                    <a:lnTo>
                      <a:pt x="720951" y="215778"/>
                    </a:lnTo>
                    <a:moveTo>
                      <a:pt x="719682" y="215778"/>
                    </a:moveTo>
                    <a:lnTo>
                      <a:pt x="479788" y="244971"/>
                    </a:lnTo>
                    <a:moveTo>
                      <a:pt x="479788" y="244971"/>
                    </a:moveTo>
                    <a:lnTo>
                      <a:pt x="239894" y="324936"/>
                    </a:lnTo>
                    <a:moveTo>
                      <a:pt x="239894" y="324936"/>
                    </a:moveTo>
                    <a:lnTo>
                      <a:pt x="0" y="350321"/>
                    </a:lnTo>
                  </a:path>
                </a:pathLst>
              </a:custGeom>
              <a:noFill/>
              <a:ln w="12690" cap="flat">
                <a:solidFill>
                  <a:srgbClr val="EAA14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08" name="자유형 345">
                <a:extLst>
                  <a:ext uri="{FF2B5EF4-FFF2-40B4-BE49-F238E27FC236}">
                    <a16:creationId xmlns:a16="http://schemas.microsoft.com/office/drawing/2014/main" id="{26BCE970-73D6-4EA7-A84C-F5AC6321067F}"/>
                  </a:ext>
                </a:extLst>
              </p:cNvPr>
              <p:cNvSpPr/>
              <p:nvPr/>
            </p:nvSpPr>
            <p:spPr>
              <a:xfrm>
                <a:off x="1939973" y="5037529"/>
                <a:ext cx="3842110" cy="177699"/>
              </a:xfrm>
              <a:custGeom>
                <a:avLst/>
                <a:gdLst>
                  <a:gd name="connsiteX0" fmla="*/ 3842110 w 3842110"/>
                  <a:gd name="connsiteY0" fmla="*/ 34271 h 177699"/>
                  <a:gd name="connsiteX1" fmla="*/ 3602217 w 3842110"/>
                  <a:gd name="connsiteY1" fmla="*/ 41886 h 177699"/>
                  <a:gd name="connsiteX2" fmla="*/ 3602217 w 3842110"/>
                  <a:gd name="connsiteY2" fmla="*/ 41886 h 177699"/>
                  <a:gd name="connsiteX3" fmla="*/ 3362323 w 3842110"/>
                  <a:gd name="connsiteY3" fmla="*/ 33001 h 177699"/>
                  <a:gd name="connsiteX4" fmla="*/ 3362323 w 3842110"/>
                  <a:gd name="connsiteY4" fmla="*/ 33001 h 177699"/>
                  <a:gd name="connsiteX5" fmla="*/ 3122429 w 3842110"/>
                  <a:gd name="connsiteY5" fmla="*/ 11423 h 177699"/>
                  <a:gd name="connsiteX6" fmla="*/ 3121160 w 3842110"/>
                  <a:gd name="connsiteY6" fmla="*/ 11423 h 177699"/>
                  <a:gd name="connsiteX7" fmla="*/ 2881266 w 3842110"/>
                  <a:gd name="connsiteY7" fmla="*/ 0 h 177699"/>
                  <a:gd name="connsiteX8" fmla="*/ 2881266 w 3842110"/>
                  <a:gd name="connsiteY8" fmla="*/ 0 h 177699"/>
                  <a:gd name="connsiteX9" fmla="*/ 2641372 w 3842110"/>
                  <a:gd name="connsiteY9" fmla="*/ 11423 h 177699"/>
                  <a:gd name="connsiteX10" fmla="*/ 2641372 w 3842110"/>
                  <a:gd name="connsiteY10" fmla="*/ 12693 h 177699"/>
                  <a:gd name="connsiteX11" fmla="*/ 2401478 w 3842110"/>
                  <a:gd name="connsiteY11" fmla="*/ 29194 h 177699"/>
                  <a:gd name="connsiteX12" fmla="*/ 2401478 w 3842110"/>
                  <a:gd name="connsiteY12" fmla="*/ 29194 h 177699"/>
                  <a:gd name="connsiteX13" fmla="*/ 2161584 w 3842110"/>
                  <a:gd name="connsiteY13" fmla="*/ 29194 h 177699"/>
                  <a:gd name="connsiteX14" fmla="*/ 2161584 w 3842110"/>
                  <a:gd name="connsiteY14" fmla="*/ 30463 h 177699"/>
                  <a:gd name="connsiteX15" fmla="*/ 1921690 w 3842110"/>
                  <a:gd name="connsiteY15" fmla="*/ 48233 h 177699"/>
                  <a:gd name="connsiteX16" fmla="*/ 1920421 w 3842110"/>
                  <a:gd name="connsiteY16" fmla="*/ 48233 h 177699"/>
                  <a:gd name="connsiteX17" fmla="*/ 1680527 w 3842110"/>
                  <a:gd name="connsiteY17" fmla="*/ 26655 h 177699"/>
                  <a:gd name="connsiteX18" fmla="*/ 1680527 w 3842110"/>
                  <a:gd name="connsiteY18" fmla="*/ 26655 h 177699"/>
                  <a:gd name="connsiteX19" fmla="*/ 1440633 w 3842110"/>
                  <a:gd name="connsiteY19" fmla="*/ 48233 h 177699"/>
                  <a:gd name="connsiteX20" fmla="*/ 1440633 w 3842110"/>
                  <a:gd name="connsiteY20" fmla="*/ 48233 h 177699"/>
                  <a:gd name="connsiteX21" fmla="*/ 1200739 w 3842110"/>
                  <a:gd name="connsiteY21" fmla="*/ 69810 h 177699"/>
                  <a:gd name="connsiteX22" fmla="*/ 1200739 w 3842110"/>
                  <a:gd name="connsiteY22" fmla="*/ 69810 h 177699"/>
                  <a:gd name="connsiteX23" fmla="*/ 960845 w 3842110"/>
                  <a:gd name="connsiteY23" fmla="*/ 69810 h 177699"/>
                  <a:gd name="connsiteX24" fmla="*/ 960845 w 3842110"/>
                  <a:gd name="connsiteY24" fmla="*/ 68541 h 177699"/>
                  <a:gd name="connsiteX25" fmla="*/ 720951 w 3842110"/>
                  <a:gd name="connsiteY25" fmla="*/ 119312 h 177699"/>
                  <a:gd name="connsiteX26" fmla="*/ 719682 w 3842110"/>
                  <a:gd name="connsiteY26" fmla="*/ 119312 h 177699"/>
                  <a:gd name="connsiteX27" fmla="*/ 479788 w 3842110"/>
                  <a:gd name="connsiteY27" fmla="*/ 139621 h 177699"/>
                  <a:gd name="connsiteX28" fmla="*/ 479788 w 3842110"/>
                  <a:gd name="connsiteY28" fmla="*/ 139621 h 177699"/>
                  <a:gd name="connsiteX29" fmla="*/ 239894 w 3842110"/>
                  <a:gd name="connsiteY29" fmla="*/ 166276 h 177699"/>
                  <a:gd name="connsiteX30" fmla="*/ 239894 w 3842110"/>
                  <a:gd name="connsiteY30" fmla="*/ 166276 h 177699"/>
                  <a:gd name="connsiteX31" fmla="*/ 0 w 3842110"/>
                  <a:gd name="connsiteY31" fmla="*/ 177699 h 177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842110" h="177699">
                    <a:moveTo>
                      <a:pt x="3842110" y="34271"/>
                    </a:moveTo>
                    <a:lnTo>
                      <a:pt x="3602217" y="41886"/>
                    </a:lnTo>
                    <a:moveTo>
                      <a:pt x="3602217" y="41886"/>
                    </a:moveTo>
                    <a:lnTo>
                      <a:pt x="3362323" y="33001"/>
                    </a:lnTo>
                    <a:moveTo>
                      <a:pt x="3362323" y="33001"/>
                    </a:moveTo>
                    <a:lnTo>
                      <a:pt x="3122429" y="11423"/>
                    </a:lnTo>
                    <a:moveTo>
                      <a:pt x="3121160" y="11423"/>
                    </a:moveTo>
                    <a:lnTo>
                      <a:pt x="2881266" y="0"/>
                    </a:lnTo>
                    <a:moveTo>
                      <a:pt x="2881266" y="0"/>
                    </a:moveTo>
                    <a:lnTo>
                      <a:pt x="2641372" y="11423"/>
                    </a:lnTo>
                    <a:moveTo>
                      <a:pt x="2641372" y="12693"/>
                    </a:moveTo>
                    <a:lnTo>
                      <a:pt x="2401478" y="29194"/>
                    </a:lnTo>
                    <a:moveTo>
                      <a:pt x="2401478" y="29194"/>
                    </a:moveTo>
                    <a:lnTo>
                      <a:pt x="2161584" y="29194"/>
                    </a:lnTo>
                    <a:moveTo>
                      <a:pt x="2161584" y="30463"/>
                    </a:moveTo>
                    <a:lnTo>
                      <a:pt x="1921690" y="48233"/>
                    </a:lnTo>
                    <a:moveTo>
                      <a:pt x="1920421" y="48233"/>
                    </a:moveTo>
                    <a:lnTo>
                      <a:pt x="1680527" y="26655"/>
                    </a:lnTo>
                    <a:moveTo>
                      <a:pt x="1680527" y="26655"/>
                    </a:moveTo>
                    <a:lnTo>
                      <a:pt x="1440633" y="48233"/>
                    </a:lnTo>
                    <a:moveTo>
                      <a:pt x="1440633" y="48233"/>
                    </a:moveTo>
                    <a:lnTo>
                      <a:pt x="1200739" y="69810"/>
                    </a:lnTo>
                    <a:moveTo>
                      <a:pt x="1200739" y="69810"/>
                    </a:moveTo>
                    <a:lnTo>
                      <a:pt x="960845" y="69810"/>
                    </a:lnTo>
                    <a:moveTo>
                      <a:pt x="960845" y="68541"/>
                    </a:moveTo>
                    <a:lnTo>
                      <a:pt x="720951" y="119312"/>
                    </a:lnTo>
                    <a:moveTo>
                      <a:pt x="719682" y="119312"/>
                    </a:moveTo>
                    <a:lnTo>
                      <a:pt x="479788" y="139621"/>
                    </a:lnTo>
                    <a:moveTo>
                      <a:pt x="479788" y="139621"/>
                    </a:moveTo>
                    <a:lnTo>
                      <a:pt x="239894" y="166276"/>
                    </a:lnTo>
                    <a:moveTo>
                      <a:pt x="239894" y="166276"/>
                    </a:moveTo>
                    <a:lnTo>
                      <a:pt x="0" y="177699"/>
                    </a:lnTo>
                  </a:path>
                </a:pathLst>
              </a:custGeom>
              <a:noFill/>
              <a:ln w="13959" cap="rnd">
                <a:solidFill>
                  <a:srgbClr val="016B7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09" name="자유형 346">
                <a:extLst>
                  <a:ext uri="{FF2B5EF4-FFF2-40B4-BE49-F238E27FC236}">
                    <a16:creationId xmlns:a16="http://schemas.microsoft.com/office/drawing/2014/main" id="{01105A0E-9C51-41AC-86EA-29D904086FC9}"/>
                  </a:ext>
                </a:extLst>
              </p:cNvPr>
              <p:cNvSpPr/>
              <p:nvPr/>
            </p:nvSpPr>
            <p:spPr>
              <a:xfrm>
                <a:off x="979128" y="4675784"/>
                <a:ext cx="239893" cy="177699"/>
              </a:xfrm>
              <a:custGeom>
                <a:avLst/>
                <a:gdLst>
                  <a:gd name="connsiteX0" fmla="*/ 239894 w 239893"/>
                  <a:gd name="connsiteY0" fmla="*/ 0 h 177699"/>
                  <a:gd name="connsiteX1" fmla="*/ 0 w 239893"/>
                  <a:gd name="connsiteY1" fmla="*/ 177699 h 177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9893" h="177699">
                    <a:moveTo>
                      <a:pt x="239894" y="0"/>
                    </a:moveTo>
                    <a:lnTo>
                      <a:pt x="0" y="177699"/>
                    </a:lnTo>
                  </a:path>
                </a:pathLst>
              </a:custGeom>
              <a:ln w="13959" cap="rnd">
                <a:solidFill>
                  <a:srgbClr val="EAA14B"/>
                </a:solidFill>
                <a:custDash>
                  <a:ds d="150000" sp="232500"/>
                </a:custDash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10" name="자유형 347">
                <a:extLst>
                  <a:ext uri="{FF2B5EF4-FFF2-40B4-BE49-F238E27FC236}">
                    <a16:creationId xmlns:a16="http://schemas.microsoft.com/office/drawing/2014/main" id="{736EA3B8-DFD8-4830-9C8C-319350684EFB}"/>
                  </a:ext>
                </a:extLst>
              </p:cNvPr>
              <p:cNvSpPr/>
              <p:nvPr/>
            </p:nvSpPr>
            <p:spPr>
              <a:xfrm>
                <a:off x="1219022" y="4565357"/>
                <a:ext cx="241163" cy="110427"/>
              </a:xfrm>
              <a:custGeom>
                <a:avLst/>
                <a:gdLst>
                  <a:gd name="connsiteX0" fmla="*/ 241163 w 241163"/>
                  <a:gd name="connsiteY0" fmla="*/ 0 h 110427"/>
                  <a:gd name="connsiteX1" fmla="*/ 0 w 241163"/>
                  <a:gd name="connsiteY1" fmla="*/ 110427 h 110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1163" h="110427">
                    <a:moveTo>
                      <a:pt x="241163" y="0"/>
                    </a:moveTo>
                    <a:lnTo>
                      <a:pt x="0" y="110427"/>
                    </a:lnTo>
                  </a:path>
                </a:pathLst>
              </a:custGeom>
              <a:ln w="13959" cap="rnd">
                <a:solidFill>
                  <a:srgbClr val="EAA14B"/>
                </a:solidFill>
                <a:custDash>
                  <a:ds d="150000" sp="232500"/>
                </a:custDash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11" name="자유형 348">
                <a:extLst>
                  <a:ext uri="{FF2B5EF4-FFF2-40B4-BE49-F238E27FC236}">
                    <a16:creationId xmlns:a16="http://schemas.microsoft.com/office/drawing/2014/main" id="{623F49C4-5897-412F-94F7-E41839970BA4}"/>
                  </a:ext>
                </a:extLst>
              </p:cNvPr>
              <p:cNvSpPr/>
              <p:nvPr/>
            </p:nvSpPr>
            <p:spPr>
              <a:xfrm>
                <a:off x="1460185" y="4328001"/>
                <a:ext cx="239893" cy="237355"/>
              </a:xfrm>
              <a:custGeom>
                <a:avLst/>
                <a:gdLst>
                  <a:gd name="connsiteX0" fmla="*/ 239894 w 239893"/>
                  <a:gd name="connsiteY0" fmla="*/ 0 h 237355"/>
                  <a:gd name="connsiteX1" fmla="*/ 0 w 239893"/>
                  <a:gd name="connsiteY1" fmla="*/ 237356 h 237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9893" h="237355">
                    <a:moveTo>
                      <a:pt x="239894" y="0"/>
                    </a:moveTo>
                    <a:lnTo>
                      <a:pt x="0" y="237356"/>
                    </a:lnTo>
                  </a:path>
                </a:pathLst>
              </a:custGeom>
              <a:ln w="13959" cap="rnd">
                <a:solidFill>
                  <a:srgbClr val="EAA14B"/>
                </a:solidFill>
                <a:custDash>
                  <a:ds d="150000" sp="232500"/>
                </a:custDash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12" name="자유형 349">
                <a:extLst>
                  <a:ext uri="{FF2B5EF4-FFF2-40B4-BE49-F238E27FC236}">
                    <a16:creationId xmlns:a16="http://schemas.microsoft.com/office/drawing/2014/main" id="{AAECB31F-BE33-4B64-9C93-3D52DD897F77}"/>
                  </a:ext>
                </a:extLst>
              </p:cNvPr>
              <p:cNvSpPr/>
              <p:nvPr/>
            </p:nvSpPr>
            <p:spPr>
              <a:xfrm>
                <a:off x="979128" y="4998181"/>
                <a:ext cx="239893" cy="124389"/>
              </a:xfrm>
              <a:custGeom>
                <a:avLst/>
                <a:gdLst>
                  <a:gd name="connsiteX0" fmla="*/ 239894 w 239893"/>
                  <a:gd name="connsiteY0" fmla="*/ 0 h 124389"/>
                  <a:gd name="connsiteX1" fmla="*/ 0 w 239893"/>
                  <a:gd name="connsiteY1" fmla="*/ 124390 h 124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9893" h="124389">
                    <a:moveTo>
                      <a:pt x="239894" y="0"/>
                    </a:moveTo>
                    <a:lnTo>
                      <a:pt x="0" y="124390"/>
                    </a:lnTo>
                  </a:path>
                </a:pathLst>
              </a:custGeom>
              <a:ln w="13959" cap="rnd">
                <a:solidFill>
                  <a:srgbClr val="898989"/>
                </a:solidFill>
                <a:custDash>
                  <a:ds d="142500" sp="225000"/>
                </a:custDash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13" name="자유형 350">
                <a:extLst>
                  <a:ext uri="{FF2B5EF4-FFF2-40B4-BE49-F238E27FC236}">
                    <a16:creationId xmlns:a16="http://schemas.microsoft.com/office/drawing/2014/main" id="{770A1159-C6CE-4F05-AD58-E8E2331B9853}"/>
                  </a:ext>
                </a:extLst>
              </p:cNvPr>
              <p:cNvSpPr/>
              <p:nvPr/>
            </p:nvSpPr>
            <p:spPr>
              <a:xfrm>
                <a:off x="1219022" y="4920755"/>
                <a:ext cx="241163" cy="77426"/>
              </a:xfrm>
              <a:custGeom>
                <a:avLst/>
                <a:gdLst>
                  <a:gd name="connsiteX0" fmla="*/ 241163 w 241163"/>
                  <a:gd name="connsiteY0" fmla="*/ 0 h 77426"/>
                  <a:gd name="connsiteX1" fmla="*/ 0 w 241163"/>
                  <a:gd name="connsiteY1" fmla="*/ 77426 h 77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1163" h="77426">
                    <a:moveTo>
                      <a:pt x="241163" y="0"/>
                    </a:moveTo>
                    <a:lnTo>
                      <a:pt x="0" y="77426"/>
                    </a:lnTo>
                  </a:path>
                </a:pathLst>
              </a:custGeom>
              <a:ln w="13959" cap="rnd">
                <a:solidFill>
                  <a:srgbClr val="898989"/>
                </a:solidFill>
                <a:custDash>
                  <a:ds d="127500" sp="210000"/>
                </a:custDash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14" name="자유형 351">
                <a:extLst>
                  <a:ext uri="{FF2B5EF4-FFF2-40B4-BE49-F238E27FC236}">
                    <a16:creationId xmlns:a16="http://schemas.microsoft.com/office/drawing/2014/main" id="{CCB33FA8-023E-4A96-980D-E129CCD54615}"/>
                  </a:ext>
                </a:extLst>
              </p:cNvPr>
              <p:cNvSpPr/>
              <p:nvPr/>
            </p:nvSpPr>
            <p:spPr>
              <a:xfrm>
                <a:off x="1460185" y="4764634"/>
                <a:ext cx="239893" cy="156121"/>
              </a:xfrm>
              <a:custGeom>
                <a:avLst/>
                <a:gdLst>
                  <a:gd name="connsiteX0" fmla="*/ 239894 w 239893"/>
                  <a:gd name="connsiteY0" fmla="*/ 0 h 156121"/>
                  <a:gd name="connsiteX1" fmla="*/ 0 w 239893"/>
                  <a:gd name="connsiteY1" fmla="*/ 156122 h 15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9893" h="156121">
                    <a:moveTo>
                      <a:pt x="239894" y="0"/>
                    </a:moveTo>
                    <a:lnTo>
                      <a:pt x="0" y="156122"/>
                    </a:lnTo>
                  </a:path>
                </a:pathLst>
              </a:custGeom>
              <a:ln w="13959" cap="rnd">
                <a:solidFill>
                  <a:srgbClr val="898989"/>
                </a:solidFill>
                <a:custDash>
                  <a:ds d="150000" sp="232500"/>
                </a:custDash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15" name="자유형 352">
                <a:extLst>
                  <a:ext uri="{FF2B5EF4-FFF2-40B4-BE49-F238E27FC236}">
                    <a16:creationId xmlns:a16="http://schemas.microsoft.com/office/drawing/2014/main" id="{E83C73B9-C47F-41EB-9E7C-7E2F5981E6C3}"/>
                  </a:ext>
                </a:extLst>
              </p:cNvPr>
              <p:cNvSpPr/>
              <p:nvPr/>
            </p:nvSpPr>
            <p:spPr>
              <a:xfrm>
                <a:off x="979128" y="5387850"/>
                <a:ext cx="239893" cy="63464"/>
              </a:xfrm>
              <a:custGeom>
                <a:avLst/>
                <a:gdLst>
                  <a:gd name="connsiteX0" fmla="*/ 239894 w 239893"/>
                  <a:gd name="connsiteY0" fmla="*/ 0 h 63464"/>
                  <a:gd name="connsiteX1" fmla="*/ 0 w 239893"/>
                  <a:gd name="connsiteY1" fmla="*/ 63464 h 63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9893" h="63464">
                    <a:moveTo>
                      <a:pt x="239894" y="0"/>
                    </a:moveTo>
                    <a:lnTo>
                      <a:pt x="0" y="63464"/>
                    </a:lnTo>
                  </a:path>
                </a:pathLst>
              </a:custGeom>
              <a:ln w="13959" cap="rnd">
                <a:solidFill>
                  <a:srgbClr val="016B71"/>
                </a:solidFill>
                <a:custDash>
                  <a:ds d="127500" sp="210000"/>
                </a:custDash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16" name="자유형 353">
                <a:extLst>
                  <a:ext uri="{FF2B5EF4-FFF2-40B4-BE49-F238E27FC236}">
                    <a16:creationId xmlns:a16="http://schemas.microsoft.com/office/drawing/2014/main" id="{ABF0038F-18A9-4C09-9C3B-D193D122D986}"/>
                  </a:ext>
                </a:extLst>
              </p:cNvPr>
              <p:cNvSpPr/>
              <p:nvPr/>
            </p:nvSpPr>
            <p:spPr>
              <a:xfrm>
                <a:off x="1219022" y="5344695"/>
                <a:ext cx="241163" cy="43155"/>
              </a:xfrm>
              <a:custGeom>
                <a:avLst/>
                <a:gdLst>
                  <a:gd name="connsiteX0" fmla="*/ 241163 w 241163"/>
                  <a:gd name="connsiteY0" fmla="*/ 0 h 43155"/>
                  <a:gd name="connsiteX1" fmla="*/ 0 w 241163"/>
                  <a:gd name="connsiteY1" fmla="*/ 43156 h 43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1163" h="43155">
                    <a:moveTo>
                      <a:pt x="241163" y="0"/>
                    </a:moveTo>
                    <a:lnTo>
                      <a:pt x="0" y="43156"/>
                    </a:lnTo>
                  </a:path>
                </a:pathLst>
              </a:custGeom>
              <a:ln w="13959" cap="rnd">
                <a:solidFill>
                  <a:srgbClr val="016B71"/>
                </a:solidFill>
                <a:custDash>
                  <a:ds d="127500" sp="202500"/>
                </a:custDash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17" name="자유형 354">
                <a:extLst>
                  <a:ext uri="{FF2B5EF4-FFF2-40B4-BE49-F238E27FC236}">
                    <a16:creationId xmlns:a16="http://schemas.microsoft.com/office/drawing/2014/main" id="{3F7175F0-167F-41BD-80E9-F73758AC483C}"/>
                  </a:ext>
                </a:extLst>
              </p:cNvPr>
              <p:cNvSpPr/>
              <p:nvPr/>
            </p:nvSpPr>
            <p:spPr>
              <a:xfrm>
                <a:off x="1460185" y="5286308"/>
                <a:ext cx="239893" cy="58386"/>
              </a:xfrm>
              <a:custGeom>
                <a:avLst/>
                <a:gdLst>
                  <a:gd name="connsiteX0" fmla="*/ 239894 w 239893"/>
                  <a:gd name="connsiteY0" fmla="*/ 0 h 58386"/>
                  <a:gd name="connsiteX1" fmla="*/ 0 w 239893"/>
                  <a:gd name="connsiteY1" fmla="*/ 58387 h 58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9893" h="58386">
                    <a:moveTo>
                      <a:pt x="239894" y="0"/>
                    </a:moveTo>
                    <a:lnTo>
                      <a:pt x="0" y="58387"/>
                    </a:lnTo>
                  </a:path>
                </a:pathLst>
              </a:custGeom>
              <a:ln w="13959" cap="rnd">
                <a:solidFill>
                  <a:srgbClr val="016B71"/>
                </a:solidFill>
                <a:custDash>
                  <a:ds d="127500" sp="210000"/>
                </a:custDash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18" name="자유형 355">
                <a:extLst>
                  <a:ext uri="{FF2B5EF4-FFF2-40B4-BE49-F238E27FC236}">
                    <a16:creationId xmlns:a16="http://schemas.microsoft.com/office/drawing/2014/main" id="{EEF3B0CB-1182-4250-9536-87F38D28CDA5}"/>
                  </a:ext>
                </a:extLst>
              </p:cNvPr>
              <p:cNvSpPr/>
              <p:nvPr/>
            </p:nvSpPr>
            <p:spPr>
              <a:xfrm>
                <a:off x="1700079" y="5215228"/>
                <a:ext cx="239893" cy="71079"/>
              </a:xfrm>
              <a:custGeom>
                <a:avLst/>
                <a:gdLst>
                  <a:gd name="connsiteX0" fmla="*/ 239894 w 239893"/>
                  <a:gd name="connsiteY0" fmla="*/ 0 h 71079"/>
                  <a:gd name="connsiteX1" fmla="*/ 0 w 239893"/>
                  <a:gd name="connsiteY1" fmla="*/ 71080 h 7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9893" h="71079">
                    <a:moveTo>
                      <a:pt x="239894" y="0"/>
                    </a:moveTo>
                    <a:lnTo>
                      <a:pt x="0" y="71080"/>
                    </a:lnTo>
                  </a:path>
                </a:pathLst>
              </a:custGeom>
              <a:ln w="13959" cap="rnd">
                <a:solidFill>
                  <a:srgbClr val="016B71"/>
                </a:solidFill>
                <a:custDash>
                  <a:ds d="127500" sp="210000"/>
                </a:custDash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19" name="자유형 356">
                <a:extLst>
                  <a:ext uri="{FF2B5EF4-FFF2-40B4-BE49-F238E27FC236}">
                    <a16:creationId xmlns:a16="http://schemas.microsoft.com/office/drawing/2014/main" id="{EF9BBE6D-EB19-47BC-8DCF-F326D27B398C}"/>
                  </a:ext>
                </a:extLst>
              </p:cNvPr>
              <p:cNvSpPr/>
              <p:nvPr/>
            </p:nvSpPr>
            <p:spPr>
              <a:xfrm>
                <a:off x="1700079" y="4613589"/>
                <a:ext cx="239893" cy="151044"/>
              </a:xfrm>
              <a:custGeom>
                <a:avLst/>
                <a:gdLst>
                  <a:gd name="connsiteX0" fmla="*/ 239894 w 239893"/>
                  <a:gd name="connsiteY0" fmla="*/ 0 h 151044"/>
                  <a:gd name="connsiteX1" fmla="*/ 0 w 239893"/>
                  <a:gd name="connsiteY1" fmla="*/ 151044 h 15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9893" h="151044">
                    <a:moveTo>
                      <a:pt x="239894" y="0"/>
                    </a:moveTo>
                    <a:lnTo>
                      <a:pt x="0" y="151044"/>
                    </a:lnTo>
                  </a:path>
                </a:pathLst>
              </a:custGeom>
              <a:ln w="13959" cap="rnd">
                <a:solidFill>
                  <a:srgbClr val="898989"/>
                </a:solidFill>
                <a:custDash>
                  <a:ds d="150000" sp="232500"/>
                </a:custDash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20" name="자유형 357">
                <a:extLst>
                  <a:ext uri="{FF2B5EF4-FFF2-40B4-BE49-F238E27FC236}">
                    <a16:creationId xmlns:a16="http://schemas.microsoft.com/office/drawing/2014/main" id="{8A5A8EDB-EB29-4BBA-BB5B-D13259FFF7C6}"/>
                  </a:ext>
                </a:extLst>
              </p:cNvPr>
              <p:cNvSpPr/>
              <p:nvPr/>
            </p:nvSpPr>
            <p:spPr>
              <a:xfrm>
                <a:off x="1700079" y="4105877"/>
                <a:ext cx="239893" cy="222124"/>
              </a:xfrm>
              <a:custGeom>
                <a:avLst/>
                <a:gdLst>
                  <a:gd name="connsiteX0" fmla="*/ 239894 w 239893"/>
                  <a:gd name="connsiteY0" fmla="*/ 0 h 222124"/>
                  <a:gd name="connsiteX1" fmla="*/ 0 w 239893"/>
                  <a:gd name="connsiteY1" fmla="*/ 222124 h 222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9893" h="222124">
                    <a:moveTo>
                      <a:pt x="239894" y="0"/>
                    </a:moveTo>
                    <a:lnTo>
                      <a:pt x="0" y="222124"/>
                    </a:lnTo>
                  </a:path>
                </a:pathLst>
              </a:custGeom>
              <a:ln w="13959" cap="rnd">
                <a:solidFill>
                  <a:srgbClr val="EAA14B"/>
                </a:solidFill>
                <a:custDash>
                  <a:ds d="150000" sp="232500"/>
                </a:custDash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21" name="자유형 358">
                <a:extLst>
                  <a:ext uri="{FF2B5EF4-FFF2-40B4-BE49-F238E27FC236}">
                    <a16:creationId xmlns:a16="http://schemas.microsoft.com/office/drawing/2014/main" id="{8931CE9C-6058-45D4-BE7E-6B95D401ED09}"/>
                  </a:ext>
                </a:extLst>
              </p:cNvPr>
              <p:cNvSpPr/>
              <p:nvPr/>
            </p:nvSpPr>
            <p:spPr>
              <a:xfrm>
                <a:off x="6452263" y="5728017"/>
                <a:ext cx="5042849" cy="12692"/>
              </a:xfrm>
              <a:custGeom>
                <a:avLst/>
                <a:gdLst>
                  <a:gd name="connsiteX0" fmla="*/ 0 w 5042849"/>
                  <a:gd name="connsiteY0" fmla="*/ 0 h 12692"/>
                  <a:gd name="connsiteX1" fmla="*/ 5042850 w 5042849"/>
                  <a:gd name="connsiteY1" fmla="*/ 0 h 12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42849" h="12692">
                    <a:moveTo>
                      <a:pt x="0" y="0"/>
                    </a:moveTo>
                    <a:lnTo>
                      <a:pt x="5042850" y="0"/>
                    </a:lnTo>
                  </a:path>
                </a:pathLst>
              </a:custGeom>
              <a:ln w="2538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22" name="자유형 362">
                <a:extLst>
                  <a:ext uri="{FF2B5EF4-FFF2-40B4-BE49-F238E27FC236}">
                    <a16:creationId xmlns:a16="http://schemas.microsoft.com/office/drawing/2014/main" id="{B6E4CEC2-E8DF-4B22-B4C0-9DB7505BE5EC}"/>
                  </a:ext>
                </a:extLst>
              </p:cNvPr>
              <p:cNvSpPr/>
              <p:nvPr/>
            </p:nvSpPr>
            <p:spPr>
              <a:xfrm>
                <a:off x="6547459" y="5112416"/>
                <a:ext cx="48233" cy="48232"/>
              </a:xfrm>
              <a:custGeom>
                <a:avLst/>
                <a:gdLst>
                  <a:gd name="connsiteX0" fmla="*/ 24117 w 48233"/>
                  <a:gd name="connsiteY0" fmla="*/ 48233 h 48232"/>
                  <a:gd name="connsiteX1" fmla="*/ 48233 w 48233"/>
                  <a:gd name="connsiteY1" fmla="*/ 24117 h 48232"/>
                  <a:gd name="connsiteX2" fmla="*/ 24117 w 48233"/>
                  <a:gd name="connsiteY2" fmla="*/ 0 h 48232"/>
                  <a:gd name="connsiteX3" fmla="*/ 0 w 48233"/>
                  <a:gd name="connsiteY3" fmla="*/ 24117 h 48232"/>
                  <a:gd name="connsiteX4" fmla="*/ 24117 w 48233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3" h="48232">
                    <a:moveTo>
                      <a:pt x="24117" y="48233"/>
                    </a:moveTo>
                    <a:cubicBezTo>
                      <a:pt x="36809" y="48233"/>
                      <a:pt x="48233" y="38078"/>
                      <a:pt x="48233" y="24117"/>
                    </a:cubicBezTo>
                    <a:cubicBezTo>
                      <a:pt x="48233" y="10154"/>
                      <a:pt x="38078" y="0"/>
                      <a:pt x="24117" y="0"/>
                    </a:cubicBezTo>
                    <a:cubicBezTo>
                      <a:pt x="10155" y="0"/>
                      <a:pt x="0" y="10154"/>
                      <a:pt x="0" y="24117"/>
                    </a:cubicBezTo>
                    <a:cubicBezTo>
                      <a:pt x="0" y="38078"/>
                      <a:pt x="10155" y="48233"/>
                      <a:pt x="24117" y="48233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23" name="자유형 363">
                <a:extLst>
                  <a:ext uri="{FF2B5EF4-FFF2-40B4-BE49-F238E27FC236}">
                    <a16:creationId xmlns:a16="http://schemas.microsoft.com/office/drawing/2014/main" id="{9BA1C479-47C0-4A29-BCFD-18110F1981B0}"/>
                  </a:ext>
                </a:extLst>
              </p:cNvPr>
              <p:cNvSpPr/>
              <p:nvPr/>
            </p:nvSpPr>
            <p:spPr>
              <a:xfrm>
                <a:off x="6788622" y="4952487"/>
                <a:ext cx="48233" cy="48232"/>
              </a:xfrm>
              <a:custGeom>
                <a:avLst/>
                <a:gdLst>
                  <a:gd name="connsiteX0" fmla="*/ 24117 w 48233"/>
                  <a:gd name="connsiteY0" fmla="*/ 48232 h 48232"/>
                  <a:gd name="connsiteX1" fmla="*/ 48233 w 48233"/>
                  <a:gd name="connsiteY1" fmla="*/ 24116 h 48232"/>
                  <a:gd name="connsiteX2" fmla="*/ 24117 w 48233"/>
                  <a:gd name="connsiteY2" fmla="*/ 0 h 48232"/>
                  <a:gd name="connsiteX3" fmla="*/ 0 w 48233"/>
                  <a:gd name="connsiteY3" fmla="*/ 24116 h 48232"/>
                  <a:gd name="connsiteX4" fmla="*/ 24117 w 48233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3" h="48232">
                    <a:moveTo>
                      <a:pt x="24117" y="48232"/>
                    </a:moveTo>
                    <a:cubicBezTo>
                      <a:pt x="36809" y="48232"/>
                      <a:pt x="48233" y="38078"/>
                      <a:pt x="48233" y="24116"/>
                    </a:cubicBezTo>
                    <a:cubicBezTo>
                      <a:pt x="48233" y="10154"/>
                      <a:pt x="38078" y="0"/>
                      <a:pt x="24117" y="0"/>
                    </a:cubicBezTo>
                    <a:cubicBezTo>
                      <a:pt x="10155" y="0"/>
                      <a:pt x="0" y="10154"/>
                      <a:pt x="0" y="24116"/>
                    </a:cubicBezTo>
                    <a:cubicBezTo>
                      <a:pt x="0" y="38078"/>
                      <a:pt x="10155" y="48232"/>
                      <a:pt x="24117" y="48232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24" name="자유형 364">
                <a:extLst>
                  <a:ext uri="{FF2B5EF4-FFF2-40B4-BE49-F238E27FC236}">
                    <a16:creationId xmlns:a16="http://schemas.microsoft.com/office/drawing/2014/main" id="{A17A96F0-F097-474E-8206-B84A6AF13B6B}"/>
                  </a:ext>
                </a:extLst>
              </p:cNvPr>
              <p:cNvSpPr/>
              <p:nvPr/>
            </p:nvSpPr>
            <p:spPr>
              <a:xfrm>
                <a:off x="7028516" y="4831906"/>
                <a:ext cx="48232" cy="48232"/>
              </a:xfrm>
              <a:custGeom>
                <a:avLst/>
                <a:gdLst>
                  <a:gd name="connsiteX0" fmla="*/ 24117 w 48232"/>
                  <a:gd name="connsiteY0" fmla="*/ 48232 h 48232"/>
                  <a:gd name="connsiteX1" fmla="*/ 48232 w 48232"/>
                  <a:gd name="connsiteY1" fmla="*/ 24116 h 48232"/>
                  <a:gd name="connsiteX2" fmla="*/ 24117 w 48232"/>
                  <a:gd name="connsiteY2" fmla="*/ 0 h 48232"/>
                  <a:gd name="connsiteX3" fmla="*/ 0 w 48232"/>
                  <a:gd name="connsiteY3" fmla="*/ 24116 h 48232"/>
                  <a:gd name="connsiteX4" fmla="*/ 24117 w 48232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7" y="48232"/>
                    </a:moveTo>
                    <a:cubicBezTo>
                      <a:pt x="36809" y="48232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4117" y="48232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25" name="자유형 365">
                <a:extLst>
                  <a:ext uri="{FF2B5EF4-FFF2-40B4-BE49-F238E27FC236}">
                    <a16:creationId xmlns:a16="http://schemas.microsoft.com/office/drawing/2014/main" id="{D6DCE39F-550A-4F87-B75E-59BFD34F8B2A}"/>
                  </a:ext>
                </a:extLst>
              </p:cNvPr>
              <p:cNvSpPr/>
              <p:nvPr/>
            </p:nvSpPr>
            <p:spPr>
              <a:xfrm>
                <a:off x="7268410" y="4654206"/>
                <a:ext cx="48232" cy="48232"/>
              </a:xfrm>
              <a:custGeom>
                <a:avLst/>
                <a:gdLst>
                  <a:gd name="connsiteX0" fmla="*/ 24116 w 48232"/>
                  <a:gd name="connsiteY0" fmla="*/ 48232 h 48232"/>
                  <a:gd name="connsiteX1" fmla="*/ 48232 w 48232"/>
                  <a:gd name="connsiteY1" fmla="*/ 24116 h 48232"/>
                  <a:gd name="connsiteX2" fmla="*/ 24116 w 48232"/>
                  <a:gd name="connsiteY2" fmla="*/ 0 h 48232"/>
                  <a:gd name="connsiteX3" fmla="*/ 0 w 48232"/>
                  <a:gd name="connsiteY3" fmla="*/ 24116 h 48232"/>
                  <a:gd name="connsiteX4" fmla="*/ 24116 w 48232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6" y="48232"/>
                    </a:moveTo>
                    <a:cubicBezTo>
                      <a:pt x="36809" y="48232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6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4116" y="48232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26" name="자유형 366">
                <a:extLst>
                  <a:ext uri="{FF2B5EF4-FFF2-40B4-BE49-F238E27FC236}">
                    <a16:creationId xmlns:a16="http://schemas.microsoft.com/office/drawing/2014/main" id="{1B8DB549-0C8C-47B0-BD13-241A1911B6C2}"/>
                  </a:ext>
                </a:extLst>
              </p:cNvPr>
              <p:cNvSpPr/>
              <p:nvPr/>
            </p:nvSpPr>
            <p:spPr>
              <a:xfrm>
                <a:off x="7508304" y="4486661"/>
                <a:ext cx="48232" cy="48232"/>
              </a:xfrm>
              <a:custGeom>
                <a:avLst/>
                <a:gdLst>
                  <a:gd name="connsiteX0" fmla="*/ 24117 w 48232"/>
                  <a:gd name="connsiteY0" fmla="*/ 48232 h 48232"/>
                  <a:gd name="connsiteX1" fmla="*/ 48232 w 48232"/>
                  <a:gd name="connsiteY1" fmla="*/ 24116 h 48232"/>
                  <a:gd name="connsiteX2" fmla="*/ 24117 w 48232"/>
                  <a:gd name="connsiteY2" fmla="*/ 0 h 48232"/>
                  <a:gd name="connsiteX3" fmla="*/ 0 w 48232"/>
                  <a:gd name="connsiteY3" fmla="*/ 24116 h 48232"/>
                  <a:gd name="connsiteX4" fmla="*/ 24117 w 48232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7" y="48232"/>
                    </a:moveTo>
                    <a:cubicBezTo>
                      <a:pt x="36809" y="48232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4117" y="48232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27" name="자유형 367">
                <a:extLst>
                  <a:ext uri="{FF2B5EF4-FFF2-40B4-BE49-F238E27FC236}">
                    <a16:creationId xmlns:a16="http://schemas.microsoft.com/office/drawing/2014/main" id="{F22CC657-9CA4-44A4-994A-34AA30799DBF}"/>
                  </a:ext>
                </a:extLst>
              </p:cNvPr>
              <p:cNvSpPr/>
              <p:nvPr/>
            </p:nvSpPr>
            <p:spPr>
              <a:xfrm>
                <a:off x="7748198" y="4484123"/>
                <a:ext cx="48232" cy="48232"/>
              </a:xfrm>
              <a:custGeom>
                <a:avLst/>
                <a:gdLst>
                  <a:gd name="connsiteX0" fmla="*/ 24116 w 48232"/>
                  <a:gd name="connsiteY0" fmla="*/ 48233 h 48232"/>
                  <a:gd name="connsiteX1" fmla="*/ 48232 w 48232"/>
                  <a:gd name="connsiteY1" fmla="*/ 24117 h 48232"/>
                  <a:gd name="connsiteX2" fmla="*/ 24116 w 48232"/>
                  <a:gd name="connsiteY2" fmla="*/ 0 h 48232"/>
                  <a:gd name="connsiteX3" fmla="*/ 0 w 48232"/>
                  <a:gd name="connsiteY3" fmla="*/ 24117 h 48232"/>
                  <a:gd name="connsiteX4" fmla="*/ 24116 w 48232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6" y="48233"/>
                    </a:moveTo>
                    <a:cubicBezTo>
                      <a:pt x="36809" y="48233"/>
                      <a:pt x="48232" y="38078"/>
                      <a:pt x="48232" y="24117"/>
                    </a:cubicBezTo>
                    <a:cubicBezTo>
                      <a:pt x="48232" y="10154"/>
                      <a:pt x="38078" y="0"/>
                      <a:pt x="24116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4116" y="48233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28" name="자유형 368">
                <a:extLst>
                  <a:ext uri="{FF2B5EF4-FFF2-40B4-BE49-F238E27FC236}">
                    <a16:creationId xmlns:a16="http://schemas.microsoft.com/office/drawing/2014/main" id="{6F4CFE65-695D-406E-83F1-75D7AABB0850}"/>
                  </a:ext>
                </a:extLst>
              </p:cNvPr>
              <p:cNvSpPr/>
              <p:nvPr/>
            </p:nvSpPr>
            <p:spPr>
              <a:xfrm>
                <a:off x="7989361" y="4424467"/>
                <a:ext cx="48232" cy="48232"/>
              </a:xfrm>
              <a:custGeom>
                <a:avLst/>
                <a:gdLst>
                  <a:gd name="connsiteX0" fmla="*/ 24116 w 48232"/>
                  <a:gd name="connsiteY0" fmla="*/ 48232 h 48232"/>
                  <a:gd name="connsiteX1" fmla="*/ 48232 w 48232"/>
                  <a:gd name="connsiteY1" fmla="*/ 24116 h 48232"/>
                  <a:gd name="connsiteX2" fmla="*/ 24116 w 48232"/>
                  <a:gd name="connsiteY2" fmla="*/ 0 h 48232"/>
                  <a:gd name="connsiteX3" fmla="*/ 0 w 48232"/>
                  <a:gd name="connsiteY3" fmla="*/ 24116 h 48232"/>
                  <a:gd name="connsiteX4" fmla="*/ 24116 w 48232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6" y="48232"/>
                    </a:moveTo>
                    <a:cubicBezTo>
                      <a:pt x="36809" y="48232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6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4116" y="48232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29" name="자유형 369">
                <a:extLst>
                  <a:ext uri="{FF2B5EF4-FFF2-40B4-BE49-F238E27FC236}">
                    <a16:creationId xmlns:a16="http://schemas.microsoft.com/office/drawing/2014/main" id="{28E196A0-8899-470E-87B3-259BBC27FD38}"/>
                  </a:ext>
                </a:extLst>
              </p:cNvPr>
              <p:cNvSpPr/>
              <p:nvPr/>
            </p:nvSpPr>
            <p:spPr>
              <a:xfrm>
                <a:off x="8229255" y="4391465"/>
                <a:ext cx="48233" cy="48232"/>
              </a:xfrm>
              <a:custGeom>
                <a:avLst/>
                <a:gdLst>
                  <a:gd name="connsiteX0" fmla="*/ 24117 w 48233"/>
                  <a:gd name="connsiteY0" fmla="*/ 48232 h 48232"/>
                  <a:gd name="connsiteX1" fmla="*/ 48233 w 48233"/>
                  <a:gd name="connsiteY1" fmla="*/ 24116 h 48232"/>
                  <a:gd name="connsiteX2" fmla="*/ 24117 w 48233"/>
                  <a:gd name="connsiteY2" fmla="*/ 0 h 48232"/>
                  <a:gd name="connsiteX3" fmla="*/ 0 w 48233"/>
                  <a:gd name="connsiteY3" fmla="*/ 24116 h 48232"/>
                  <a:gd name="connsiteX4" fmla="*/ 24117 w 48233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3" h="48232">
                    <a:moveTo>
                      <a:pt x="24117" y="48232"/>
                    </a:moveTo>
                    <a:cubicBezTo>
                      <a:pt x="36809" y="48232"/>
                      <a:pt x="48233" y="38078"/>
                      <a:pt x="48233" y="24116"/>
                    </a:cubicBezTo>
                    <a:cubicBezTo>
                      <a:pt x="48233" y="10154"/>
                      <a:pt x="38078" y="0"/>
                      <a:pt x="24117" y="0"/>
                    </a:cubicBezTo>
                    <a:cubicBezTo>
                      <a:pt x="10155" y="0"/>
                      <a:pt x="0" y="10154"/>
                      <a:pt x="0" y="24116"/>
                    </a:cubicBezTo>
                    <a:cubicBezTo>
                      <a:pt x="0" y="38078"/>
                      <a:pt x="10155" y="48232"/>
                      <a:pt x="24117" y="48232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30" name="자유형 370">
                <a:extLst>
                  <a:ext uri="{FF2B5EF4-FFF2-40B4-BE49-F238E27FC236}">
                    <a16:creationId xmlns:a16="http://schemas.microsoft.com/office/drawing/2014/main" id="{A58300FD-2672-497B-B353-4C4D3A3EE214}"/>
                  </a:ext>
                </a:extLst>
              </p:cNvPr>
              <p:cNvSpPr/>
              <p:nvPr/>
            </p:nvSpPr>
            <p:spPr>
              <a:xfrm>
                <a:off x="8469149" y="4312770"/>
                <a:ext cx="48232" cy="48232"/>
              </a:xfrm>
              <a:custGeom>
                <a:avLst/>
                <a:gdLst>
                  <a:gd name="connsiteX0" fmla="*/ 24117 w 48232"/>
                  <a:gd name="connsiteY0" fmla="*/ 48233 h 48232"/>
                  <a:gd name="connsiteX1" fmla="*/ 48232 w 48232"/>
                  <a:gd name="connsiteY1" fmla="*/ 24117 h 48232"/>
                  <a:gd name="connsiteX2" fmla="*/ 24117 w 48232"/>
                  <a:gd name="connsiteY2" fmla="*/ 0 h 48232"/>
                  <a:gd name="connsiteX3" fmla="*/ 0 w 48232"/>
                  <a:gd name="connsiteY3" fmla="*/ 24117 h 48232"/>
                  <a:gd name="connsiteX4" fmla="*/ 24117 w 48232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7" y="48233"/>
                    </a:moveTo>
                    <a:cubicBezTo>
                      <a:pt x="36809" y="48233"/>
                      <a:pt x="48232" y="38078"/>
                      <a:pt x="48232" y="24117"/>
                    </a:cubicBezTo>
                    <a:cubicBezTo>
                      <a:pt x="48232" y="10154"/>
                      <a:pt x="38078" y="0"/>
                      <a:pt x="24117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4117" y="48233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31" name="자유형 371">
                <a:extLst>
                  <a:ext uri="{FF2B5EF4-FFF2-40B4-BE49-F238E27FC236}">
                    <a16:creationId xmlns:a16="http://schemas.microsoft.com/office/drawing/2014/main" id="{AACFFA5B-5402-4CCC-9F38-48DFC1A968A5}"/>
                  </a:ext>
                </a:extLst>
              </p:cNvPr>
              <p:cNvSpPr/>
              <p:nvPr/>
            </p:nvSpPr>
            <p:spPr>
              <a:xfrm>
                <a:off x="8709043" y="4330540"/>
                <a:ext cx="48232" cy="48232"/>
              </a:xfrm>
              <a:custGeom>
                <a:avLst/>
                <a:gdLst>
                  <a:gd name="connsiteX0" fmla="*/ 24116 w 48232"/>
                  <a:gd name="connsiteY0" fmla="*/ 48232 h 48232"/>
                  <a:gd name="connsiteX1" fmla="*/ 48232 w 48232"/>
                  <a:gd name="connsiteY1" fmla="*/ 24116 h 48232"/>
                  <a:gd name="connsiteX2" fmla="*/ 24116 w 48232"/>
                  <a:gd name="connsiteY2" fmla="*/ 0 h 48232"/>
                  <a:gd name="connsiteX3" fmla="*/ 0 w 48232"/>
                  <a:gd name="connsiteY3" fmla="*/ 24116 h 48232"/>
                  <a:gd name="connsiteX4" fmla="*/ 24116 w 48232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6" y="48232"/>
                    </a:moveTo>
                    <a:cubicBezTo>
                      <a:pt x="36809" y="48232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6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4116" y="48232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32" name="자유형 372">
                <a:extLst>
                  <a:ext uri="{FF2B5EF4-FFF2-40B4-BE49-F238E27FC236}">
                    <a16:creationId xmlns:a16="http://schemas.microsoft.com/office/drawing/2014/main" id="{8586DE85-0EA7-436C-A7C8-AA0C4C959FE2}"/>
                  </a:ext>
                </a:extLst>
              </p:cNvPr>
              <p:cNvSpPr/>
              <p:nvPr/>
            </p:nvSpPr>
            <p:spPr>
              <a:xfrm>
                <a:off x="8948937" y="4282307"/>
                <a:ext cx="48232" cy="48232"/>
              </a:xfrm>
              <a:custGeom>
                <a:avLst/>
                <a:gdLst>
                  <a:gd name="connsiteX0" fmla="*/ 24117 w 48232"/>
                  <a:gd name="connsiteY0" fmla="*/ 48233 h 48232"/>
                  <a:gd name="connsiteX1" fmla="*/ 48232 w 48232"/>
                  <a:gd name="connsiteY1" fmla="*/ 24116 h 48232"/>
                  <a:gd name="connsiteX2" fmla="*/ 24117 w 48232"/>
                  <a:gd name="connsiteY2" fmla="*/ 0 h 48232"/>
                  <a:gd name="connsiteX3" fmla="*/ 0 w 48232"/>
                  <a:gd name="connsiteY3" fmla="*/ 24116 h 48232"/>
                  <a:gd name="connsiteX4" fmla="*/ 24117 w 48232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7" y="48233"/>
                    </a:moveTo>
                    <a:cubicBezTo>
                      <a:pt x="36809" y="48233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3"/>
                      <a:pt x="24117" y="48233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33" name="자유형 373">
                <a:extLst>
                  <a:ext uri="{FF2B5EF4-FFF2-40B4-BE49-F238E27FC236}">
                    <a16:creationId xmlns:a16="http://schemas.microsoft.com/office/drawing/2014/main" id="{A7702675-8088-4A79-BE59-68D9F771A4FB}"/>
                  </a:ext>
                </a:extLst>
              </p:cNvPr>
              <p:cNvSpPr/>
              <p:nvPr/>
            </p:nvSpPr>
            <p:spPr>
              <a:xfrm>
                <a:off x="9190100" y="4326732"/>
                <a:ext cx="48232" cy="48232"/>
              </a:xfrm>
              <a:custGeom>
                <a:avLst/>
                <a:gdLst>
                  <a:gd name="connsiteX0" fmla="*/ 24117 w 48232"/>
                  <a:gd name="connsiteY0" fmla="*/ 48233 h 48232"/>
                  <a:gd name="connsiteX1" fmla="*/ 48232 w 48232"/>
                  <a:gd name="connsiteY1" fmla="*/ 24116 h 48232"/>
                  <a:gd name="connsiteX2" fmla="*/ 24117 w 48232"/>
                  <a:gd name="connsiteY2" fmla="*/ 0 h 48232"/>
                  <a:gd name="connsiteX3" fmla="*/ 0 w 48232"/>
                  <a:gd name="connsiteY3" fmla="*/ 24116 h 48232"/>
                  <a:gd name="connsiteX4" fmla="*/ 24117 w 48232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7" y="48233"/>
                    </a:moveTo>
                    <a:cubicBezTo>
                      <a:pt x="36809" y="48233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3"/>
                      <a:pt x="24117" y="48233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34" name="자유형 374">
                <a:extLst>
                  <a:ext uri="{FF2B5EF4-FFF2-40B4-BE49-F238E27FC236}">
                    <a16:creationId xmlns:a16="http://schemas.microsoft.com/office/drawing/2014/main" id="{635039B1-B813-4430-8B6F-38813F4CE4BA}"/>
                  </a:ext>
                </a:extLst>
              </p:cNvPr>
              <p:cNvSpPr/>
              <p:nvPr/>
            </p:nvSpPr>
            <p:spPr>
              <a:xfrm>
                <a:off x="9429994" y="4321655"/>
                <a:ext cx="48232" cy="48232"/>
              </a:xfrm>
              <a:custGeom>
                <a:avLst/>
                <a:gdLst>
                  <a:gd name="connsiteX0" fmla="*/ 24116 w 48232"/>
                  <a:gd name="connsiteY0" fmla="*/ 48232 h 48232"/>
                  <a:gd name="connsiteX1" fmla="*/ 48232 w 48232"/>
                  <a:gd name="connsiteY1" fmla="*/ 24116 h 48232"/>
                  <a:gd name="connsiteX2" fmla="*/ 24116 w 48232"/>
                  <a:gd name="connsiteY2" fmla="*/ 0 h 48232"/>
                  <a:gd name="connsiteX3" fmla="*/ 0 w 48232"/>
                  <a:gd name="connsiteY3" fmla="*/ 24116 h 48232"/>
                  <a:gd name="connsiteX4" fmla="*/ 24116 w 48232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6" y="48232"/>
                    </a:moveTo>
                    <a:cubicBezTo>
                      <a:pt x="36809" y="48232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6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4116" y="48232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35" name="자유형 375">
                <a:extLst>
                  <a:ext uri="{FF2B5EF4-FFF2-40B4-BE49-F238E27FC236}">
                    <a16:creationId xmlns:a16="http://schemas.microsoft.com/office/drawing/2014/main" id="{E2808A13-42FC-439D-A3AD-4CCEF184192C}"/>
                  </a:ext>
                </a:extLst>
              </p:cNvPr>
              <p:cNvSpPr/>
              <p:nvPr/>
            </p:nvSpPr>
            <p:spPr>
              <a:xfrm>
                <a:off x="9669887" y="4317847"/>
                <a:ext cx="48233" cy="48232"/>
              </a:xfrm>
              <a:custGeom>
                <a:avLst/>
                <a:gdLst>
                  <a:gd name="connsiteX0" fmla="*/ 24117 w 48233"/>
                  <a:gd name="connsiteY0" fmla="*/ 48232 h 48232"/>
                  <a:gd name="connsiteX1" fmla="*/ 48233 w 48233"/>
                  <a:gd name="connsiteY1" fmla="*/ 24116 h 48232"/>
                  <a:gd name="connsiteX2" fmla="*/ 24117 w 48233"/>
                  <a:gd name="connsiteY2" fmla="*/ 0 h 48232"/>
                  <a:gd name="connsiteX3" fmla="*/ 0 w 48233"/>
                  <a:gd name="connsiteY3" fmla="*/ 24116 h 48232"/>
                  <a:gd name="connsiteX4" fmla="*/ 24117 w 48233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3" h="48232">
                    <a:moveTo>
                      <a:pt x="24117" y="48232"/>
                    </a:moveTo>
                    <a:cubicBezTo>
                      <a:pt x="36809" y="48232"/>
                      <a:pt x="48233" y="38078"/>
                      <a:pt x="48233" y="24116"/>
                    </a:cubicBezTo>
                    <a:cubicBezTo>
                      <a:pt x="48233" y="10154"/>
                      <a:pt x="38078" y="0"/>
                      <a:pt x="24117" y="0"/>
                    </a:cubicBezTo>
                    <a:cubicBezTo>
                      <a:pt x="10155" y="0"/>
                      <a:pt x="0" y="10154"/>
                      <a:pt x="0" y="24116"/>
                    </a:cubicBezTo>
                    <a:cubicBezTo>
                      <a:pt x="0" y="38078"/>
                      <a:pt x="10155" y="48232"/>
                      <a:pt x="24117" y="48232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36" name="자유형 376">
                <a:extLst>
                  <a:ext uri="{FF2B5EF4-FFF2-40B4-BE49-F238E27FC236}">
                    <a16:creationId xmlns:a16="http://schemas.microsoft.com/office/drawing/2014/main" id="{6D874EC4-D4D1-4B07-8E8C-6C52A579442E}"/>
                  </a:ext>
                </a:extLst>
              </p:cNvPr>
              <p:cNvSpPr/>
              <p:nvPr/>
            </p:nvSpPr>
            <p:spPr>
              <a:xfrm>
                <a:off x="9909782" y="4325463"/>
                <a:ext cx="48232" cy="48232"/>
              </a:xfrm>
              <a:custGeom>
                <a:avLst/>
                <a:gdLst>
                  <a:gd name="connsiteX0" fmla="*/ 24117 w 48232"/>
                  <a:gd name="connsiteY0" fmla="*/ 48233 h 48232"/>
                  <a:gd name="connsiteX1" fmla="*/ 48232 w 48232"/>
                  <a:gd name="connsiteY1" fmla="*/ 24117 h 48232"/>
                  <a:gd name="connsiteX2" fmla="*/ 24117 w 48232"/>
                  <a:gd name="connsiteY2" fmla="*/ 0 h 48232"/>
                  <a:gd name="connsiteX3" fmla="*/ 0 w 48232"/>
                  <a:gd name="connsiteY3" fmla="*/ 24117 h 48232"/>
                  <a:gd name="connsiteX4" fmla="*/ 24117 w 48232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7" y="48233"/>
                    </a:moveTo>
                    <a:cubicBezTo>
                      <a:pt x="36809" y="48233"/>
                      <a:pt x="48232" y="38078"/>
                      <a:pt x="48232" y="24117"/>
                    </a:cubicBezTo>
                    <a:cubicBezTo>
                      <a:pt x="48232" y="10154"/>
                      <a:pt x="38078" y="0"/>
                      <a:pt x="24117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4117" y="48233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37" name="자유형 377">
                <a:extLst>
                  <a:ext uri="{FF2B5EF4-FFF2-40B4-BE49-F238E27FC236}">
                    <a16:creationId xmlns:a16="http://schemas.microsoft.com/office/drawing/2014/main" id="{3120EB53-35DC-4736-A49C-528EAC2EEBD3}"/>
                  </a:ext>
                </a:extLst>
              </p:cNvPr>
              <p:cNvSpPr/>
              <p:nvPr/>
            </p:nvSpPr>
            <p:spPr>
              <a:xfrm>
                <a:off x="10149676" y="4295000"/>
                <a:ext cx="48232" cy="48232"/>
              </a:xfrm>
              <a:custGeom>
                <a:avLst/>
                <a:gdLst>
                  <a:gd name="connsiteX0" fmla="*/ 24116 w 48232"/>
                  <a:gd name="connsiteY0" fmla="*/ 48233 h 48232"/>
                  <a:gd name="connsiteX1" fmla="*/ 48232 w 48232"/>
                  <a:gd name="connsiteY1" fmla="*/ 24116 h 48232"/>
                  <a:gd name="connsiteX2" fmla="*/ 24116 w 48232"/>
                  <a:gd name="connsiteY2" fmla="*/ 0 h 48232"/>
                  <a:gd name="connsiteX3" fmla="*/ 0 w 48232"/>
                  <a:gd name="connsiteY3" fmla="*/ 24116 h 48232"/>
                  <a:gd name="connsiteX4" fmla="*/ 24116 w 48232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6" y="48233"/>
                    </a:moveTo>
                    <a:cubicBezTo>
                      <a:pt x="36809" y="48233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6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3"/>
                      <a:pt x="24116" y="48233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38" name="자유형 378">
                <a:extLst>
                  <a:ext uri="{FF2B5EF4-FFF2-40B4-BE49-F238E27FC236}">
                    <a16:creationId xmlns:a16="http://schemas.microsoft.com/office/drawing/2014/main" id="{E854BA54-52FE-4103-97CB-26E320725C65}"/>
                  </a:ext>
                </a:extLst>
              </p:cNvPr>
              <p:cNvSpPr/>
              <p:nvPr/>
            </p:nvSpPr>
            <p:spPr>
              <a:xfrm>
                <a:off x="10389569" y="4297539"/>
                <a:ext cx="48232" cy="48232"/>
              </a:xfrm>
              <a:custGeom>
                <a:avLst/>
                <a:gdLst>
                  <a:gd name="connsiteX0" fmla="*/ 24117 w 48232"/>
                  <a:gd name="connsiteY0" fmla="*/ 48232 h 48232"/>
                  <a:gd name="connsiteX1" fmla="*/ 48232 w 48232"/>
                  <a:gd name="connsiteY1" fmla="*/ 24116 h 48232"/>
                  <a:gd name="connsiteX2" fmla="*/ 24117 w 48232"/>
                  <a:gd name="connsiteY2" fmla="*/ 0 h 48232"/>
                  <a:gd name="connsiteX3" fmla="*/ 0 w 48232"/>
                  <a:gd name="connsiteY3" fmla="*/ 24116 h 48232"/>
                  <a:gd name="connsiteX4" fmla="*/ 24117 w 48232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7" y="48232"/>
                    </a:moveTo>
                    <a:cubicBezTo>
                      <a:pt x="36809" y="48232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4117" y="48232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39" name="자유형 379">
                <a:extLst>
                  <a:ext uri="{FF2B5EF4-FFF2-40B4-BE49-F238E27FC236}">
                    <a16:creationId xmlns:a16="http://schemas.microsoft.com/office/drawing/2014/main" id="{B52AB7CE-A9E7-4FB8-962B-E35D50F0FE2F}"/>
                  </a:ext>
                </a:extLst>
              </p:cNvPr>
              <p:cNvSpPr/>
              <p:nvPr/>
            </p:nvSpPr>
            <p:spPr>
              <a:xfrm>
                <a:off x="10630733" y="4319116"/>
                <a:ext cx="48232" cy="48232"/>
              </a:xfrm>
              <a:custGeom>
                <a:avLst/>
                <a:gdLst>
                  <a:gd name="connsiteX0" fmla="*/ 24117 w 48232"/>
                  <a:gd name="connsiteY0" fmla="*/ 48233 h 48232"/>
                  <a:gd name="connsiteX1" fmla="*/ 48232 w 48232"/>
                  <a:gd name="connsiteY1" fmla="*/ 24117 h 48232"/>
                  <a:gd name="connsiteX2" fmla="*/ 24117 w 48232"/>
                  <a:gd name="connsiteY2" fmla="*/ 0 h 48232"/>
                  <a:gd name="connsiteX3" fmla="*/ 0 w 48232"/>
                  <a:gd name="connsiteY3" fmla="*/ 24117 h 48232"/>
                  <a:gd name="connsiteX4" fmla="*/ 24117 w 48232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7" y="48233"/>
                    </a:moveTo>
                    <a:cubicBezTo>
                      <a:pt x="36809" y="48233"/>
                      <a:pt x="48232" y="38078"/>
                      <a:pt x="48232" y="24117"/>
                    </a:cubicBezTo>
                    <a:cubicBezTo>
                      <a:pt x="48232" y="10154"/>
                      <a:pt x="38078" y="0"/>
                      <a:pt x="24117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4117" y="48233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40" name="자유형 380">
                <a:extLst>
                  <a:ext uri="{FF2B5EF4-FFF2-40B4-BE49-F238E27FC236}">
                    <a16:creationId xmlns:a16="http://schemas.microsoft.com/office/drawing/2014/main" id="{C3CCCB2C-F649-41C1-91FE-2BE4C6DE8CA8}"/>
                  </a:ext>
                </a:extLst>
              </p:cNvPr>
              <p:cNvSpPr/>
              <p:nvPr/>
            </p:nvSpPr>
            <p:spPr>
              <a:xfrm>
                <a:off x="10870627" y="4373695"/>
                <a:ext cx="48232" cy="48232"/>
              </a:xfrm>
              <a:custGeom>
                <a:avLst/>
                <a:gdLst>
                  <a:gd name="connsiteX0" fmla="*/ 24116 w 48232"/>
                  <a:gd name="connsiteY0" fmla="*/ 48232 h 48232"/>
                  <a:gd name="connsiteX1" fmla="*/ 48232 w 48232"/>
                  <a:gd name="connsiteY1" fmla="*/ 24116 h 48232"/>
                  <a:gd name="connsiteX2" fmla="*/ 24116 w 48232"/>
                  <a:gd name="connsiteY2" fmla="*/ 0 h 48232"/>
                  <a:gd name="connsiteX3" fmla="*/ 0 w 48232"/>
                  <a:gd name="connsiteY3" fmla="*/ 24116 h 48232"/>
                  <a:gd name="connsiteX4" fmla="*/ 24116 w 48232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6" y="48232"/>
                    </a:moveTo>
                    <a:cubicBezTo>
                      <a:pt x="36809" y="48232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6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4116" y="48232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41" name="자유형 381">
                <a:extLst>
                  <a:ext uri="{FF2B5EF4-FFF2-40B4-BE49-F238E27FC236}">
                    <a16:creationId xmlns:a16="http://schemas.microsoft.com/office/drawing/2014/main" id="{A5515AFA-6D9D-4F04-BB44-F8A8F8B4CEE7}"/>
                  </a:ext>
                </a:extLst>
              </p:cNvPr>
              <p:cNvSpPr/>
              <p:nvPr/>
            </p:nvSpPr>
            <p:spPr>
              <a:xfrm>
                <a:off x="11110520" y="4371157"/>
                <a:ext cx="48233" cy="48232"/>
              </a:xfrm>
              <a:custGeom>
                <a:avLst/>
                <a:gdLst>
                  <a:gd name="connsiteX0" fmla="*/ 24117 w 48233"/>
                  <a:gd name="connsiteY0" fmla="*/ 48233 h 48232"/>
                  <a:gd name="connsiteX1" fmla="*/ 48233 w 48233"/>
                  <a:gd name="connsiteY1" fmla="*/ 24116 h 48232"/>
                  <a:gd name="connsiteX2" fmla="*/ 24117 w 48233"/>
                  <a:gd name="connsiteY2" fmla="*/ 0 h 48232"/>
                  <a:gd name="connsiteX3" fmla="*/ 0 w 48233"/>
                  <a:gd name="connsiteY3" fmla="*/ 24116 h 48232"/>
                  <a:gd name="connsiteX4" fmla="*/ 24117 w 48233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3" h="48232">
                    <a:moveTo>
                      <a:pt x="24117" y="48233"/>
                    </a:moveTo>
                    <a:cubicBezTo>
                      <a:pt x="36809" y="48233"/>
                      <a:pt x="48233" y="38078"/>
                      <a:pt x="48233" y="24116"/>
                    </a:cubicBezTo>
                    <a:cubicBezTo>
                      <a:pt x="48233" y="10154"/>
                      <a:pt x="38078" y="0"/>
                      <a:pt x="24117" y="0"/>
                    </a:cubicBezTo>
                    <a:cubicBezTo>
                      <a:pt x="10155" y="0"/>
                      <a:pt x="0" y="10154"/>
                      <a:pt x="0" y="24116"/>
                    </a:cubicBezTo>
                    <a:cubicBezTo>
                      <a:pt x="0" y="38078"/>
                      <a:pt x="10155" y="48233"/>
                      <a:pt x="24117" y="48233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42" name="자유형 382">
                <a:extLst>
                  <a:ext uri="{FF2B5EF4-FFF2-40B4-BE49-F238E27FC236}">
                    <a16:creationId xmlns:a16="http://schemas.microsoft.com/office/drawing/2014/main" id="{635CDAD5-50A5-4E55-A555-A818062C4205}"/>
                  </a:ext>
                </a:extLst>
              </p:cNvPr>
              <p:cNvSpPr/>
              <p:nvPr/>
            </p:nvSpPr>
            <p:spPr>
              <a:xfrm>
                <a:off x="11350415" y="4349579"/>
                <a:ext cx="48232" cy="48232"/>
              </a:xfrm>
              <a:custGeom>
                <a:avLst/>
                <a:gdLst>
                  <a:gd name="connsiteX0" fmla="*/ 24117 w 48232"/>
                  <a:gd name="connsiteY0" fmla="*/ 48232 h 48232"/>
                  <a:gd name="connsiteX1" fmla="*/ 48232 w 48232"/>
                  <a:gd name="connsiteY1" fmla="*/ 24116 h 48232"/>
                  <a:gd name="connsiteX2" fmla="*/ 24117 w 48232"/>
                  <a:gd name="connsiteY2" fmla="*/ 0 h 48232"/>
                  <a:gd name="connsiteX3" fmla="*/ 0 w 48232"/>
                  <a:gd name="connsiteY3" fmla="*/ 24116 h 48232"/>
                  <a:gd name="connsiteX4" fmla="*/ 24117 w 48232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7" y="48232"/>
                    </a:moveTo>
                    <a:cubicBezTo>
                      <a:pt x="36809" y="48232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4117" y="48232"/>
                    </a:cubicBezTo>
                  </a:path>
                </a:pathLst>
              </a:custGeom>
              <a:solidFill>
                <a:srgbClr val="898989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43" name="자유형 383">
                <a:extLst>
                  <a:ext uri="{FF2B5EF4-FFF2-40B4-BE49-F238E27FC236}">
                    <a16:creationId xmlns:a16="http://schemas.microsoft.com/office/drawing/2014/main" id="{A21B2A2E-FD58-4633-9582-E796907DACEF}"/>
                  </a:ext>
                </a:extLst>
              </p:cNvPr>
              <p:cNvSpPr/>
              <p:nvPr/>
            </p:nvSpPr>
            <p:spPr>
              <a:xfrm>
                <a:off x="6547459" y="4966449"/>
                <a:ext cx="48233" cy="48232"/>
              </a:xfrm>
              <a:custGeom>
                <a:avLst/>
                <a:gdLst>
                  <a:gd name="connsiteX0" fmla="*/ 24117 w 48233"/>
                  <a:gd name="connsiteY0" fmla="*/ 48233 h 48232"/>
                  <a:gd name="connsiteX1" fmla="*/ 48233 w 48233"/>
                  <a:gd name="connsiteY1" fmla="*/ 24117 h 48232"/>
                  <a:gd name="connsiteX2" fmla="*/ 24117 w 48233"/>
                  <a:gd name="connsiteY2" fmla="*/ 0 h 48232"/>
                  <a:gd name="connsiteX3" fmla="*/ 0 w 48233"/>
                  <a:gd name="connsiteY3" fmla="*/ 24117 h 48232"/>
                  <a:gd name="connsiteX4" fmla="*/ 24117 w 48233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3" h="48232">
                    <a:moveTo>
                      <a:pt x="24117" y="48233"/>
                    </a:moveTo>
                    <a:cubicBezTo>
                      <a:pt x="36809" y="48233"/>
                      <a:pt x="48233" y="38078"/>
                      <a:pt x="48233" y="24117"/>
                    </a:cubicBezTo>
                    <a:cubicBezTo>
                      <a:pt x="48233" y="10154"/>
                      <a:pt x="38078" y="0"/>
                      <a:pt x="24117" y="0"/>
                    </a:cubicBezTo>
                    <a:cubicBezTo>
                      <a:pt x="10155" y="0"/>
                      <a:pt x="0" y="10154"/>
                      <a:pt x="0" y="24117"/>
                    </a:cubicBezTo>
                    <a:cubicBezTo>
                      <a:pt x="0" y="38078"/>
                      <a:pt x="10155" y="48233"/>
                      <a:pt x="24117" y="48233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44" name="자유형 384">
                <a:extLst>
                  <a:ext uri="{FF2B5EF4-FFF2-40B4-BE49-F238E27FC236}">
                    <a16:creationId xmlns:a16="http://schemas.microsoft.com/office/drawing/2014/main" id="{E937B76F-33DD-4974-88BA-12D69E38860D}"/>
                  </a:ext>
                </a:extLst>
              </p:cNvPr>
              <p:cNvSpPr/>
              <p:nvPr/>
            </p:nvSpPr>
            <p:spPr>
              <a:xfrm>
                <a:off x="6788622" y="4770980"/>
                <a:ext cx="48233" cy="48232"/>
              </a:xfrm>
              <a:custGeom>
                <a:avLst/>
                <a:gdLst>
                  <a:gd name="connsiteX0" fmla="*/ 24117 w 48233"/>
                  <a:gd name="connsiteY0" fmla="*/ 48233 h 48232"/>
                  <a:gd name="connsiteX1" fmla="*/ 48233 w 48233"/>
                  <a:gd name="connsiteY1" fmla="*/ 24116 h 48232"/>
                  <a:gd name="connsiteX2" fmla="*/ 24117 w 48233"/>
                  <a:gd name="connsiteY2" fmla="*/ 0 h 48232"/>
                  <a:gd name="connsiteX3" fmla="*/ 0 w 48233"/>
                  <a:gd name="connsiteY3" fmla="*/ 24116 h 48232"/>
                  <a:gd name="connsiteX4" fmla="*/ 24117 w 48233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3" h="48232">
                    <a:moveTo>
                      <a:pt x="24117" y="48233"/>
                    </a:moveTo>
                    <a:cubicBezTo>
                      <a:pt x="36809" y="48233"/>
                      <a:pt x="48233" y="38078"/>
                      <a:pt x="48233" y="24116"/>
                    </a:cubicBezTo>
                    <a:cubicBezTo>
                      <a:pt x="48233" y="10154"/>
                      <a:pt x="38078" y="0"/>
                      <a:pt x="24117" y="0"/>
                    </a:cubicBezTo>
                    <a:cubicBezTo>
                      <a:pt x="10155" y="0"/>
                      <a:pt x="0" y="10154"/>
                      <a:pt x="0" y="24116"/>
                    </a:cubicBezTo>
                    <a:cubicBezTo>
                      <a:pt x="0" y="38078"/>
                      <a:pt x="10155" y="48233"/>
                      <a:pt x="24117" y="48233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45" name="자유형 385">
                <a:extLst>
                  <a:ext uri="{FF2B5EF4-FFF2-40B4-BE49-F238E27FC236}">
                    <a16:creationId xmlns:a16="http://schemas.microsoft.com/office/drawing/2014/main" id="{BC258FF4-8E24-40FB-998D-1584632FCBB7}"/>
                  </a:ext>
                </a:extLst>
              </p:cNvPr>
              <p:cNvSpPr/>
              <p:nvPr/>
            </p:nvSpPr>
            <p:spPr>
              <a:xfrm>
                <a:off x="7028516" y="4605974"/>
                <a:ext cx="48232" cy="48232"/>
              </a:xfrm>
              <a:custGeom>
                <a:avLst/>
                <a:gdLst>
                  <a:gd name="connsiteX0" fmla="*/ 24117 w 48232"/>
                  <a:gd name="connsiteY0" fmla="*/ 48233 h 48232"/>
                  <a:gd name="connsiteX1" fmla="*/ 48232 w 48232"/>
                  <a:gd name="connsiteY1" fmla="*/ 24116 h 48232"/>
                  <a:gd name="connsiteX2" fmla="*/ 24117 w 48232"/>
                  <a:gd name="connsiteY2" fmla="*/ 0 h 48232"/>
                  <a:gd name="connsiteX3" fmla="*/ 0 w 48232"/>
                  <a:gd name="connsiteY3" fmla="*/ 24116 h 48232"/>
                  <a:gd name="connsiteX4" fmla="*/ 24117 w 48232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7" y="48233"/>
                    </a:moveTo>
                    <a:cubicBezTo>
                      <a:pt x="36809" y="48233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3"/>
                      <a:pt x="24117" y="48233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46" name="자유형 386">
                <a:extLst>
                  <a:ext uri="{FF2B5EF4-FFF2-40B4-BE49-F238E27FC236}">
                    <a16:creationId xmlns:a16="http://schemas.microsoft.com/office/drawing/2014/main" id="{884DE8EB-080C-4C4E-8FC6-ED4AF8A62D2A}"/>
                  </a:ext>
                </a:extLst>
              </p:cNvPr>
              <p:cNvSpPr/>
              <p:nvPr/>
            </p:nvSpPr>
            <p:spPr>
              <a:xfrm>
                <a:off x="7268410" y="4376234"/>
                <a:ext cx="48232" cy="48232"/>
              </a:xfrm>
              <a:custGeom>
                <a:avLst/>
                <a:gdLst>
                  <a:gd name="connsiteX0" fmla="*/ 24116 w 48232"/>
                  <a:gd name="connsiteY0" fmla="*/ 48233 h 48232"/>
                  <a:gd name="connsiteX1" fmla="*/ 48232 w 48232"/>
                  <a:gd name="connsiteY1" fmla="*/ 24117 h 48232"/>
                  <a:gd name="connsiteX2" fmla="*/ 24116 w 48232"/>
                  <a:gd name="connsiteY2" fmla="*/ 0 h 48232"/>
                  <a:gd name="connsiteX3" fmla="*/ 0 w 48232"/>
                  <a:gd name="connsiteY3" fmla="*/ 24117 h 48232"/>
                  <a:gd name="connsiteX4" fmla="*/ 24116 w 48232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6" y="48233"/>
                    </a:moveTo>
                    <a:cubicBezTo>
                      <a:pt x="36809" y="48233"/>
                      <a:pt x="48232" y="38078"/>
                      <a:pt x="48232" y="24117"/>
                    </a:cubicBezTo>
                    <a:cubicBezTo>
                      <a:pt x="48232" y="10154"/>
                      <a:pt x="38078" y="0"/>
                      <a:pt x="24116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4116" y="48233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47" name="자유형 387">
                <a:extLst>
                  <a:ext uri="{FF2B5EF4-FFF2-40B4-BE49-F238E27FC236}">
                    <a16:creationId xmlns:a16="http://schemas.microsoft.com/office/drawing/2014/main" id="{2B0B6830-BD16-4846-A0E4-9FFE793BE672}"/>
                  </a:ext>
                </a:extLst>
              </p:cNvPr>
              <p:cNvSpPr/>
              <p:nvPr/>
            </p:nvSpPr>
            <p:spPr>
              <a:xfrm>
                <a:off x="7508304" y="4121109"/>
                <a:ext cx="48232" cy="48232"/>
              </a:xfrm>
              <a:custGeom>
                <a:avLst/>
                <a:gdLst>
                  <a:gd name="connsiteX0" fmla="*/ 24117 w 48232"/>
                  <a:gd name="connsiteY0" fmla="*/ 48232 h 48232"/>
                  <a:gd name="connsiteX1" fmla="*/ 48232 w 48232"/>
                  <a:gd name="connsiteY1" fmla="*/ 24116 h 48232"/>
                  <a:gd name="connsiteX2" fmla="*/ 24117 w 48232"/>
                  <a:gd name="connsiteY2" fmla="*/ 0 h 48232"/>
                  <a:gd name="connsiteX3" fmla="*/ 0 w 48232"/>
                  <a:gd name="connsiteY3" fmla="*/ 24116 h 48232"/>
                  <a:gd name="connsiteX4" fmla="*/ 24117 w 48232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7" y="48232"/>
                    </a:moveTo>
                    <a:cubicBezTo>
                      <a:pt x="36809" y="48232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4117" y="48232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48" name="자유형 388">
                <a:extLst>
                  <a:ext uri="{FF2B5EF4-FFF2-40B4-BE49-F238E27FC236}">
                    <a16:creationId xmlns:a16="http://schemas.microsoft.com/office/drawing/2014/main" id="{0A5919B7-55AA-4BD2-AACF-D9ACFAC31D42}"/>
                  </a:ext>
                </a:extLst>
              </p:cNvPr>
              <p:cNvSpPr/>
              <p:nvPr/>
            </p:nvSpPr>
            <p:spPr>
              <a:xfrm>
                <a:off x="7748198" y="4107147"/>
                <a:ext cx="48232" cy="48232"/>
              </a:xfrm>
              <a:custGeom>
                <a:avLst/>
                <a:gdLst>
                  <a:gd name="connsiteX0" fmla="*/ 24116 w 48232"/>
                  <a:gd name="connsiteY0" fmla="*/ 48232 h 48232"/>
                  <a:gd name="connsiteX1" fmla="*/ 48232 w 48232"/>
                  <a:gd name="connsiteY1" fmla="*/ 24116 h 48232"/>
                  <a:gd name="connsiteX2" fmla="*/ 24116 w 48232"/>
                  <a:gd name="connsiteY2" fmla="*/ 0 h 48232"/>
                  <a:gd name="connsiteX3" fmla="*/ 0 w 48232"/>
                  <a:gd name="connsiteY3" fmla="*/ 24116 h 48232"/>
                  <a:gd name="connsiteX4" fmla="*/ 24116 w 48232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6" y="48232"/>
                    </a:moveTo>
                    <a:cubicBezTo>
                      <a:pt x="36809" y="48232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6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4116" y="48232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49" name="자유형 389">
                <a:extLst>
                  <a:ext uri="{FF2B5EF4-FFF2-40B4-BE49-F238E27FC236}">
                    <a16:creationId xmlns:a16="http://schemas.microsoft.com/office/drawing/2014/main" id="{56B464B7-6780-42AE-AFD1-DEA6F396EFF4}"/>
                  </a:ext>
                </a:extLst>
              </p:cNvPr>
              <p:cNvSpPr/>
              <p:nvPr/>
            </p:nvSpPr>
            <p:spPr>
              <a:xfrm>
                <a:off x="7989361" y="4030990"/>
                <a:ext cx="48232" cy="48232"/>
              </a:xfrm>
              <a:custGeom>
                <a:avLst/>
                <a:gdLst>
                  <a:gd name="connsiteX0" fmla="*/ 24116 w 48232"/>
                  <a:gd name="connsiteY0" fmla="*/ 48232 h 48232"/>
                  <a:gd name="connsiteX1" fmla="*/ 48232 w 48232"/>
                  <a:gd name="connsiteY1" fmla="*/ 24116 h 48232"/>
                  <a:gd name="connsiteX2" fmla="*/ 24116 w 48232"/>
                  <a:gd name="connsiteY2" fmla="*/ 0 h 48232"/>
                  <a:gd name="connsiteX3" fmla="*/ 0 w 48232"/>
                  <a:gd name="connsiteY3" fmla="*/ 24116 h 48232"/>
                  <a:gd name="connsiteX4" fmla="*/ 24116 w 48232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6" y="48232"/>
                    </a:moveTo>
                    <a:cubicBezTo>
                      <a:pt x="36809" y="48232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6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4116" y="48232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50" name="자유형 390">
                <a:extLst>
                  <a:ext uri="{FF2B5EF4-FFF2-40B4-BE49-F238E27FC236}">
                    <a16:creationId xmlns:a16="http://schemas.microsoft.com/office/drawing/2014/main" id="{153B318D-0475-4771-9C5A-2ABCBA35AA58}"/>
                  </a:ext>
                </a:extLst>
              </p:cNvPr>
              <p:cNvSpPr/>
              <p:nvPr/>
            </p:nvSpPr>
            <p:spPr>
              <a:xfrm>
                <a:off x="8229255" y="3982757"/>
                <a:ext cx="48233" cy="48232"/>
              </a:xfrm>
              <a:custGeom>
                <a:avLst/>
                <a:gdLst>
                  <a:gd name="connsiteX0" fmla="*/ 24117 w 48233"/>
                  <a:gd name="connsiteY0" fmla="*/ 48233 h 48232"/>
                  <a:gd name="connsiteX1" fmla="*/ 48233 w 48233"/>
                  <a:gd name="connsiteY1" fmla="*/ 24117 h 48232"/>
                  <a:gd name="connsiteX2" fmla="*/ 24117 w 48233"/>
                  <a:gd name="connsiteY2" fmla="*/ 0 h 48232"/>
                  <a:gd name="connsiteX3" fmla="*/ 0 w 48233"/>
                  <a:gd name="connsiteY3" fmla="*/ 24117 h 48232"/>
                  <a:gd name="connsiteX4" fmla="*/ 24117 w 48233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3" h="48232">
                    <a:moveTo>
                      <a:pt x="24117" y="48233"/>
                    </a:moveTo>
                    <a:cubicBezTo>
                      <a:pt x="36809" y="48233"/>
                      <a:pt x="48233" y="38078"/>
                      <a:pt x="48233" y="24117"/>
                    </a:cubicBezTo>
                    <a:cubicBezTo>
                      <a:pt x="48233" y="10154"/>
                      <a:pt x="38078" y="0"/>
                      <a:pt x="24117" y="0"/>
                    </a:cubicBezTo>
                    <a:cubicBezTo>
                      <a:pt x="10155" y="0"/>
                      <a:pt x="0" y="10154"/>
                      <a:pt x="0" y="24117"/>
                    </a:cubicBezTo>
                    <a:cubicBezTo>
                      <a:pt x="0" y="38078"/>
                      <a:pt x="10155" y="48233"/>
                      <a:pt x="24117" y="48233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51" name="자유형 391">
                <a:extLst>
                  <a:ext uri="{FF2B5EF4-FFF2-40B4-BE49-F238E27FC236}">
                    <a16:creationId xmlns:a16="http://schemas.microsoft.com/office/drawing/2014/main" id="{6AC5AFA0-BE0E-4284-91AC-124D2972D8F1}"/>
                  </a:ext>
                </a:extLst>
              </p:cNvPr>
              <p:cNvSpPr/>
              <p:nvPr/>
            </p:nvSpPr>
            <p:spPr>
              <a:xfrm>
                <a:off x="8469149" y="3855829"/>
                <a:ext cx="48232" cy="48232"/>
              </a:xfrm>
              <a:custGeom>
                <a:avLst/>
                <a:gdLst>
                  <a:gd name="connsiteX0" fmla="*/ 24117 w 48232"/>
                  <a:gd name="connsiteY0" fmla="*/ 48233 h 48232"/>
                  <a:gd name="connsiteX1" fmla="*/ 48232 w 48232"/>
                  <a:gd name="connsiteY1" fmla="*/ 24117 h 48232"/>
                  <a:gd name="connsiteX2" fmla="*/ 24117 w 48232"/>
                  <a:gd name="connsiteY2" fmla="*/ 0 h 48232"/>
                  <a:gd name="connsiteX3" fmla="*/ 0 w 48232"/>
                  <a:gd name="connsiteY3" fmla="*/ 24117 h 48232"/>
                  <a:gd name="connsiteX4" fmla="*/ 24117 w 48232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7" y="48233"/>
                    </a:moveTo>
                    <a:cubicBezTo>
                      <a:pt x="36809" y="48233"/>
                      <a:pt x="48232" y="38078"/>
                      <a:pt x="48232" y="24117"/>
                    </a:cubicBezTo>
                    <a:cubicBezTo>
                      <a:pt x="48232" y="10154"/>
                      <a:pt x="38078" y="0"/>
                      <a:pt x="24117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4117" y="48233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52" name="자유형 392">
                <a:extLst>
                  <a:ext uri="{FF2B5EF4-FFF2-40B4-BE49-F238E27FC236}">
                    <a16:creationId xmlns:a16="http://schemas.microsoft.com/office/drawing/2014/main" id="{BEEE9CC8-F1AD-42FA-A84E-30613F0709F3}"/>
                  </a:ext>
                </a:extLst>
              </p:cNvPr>
              <p:cNvSpPr/>
              <p:nvPr/>
            </p:nvSpPr>
            <p:spPr>
              <a:xfrm>
                <a:off x="8709043" y="3882484"/>
                <a:ext cx="48232" cy="48232"/>
              </a:xfrm>
              <a:custGeom>
                <a:avLst/>
                <a:gdLst>
                  <a:gd name="connsiteX0" fmla="*/ 24116 w 48232"/>
                  <a:gd name="connsiteY0" fmla="*/ 48233 h 48232"/>
                  <a:gd name="connsiteX1" fmla="*/ 48232 w 48232"/>
                  <a:gd name="connsiteY1" fmla="*/ 24116 h 48232"/>
                  <a:gd name="connsiteX2" fmla="*/ 24116 w 48232"/>
                  <a:gd name="connsiteY2" fmla="*/ 0 h 48232"/>
                  <a:gd name="connsiteX3" fmla="*/ 0 w 48232"/>
                  <a:gd name="connsiteY3" fmla="*/ 24116 h 48232"/>
                  <a:gd name="connsiteX4" fmla="*/ 24116 w 48232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6" y="48233"/>
                    </a:moveTo>
                    <a:cubicBezTo>
                      <a:pt x="36809" y="48233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6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3"/>
                      <a:pt x="24116" y="48233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53" name="자유형 393">
                <a:extLst>
                  <a:ext uri="{FF2B5EF4-FFF2-40B4-BE49-F238E27FC236}">
                    <a16:creationId xmlns:a16="http://schemas.microsoft.com/office/drawing/2014/main" id="{FC0228D5-93CB-422B-A624-2CD7BD164EF5}"/>
                  </a:ext>
                </a:extLst>
              </p:cNvPr>
              <p:cNvSpPr/>
              <p:nvPr/>
            </p:nvSpPr>
            <p:spPr>
              <a:xfrm>
                <a:off x="8948937" y="3817751"/>
                <a:ext cx="48232" cy="48232"/>
              </a:xfrm>
              <a:custGeom>
                <a:avLst/>
                <a:gdLst>
                  <a:gd name="connsiteX0" fmla="*/ 24117 w 48232"/>
                  <a:gd name="connsiteY0" fmla="*/ 48233 h 48232"/>
                  <a:gd name="connsiteX1" fmla="*/ 48232 w 48232"/>
                  <a:gd name="connsiteY1" fmla="*/ 24117 h 48232"/>
                  <a:gd name="connsiteX2" fmla="*/ 24117 w 48232"/>
                  <a:gd name="connsiteY2" fmla="*/ 0 h 48232"/>
                  <a:gd name="connsiteX3" fmla="*/ 0 w 48232"/>
                  <a:gd name="connsiteY3" fmla="*/ 24117 h 48232"/>
                  <a:gd name="connsiteX4" fmla="*/ 24117 w 48232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7" y="48233"/>
                    </a:moveTo>
                    <a:cubicBezTo>
                      <a:pt x="36809" y="48233"/>
                      <a:pt x="48232" y="38078"/>
                      <a:pt x="48232" y="24117"/>
                    </a:cubicBezTo>
                    <a:cubicBezTo>
                      <a:pt x="48232" y="10154"/>
                      <a:pt x="38078" y="0"/>
                      <a:pt x="24117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4117" y="48233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54" name="자유형 394">
                <a:extLst>
                  <a:ext uri="{FF2B5EF4-FFF2-40B4-BE49-F238E27FC236}">
                    <a16:creationId xmlns:a16="http://schemas.microsoft.com/office/drawing/2014/main" id="{EF089D4B-C366-4AB8-BE7A-B375F862F4D0}"/>
                  </a:ext>
                </a:extLst>
              </p:cNvPr>
              <p:cNvSpPr/>
              <p:nvPr/>
            </p:nvSpPr>
            <p:spPr>
              <a:xfrm>
                <a:off x="9190100" y="3869791"/>
                <a:ext cx="48232" cy="48232"/>
              </a:xfrm>
              <a:custGeom>
                <a:avLst/>
                <a:gdLst>
                  <a:gd name="connsiteX0" fmla="*/ 24117 w 48232"/>
                  <a:gd name="connsiteY0" fmla="*/ 48233 h 48232"/>
                  <a:gd name="connsiteX1" fmla="*/ 48232 w 48232"/>
                  <a:gd name="connsiteY1" fmla="*/ 24116 h 48232"/>
                  <a:gd name="connsiteX2" fmla="*/ 24117 w 48232"/>
                  <a:gd name="connsiteY2" fmla="*/ 0 h 48232"/>
                  <a:gd name="connsiteX3" fmla="*/ 0 w 48232"/>
                  <a:gd name="connsiteY3" fmla="*/ 24116 h 48232"/>
                  <a:gd name="connsiteX4" fmla="*/ 24117 w 48232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7" y="48233"/>
                    </a:moveTo>
                    <a:cubicBezTo>
                      <a:pt x="36809" y="48233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3"/>
                      <a:pt x="24117" y="48233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55" name="자유형 395">
                <a:extLst>
                  <a:ext uri="{FF2B5EF4-FFF2-40B4-BE49-F238E27FC236}">
                    <a16:creationId xmlns:a16="http://schemas.microsoft.com/office/drawing/2014/main" id="{10184FC4-BEBC-4315-8B8E-086D64F3CB1F}"/>
                  </a:ext>
                </a:extLst>
              </p:cNvPr>
              <p:cNvSpPr/>
              <p:nvPr/>
            </p:nvSpPr>
            <p:spPr>
              <a:xfrm>
                <a:off x="9429994" y="3855829"/>
                <a:ext cx="48232" cy="48232"/>
              </a:xfrm>
              <a:custGeom>
                <a:avLst/>
                <a:gdLst>
                  <a:gd name="connsiteX0" fmla="*/ 24116 w 48232"/>
                  <a:gd name="connsiteY0" fmla="*/ 48233 h 48232"/>
                  <a:gd name="connsiteX1" fmla="*/ 48232 w 48232"/>
                  <a:gd name="connsiteY1" fmla="*/ 24117 h 48232"/>
                  <a:gd name="connsiteX2" fmla="*/ 24116 w 48232"/>
                  <a:gd name="connsiteY2" fmla="*/ 0 h 48232"/>
                  <a:gd name="connsiteX3" fmla="*/ 0 w 48232"/>
                  <a:gd name="connsiteY3" fmla="*/ 24117 h 48232"/>
                  <a:gd name="connsiteX4" fmla="*/ 24116 w 48232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6" y="48233"/>
                    </a:moveTo>
                    <a:cubicBezTo>
                      <a:pt x="36809" y="48233"/>
                      <a:pt x="48232" y="38078"/>
                      <a:pt x="48232" y="24117"/>
                    </a:cubicBezTo>
                    <a:cubicBezTo>
                      <a:pt x="48232" y="10154"/>
                      <a:pt x="38078" y="0"/>
                      <a:pt x="24116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4116" y="48233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56" name="자유형 396">
                <a:extLst>
                  <a:ext uri="{FF2B5EF4-FFF2-40B4-BE49-F238E27FC236}">
                    <a16:creationId xmlns:a16="http://schemas.microsoft.com/office/drawing/2014/main" id="{1F547607-02FA-4036-9F13-D0DC47D524DF}"/>
                  </a:ext>
                </a:extLst>
              </p:cNvPr>
              <p:cNvSpPr/>
              <p:nvPr/>
            </p:nvSpPr>
            <p:spPr>
              <a:xfrm>
                <a:off x="9669887" y="3832982"/>
                <a:ext cx="48233" cy="48232"/>
              </a:xfrm>
              <a:custGeom>
                <a:avLst/>
                <a:gdLst>
                  <a:gd name="connsiteX0" fmla="*/ 24117 w 48233"/>
                  <a:gd name="connsiteY0" fmla="*/ 48232 h 48232"/>
                  <a:gd name="connsiteX1" fmla="*/ 48233 w 48233"/>
                  <a:gd name="connsiteY1" fmla="*/ 24116 h 48232"/>
                  <a:gd name="connsiteX2" fmla="*/ 24117 w 48233"/>
                  <a:gd name="connsiteY2" fmla="*/ 0 h 48232"/>
                  <a:gd name="connsiteX3" fmla="*/ 0 w 48233"/>
                  <a:gd name="connsiteY3" fmla="*/ 24116 h 48232"/>
                  <a:gd name="connsiteX4" fmla="*/ 24117 w 48233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3" h="48232">
                    <a:moveTo>
                      <a:pt x="24117" y="48232"/>
                    </a:moveTo>
                    <a:cubicBezTo>
                      <a:pt x="36809" y="48232"/>
                      <a:pt x="48233" y="38078"/>
                      <a:pt x="48233" y="24116"/>
                    </a:cubicBezTo>
                    <a:cubicBezTo>
                      <a:pt x="48233" y="10154"/>
                      <a:pt x="38078" y="0"/>
                      <a:pt x="24117" y="0"/>
                    </a:cubicBezTo>
                    <a:cubicBezTo>
                      <a:pt x="10155" y="0"/>
                      <a:pt x="0" y="10154"/>
                      <a:pt x="0" y="24116"/>
                    </a:cubicBezTo>
                    <a:cubicBezTo>
                      <a:pt x="0" y="38078"/>
                      <a:pt x="10155" y="48232"/>
                      <a:pt x="24117" y="48232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57" name="자유형 397">
                <a:extLst>
                  <a:ext uri="{FF2B5EF4-FFF2-40B4-BE49-F238E27FC236}">
                    <a16:creationId xmlns:a16="http://schemas.microsoft.com/office/drawing/2014/main" id="{DE981043-C5B4-4633-BA4D-15DC37FA6CC3}"/>
                  </a:ext>
                </a:extLst>
              </p:cNvPr>
              <p:cNvSpPr/>
              <p:nvPr/>
            </p:nvSpPr>
            <p:spPr>
              <a:xfrm>
                <a:off x="9909782" y="3853291"/>
                <a:ext cx="48232" cy="48232"/>
              </a:xfrm>
              <a:custGeom>
                <a:avLst/>
                <a:gdLst>
                  <a:gd name="connsiteX0" fmla="*/ 24117 w 48232"/>
                  <a:gd name="connsiteY0" fmla="*/ 48232 h 48232"/>
                  <a:gd name="connsiteX1" fmla="*/ 48232 w 48232"/>
                  <a:gd name="connsiteY1" fmla="*/ 24116 h 48232"/>
                  <a:gd name="connsiteX2" fmla="*/ 24117 w 48232"/>
                  <a:gd name="connsiteY2" fmla="*/ 0 h 48232"/>
                  <a:gd name="connsiteX3" fmla="*/ 0 w 48232"/>
                  <a:gd name="connsiteY3" fmla="*/ 24116 h 48232"/>
                  <a:gd name="connsiteX4" fmla="*/ 24117 w 48232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7" y="48232"/>
                    </a:moveTo>
                    <a:cubicBezTo>
                      <a:pt x="36809" y="48232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4117" y="48232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58" name="자유형 398">
                <a:extLst>
                  <a:ext uri="{FF2B5EF4-FFF2-40B4-BE49-F238E27FC236}">
                    <a16:creationId xmlns:a16="http://schemas.microsoft.com/office/drawing/2014/main" id="{8A77C877-6E34-4A5E-82A3-AB528D0A0F30}"/>
                  </a:ext>
                </a:extLst>
              </p:cNvPr>
              <p:cNvSpPr/>
              <p:nvPr/>
            </p:nvSpPr>
            <p:spPr>
              <a:xfrm>
                <a:off x="10149676" y="3789827"/>
                <a:ext cx="48232" cy="48232"/>
              </a:xfrm>
              <a:custGeom>
                <a:avLst/>
                <a:gdLst>
                  <a:gd name="connsiteX0" fmla="*/ 24116 w 48232"/>
                  <a:gd name="connsiteY0" fmla="*/ 48232 h 48232"/>
                  <a:gd name="connsiteX1" fmla="*/ 48232 w 48232"/>
                  <a:gd name="connsiteY1" fmla="*/ 24116 h 48232"/>
                  <a:gd name="connsiteX2" fmla="*/ 24116 w 48232"/>
                  <a:gd name="connsiteY2" fmla="*/ 0 h 48232"/>
                  <a:gd name="connsiteX3" fmla="*/ 0 w 48232"/>
                  <a:gd name="connsiteY3" fmla="*/ 24116 h 48232"/>
                  <a:gd name="connsiteX4" fmla="*/ 24116 w 48232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6" y="48232"/>
                    </a:moveTo>
                    <a:cubicBezTo>
                      <a:pt x="36809" y="48232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6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4116" y="48232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59" name="자유형 399">
                <a:extLst>
                  <a:ext uri="{FF2B5EF4-FFF2-40B4-BE49-F238E27FC236}">
                    <a16:creationId xmlns:a16="http://schemas.microsoft.com/office/drawing/2014/main" id="{85201785-7098-4756-8C61-578B1F989EE3}"/>
                  </a:ext>
                </a:extLst>
              </p:cNvPr>
              <p:cNvSpPr/>
              <p:nvPr/>
            </p:nvSpPr>
            <p:spPr>
              <a:xfrm>
                <a:off x="10389569" y="3792365"/>
                <a:ext cx="48232" cy="48232"/>
              </a:xfrm>
              <a:custGeom>
                <a:avLst/>
                <a:gdLst>
                  <a:gd name="connsiteX0" fmla="*/ 24117 w 48232"/>
                  <a:gd name="connsiteY0" fmla="*/ 48233 h 48232"/>
                  <a:gd name="connsiteX1" fmla="*/ 48232 w 48232"/>
                  <a:gd name="connsiteY1" fmla="*/ 24117 h 48232"/>
                  <a:gd name="connsiteX2" fmla="*/ 24117 w 48232"/>
                  <a:gd name="connsiteY2" fmla="*/ 0 h 48232"/>
                  <a:gd name="connsiteX3" fmla="*/ 0 w 48232"/>
                  <a:gd name="connsiteY3" fmla="*/ 24117 h 48232"/>
                  <a:gd name="connsiteX4" fmla="*/ 24117 w 48232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7" y="48233"/>
                    </a:moveTo>
                    <a:cubicBezTo>
                      <a:pt x="36809" y="48233"/>
                      <a:pt x="48232" y="38078"/>
                      <a:pt x="48232" y="24117"/>
                    </a:cubicBezTo>
                    <a:cubicBezTo>
                      <a:pt x="48232" y="10154"/>
                      <a:pt x="38078" y="0"/>
                      <a:pt x="24117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4117" y="48233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60" name="자유형 400">
                <a:extLst>
                  <a:ext uri="{FF2B5EF4-FFF2-40B4-BE49-F238E27FC236}">
                    <a16:creationId xmlns:a16="http://schemas.microsoft.com/office/drawing/2014/main" id="{66E7FDC7-7BAD-4645-B95D-B5B43F48907A}"/>
                  </a:ext>
                </a:extLst>
              </p:cNvPr>
              <p:cNvSpPr/>
              <p:nvPr/>
            </p:nvSpPr>
            <p:spPr>
              <a:xfrm>
                <a:off x="10630733" y="3817751"/>
                <a:ext cx="48232" cy="48232"/>
              </a:xfrm>
              <a:custGeom>
                <a:avLst/>
                <a:gdLst>
                  <a:gd name="connsiteX0" fmla="*/ 24117 w 48232"/>
                  <a:gd name="connsiteY0" fmla="*/ 48233 h 48232"/>
                  <a:gd name="connsiteX1" fmla="*/ 48232 w 48232"/>
                  <a:gd name="connsiteY1" fmla="*/ 24117 h 48232"/>
                  <a:gd name="connsiteX2" fmla="*/ 24117 w 48232"/>
                  <a:gd name="connsiteY2" fmla="*/ 0 h 48232"/>
                  <a:gd name="connsiteX3" fmla="*/ 0 w 48232"/>
                  <a:gd name="connsiteY3" fmla="*/ 24117 h 48232"/>
                  <a:gd name="connsiteX4" fmla="*/ 24117 w 48232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7" y="48233"/>
                    </a:moveTo>
                    <a:cubicBezTo>
                      <a:pt x="36809" y="48233"/>
                      <a:pt x="48232" y="38078"/>
                      <a:pt x="48232" y="24117"/>
                    </a:cubicBezTo>
                    <a:cubicBezTo>
                      <a:pt x="48232" y="10154"/>
                      <a:pt x="38078" y="0"/>
                      <a:pt x="24117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4117" y="48233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61" name="자유형 401">
                <a:extLst>
                  <a:ext uri="{FF2B5EF4-FFF2-40B4-BE49-F238E27FC236}">
                    <a16:creationId xmlns:a16="http://schemas.microsoft.com/office/drawing/2014/main" id="{08BD4DE4-B689-4DFB-817E-586447E3565E}"/>
                  </a:ext>
                </a:extLst>
              </p:cNvPr>
              <p:cNvSpPr/>
              <p:nvPr/>
            </p:nvSpPr>
            <p:spPr>
              <a:xfrm>
                <a:off x="10870627" y="3900254"/>
                <a:ext cx="48232" cy="48232"/>
              </a:xfrm>
              <a:custGeom>
                <a:avLst/>
                <a:gdLst>
                  <a:gd name="connsiteX0" fmla="*/ 24116 w 48232"/>
                  <a:gd name="connsiteY0" fmla="*/ 48233 h 48232"/>
                  <a:gd name="connsiteX1" fmla="*/ 48232 w 48232"/>
                  <a:gd name="connsiteY1" fmla="*/ 24117 h 48232"/>
                  <a:gd name="connsiteX2" fmla="*/ 24116 w 48232"/>
                  <a:gd name="connsiteY2" fmla="*/ 0 h 48232"/>
                  <a:gd name="connsiteX3" fmla="*/ 0 w 48232"/>
                  <a:gd name="connsiteY3" fmla="*/ 24117 h 48232"/>
                  <a:gd name="connsiteX4" fmla="*/ 24116 w 48232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6" y="48233"/>
                    </a:moveTo>
                    <a:cubicBezTo>
                      <a:pt x="36809" y="48233"/>
                      <a:pt x="48232" y="38078"/>
                      <a:pt x="48232" y="24117"/>
                    </a:cubicBezTo>
                    <a:cubicBezTo>
                      <a:pt x="48232" y="10154"/>
                      <a:pt x="38078" y="0"/>
                      <a:pt x="24116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4116" y="48233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62" name="자유형 402">
                <a:extLst>
                  <a:ext uri="{FF2B5EF4-FFF2-40B4-BE49-F238E27FC236}">
                    <a16:creationId xmlns:a16="http://schemas.microsoft.com/office/drawing/2014/main" id="{C38115EF-80CA-454F-ABFE-652C6534B7FA}"/>
                  </a:ext>
                </a:extLst>
              </p:cNvPr>
              <p:cNvSpPr/>
              <p:nvPr/>
            </p:nvSpPr>
            <p:spPr>
              <a:xfrm>
                <a:off x="11110520" y="3896446"/>
                <a:ext cx="48233" cy="48232"/>
              </a:xfrm>
              <a:custGeom>
                <a:avLst/>
                <a:gdLst>
                  <a:gd name="connsiteX0" fmla="*/ 24117 w 48233"/>
                  <a:gd name="connsiteY0" fmla="*/ 48232 h 48232"/>
                  <a:gd name="connsiteX1" fmla="*/ 48233 w 48233"/>
                  <a:gd name="connsiteY1" fmla="*/ 24116 h 48232"/>
                  <a:gd name="connsiteX2" fmla="*/ 24117 w 48233"/>
                  <a:gd name="connsiteY2" fmla="*/ 0 h 48232"/>
                  <a:gd name="connsiteX3" fmla="*/ 0 w 48233"/>
                  <a:gd name="connsiteY3" fmla="*/ 24116 h 48232"/>
                  <a:gd name="connsiteX4" fmla="*/ 24117 w 48233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3" h="48232">
                    <a:moveTo>
                      <a:pt x="24117" y="48232"/>
                    </a:moveTo>
                    <a:cubicBezTo>
                      <a:pt x="36809" y="48232"/>
                      <a:pt x="48233" y="38078"/>
                      <a:pt x="48233" y="24116"/>
                    </a:cubicBezTo>
                    <a:cubicBezTo>
                      <a:pt x="48233" y="10154"/>
                      <a:pt x="38078" y="0"/>
                      <a:pt x="24117" y="0"/>
                    </a:cubicBezTo>
                    <a:cubicBezTo>
                      <a:pt x="10155" y="0"/>
                      <a:pt x="0" y="10154"/>
                      <a:pt x="0" y="24116"/>
                    </a:cubicBezTo>
                    <a:cubicBezTo>
                      <a:pt x="0" y="38078"/>
                      <a:pt x="10155" y="48232"/>
                      <a:pt x="24117" y="48232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63" name="자유형 403">
                <a:extLst>
                  <a:ext uri="{FF2B5EF4-FFF2-40B4-BE49-F238E27FC236}">
                    <a16:creationId xmlns:a16="http://schemas.microsoft.com/office/drawing/2014/main" id="{0F61FCA5-39A4-407E-88E0-5A0D0CE02E23}"/>
                  </a:ext>
                </a:extLst>
              </p:cNvPr>
              <p:cNvSpPr/>
              <p:nvPr/>
            </p:nvSpPr>
            <p:spPr>
              <a:xfrm>
                <a:off x="11350415" y="3863445"/>
                <a:ext cx="48232" cy="48232"/>
              </a:xfrm>
              <a:custGeom>
                <a:avLst/>
                <a:gdLst>
                  <a:gd name="connsiteX0" fmla="*/ 24117 w 48232"/>
                  <a:gd name="connsiteY0" fmla="*/ 48233 h 48232"/>
                  <a:gd name="connsiteX1" fmla="*/ 48232 w 48232"/>
                  <a:gd name="connsiteY1" fmla="*/ 24116 h 48232"/>
                  <a:gd name="connsiteX2" fmla="*/ 24117 w 48232"/>
                  <a:gd name="connsiteY2" fmla="*/ 0 h 48232"/>
                  <a:gd name="connsiteX3" fmla="*/ 0 w 48232"/>
                  <a:gd name="connsiteY3" fmla="*/ 24116 h 48232"/>
                  <a:gd name="connsiteX4" fmla="*/ 24117 w 48232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7" y="48233"/>
                    </a:moveTo>
                    <a:cubicBezTo>
                      <a:pt x="36809" y="48233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3"/>
                      <a:pt x="24117" y="48233"/>
                    </a:cubicBezTo>
                  </a:path>
                </a:pathLst>
              </a:custGeom>
              <a:solidFill>
                <a:srgbClr val="EAA14B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64" name="자유형 404">
                <a:extLst>
                  <a:ext uri="{FF2B5EF4-FFF2-40B4-BE49-F238E27FC236}">
                    <a16:creationId xmlns:a16="http://schemas.microsoft.com/office/drawing/2014/main" id="{6F8EE4F6-14CF-4A68-92AE-88118CE219BA}"/>
                  </a:ext>
                </a:extLst>
              </p:cNvPr>
              <p:cNvSpPr/>
              <p:nvPr/>
            </p:nvSpPr>
            <p:spPr>
              <a:xfrm>
                <a:off x="6547459" y="5291385"/>
                <a:ext cx="48233" cy="48232"/>
              </a:xfrm>
              <a:custGeom>
                <a:avLst/>
                <a:gdLst>
                  <a:gd name="connsiteX0" fmla="*/ 24117 w 48233"/>
                  <a:gd name="connsiteY0" fmla="*/ 48233 h 48232"/>
                  <a:gd name="connsiteX1" fmla="*/ 48233 w 48233"/>
                  <a:gd name="connsiteY1" fmla="*/ 24116 h 48232"/>
                  <a:gd name="connsiteX2" fmla="*/ 24117 w 48233"/>
                  <a:gd name="connsiteY2" fmla="*/ 0 h 48232"/>
                  <a:gd name="connsiteX3" fmla="*/ 0 w 48233"/>
                  <a:gd name="connsiteY3" fmla="*/ 24116 h 48232"/>
                  <a:gd name="connsiteX4" fmla="*/ 24117 w 48233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3" h="48232">
                    <a:moveTo>
                      <a:pt x="24117" y="48233"/>
                    </a:moveTo>
                    <a:cubicBezTo>
                      <a:pt x="36809" y="48233"/>
                      <a:pt x="48233" y="38078"/>
                      <a:pt x="48233" y="24116"/>
                    </a:cubicBezTo>
                    <a:cubicBezTo>
                      <a:pt x="48233" y="10154"/>
                      <a:pt x="38078" y="0"/>
                      <a:pt x="24117" y="0"/>
                    </a:cubicBezTo>
                    <a:cubicBezTo>
                      <a:pt x="10155" y="0"/>
                      <a:pt x="0" y="10154"/>
                      <a:pt x="0" y="24116"/>
                    </a:cubicBezTo>
                    <a:cubicBezTo>
                      <a:pt x="0" y="38078"/>
                      <a:pt x="10155" y="48233"/>
                      <a:pt x="24117" y="48233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65" name="자유형 405">
                <a:extLst>
                  <a:ext uri="{FF2B5EF4-FFF2-40B4-BE49-F238E27FC236}">
                    <a16:creationId xmlns:a16="http://schemas.microsoft.com/office/drawing/2014/main" id="{B6B55009-EA07-4FB5-8FCF-1C272AED3008}"/>
                  </a:ext>
                </a:extLst>
              </p:cNvPr>
              <p:cNvSpPr/>
              <p:nvPr/>
            </p:nvSpPr>
            <p:spPr>
              <a:xfrm>
                <a:off x="6788622" y="5170803"/>
                <a:ext cx="48233" cy="48232"/>
              </a:xfrm>
              <a:custGeom>
                <a:avLst/>
                <a:gdLst>
                  <a:gd name="connsiteX0" fmla="*/ 24117 w 48233"/>
                  <a:gd name="connsiteY0" fmla="*/ 48233 h 48232"/>
                  <a:gd name="connsiteX1" fmla="*/ 48233 w 48233"/>
                  <a:gd name="connsiteY1" fmla="*/ 24116 h 48232"/>
                  <a:gd name="connsiteX2" fmla="*/ 24117 w 48233"/>
                  <a:gd name="connsiteY2" fmla="*/ 0 h 48232"/>
                  <a:gd name="connsiteX3" fmla="*/ 0 w 48233"/>
                  <a:gd name="connsiteY3" fmla="*/ 24116 h 48232"/>
                  <a:gd name="connsiteX4" fmla="*/ 24117 w 48233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3" h="48232">
                    <a:moveTo>
                      <a:pt x="24117" y="48233"/>
                    </a:moveTo>
                    <a:cubicBezTo>
                      <a:pt x="36809" y="48233"/>
                      <a:pt x="48233" y="38078"/>
                      <a:pt x="48233" y="24116"/>
                    </a:cubicBezTo>
                    <a:cubicBezTo>
                      <a:pt x="48233" y="10154"/>
                      <a:pt x="38078" y="0"/>
                      <a:pt x="24117" y="0"/>
                    </a:cubicBezTo>
                    <a:cubicBezTo>
                      <a:pt x="10155" y="0"/>
                      <a:pt x="0" y="10154"/>
                      <a:pt x="0" y="24116"/>
                    </a:cubicBezTo>
                    <a:cubicBezTo>
                      <a:pt x="0" y="38078"/>
                      <a:pt x="10155" y="48233"/>
                      <a:pt x="24117" y="48233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66" name="자유형 406">
                <a:extLst>
                  <a:ext uri="{FF2B5EF4-FFF2-40B4-BE49-F238E27FC236}">
                    <a16:creationId xmlns:a16="http://schemas.microsoft.com/office/drawing/2014/main" id="{E97D2DB2-EF63-48F8-B3FF-FAA1C0772330}"/>
                  </a:ext>
                </a:extLst>
              </p:cNvPr>
              <p:cNvSpPr/>
              <p:nvPr/>
            </p:nvSpPr>
            <p:spPr>
              <a:xfrm>
                <a:off x="7028516" y="5104801"/>
                <a:ext cx="48232" cy="48232"/>
              </a:xfrm>
              <a:custGeom>
                <a:avLst/>
                <a:gdLst>
                  <a:gd name="connsiteX0" fmla="*/ 24117 w 48232"/>
                  <a:gd name="connsiteY0" fmla="*/ 48232 h 48232"/>
                  <a:gd name="connsiteX1" fmla="*/ 48232 w 48232"/>
                  <a:gd name="connsiteY1" fmla="*/ 24116 h 48232"/>
                  <a:gd name="connsiteX2" fmla="*/ 24117 w 48232"/>
                  <a:gd name="connsiteY2" fmla="*/ 0 h 48232"/>
                  <a:gd name="connsiteX3" fmla="*/ 0 w 48232"/>
                  <a:gd name="connsiteY3" fmla="*/ 24116 h 48232"/>
                  <a:gd name="connsiteX4" fmla="*/ 24117 w 48232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7" y="48232"/>
                    </a:moveTo>
                    <a:cubicBezTo>
                      <a:pt x="36809" y="48232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4117" y="48232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67" name="자유형 407">
                <a:extLst>
                  <a:ext uri="{FF2B5EF4-FFF2-40B4-BE49-F238E27FC236}">
                    <a16:creationId xmlns:a16="http://schemas.microsoft.com/office/drawing/2014/main" id="{00D2204B-0EF3-44FB-8899-13210B32E711}"/>
                  </a:ext>
                </a:extLst>
              </p:cNvPr>
              <p:cNvSpPr/>
              <p:nvPr/>
            </p:nvSpPr>
            <p:spPr>
              <a:xfrm>
                <a:off x="7268410" y="4986758"/>
                <a:ext cx="48232" cy="48232"/>
              </a:xfrm>
              <a:custGeom>
                <a:avLst/>
                <a:gdLst>
                  <a:gd name="connsiteX0" fmla="*/ 24116 w 48232"/>
                  <a:gd name="connsiteY0" fmla="*/ 48233 h 48232"/>
                  <a:gd name="connsiteX1" fmla="*/ 48232 w 48232"/>
                  <a:gd name="connsiteY1" fmla="*/ 24116 h 48232"/>
                  <a:gd name="connsiteX2" fmla="*/ 24116 w 48232"/>
                  <a:gd name="connsiteY2" fmla="*/ 0 h 48232"/>
                  <a:gd name="connsiteX3" fmla="*/ 0 w 48232"/>
                  <a:gd name="connsiteY3" fmla="*/ 24116 h 48232"/>
                  <a:gd name="connsiteX4" fmla="*/ 24116 w 48232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6" y="48233"/>
                    </a:moveTo>
                    <a:cubicBezTo>
                      <a:pt x="36809" y="48233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6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3"/>
                      <a:pt x="24116" y="48233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68" name="자유형 408">
                <a:extLst>
                  <a:ext uri="{FF2B5EF4-FFF2-40B4-BE49-F238E27FC236}">
                    <a16:creationId xmlns:a16="http://schemas.microsoft.com/office/drawing/2014/main" id="{735616C0-739F-49D4-94CD-D3E83E0F4ECE}"/>
                  </a:ext>
                </a:extLst>
              </p:cNvPr>
              <p:cNvSpPr/>
              <p:nvPr/>
            </p:nvSpPr>
            <p:spPr>
              <a:xfrm>
                <a:off x="7508304" y="4919486"/>
                <a:ext cx="48232" cy="48232"/>
              </a:xfrm>
              <a:custGeom>
                <a:avLst/>
                <a:gdLst>
                  <a:gd name="connsiteX0" fmla="*/ 24117 w 48232"/>
                  <a:gd name="connsiteY0" fmla="*/ 48232 h 48232"/>
                  <a:gd name="connsiteX1" fmla="*/ 48232 w 48232"/>
                  <a:gd name="connsiteY1" fmla="*/ 24116 h 48232"/>
                  <a:gd name="connsiteX2" fmla="*/ 24117 w 48232"/>
                  <a:gd name="connsiteY2" fmla="*/ 0 h 48232"/>
                  <a:gd name="connsiteX3" fmla="*/ 0 w 48232"/>
                  <a:gd name="connsiteY3" fmla="*/ 24116 h 48232"/>
                  <a:gd name="connsiteX4" fmla="*/ 24117 w 48232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7" y="48232"/>
                    </a:moveTo>
                    <a:cubicBezTo>
                      <a:pt x="36809" y="48232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4117" y="48232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69" name="자유형 409">
                <a:extLst>
                  <a:ext uri="{FF2B5EF4-FFF2-40B4-BE49-F238E27FC236}">
                    <a16:creationId xmlns:a16="http://schemas.microsoft.com/office/drawing/2014/main" id="{1FBFD45A-3416-45D7-88CA-3D4C5898F402}"/>
                  </a:ext>
                </a:extLst>
              </p:cNvPr>
              <p:cNvSpPr/>
              <p:nvPr/>
            </p:nvSpPr>
            <p:spPr>
              <a:xfrm>
                <a:off x="7748198" y="4928371"/>
                <a:ext cx="48232" cy="48232"/>
              </a:xfrm>
              <a:custGeom>
                <a:avLst/>
                <a:gdLst>
                  <a:gd name="connsiteX0" fmla="*/ 24116 w 48232"/>
                  <a:gd name="connsiteY0" fmla="*/ 48233 h 48232"/>
                  <a:gd name="connsiteX1" fmla="*/ 48232 w 48232"/>
                  <a:gd name="connsiteY1" fmla="*/ 24117 h 48232"/>
                  <a:gd name="connsiteX2" fmla="*/ 24116 w 48232"/>
                  <a:gd name="connsiteY2" fmla="*/ 0 h 48232"/>
                  <a:gd name="connsiteX3" fmla="*/ 0 w 48232"/>
                  <a:gd name="connsiteY3" fmla="*/ 24117 h 48232"/>
                  <a:gd name="connsiteX4" fmla="*/ 24116 w 48232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6" y="48233"/>
                    </a:moveTo>
                    <a:cubicBezTo>
                      <a:pt x="36809" y="48233"/>
                      <a:pt x="48232" y="38078"/>
                      <a:pt x="48232" y="24117"/>
                    </a:cubicBezTo>
                    <a:cubicBezTo>
                      <a:pt x="48232" y="10154"/>
                      <a:pt x="38078" y="0"/>
                      <a:pt x="24116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4116" y="48233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70" name="자유형 410">
                <a:extLst>
                  <a:ext uri="{FF2B5EF4-FFF2-40B4-BE49-F238E27FC236}">
                    <a16:creationId xmlns:a16="http://schemas.microsoft.com/office/drawing/2014/main" id="{A0300199-566E-45AA-8DD5-CD6AF8A66AED}"/>
                  </a:ext>
                </a:extLst>
              </p:cNvPr>
              <p:cNvSpPr/>
              <p:nvPr/>
            </p:nvSpPr>
            <p:spPr>
              <a:xfrm>
                <a:off x="7989361" y="4883946"/>
                <a:ext cx="48232" cy="48232"/>
              </a:xfrm>
              <a:custGeom>
                <a:avLst/>
                <a:gdLst>
                  <a:gd name="connsiteX0" fmla="*/ 24116 w 48232"/>
                  <a:gd name="connsiteY0" fmla="*/ 48233 h 48232"/>
                  <a:gd name="connsiteX1" fmla="*/ 48232 w 48232"/>
                  <a:gd name="connsiteY1" fmla="*/ 24117 h 48232"/>
                  <a:gd name="connsiteX2" fmla="*/ 24116 w 48232"/>
                  <a:gd name="connsiteY2" fmla="*/ 0 h 48232"/>
                  <a:gd name="connsiteX3" fmla="*/ 0 w 48232"/>
                  <a:gd name="connsiteY3" fmla="*/ 24117 h 48232"/>
                  <a:gd name="connsiteX4" fmla="*/ 24116 w 48232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6" y="48233"/>
                    </a:moveTo>
                    <a:cubicBezTo>
                      <a:pt x="36809" y="48233"/>
                      <a:pt x="48232" y="38078"/>
                      <a:pt x="48232" y="24117"/>
                    </a:cubicBezTo>
                    <a:cubicBezTo>
                      <a:pt x="48232" y="10154"/>
                      <a:pt x="38078" y="0"/>
                      <a:pt x="24116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4116" y="48233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71" name="자유형 411">
                <a:extLst>
                  <a:ext uri="{FF2B5EF4-FFF2-40B4-BE49-F238E27FC236}">
                    <a16:creationId xmlns:a16="http://schemas.microsoft.com/office/drawing/2014/main" id="{548DFE02-82B9-4C59-976A-DF2C33972F7D}"/>
                  </a:ext>
                </a:extLst>
              </p:cNvPr>
              <p:cNvSpPr/>
              <p:nvPr/>
            </p:nvSpPr>
            <p:spPr>
              <a:xfrm>
                <a:off x="8229255" y="4864907"/>
                <a:ext cx="48233" cy="48232"/>
              </a:xfrm>
              <a:custGeom>
                <a:avLst/>
                <a:gdLst>
                  <a:gd name="connsiteX0" fmla="*/ 24117 w 48233"/>
                  <a:gd name="connsiteY0" fmla="*/ 48233 h 48232"/>
                  <a:gd name="connsiteX1" fmla="*/ 48233 w 48233"/>
                  <a:gd name="connsiteY1" fmla="*/ 24117 h 48232"/>
                  <a:gd name="connsiteX2" fmla="*/ 24117 w 48233"/>
                  <a:gd name="connsiteY2" fmla="*/ 0 h 48232"/>
                  <a:gd name="connsiteX3" fmla="*/ 0 w 48233"/>
                  <a:gd name="connsiteY3" fmla="*/ 24117 h 48232"/>
                  <a:gd name="connsiteX4" fmla="*/ 24117 w 48233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3" h="48232">
                    <a:moveTo>
                      <a:pt x="24117" y="48233"/>
                    </a:moveTo>
                    <a:cubicBezTo>
                      <a:pt x="36809" y="48233"/>
                      <a:pt x="48233" y="38078"/>
                      <a:pt x="48233" y="24117"/>
                    </a:cubicBezTo>
                    <a:cubicBezTo>
                      <a:pt x="48233" y="10154"/>
                      <a:pt x="38078" y="0"/>
                      <a:pt x="24117" y="0"/>
                    </a:cubicBezTo>
                    <a:cubicBezTo>
                      <a:pt x="10155" y="0"/>
                      <a:pt x="0" y="10154"/>
                      <a:pt x="0" y="24117"/>
                    </a:cubicBezTo>
                    <a:cubicBezTo>
                      <a:pt x="0" y="38078"/>
                      <a:pt x="10155" y="48233"/>
                      <a:pt x="24117" y="48233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72" name="자유형 412">
                <a:extLst>
                  <a:ext uri="{FF2B5EF4-FFF2-40B4-BE49-F238E27FC236}">
                    <a16:creationId xmlns:a16="http://schemas.microsoft.com/office/drawing/2014/main" id="{5CDF5C1F-6AFA-435D-BCC0-8B0B7DEC4CBA}"/>
                  </a:ext>
                </a:extLst>
              </p:cNvPr>
              <p:cNvSpPr/>
              <p:nvPr/>
            </p:nvSpPr>
            <p:spPr>
              <a:xfrm>
                <a:off x="8469149" y="4838252"/>
                <a:ext cx="48232" cy="48232"/>
              </a:xfrm>
              <a:custGeom>
                <a:avLst/>
                <a:gdLst>
                  <a:gd name="connsiteX0" fmla="*/ 24117 w 48232"/>
                  <a:gd name="connsiteY0" fmla="*/ 48232 h 48232"/>
                  <a:gd name="connsiteX1" fmla="*/ 48232 w 48232"/>
                  <a:gd name="connsiteY1" fmla="*/ 24116 h 48232"/>
                  <a:gd name="connsiteX2" fmla="*/ 24117 w 48232"/>
                  <a:gd name="connsiteY2" fmla="*/ 0 h 48232"/>
                  <a:gd name="connsiteX3" fmla="*/ 0 w 48232"/>
                  <a:gd name="connsiteY3" fmla="*/ 24116 h 48232"/>
                  <a:gd name="connsiteX4" fmla="*/ 24117 w 48232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7" y="48232"/>
                    </a:moveTo>
                    <a:cubicBezTo>
                      <a:pt x="36809" y="48232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4117" y="48232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73" name="자유형 413">
                <a:extLst>
                  <a:ext uri="{FF2B5EF4-FFF2-40B4-BE49-F238E27FC236}">
                    <a16:creationId xmlns:a16="http://schemas.microsoft.com/office/drawing/2014/main" id="{5C204F7E-0425-4675-8341-D75BC1D66426}"/>
                  </a:ext>
                </a:extLst>
              </p:cNvPr>
              <p:cNvSpPr/>
              <p:nvPr/>
            </p:nvSpPr>
            <p:spPr>
              <a:xfrm>
                <a:off x="8709043" y="4843329"/>
                <a:ext cx="48232" cy="48232"/>
              </a:xfrm>
              <a:custGeom>
                <a:avLst/>
                <a:gdLst>
                  <a:gd name="connsiteX0" fmla="*/ 24116 w 48232"/>
                  <a:gd name="connsiteY0" fmla="*/ 48232 h 48232"/>
                  <a:gd name="connsiteX1" fmla="*/ 48232 w 48232"/>
                  <a:gd name="connsiteY1" fmla="*/ 24116 h 48232"/>
                  <a:gd name="connsiteX2" fmla="*/ 24116 w 48232"/>
                  <a:gd name="connsiteY2" fmla="*/ 0 h 48232"/>
                  <a:gd name="connsiteX3" fmla="*/ 0 w 48232"/>
                  <a:gd name="connsiteY3" fmla="*/ 24116 h 48232"/>
                  <a:gd name="connsiteX4" fmla="*/ 24116 w 48232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6" y="48232"/>
                    </a:moveTo>
                    <a:cubicBezTo>
                      <a:pt x="36809" y="48232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6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4116" y="48232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74" name="자유형 414">
                <a:extLst>
                  <a:ext uri="{FF2B5EF4-FFF2-40B4-BE49-F238E27FC236}">
                    <a16:creationId xmlns:a16="http://schemas.microsoft.com/office/drawing/2014/main" id="{46EE7506-E92D-4111-A50B-22F83D0B3D45}"/>
                  </a:ext>
                </a:extLst>
              </p:cNvPr>
              <p:cNvSpPr/>
              <p:nvPr/>
            </p:nvSpPr>
            <p:spPr>
              <a:xfrm>
                <a:off x="8948937" y="4810328"/>
                <a:ext cx="48232" cy="48232"/>
              </a:xfrm>
              <a:custGeom>
                <a:avLst/>
                <a:gdLst>
                  <a:gd name="connsiteX0" fmla="*/ 24117 w 48232"/>
                  <a:gd name="connsiteY0" fmla="*/ 48232 h 48232"/>
                  <a:gd name="connsiteX1" fmla="*/ 48232 w 48232"/>
                  <a:gd name="connsiteY1" fmla="*/ 24116 h 48232"/>
                  <a:gd name="connsiteX2" fmla="*/ 24117 w 48232"/>
                  <a:gd name="connsiteY2" fmla="*/ 0 h 48232"/>
                  <a:gd name="connsiteX3" fmla="*/ 0 w 48232"/>
                  <a:gd name="connsiteY3" fmla="*/ 24116 h 48232"/>
                  <a:gd name="connsiteX4" fmla="*/ 24117 w 48232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7" y="48232"/>
                    </a:moveTo>
                    <a:cubicBezTo>
                      <a:pt x="36809" y="48232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4117" y="48232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75" name="자유형 415">
                <a:extLst>
                  <a:ext uri="{FF2B5EF4-FFF2-40B4-BE49-F238E27FC236}">
                    <a16:creationId xmlns:a16="http://schemas.microsoft.com/office/drawing/2014/main" id="{39B886D3-B6B4-4BED-83A6-4F8B947DBA07}"/>
                  </a:ext>
                </a:extLst>
              </p:cNvPr>
              <p:cNvSpPr/>
              <p:nvPr/>
            </p:nvSpPr>
            <p:spPr>
              <a:xfrm>
                <a:off x="9190100" y="4844598"/>
                <a:ext cx="48232" cy="48232"/>
              </a:xfrm>
              <a:custGeom>
                <a:avLst/>
                <a:gdLst>
                  <a:gd name="connsiteX0" fmla="*/ 24117 w 48232"/>
                  <a:gd name="connsiteY0" fmla="*/ 48232 h 48232"/>
                  <a:gd name="connsiteX1" fmla="*/ 48232 w 48232"/>
                  <a:gd name="connsiteY1" fmla="*/ 24116 h 48232"/>
                  <a:gd name="connsiteX2" fmla="*/ 24117 w 48232"/>
                  <a:gd name="connsiteY2" fmla="*/ 0 h 48232"/>
                  <a:gd name="connsiteX3" fmla="*/ 0 w 48232"/>
                  <a:gd name="connsiteY3" fmla="*/ 24116 h 48232"/>
                  <a:gd name="connsiteX4" fmla="*/ 24117 w 48232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7" y="48232"/>
                    </a:moveTo>
                    <a:cubicBezTo>
                      <a:pt x="36809" y="48232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4117" y="48232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76" name="자유형 416">
                <a:extLst>
                  <a:ext uri="{FF2B5EF4-FFF2-40B4-BE49-F238E27FC236}">
                    <a16:creationId xmlns:a16="http://schemas.microsoft.com/office/drawing/2014/main" id="{273B39C5-F651-4237-90FD-F70690B83DB5}"/>
                  </a:ext>
                </a:extLst>
              </p:cNvPr>
              <p:cNvSpPr/>
              <p:nvPr/>
            </p:nvSpPr>
            <p:spPr>
              <a:xfrm>
                <a:off x="9429994" y="4847137"/>
                <a:ext cx="48232" cy="48232"/>
              </a:xfrm>
              <a:custGeom>
                <a:avLst/>
                <a:gdLst>
                  <a:gd name="connsiteX0" fmla="*/ 24116 w 48232"/>
                  <a:gd name="connsiteY0" fmla="*/ 48233 h 48232"/>
                  <a:gd name="connsiteX1" fmla="*/ 48232 w 48232"/>
                  <a:gd name="connsiteY1" fmla="*/ 24116 h 48232"/>
                  <a:gd name="connsiteX2" fmla="*/ 24116 w 48232"/>
                  <a:gd name="connsiteY2" fmla="*/ 0 h 48232"/>
                  <a:gd name="connsiteX3" fmla="*/ 0 w 48232"/>
                  <a:gd name="connsiteY3" fmla="*/ 24116 h 48232"/>
                  <a:gd name="connsiteX4" fmla="*/ 24116 w 48232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6" y="48233"/>
                    </a:moveTo>
                    <a:cubicBezTo>
                      <a:pt x="36809" y="48233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6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3"/>
                      <a:pt x="24116" y="48233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77" name="자유형 417">
                <a:extLst>
                  <a:ext uri="{FF2B5EF4-FFF2-40B4-BE49-F238E27FC236}">
                    <a16:creationId xmlns:a16="http://schemas.microsoft.com/office/drawing/2014/main" id="{A38BCDF6-24F7-41B0-9CA1-40B09900B281}"/>
                  </a:ext>
                </a:extLst>
              </p:cNvPr>
              <p:cNvSpPr/>
              <p:nvPr/>
            </p:nvSpPr>
            <p:spPr>
              <a:xfrm>
                <a:off x="9669887" y="4864907"/>
                <a:ext cx="48233" cy="48232"/>
              </a:xfrm>
              <a:custGeom>
                <a:avLst/>
                <a:gdLst>
                  <a:gd name="connsiteX0" fmla="*/ 24117 w 48233"/>
                  <a:gd name="connsiteY0" fmla="*/ 48233 h 48232"/>
                  <a:gd name="connsiteX1" fmla="*/ 48233 w 48233"/>
                  <a:gd name="connsiteY1" fmla="*/ 24117 h 48232"/>
                  <a:gd name="connsiteX2" fmla="*/ 24117 w 48233"/>
                  <a:gd name="connsiteY2" fmla="*/ 0 h 48232"/>
                  <a:gd name="connsiteX3" fmla="*/ 0 w 48233"/>
                  <a:gd name="connsiteY3" fmla="*/ 24117 h 48232"/>
                  <a:gd name="connsiteX4" fmla="*/ 24117 w 48233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3" h="48232">
                    <a:moveTo>
                      <a:pt x="24117" y="48233"/>
                    </a:moveTo>
                    <a:cubicBezTo>
                      <a:pt x="36809" y="48233"/>
                      <a:pt x="48233" y="38078"/>
                      <a:pt x="48233" y="24117"/>
                    </a:cubicBezTo>
                    <a:cubicBezTo>
                      <a:pt x="48233" y="10154"/>
                      <a:pt x="38078" y="0"/>
                      <a:pt x="24117" y="0"/>
                    </a:cubicBezTo>
                    <a:cubicBezTo>
                      <a:pt x="10155" y="0"/>
                      <a:pt x="0" y="10154"/>
                      <a:pt x="0" y="24117"/>
                    </a:cubicBezTo>
                    <a:cubicBezTo>
                      <a:pt x="0" y="38078"/>
                      <a:pt x="10155" y="48233"/>
                      <a:pt x="24117" y="48233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78" name="자유형 418">
                <a:extLst>
                  <a:ext uri="{FF2B5EF4-FFF2-40B4-BE49-F238E27FC236}">
                    <a16:creationId xmlns:a16="http://schemas.microsoft.com/office/drawing/2014/main" id="{C492E62F-9CE3-4F9A-8AE0-719C7201B0F1}"/>
                  </a:ext>
                </a:extLst>
              </p:cNvPr>
              <p:cNvSpPr/>
              <p:nvPr/>
            </p:nvSpPr>
            <p:spPr>
              <a:xfrm>
                <a:off x="9909782" y="4856022"/>
                <a:ext cx="48232" cy="48232"/>
              </a:xfrm>
              <a:custGeom>
                <a:avLst/>
                <a:gdLst>
                  <a:gd name="connsiteX0" fmla="*/ 24117 w 48232"/>
                  <a:gd name="connsiteY0" fmla="*/ 48232 h 48232"/>
                  <a:gd name="connsiteX1" fmla="*/ 48232 w 48232"/>
                  <a:gd name="connsiteY1" fmla="*/ 24116 h 48232"/>
                  <a:gd name="connsiteX2" fmla="*/ 24117 w 48232"/>
                  <a:gd name="connsiteY2" fmla="*/ 0 h 48232"/>
                  <a:gd name="connsiteX3" fmla="*/ 0 w 48232"/>
                  <a:gd name="connsiteY3" fmla="*/ 24116 h 48232"/>
                  <a:gd name="connsiteX4" fmla="*/ 24117 w 48232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7" y="48232"/>
                    </a:moveTo>
                    <a:cubicBezTo>
                      <a:pt x="36809" y="48232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4117" y="48232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79" name="자유형 419">
                <a:extLst>
                  <a:ext uri="{FF2B5EF4-FFF2-40B4-BE49-F238E27FC236}">
                    <a16:creationId xmlns:a16="http://schemas.microsoft.com/office/drawing/2014/main" id="{AC17ECF9-B7E8-4A4D-9548-54C3A5CA88BB}"/>
                  </a:ext>
                </a:extLst>
              </p:cNvPr>
              <p:cNvSpPr/>
              <p:nvPr/>
            </p:nvSpPr>
            <p:spPr>
              <a:xfrm>
                <a:off x="10149676" y="4861099"/>
                <a:ext cx="48232" cy="48232"/>
              </a:xfrm>
              <a:custGeom>
                <a:avLst/>
                <a:gdLst>
                  <a:gd name="connsiteX0" fmla="*/ 24116 w 48232"/>
                  <a:gd name="connsiteY0" fmla="*/ 48232 h 48232"/>
                  <a:gd name="connsiteX1" fmla="*/ 48232 w 48232"/>
                  <a:gd name="connsiteY1" fmla="*/ 24116 h 48232"/>
                  <a:gd name="connsiteX2" fmla="*/ 24116 w 48232"/>
                  <a:gd name="connsiteY2" fmla="*/ 0 h 48232"/>
                  <a:gd name="connsiteX3" fmla="*/ 0 w 48232"/>
                  <a:gd name="connsiteY3" fmla="*/ 24116 h 48232"/>
                  <a:gd name="connsiteX4" fmla="*/ 24116 w 48232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6" y="48232"/>
                    </a:moveTo>
                    <a:cubicBezTo>
                      <a:pt x="36809" y="48232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6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4116" y="48232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80" name="자유형 420">
                <a:extLst>
                  <a:ext uri="{FF2B5EF4-FFF2-40B4-BE49-F238E27FC236}">
                    <a16:creationId xmlns:a16="http://schemas.microsoft.com/office/drawing/2014/main" id="{49E3FA84-691F-4EB8-AA94-702C4C84D83D}"/>
                  </a:ext>
                </a:extLst>
              </p:cNvPr>
              <p:cNvSpPr/>
              <p:nvPr/>
            </p:nvSpPr>
            <p:spPr>
              <a:xfrm>
                <a:off x="10389569" y="4862368"/>
                <a:ext cx="48232" cy="48232"/>
              </a:xfrm>
              <a:custGeom>
                <a:avLst/>
                <a:gdLst>
                  <a:gd name="connsiteX0" fmla="*/ 24117 w 48232"/>
                  <a:gd name="connsiteY0" fmla="*/ 48232 h 48232"/>
                  <a:gd name="connsiteX1" fmla="*/ 48232 w 48232"/>
                  <a:gd name="connsiteY1" fmla="*/ 24116 h 48232"/>
                  <a:gd name="connsiteX2" fmla="*/ 24117 w 48232"/>
                  <a:gd name="connsiteY2" fmla="*/ 0 h 48232"/>
                  <a:gd name="connsiteX3" fmla="*/ 0 w 48232"/>
                  <a:gd name="connsiteY3" fmla="*/ 24116 h 48232"/>
                  <a:gd name="connsiteX4" fmla="*/ 24117 w 48232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7" y="48232"/>
                    </a:moveTo>
                    <a:cubicBezTo>
                      <a:pt x="36809" y="48232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4117" y="48232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81" name="자유형 421">
                <a:extLst>
                  <a:ext uri="{FF2B5EF4-FFF2-40B4-BE49-F238E27FC236}">
                    <a16:creationId xmlns:a16="http://schemas.microsoft.com/office/drawing/2014/main" id="{61755839-338F-4FD0-A12B-A13BEC6E7344}"/>
                  </a:ext>
                </a:extLst>
              </p:cNvPr>
              <p:cNvSpPr/>
              <p:nvPr/>
            </p:nvSpPr>
            <p:spPr>
              <a:xfrm>
                <a:off x="10630733" y="4876330"/>
                <a:ext cx="48232" cy="48232"/>
              </a:xfrm>
              <a:custGeom>
                <a:avLst/>
                <a:gdLst>
                  <a:gd name="connsiteX0" fmla="*/ 24117 w 48232"/>
                  <a:gd name="connsiteY0" fmla="*/ 48232 h 48232"/>
                  <a:gd name="connsiteX1" fmla="*/ 48232 w 48232"/>
                  <a:gd name="connsiteY1" fmla="*/ 24116 h 48232"/>
                  <a:gd name="connsiteX2" fmla="*/ 24117 w 48232"/>
                  <a:gd name="connsiteY2" fmla="*/ 0 h 48232"/>
                  <a:gd name="connsiteX3" fmla="*/ 0 w 48232"/>
                  <a:gd name="connsiteY3" fmla="*/ 24116 h 48232"/>
                  <a:gd name="connsiteX4" fmla="*/ 24117 w 48232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7" y="48232"/>
                    </a:moveTo>
                    <a:cubicBezTo>
                      <a:pt x="36809" y="48232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4117" y="48232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82" name="자유형 422">
                <a:extLst>
                  <a:ext uri="{FF2B5EF4-FFF2-40B4-BE49-F238E27FC236}">
                    <a16:creationId xmlns:a16="http://schemas.microsoft.com/office/drawing/2014/main" id="{DDA4F893-1DFC-4925-A9D3-51A8A3118432}"/>
                  </a:ext>
                </a:extLst>
              </p:cNvPr>
              <p:cNvSpPr/>
              <p:nvPr/>
            </p:nvSpPr>
            <p:spPr>
              <a:xfrm>
                <a:off x="10870627" y="4896639"/>
                <a:ext cx="48232" cy="48232"/>
              </a:xfrm>
              <a:custGeom>
                <a:avLst/>
                <a:gdLst>
                  <a:gd name="connsiteX0" fmla="*/ 24116 w 48232"/>
                  <a:gd name="connsiteY0" fmla="*/ 48233 h 48232"/>
                  <a:gd name="connsiteX1" fmla="*/ 48232 w 48232"/>
                  <a:gd name="connsiteY1" fmla="*/ 24117 h 48232"/>
                  <a:gd name="connsiteX2" fmla="*/ 24116 w 48232"/>
                  <a:gd name="connsiteY2" fmla="*/ 0 h 48232"/>
                  <a:gd name="connsiteX3" fmla="*/ 0 w 48232"/>
                  <a:gd name="connsiteY3" fmla="*/ 24117 h 48232"/>
                  <a:gd name="connsiteX4" fmla="*/ 24116 w 48232"/>
                  <a:gd name="connsiteY4" fmla="*/ 48233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6" y="48233"/>
                    </a:moveTo>
                    <a:cubicBezTo>
                      <a:pt x="36809" y="48233"/>
                      <a:pt x="48232" y="38078"/>
                      <a:pt x="48232" y="24117"/>
                    </a:cubicBezTo>
                    <a:cubicBezTo>
                      <a:pt x="48232" y="10154"/>
                      <a:pt x="38078" y="0"/>
                      <a:pt x="24116" y="0"/>
                    </a:cubicBezTo>
                    <a:cubicBezTo>
                      <a:pt x="10154" y="0"/>
                      <a:pt x="0" y="10154"/>
                      <a:pt x="0" y="24117"/>
                    </a:cubicBezTo>
                    <a:cubicBezTo>
                      <a:pt x="0" y="38078"/>
                      <a:pt x="10154" y="48233"/>
                      <a:pt x="24116" y="48233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83" name="자유형 423">
                <a:extLst>
                  <a:ext uri="{FF2B5EF4-FFF2-40B4-BE49-F238E27FC236}">
                    <a16:creationId xmlns:a16="http://schemas.microsoft.com/office/drawing/2014/main" id="{F8CD055A-3954-46BD-8DA7-1E96E5384526}"/>
                  </a:ext>
                </a:extLst>
              </p:cNvPr>
              <p:cNvSpPr/>
              <p:nvPr/>
            </p:nvSpPr>
            <p:spPr>
              <a:xfrm>
                <a:off x="11110520" y="4895370"/>
                <a:ext cx="48233" cy="48232"/>
              </a:xfrm>
              <a:custGeom>
                <a:avLst/>
                <a:gdLst>
                  <a:gd name="connsiteX0" fmla="*/ 24117 w 48233"/>
                  <a:gd name="connsiteY0" fmla="*/ 48232 h 48232"/>
                  <a:gd name="connsiteX1" fmla="*/ 48233 w 48233"/>
                  <a:gd name="connsiteY1" fmla="*/ 24116 h 48232"/>
                  <a:gd name="connsiteX2" fmla="*/ 24117 w 48233"/>
                  <a:gd name="connsiteY2" fmla="*/ 0 h 48232"/>
                  <a:gd name="connsiteX3" fmla="*/ 0 w 48233"/>
                  <a:gd name="connsiteY3" fmla="*/ 24116 h 48232"/>
                  <a:gd name="connsiteX4" fmla="*/ 24117 w 48233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3" h="48232">
                    <a:moveTo>
                      <a:pt x="24117" y="48232"/>
                    </a:moveTo>
                    <a:cubicBezTo>
                      <a:pt x="36809" y="48232"/>
                      <a:pt x="48233" y="38078"/>
                      <a:pt x="48233" y="24116"/>
                    </a:cubicBezTo>
                    <a:cubicBezTo>
                      <a:pt x="48233" y="10154"/>
                      <a:pt x="38078" y="0"/>
                      <a:pt x="24117" y="0"/>
                    </a:cubicBezTo>
                    <a:cubicBezTo>
                      <a:pt x="10155" y="0"/>
                      <a:pt x="0" y="10154"/>
                      <a:pt x="0" y="24116"/>
                    </a:cubicBezTo>
                    <a:cubicBezTo>
                      <a:pt x="0" y="38078"/>
                      <a:pt x="10155" y="48232"/>
                      <a:pt x="24117" y="48232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84" name="자유형 424">
                <a:extLst>
                  <a:ext uri="{FF2B5EF4-FFF2-40B4-BE49-F238E27FC236}">
                    <a16:creationId xmlns:a16="http://schemas.microsoft.com/office/drawing/2014/main" id="{D686A6F5-EE15-4DD4-944D-9A893DC88168}"/>
                  </a:ext>
                </a:extLst>
              </p:cNvPr>
              <p:cNvSpPr/>
              <p:nvPr/>
            </p:nvSpPr>
            <p:spPr>
              <a:xfrm>
                <a:off x="11350415" y="4886485"/>
                <a:ext cx="48232" cy="48232"/>
              </a:xfrm>
              <a:custGeom>
                <a:avLst/>
                <a:gdLst>
                  <a:gd name="connsiteX0" fmla="*/ 24117 w 48232"/>
                  <a:gd name="connsiteY0" fmla="*/ 48232 h 48232"/>
                  <a:gd name="connsiteX1" fmla="*/ 48232 w 48232"/>
                  <a:gd name="connsiteY1" fmla="*/ 24116 h 48232"/>
                  <a:gd name="connsiteX2" fmla="*/ 24117 w 48232"/>
                  <a:gd name="connsiteY2" fmla="*/ 0 h 48232"/>
                  <a:gd name="connsiteX3" fmla="*/ 0 w 48232"/>
                  <a:gd name="connsiteY3" fmla="*/ 24116 h 48232"/>
                  <a:gd name="connsiteX4" fmla="*/ 24117 w 48232"/>
                  <a:gd name="connsiteY4" fmla="*/ 48232 h 4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32" h="48232">
                    <a:moveTo>
                      <a:pt x="24117" y="48232"/>
                    </a:moveTo>
                    <a:cubicBezTo>
                      <a:pt x="36809" y="48232"/>
                      <a:pt x="48232" y="38078"/>
                      <a:pt x="48232" y="24116"/>
                    </a:cubicBezTo>
                    <a:cubicBezTo>
                      <a:pt x="48232" y="10154"/>
                      <a:pt x="38078" y="0"/>
                      <a:pt x="24117" y="0"/>
                    </a:cubicBezTo>
                    <a:cubicBezTo>
                      <a:pt x="10154" y="0"/>
                      <a:pt x="0" y="10154"/>
                      <a:pt x="0" y="24116"/>
                    </a:cubicBezTo>
                    <a:cubicBezTo>
                      <a:pt x="0" y="38078"/>
                      <a:pt x="10154" y="48232"/>
                      <a:pt x="24117" y="48232"/>
                    </a:cubicBezTo>
                  </a:path>
                </a:pathLst>
              </a:custGeom>
              <a:solidFill>
                <a:srgbClr val="016B71"/>
              </a:solidFill>
              <a:ln w="126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85" name="자유형 425">
                <a:extLst>
                  <a:ext uri="{FF2B5EF4-FFF2-40B4-BE49-F238E27FC236}">
                    <a16:creationId xmlns:a16="http://schemas.microsoft.com/office/drawing/2014/main" id="{81986F06-B400-470F-B186-E2DEC95A995A}"/>
                  </a:ext>
                </a:extLst>
              </p:cNvPr>
              <p:cNvSpPr/>
              <p:nvPr/>
            </p:nvSpPr>
            <p:spPr>
              <a:xfrm>
                <a:off x="7532420" y="4306423"/>
                <a:ext cx="3842110" cy="201815"/>
              </a:xfrm>
              <a:custGeom>
                <a:avLst/>
                <a:gdLst>
                  <a:gd name="connsiteX0" fmla="*/ 3842111 w 3842110"/>
                  <a:gd name="connsiteY0" fmla="*/ 68541 h 201815"/>
                  <a:gd name="connsiteX1" fmla="*/ 3602217 w 3842110"/>
                  <a:gd name="connsiteY1" fmla="*/ 88850 h 201815"/>
                  <a:gd name="connsiteX2" fmla="*/ 3602217 w 3842110"/>
                  <a:gd name="connsiteY2" fmla="*/ 88850 h 201815"/>
                  <a:gd name="connsiteX3" fmla="*/ 3362322 w 3842110"/>
                  <a:gd name="connsiteY3" fmla="*/ 91388 h 201815"/>
                  <a:gd name="connsiteX4" fmla="*/ 3362322 w 3842110"/>
                  <a:gd name="connsiteY4" fmla="*/ 91388 h 201815"/>
                  <a:gd name="connsiteX5" fmla="*/ 3122429 w 3842110"/>
                  <a:gd name="connsiteY5" fmla="*/ 38078 h 201815"/>
                  <a:gd name="connsiteX6" fmla="*/ 3122429 w 3842110"/>
                  <a:gd name="connsiteY6" fmla="*/ 36809 h 201815"/>
                  <a:gd name="connsiteX7" fmla="*/ 2882535 w 3842110"/>
                  <a:gd name="connsiteY7" fmla="*/ 15232 h 201815"/>
                  <a:gd name="connsiteX8" fmla="*/ 2881266 w 3842110"/>
                  <a:gd name="connsiteY8" fmla="*/ 15232 h 201815"/>
                  <a:gd name="connsiteX9" fmla="*/ 2641371 w 3842110"/>
                  <a:gd name="connsiteY9" fmla="*/ 12693 h 201815"/>
                  <a:gd name="connsiteX10" fmla="*/ 2641371 w 3842110"/>
                  <a:gd name="connsiteY10" fmla="*/ 12693 h 201815"/>
                  <a:gd name="connsiteX11" fmla="*/ 2401478 w 3842110"/>
                  <a:gd name="connsiteY11" fmla="*/ 43156 h 201815"/>
                  <a:gd name="connsiteX12" fmla="*/ 2401478 w 3842110"/>
                  <a:gd name="connsiteY12" fmla="*/ 43156 h 201815"/>
                  <a:gd name="connsiteX13" fmla="*/ 2161584 w 3842110"/>
                  <a:gd name="connsiteY13" fmla="*/ 35540 h 201815"/>
                  <a:gd name="connsiteX14" fmla="*/ 2161584 w 3842110"/>
                  <a:gd name="connsiteY14" fmla="*/ 35540 h 201815"/>
                  <a:gd name="connsiteX15" fmla="*/ 1921690 w 3842110"/>
                  <a:gd name="connsiteY15" fmla="*/ 39348 h 201815"/>
                  <a:gd name="connsiteX16" fmla="*/ 1921690 w 3842110"/>
                  <a:gd name="connsiteY16" fmla="*/ 39348 h 201815"/>
                  <a:gd name="connsiteX17" fmla="*/ 1681796 w 3842110"/>
                  <a:gd name="connsiteY17" fmla="*/ 44425 h 201815"/>
                  <a:gd name="connsiteX18" fmla="*/ 1681796 w 3842110"/>
                  <a:gd name="connsiteY18" fmla="*/ 44425 h 201815"/>
                  <a:gd name="connsiteX19" fmla="*/ 1441902 w 3842110"/>
                  <a:gd name="connsiteY19" fmla="*/ 0 h 201815"/>
                  <a:gd name="connsiteX20" fmla="*/ 1440633 w 3842110"/>
                  <a:gd name="connsiteY20" fmla="*/ 0 h 201815"/>
                  <a:gd name="connsiteX21" fmla="*/ 1200739 w 3842110"/>
                  <a:gd name="connsiteY21" fmla="*/ 48233 h 201815"/>
                  <a:gd name="connsiteX22" fmla="*/ 1200739 w 3842110"/>
                  <a:gd name="connsiteY22" fmla="*/ 48233 h 201815"/>
                  <a:gd name="connsiteX23" fmla="*/ 960845 w 3842110"/>
                  <a:gd name="connsiteY23" fmla="*/ 30463 h 201815"/>
                  <a:gd name="connsiteX24" fmla="*/ 960845 w 3842110"/>
                  <a:gd name="connsiteY24" fmla="*/ 30463 h 201815"/>
                  <a:gd name="connsiteX25" fmla="*/ 720951 w 3842110"/>
                  <a:gd name="connsiteY25" fmla="*/ 109158 h 201815"/>
                  <a:gd name="connsiteX26" fmla="*/ 720951 w 3842110"/>
                  <a:gd name="connsiteY26" fmla="*/ 109158 h 201815"/>
                  <a:gd name="connsiteX27" fmla="*/ 481057 w 3842110"/>
                  <a:gd name="connsiteY27" fmla="*/ 142160 h 201815"/>
                  <a:gd name="connsiteX28" fmla="*/ 481057 w 3842110"/>
                  <a:gd name="connsiteY28" fmla="*/ 142160 h 201815"/>
                  <a:gd name="connsiteX29" fmla="*/ 241163 w 3842110"/>
                  <a:gd name="connsiteY29" fmla="*/ 201816 h 201815"/>
                  <a:gd name="connsiteX30" fmla="*/ 239893 w 3842110"/>
                  <a:gd name="connsiteY30" fmla="*/ 201816 h 201815"/>
                  <a:gd name="connsiteX31" fmla="*/ 0 w 3842110"/>
                  <a:gd name="connsiteY31" fmla="*/ 201816 h 201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842110" h="201815">
                    <a:moveTo>
                      <a:pt x="3842111" y="68541"/>
                    </a:moveTo>
                    <a:lnTo>
                      <a:pt x="3602217" y="88850"/>
                    </a:lnTo>
                    <a:moveTo>
                      <a:pt x="3602217" y="88850"/>
                    </a:moveTo>
                    <a:lnTo>
                      <a:pt x="3362322" y="91388"/>
                    </a:lnTo>
                    <a:moveTo>
                      <a:pt x="3362322" y="91388"/>
                    </a:moveTo>
                    <a:lnTo>
                      <a:pt x="3122429" y="38078"/>
                    </a:lnTo>
                    <a:moveTo>
                      <a:pt x="3122429" y="36809"/>
                    </a:moveTo>
                    <a:lnTo>
                      <a:pt x="2882535" y="15232"/>
                    </a:lnTo>
                    <a:moveTo>
                      <a:pt x="2881266" y="15232"/>
                    </a:moveTo>
                    <a:lnTo>
                      <a:pt x="2641371" y="12693"/>
                    </a:lnTo>
                    <a:moveTo>
                      <a:pt x="2641371" y="12693"/>
                    </a:moveTo>
                    <a:lnTo>
                      <a:pt x="2401478" y="43156"/>
                    </a:lnTo>
                    <a:moveTo>
                      <a:pt x="2401478" y="43156"/>
                    </a:moveTo>
                    <a:lnTo>
                      <a:pt x="2161584" y="35540"/>
                    </a:lnTo>
                    <a:moveTo>
                      <a:pt x="2161584" y="35540"/>
                    </a:moveTo>
                    <a:lnTo>
                      <a:pt x="1921690" y="39348"/>
                    </a:lnTo>
                    <a:moveTo>
                      <a:pt x="1921690" y="39348"/>
                    </a:moveTo>
                    <a:lnTo>
                      <a:pt x="1681796" y="44425"/>
                    </a:lnTo>
                    <a:moveTo>
                      <a:pt x="1681796" y="44425"/>
                    </a:moveTo>
                    <a:lnTo>
                      <a:pt x="1441902" y="0"/>
                    </a:lnTo>
                    <a:moveTo>
                      <a:pt x="1440633" y="0"/>
                    </a:moveTo>
                    <a:lnTo>
                      <a:pt x="1200739" y="48233"/>
                    </a:lnTo>
                    <a:moveTo>
                      <a:pt x="1200739" y="48233"/>
                    </a:moveTo>
                    <a:lnTo>
                      <a:pt x="960845" y="30463"/>
                    </a:lnTo>
                    <a:moveTo>
                      <a:pt x="960845" y="30463"/>
                    </a:moveTo>
                    <a:lnTo>
                      <a:pt x="720951" y="109158"/>
                    </a:lnTo>
                    <a:moveTo>
                      <a:pt x="720951" y="109158"/>
                    </a:moveTo>
                    <a:lnTo>
                      <a:pt x="481057" y="142160"/>
                    </a:lnTo>
                    <a:moveTo>
                      <a:pt x="481057" y="142160"/>
                    </a:moveTo>
                    <a:lnTo>
                      <a:pt x="241163" y="201816"/>
                    </a:lnTo>
                    <a:moveTo>
                      <a:pt x="239893" y="201816"/>
                    </a:moveTo>
                    <a:lnTo>
                      <a:pt x="0" y="201816"/>
                    </a:lnTo>
                  </a:path>
                </a:pathLst>
              </a:custGeom>
              <a:noFill/>
              <a:ln w="13959" cap="rnd">
                <a:solidFill>
                  <a:srgbClr val="89898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86" name="자유형 426">
                <a:extLst>
                  <a:ext uri="{FF2B5EF4-FFF2-40B4-BE49-F238E27FC236}">
                    <a16:creationId xmlns:a16="http://schemas.microsoft.com/office/drawing/2014/main" id="{D56E7502-EF60-4E12-B26E-AD53318DADD6}"/>
                  </a:ext>
                </a:extLst>
              </p:cNvPr>
              <p:cNvSpPr/>
              <p:nvPr/>
            </p:nvSpPr>
            <p:spPr>
              <a:xfrm>
                <a:off x="7532420" y="3813943"/>
                <a:ext cx="3842110" cy="331282"/>
              </a:xfrm>
              <a:custGeom>
                <a:avLst/>
                <a:gdLst>
                  <a:gd name="connsiteX0" fmla="*/ 3842111 w 3842110"/>
                  <a:gd name="connsiteY0" fmla="*/ 73618 h 331282"/>
                  <a:gd name="connsiteX1" fmla="*/ 3602217 w 3842110"/>
                  <a:gd name="connsiteY1" fmla="*/ 106619 h 331282"/>
                  <a:gd name="connsiteX2" fmla="*/ 3602217 w 3842110"/>
                  <a:gd name="connsiteY2" fmla="*/ 106619 h 331282"/>
                  <a:gd name="connsiteX3" fmla="*/ 3362322 w 3842110"/>
                  <a:gd name="connsiteY3" fmla="*/ 111696 h 331282"/>
                  <a:gd name="connsiteX4" fmla="*/ 3362322 w 3842110"/>
                  <a:gd name="connsiteY4" fmla="*/ 111696 h 331282"/>
                  <a:gd name="connsiteX5" fmla="*/ 3122429 w 3842110"/>
                  <a:gd name="connsiteY5" fmla="*/ 29193 h 331282"/>
                  <a:gd name="connsiteX6" fmla="*/ 3122429 w 3842110"/>
                  <a:gd name="connsiteY6" fmla="*/ 29193 h 331282"/>
                  <a:gd name="connsiteX7" fmla="*/ 2882535 w 3842110"/>
                  <a:gd name="connsiteY7" fmla="*/ 2539 h 331282"/>
                  <a:gd name="connsiteX8" fmla="*/ 2881266 w 3842110"/>
                  <a:gd name="connsiteY8" fmla="*/ 2539 h 331282"/>
                  <a:gd name="connsiteX9" fmla="*/ 2641371 w 3842110"/>
                  <a:gd name="connsiteY9" fmla="*/ 2539 h 331282"/>
                  <a:gd name="connsiteX10" fmla="*/ 2641371 w 3842110"/>
                  <a:gd name="connsiteY10" fmla="*/ 0 h 331282"/>
                  <a:gd name="connsiteX11" fmla="*/ 2401478 w 3842110"/>
                  <a:gd name="connsiteY11" fmla="*/ 62195 h 331282"/>
                  <a:gd name="connsiteX12" fmla="*/ 2401478 w 3842110"/>
                  <a:gd name="connsiteY12" fmla="*/ 63464 h 331282"/>
                  <a:gd name="connsiteX13" fmla="*/ 2161584 w 3842110"/>
                  <a:gd name="connsiteY13" fmla="*/ 43155 h 331282"/>
                  <a:gd name="connsiteX14" fmla="*/ 2161584 w 3842110"/>
                  <a:gd name="connsiteY14" fmla="*/ 43155 h 331282"/>
                  <a:gd name="connsiteX15" fmla="*/ 1921690 w 3842110"/>
                  <a:gd name="connsiteY15" fmla="*/ 66003 h 331282"/>
                  <a:gd name="connsiteX16" fmla="*/ 1921690 w 3842110"/>
                  <a:gd name="connsiteY16" fmla="*/ 66003 h 331282"/>
                  <a:gd name="connsiteX17" fmla="*/ 1681796 w 3842110"/>
                  <a:gd name="connsiteY17" fmla="*/ 79964 h 331282"/>
                  <a:gd name="connsiteX18" fmla="*/ 1681796 w 3842110"/>
                  <a:gd name="connsiteY18" fmla="*/ 79964 h 331282"/>
                  <a:gd name="connsiteX19" fmla="*/ 1441902 w 3842110"/>
                  <a:gd name="connsiteY19" fmla="*/ 27924 h 331282"/>
                  <a:gd name="connsiteX20" fmla="*/ 1440633 w 3842110"/>
                  <a:gd name="connsiteY20" fmla="*/ 27924 h 331282"/>
                  <a:gd name="connsiteX21" fmla="*/ 1200739 w 3842110"/>
                  <a:gd name="connsiteY21" fmla="*/ 92657 h 331282"/>
                  <a:gd name="connsiteX22" fmla="*/ 1200739 w 3842110"/>
                  <a:gd name="connsiteY22" fmla="*/ 92657 h 331282"/>
                  <a:gd name="connsiteX23" fmla="*/ 960845 w 3842110"/>
                  <a:gd name="connsiteY23" fmla="*/ 67272 h 331282"/>
                  <a:gd name="connsiteX24" fmla="*/ 960845 w 3842110"/>
                  <a:gd name="connsiteY24" fmla="*/ 66003 h 331282"/>
                  <a:gd name="connsiteX25" fmla="*/ 720951 w 3842110"/>
                  <a:gd name="connsiteY25" fmla="*/ 192931 h 331282"/>
                  <a:gd name="connsiteX26" fmla="*/ 720951 w 3842110"/>
                  <a:gd name="connsiteY26" fmla="*/ 192931 h 331282"/>
                  <a:gd name="connsiteX27" fmla="*/ 481057 w 3842110"/>
                  <a:gd name="connsiteY27" fmla="*/ 241163 h 331282"/>
                  <a:gd name="connsiteX28" fmla="*/ 481057 w 3842110"/>
                  <a:gd name="connsiteY28" fmla="*/ 241163 h 331282"/>
                  <a:gd name="connsiteX29" fmla="*/ 241163 w 3842110"/>
                  <a:gd name="connsiteY29" fmla="*/ 317320 h 331282"/>
                  <a:gd name="connsiteX30" fmla="*/ 239893 w 3842110"/>
                  <a:gd name="connsiteY30" fmla="*/ 317320 h 331282"/>
                  <a:gd name="connsiteX31" fmla="*/ 0 w 3842110"/>
                  <a:gd name="connsiteY31" fmla="*/ 331282 h 331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842110" h="331282">
                    <a:moveTo>
                      <a:pt x="3842111" y="73618"/>
                    </a:moveTo>
                    <a:lnTo>
                      <a:pt x="3602217" y="106619"/>
                    </a:lnTo>
                    <a:moveTo>
                      <a:pt x="3602217" y="106619"/>
                    </a:moveTo>
                    <a:lnTo>
                      <a:pt x="3362322" y="111696"/>
                    </a:lnTo>
                    <a:moveTo>
                      <a:pt x="3362322" y="111696"/>
                    </a:moveTo>
                    <a:lnTo>
                      <a:pt x="3122429" y="29193"/>
                    </a:lnTo>
                    <a:moveTo>
                      <a:pt x="3122429" y="29193"/>
                    </a:moveTo>
                    <a:lnTo>
                      <a:pt x="2882535" y="2539"/>
                    </a:lnTo>
                    <a:moveTo>
                      <a:pt x="2881266" y="2539"/>
                    </a:moveTo>
                    <a:lnTo>
                      <a:pt x="2641371" y="2539"/>
                    </a:lnTo>
                    <a:moveTo>
                      <a:pt x="2641371" y="0"/>
                    </a:moveTo>
                    <a:lnTo>
                      <a:pt x="2401478" y="62195"/>
                    </a:lnTo>
                    <a:moveTo>
                      <a:pt x="2401478" y="63464"/>
                    </a:moveTo>
                    <a:lnTo>
                      <a:pt x="2161584" y="43155"/>
                    </a:lnTo>
                    <a:moveTo>
                      <a:pt x="2161584" y="43155"/>
                    </a:moveTo>
                    <a:lnTo>
                      <a:pt x="1921690" y="66003"/>
                    </a:lnTo>
                    <a:moveTo>
                      <a:pt x="1921690" y="66003"/>
                    </a:moveTo>
                    <a:lnTo>
                      <a:pt x="1681796" y="79964"/>
                    </a:lnTo>
                    <a:moveTo>
                      <a:pt x="1681796" y="79964"/>
                    </a:moveTo>
                    <a:lnTo>
                      <a:pt x="1441902" y="27924"/>
                    </a:lnTo>
                    <a:moveTo>
                      <a:pt x="1440633" y="27924"/>
                    </a:moveTo>
                    <a:lnTo>
                      <a:pt x="1200739" y="92657"/>
                    </a:lnTo>
                    <a:moveTo>
                      <a:pt x="1200739" y="92657"/>
                    </a:moveTo>
                    <a:lnTo>
                      <a:pt x="960845" y="67272"/>
                    </a:lnTo>
                    <a:moveTo>
                      <a:pt x="960845" y="66003"/>
                    </a:moveTo>
                    <a:lnTo>
                      <a:pt x="720951" y="192931"/>
                    </a:lnTo>
                    <a:moveTo>
                      <a:pt x="720951" y="192931"/>
                    </a:moveTo>
                    <a:lnTo>
                      <a:pt x="481057" y="241163"/>
                    </a:lnTo>
                    <a:moveTo>
                      <a:pt x="481057" y="241163"/>
                    </a:moveTo>
                    <a:lnTo>
                      <a:pt x="241163" y="317320"/>
                    </a:lnTo>
                    <a:moveTo>
                      <a:pt x="239893" y="317320"/>
                    </a:moveTo>
                    <a:lnTo>
                      <a:pt x="0" y="331282"/>
                    </a:lnTo>
                  </a:path>
                </a:pathLst>
              </a:custGeom>
              <a:noFill/>
              <a:ln w="12690" cap="flat">
                <a:solidFill>
                  <a:srgbClr val="EAA14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87" name="자유형 427">
                <a:extLst>
                  <a:ext uri="{FF2B5EF4-FFF2-40B4-BE49-F238E27FC236}">
                    <a16:creationId xmlns:a16="http://schemas.microsoft.com/office/drawing/2014/main" id="{1F84F8E6-F2F2-42AE-9590-874560F22DB0}"/>
                  </a:ext>
                </a:extLst>
              </p:cNvPr>
              <p:cNvSpPr/>
              <p:nvPr/>
            </p:nvSpPr>
            <p:spPr>
              <a:xfrm>
                <a:off x="7532420" y="4834444"/>
                <a:ext cx="3842110" cy="118043"/>
              </a:xfrm>
              <a:custGeom>
                <a:avLst/>
                <a:gdLst>
                  <a:gd name="connsiteX0" fmla="*/ 3842111 w 3842110"/>
                  <a:gd name="connsiteY0" fmla="*/ 76157 h 118043"/>
                  <a:gd name="connsiteX1" fmla="*/ 3602217 w 3842110"/>
                  <a:gd name="connsiteY1" fmla="*/ 85042 h 118043"/>
                  <a:gd name="connsiteX2" fmla="*/ 3602217 w 3842110"/>
                  <a:gd name="connsiteY2" fmla="*/ 85042 h 118043"/>
                  <a:gd name="connsiteX3" fmla="*/ 3362322 w 3842110"/>
                  <a:gd name="connsiteY3" fmla="*/ 85042 h 118043"/>
                  <a:gd name="connsiteX4" fmla="*/ 3362322 w 3842110"/>
                  <a:gd name="connsiteY4" fmla="*/ 86311 h 118043"/>
                  <a:gd name="connsiteX5" fmla="*/ 3122429 w 3842110"/>
                  <a:gd name="connsiteY5" fmla="*/ 66003 h 118043"/>
                  <a:gd name="connsiteX6" fmla="*/ 3122429 w 3842110"/>
                  <a:gd name="connsiteY6" fmla="*/ 66003 h 118043"/>
                  <a:gd name="connsiteX7" fmla="*/ 2882535 w 3842110"/>
                  <a:gd name="connsiteY7" fmla="*/ 52041 h 118043"/>
                  <a:gd name="connsiteX8" fmla="*/ 2881266 w 3842110"/>
                  <a:gd name="connsiteY8" fmla="*/ 52041 h 118043"/>
                  <a:gd name="connsiteX9" fmla="*/ 2641371 w 3842110"/>
                  <a:gd name="connsiteY9" fmla="*/ 49502 h 118043"/>
                  <a:gd name="connsiteX10" fmla="*/ 2641371 w 3842110"/>
                  <a:gd name="connsiteY10" fmla="*/ 50771 h 118043"/>
                  <a:gd name="connsiteX11" fmla="*/ 2401478 w 3842110"/>
                  <a:gd name="connsiteY11" fmla="*/ 45694 h 118043"/>
                  <a:gd name="connsiteX12" fmla="*/ 2401478 w 3842110"/>
                  <a:gd name="connsiteY12" fmla="*/ 45694 h 118043"/>
                  <a:gd name="connsiteX13" fmla="*/ 2161584 w 3842110"/>
                  <a:gd name="connsiteY13" fmla="*/ 54579 h 118043"/>
                  <a:gd name="connsiteX14" fmla="*/ 2161584 w 3842110"/>
                  <a:gd name="connsiteY14" fmla="*/ 54579 h 118043"/>
                  <a:gd name="connsiteX15" fmla="*/ 1921690 w 3842110"/>
                  <a:gd name="connsiteY15" fmla="*/ 36809 h 118043"/>
                  <a:gd name="connsiteX16" fmla="*/ 1921690 w 3842110"/>
                  <a:gd name="connsiteY16" fmla="*/ 36809 h 118043"/>
                  <a:gd name="connsiteX17" fmla="*/ 1681796 w 3842110"/>
                  <a:gd name="connsiteY17" fmla="*/ 34271 h 118043"/>
                  <a:gd name="connsiteX18" fmla="*/ 1681796 w 3842110"/>
                  <a:gd name="connsiteY18" fmla="*/ 34271 h 118043"/>
                  <a:gd name="connsiteX19" fmla="*/ 1441902 w 3842110"/>
                  <a:gd name="connsiteY19" fmla="*/ 0 h 118043"/>
                  <a:gd name="connsiteX20" fmla="*/ 1440633 w 3842110"/>
                  <a:gd name="connsiteY20" fmla="*/ 0 h 118043"/>
                  <a:gd name="connsiteX21" fmla="*/ 1200739 w 3842110"/>
                  <a:gd name="connsiteY21" fmla="*/ 33001 h 118043"/>
                  <a:gd name="connsiteX22" fmla="*/ 1200739 w 3842110"/>
                  <a:gd name="connsiteY22" fmla="*/ 33001 h 118043"/>
                  <a:gd name="connsiteX23" fmla="*/ 960845 w 3842110"/>
                  <a:gd name="connsiteY23" fmla="*/ 27924 h 118043"/>
                  <a:gd name="connsiteX24" fmla="*/ 960845 w 3842110"/>
                  <a:gd name="connsiteY24" fmla="*/ 27924 h 118043"/>
                  <a:gd name="connsiteX25" fmla="*/ 720951 w 3842110"/>
                  <a:gd name="connsiteY25" fmla="*/ 54579 h 118043"/>
                  <a:gd name="connsiteX26" fmla="*/ 720951 w 3842110"/>
                  <a:gd name="connsiteY26" fmla="*/ 54579 h 118043"/>
                  <a:gd name="connsiteX27" fmla="*/ 481057 w 3842110"/>
                  <a:gd name="connsiteY27" fmla="*/ 73618 h 118043"/>
                  <a:gd name="connsiteX28" fmla="*/ 481057 w 3842110"/>
                  <a:gd name="connsiteY28" fmla="*/ 73618 h 118043"/>
                  <a:gd name="connsiteX29" fmla="*/ 241163 w 3842110"/>
                  <a:gd name="connsiteY29" fmla="*/ 118043 h 118043"/>
                  <a:gd name="connsiteX30" fmla="*/ 239893 w 3842110"/>
                  <a:gd name="connsiteY30" fmla="*/ 118043 h 118043"/>
                  <a:gd name="connsiteX31" fmla="*/ 0 w 3842110"/>
                  <a:gd name="connsiteY31" fmla="*/ 109158 h 11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842110" h="118043">
                    <a:moveTo>
                      <a:pt x="3842111" y="76157"/>
                    </a:moveTo>
                    <a:lnTo>
                      <a:pt x="3602217" y="85042"/>
                    </a:lnTo>
                    <a:moveTo>
                      <a:pt x="3602217" y="85042"/>
                    </a:moveTo>
                    <a:lnTo>
                      <a:pt x="3362322" y="85042"/>
                    </a:lnTo>
                    <a:moveTo>
                      <a:pt x="3362322" y="86311"/>
                    </a:moveTo>
                    <a:lnTo>
                      <a:pt x="3122429" y="66003"/>
                    </a:lnTo>
                    <a:moveTo>
                      <a:pt x="3122429" y="66003"/>
                    </a:moveTo>
                    <a:lnTo>
                      <a:pt x="2882535" y="52041"/>
                    </a:lnTo>
                    <a:moveTo>
                      <a:pt x="2881266" y="52041"/>
                    </a:moveTo>
                    <a:lnTo>
                      <a:pt x="2641371" y="49502"/>
                    </a:lnTo>
                    <a:moveTo>
                      <a:pt x="2641371" y="50771"/>
                    </a:moveTo>
                    <a:lnTo>
                      <a:pt x="2401478" y="45694"/>
                    </a:lnTo>
                    <a:moveTo>
                      <a:pt x="2401478" y="45694"/>
                    </a:moveTo>
                    <a:lnTo>
                      <a:pt x="2161584" y="54579"/>
                    </a:lnTo>
                    <a:moveTo>
                      <a:pt x="2161584" y="54579"/>
                    </a:moveTo>
                    <a:lnTo>
                      <a:pt x="1921690" y="36809"/>
                    </a:lnTo>
                    <a:moveTo>
                      <a:pt x="1921690" y="36809"/>
                    </a:moveTo>
                    <a:lnTo>
                      <a:pt x="1681796" y="34271"/>
                    </a:lnTo>
                    <a:moveTo>
                      <a:pt x="1681796" y="34271"/>
                    </a:moveTo>
                    <a:lnTo>
                      <a:pt x="1441902" y="0"/>
                    </a:lnTo>
                    <a:moveTo>
                      <a:pt x="1440633" y="0"/>
                    </a:moveTo>
                    <a:lnTo>
                      <a:pt x="1200739" y="33001"/>
                    </a:lnTo>
                    <a:moveTo>
                      <a:pt x="1200739" y="33001"/>
                    </a:moveTo>
                    <a:lnTo>
                      <a:pt x="960845" y="27924"/>
                    </a:lnTo>
                    <a:moveTo>
                      <a:pt x="960845" y="27924"/>
                    </a:moveTo>
                    <a:lnTo>
                      <a:pt x="720951" y="54579"/>
                    </a:lnTo>
                    <a:moveTo>
                      <a:pt x="720951" y="54579"/>
                    </a:moveTo>
                    <a:lnTo>
                      <a:pt x="481057" y="73618"/>
                    </a:lnTo>
                    <a:moveTo>
                      <a:pt x="481057" y="73618"/>
                    </a:moveTo>
                    <a:lnTo>
                      <a:pt x="241163" y="118043"/>
                    </a:lnTo>
                    <a:moveTo>
                      <a:pt x="239893" y="118043"/>
                    </a:moveTo>
                    <a:lnTo>
                      <a:pt x="0" y="109158"/>
                    </a:lnTo>
                  </a:path>
                </a:pathLst>
              </a:custGeom>
              <a:noFill/>
              <a:ln w="13959" cap="rnd">
                <a:solidFill>
                  <a:srgbClr val="016B7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88" name="자유형 428">
                <a:extLst>
                  <a:ext uri="{FF2B5EF4-FFF2-40B4-BE49-F238E27FC236}">
                    <a16:creationId xmlns:a16="http://schemas.microsoft.com/office/drawing/2014/main" id="{8DFB4596-3D03-4B03-8552-24E5E4437DD1}"/>
                  </a:ext>
                </a:extLst>
              </p:cNvPr>
              <p:cNvSpPr/>
              <p:nvPr/>
            </p:nvSpPr>
            <p:spPr>
              <a:xfrm>
                <a:off x="6571575" y="4795096"/>
                <a:ext cx="241163" cy="195469"/>
              </a:xfrm>
              <a:custGeom>
                <a:avLst/>
                <a:gdLst>
                  <a:gd name="connsiteX0" fmla="*/ 241163 w 241163"/>
                  <a:gd name="connsiteY0" fmla="*/ 0 h 195469"/>
                  <a:gd name="connsiteX1" fmla="*/ 0 w 241163"/>
                  <a:gd name="connsiteY1" fmla="*/ 195469 h 19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1163" h="195469">
                    <a:moveTo>
                      <a:pt x="241163" y="0"/>
                    </a:moveTo>
                    <a:lnTo>
                      <a:pt x="0" y="195469"/>
                    </a:lnTo>
                  </a:path>
                </a:pathLst>
              </a:custGeom>
              <a:ln w="13959" cap="rnd">
                <a:solidFill>
                  <a:srgbClr val="EAA14B"/>
                </a:solidFill>
                <a:custDash>
                  <a:ds d="150000" sp="232500"/>
                </a:custDash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89" name="자유형 429">
                <a:extLst>
                  <a:ext uri="{FF2B5EF4-FFF2-40B4-BE49-F238E27FC236}">
                    <a16:creationId xmlns:a16="http://schemas.microsoft.com/office/drawing/2014/main" id="{9F73E35C-C3D3-4680-878F-502FAA67FBD8}"/>
                  </a:ext>
                </a:extLst>
              </p:cNvPr>
              <p:cNvSpPr/>
              <p:nvPr/>
            </p:nvSpPr>
            <p:spPr>
              <a:xfrm>
                <a:off x="6812739" y="4630090"/>
                <a:ext cx="239893" cy="165006"/>
              </a:xfrm>
              <a:custGeom>
                <a:avLst/>
                <a:gdLst>
                  <a:gd name="connsiteX0" fmla="*/ 239894 w 239893"/>
                  <a:gd name="connsiteY0" fmla="*/ 0 h 165006"/>
                  <a:gd name="connsiteX1" fmla="*/ 0 w 239893"/>
                  <a:gd name="connsiteY1" fmla="*/ 165006 h 165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9893" h="165006">
                    <a:moveTo>
                      <a:pt x="239894" y="0"/>
                    </a:moveTo>
                    <a:lnTo>
                      <a:pt x="0" y="165006"/>
                    </a:lnTo>
                  </a:path>
                </a:pathLst>
              </a:custGeom>
              <a:ln w="13959" cap="rnd">
                <a:solidFill>
                  <a:srgbClr val="EAA14B"/>
                </a:solidFill>
                <a:custDash>
                  <a:ds d="150000" sp="232500"/>
                </a:custDash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90" name="자유형 430">
                <a:extLst>
                  <a:ext uri="{FF2B5EF4-FFF2-40B4-BE49-F238E27FC236}">
                    <a16:creationId xmlns:a16="http://schemas.microsoft.com/office/drawing/2014/main" id="{58EB12EC-03CA-45AC-8A40-1A057D437F4B}"/>
                  </a:ext>
                </a:extLst>
              </p:cNvPr>
              <p:cNvSpPr/>
              <p:nvPr/>
            </p:nvSpPr>
            <p:spPr>
              <a:xfrm>
                <a:off x="7052632" y="4400350"/>
                <a:ext cx="239893" cy="229739"/>
              </a:xfrm>
              <a:custGeom>
                <a:avLst/>
                <a:gdLst>
                  <a:gd name="connsiteX0" fmla="*/ 239894 w 239893"/>
                  <a:gd name="connsiteY0" fmla="*/ 0 h 229739"/>
                  <a:gd name="connsiteX1" fmla="*/ 0 w 239893"/>
                  <a:gd name="connsiteY1" fmla="*/ 229740 h 229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9893" h="229739">
                    <a:moveTo>
                      <a:pt x="239894" y="0"/>
                    </a:moveTo>
                    <a:lnTo>
                      <a:pt x="0" y="229740"/>
                    </a:lnTo>
                  </a:path>
                </a:pathLst>
              </a:custGeom>
              <a:ln w="13959" cap="rnd">
                <a:solidFill>
                  <a:srgbClr val="EAA14B"/>
                </a:solidFill>
                <a:custDash>
                  <a:ds d="150000" sp="232500"/>
                </a:custDash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91" name="자유형 431">
                <a:extLst>
                  <a:ext uri="{FF2B5EF4-FFF2-40B4-BE49-F238E27FC236}">
                    <a16:creationId xmlns:a16="http://schemas.microsoft.com/office/drawing/2014/main" id="{6896E9D5-7D9C-40F0-81F2-154F6BFAE9EA}"/>
                  </a:ext>
                </a:extLst>
              </p:cNvPr>
              <p:cNvSpPr/>
              <p:nvPr/>
            </p:nvSpPr>
            <p:spPr>
              <a:xfrm>
                <a:off x="6571575" y="4976603"/>
                <a:ext cx="241163" cy="159929"/>
              </a:xfrm>
              <a:custGeom>
                <a:avLst/>
                <a:gdLst>
                  <a:gd name="connsiteX0" fmla="*/ 241163 w 241163"/>
                  <a:gd name="connsiteY0" fmla="*/ 0 h 159929"/>
                  <a:gd name="connsiteX1" fmla="*/ 0 w 241163"/>
                  <a:gd name="connsiteY1" fmla="*/ 159929 h 159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1163" h="159929">
                    <a:moveTo>
                      <a:pt x="241163" y="0"/>
                    </a:moveTo>
                    <a:lnTo>
                      <a:pt x="0" y="159929"/>
                    </a:lnTo>
                  </a:path>
                </a:pathLst>
              </a:custGeom>
              <a:ln w="13959" cap="rnd">
                <a:solidFill>
                  <a:srgbClr val="898989"/>
                </a:solidFill>
                <a:custDash>
                  <a:ds d="120000" sp="202500"/>
                </a:custDash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92" name="자유형 432">
                <a:extLst>
                  <a:ext uri="{FF2B5EF4-FFF2-40B4-BE49-F238E27FC236}">
                    <a16:creationId xmlns:a16="http://schemas.microsoft.com/office/drawing/2014/main" id="{46F04803-49E9-4712-884D-3E30121F8284}"/>
                  </a:ext>
                </a:extLst>
              </p:cNvPr>
              <p:cNvSpPr/>
              <p:nvPr/>
            </p:nvSpPr>
            <p:spPr>
              <a:xfrm>
                <a:off x="6812739" y="4857291"/>
                <a:ext cx="239893" cy="119312"/>
              </a:xfrm>
              <a:custGeom>
                <a:avLst/>
                <a:gdLst>
                  <a:gd name="connsiteX0" fmla="*/ 239894 w 239893"/>
                  <a:gd name="connsiteY0" fmla="*/ 0 h 119312"/>
                  <a:gd name="connsiteX1" fmla="*/ 0 w 239893"/>
                  <a:gd name="connsiteY1" fmla="*/ 119312 h 119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9893" h="119312">
                    <a:moveTo>
                      <a:pt x="239894" y="0"/>
                    </a:moveTo>
                    <a:lnTo>
                      <a:pt x="0" y="119312"/>
                    </a:lnTo>
                  </a:path>
                </a:pathLst>
              </a:custGeom>
              <a:ln w="13959" cap="rnd">
                <a:solidFill>
                  <a:srgbClr val="898989"/>
                </a:solidFill>
                <a:custDash>
                  <a:ds d="142500" sp="225000"/>
                </a:custDash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93" name="자유형 433">
                <a:extLst>
                  <a:ext uri="{FF2B5EF4-FFF2-40B4-BE49-F238E27FC236}">
                    <a16:creationId xmlns:a16="http://schemas.microsoft.com/office/drawing/2014/main" id="{A6292F1C-B2B9-484F-9FA5-2F088A33B9E3}"/>
                  </a:ext>
                </a:extLst>
              </p:cNvPr>
              <p:cNvSpPr/>
              <p:nvPr/>
            </p:nvSpPr>
            <p:spPr>
              <a:xfrm>
                <a:off x="7052632" y="4678323"/>
                <a:ext cx="239893" cy="178968"/>
              </a:xfrm>
              <a:custGeom>
                <a:avLst/>
                <a:gdLst>
                  <a:gd name="connsiteX0" fmla="*/ 239894 w 239893"/>
                  <a:gd name="connsiteY0" fmla="*/ 0 h 178968"/>
                  <a:gd name="connsiteX1" fmla="*/ 0 w 239893"/>
                  <a:gd name="connsiteY1" fmla="*/ 178969 h 178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9893" h="178968">
                    <a:moveTo>
                      <a:pt x="239894" y="0"/>
                    </a:moveTo>
                    <a:lnTo>
                      <a:pt x="0" y="178969"/>
                    </a:lnTo>
                  </a:path>
                </a:pathLst>
              </a:custGeom>
              <a:ln w="13959" cap="rnd">
                <a:solidFill>
                  <a:srgbClr val="898989"/>
                </a:solidFill>
                <a:custDash>
                  <a:ds d="127500" sp="202500"/>
                </a:custDash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94" name="자유형 434">
                <a:extLst>
                  <a:ext uri="{FF2B5EF4-FFF2-40B4-BE49-F238E27FC236}">
                    <a16:creationId xmlns:a16="http://schemas.microsoft.com/office/drawing/2014/main" id="{7D3DB83C-78F3-4BDA-B519-8CBE0DEBFB1D}"/>
                  </a:ext>
                </a:extLst>
              </p:cNvPr>
              <p:cNvSpPr/>
              <p:nvPr/>
            </p:nvSpPr>
            <p:spPr>
              <a:xfrm>
                <a:off x="6571575" y="5194920"/>
                <a:ext cx="241163" cy="120581"/>
              </a:xfrm>
              <a:custGeom>
                <a:avLst/>
                <a:gdLst>
                  <a:gd name="connsiteX0" fmla="*/ 241163 w 241163"/>
                  <a:gd name="connsiteY0" fmla="*/ 0 h 120581"/>
                  <a:gd name="connsiteX1" fmla="*/ 0 w 241163"/>
                  <a:gd name="connsiteY1" fmla="*/ 120581 h 120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1163" h="120581">
                    <a:moveTo>
                      <a:pt x="241163" y="0"/>
                    </a:moveTo>
                    <a:lnTo>
                      <a:pt x="0" y="120581"/>
                    </a:lnTo>
                  </a:path>
                </a:pathLst>
              </a:custGeom>
              <a:ln w="13959" cap="rnd">
                <a:solidFill>
                  <a:srgbClr val="016B71"/>
                </a:solidFill>
                <a:custDash>
                  <a:ds d="142500" sp="225000"/>
                </a:custDash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95" name="자유형 435">
                <a:extLst>
                  <a:ext uri="{FF2B5EF4-FFF2-40B4-BE49-F238E27FC236}">
                    <a16:creationId xmlns:a16="http://schemas.microsoft.com/office/drawing/2014/main" id="{462AA7AF-7F91-47A5-812D-B6DEF5F2B95C}"/>
                  </a:ext>
                </a:extLst>
              </p:cNvPr>
              <p:cNvSpPr/>
              <p:nvPr/>
            </p:nvSpPr>
            <p:spPr>
              <a:xfrm>
                <a:off x="6812739" y="5128917"/>
                <a:ext cx="239893" cy="66002"/>
              </a:xfrm>
              <a:custGeom>
                <a:avLst/>
                <a:gdLst>
                  <a:gd name="connsiteX0" fmla="*/ 239894 w 239893"/>
                  <a:gd name="connsiteY0" fmla="*/ 0 h 66002"/>
                  <a:gd name="connsiteX1" fmla="*/ 0 w 239893"/>
                  <a:gd name="connsiteY1" fmla="*/ 66002 h 66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9893" h="66002">
                    <a:moveTo>
                      <a:pt x="239894" y="0"/>
                    </a:moveTo>
                    <a:lnTo>
                      <a:pt x="0" y="66002"/>
                    </a:lnTo>
                  </a:path>
                </a:pathLst>
              </a:custGeom>
              <a:ln w="13959" cap="rnd">
                <a:solidFill>
                  <a:srgbClr val="016B71"/>
                </a:solidFill>
                <a:custDash>
                  <a:ds d="127500" sp="210000"/>
                </a:custDash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96" name="자유형 436">
                <a:extLst>
                  <a:ext uri="{FF2B5EF4-FFF2-40B4-BE49-F238E27FC236}">
                    <a16:creationId xmlns:a16="http://schemas.microsoft.com/office/drawing/2014/main" id="{9FF72732-A0D9-4D12-AE38-6577AFC17F18}"/>
                  </a:ext>
                </a:extLst>
              </p:cNvPr>
              <p:cNvSpPr/>
              <p:nvPr/>
            </p:nvSpPr>
            <p:spPr>
              <a:xfrm>
                <a:off x="7052632" y="5010874"/>
                <a:ext cx="239893" cy="118043"/>
              </a:xfrm>
              <a:custGeom>
                <a:avLst/>
                <a:gdLst>
                  <a:gd name="connsiteX0" fmla="*/ 239894 w 239893"/>
                  <a:gd name="connsiteY0" fmla="*/ 0 h 118043"/>
                  <a:gd name="connsiteX1" fmla="*/ 0 w 239893"/>
                  <a:gd name="connsiteY1" fmla="*/ 118043 h 11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9893" h="118043">
                    <a:moveTo>
                      <a:pt x="239894" y="0"/>
                    </a:moveTo>
                    <a:lnTo>
                      <a:pt x="0" y="118043"/>
                    </a:lnTo>
                  </a:path>
                </a:pathLst>
              </a:custGeom>
              <a:ln w="13959" cap="rnd">
                <a:solidFill>
                  <a:srgbClr val="016B71"/>
                </a:solidFill>
                <a:custDash>
                  <a:ds d="142500" sp="217500"/>
                </a:custDash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97" name="자유형 437">
                <a:extLst>
                  <a:ext uri="{FF2B5EF4-FFF2-40B4-BE49-F238E27FC236}">
                    <a16:creationId xmlns:a16="http://schemas.microsoft.com/office/drawing/2014/main" id="{25D504B2-9565-4E88-8887-1D9AECBBFE73}"/>
                  </a:ext>
                </a:extLst>
              </p:cNvPr>
              <p:cNvSpPr/>
              <p:nvPr/>
            </p:nvSpPr>
            <p:spPr>
              <a:xfrm>
                <a:off x="7292526" y="4145225"/>
                <a:ext cx="239893" cy="255125"/>
              </a:xfrm>
              <a:custGeom>
                <a:avLst/>
                <a:gdLst>
                  <a:gd name="connsiteX0" fmla="*/ 239894 w 239893"/>
                  <a:gd name="connsiteY0" fmla="*/ 0 h 255125"/>
                  <a:gd name="connsiteX1" fmla="*/ 0 w 239893"/>
                  <a:gd name="connsiteY1" fmla="*/ 255125 h 25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9893" h="255125">
                    <a:moveTo>
                      <a:pt x="239894" y="0"/>
                    </a:moveTo>
                    <a:lnTo>
                      <a:pt x="0" y="255125"/>
                    </a:lnTo>
                  </a:path>
                </a:pathLst>
              </a:custGeom>
              <a:ln w="13959" cap="rnd">
                <a:solidFill>
                  <a:srgbClr val="EAA14B"/>
                </a:solidFill>
                <a:custDash>
                  <a:ds d="150000" sp="232500"/>
                </a:custDash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98" name="자유형 438">
                <a:extLst>
                  <a:ext uri="{FF2B5EF4-FFF2-40B4-BE49-F238E27FC236}">
                    <a16:creationId xmlns:a16="http://schemas.microsoft.com/office/drawing/2014/main" id="{932AB2E9-005B-4D41-8DBB-7320C43326A3}"/>
                  </a:ext>
                </a:extLst>
              </p:cNvPr>
              <p:cNvSpPr/>
              <p:nvPr/>
            </p:nvSpPr>
            <p:spPr>
              <a:xfrm>
                <a:off x="7292526" y="4510778"/>
                <a:ext cx="239893" cy="167544"/>
              </a:xfrm>
              <a:custGeom>
                <a:avLst/>
                <a:gdLst>
                  <a:gd name="connsiteX0" fmla="*/ 239894 w 239893"/>
                  <a:gd name="connsiteY0" fmla="*/ 0 h 167544"/>
                  <a:gd name="connsiteX1" fmla="*/ 0 w 239893"/>
                  <a:gd name="connsiteY1" fmla="*/ 167545 h 167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9893" h="167544">
                    <a:moveTo>
                      <a:pt x="239894" y="0"/>
                    </a:moveTo>
                    <a:lnTo>
                      <a:pt x="0" y="167545"/>
                    </a:lnTo>
                  </a:path>
                </a:pathLst>
              </a:custGeom>
              <a:ln w="13959" cap="rnd">
                <a:solidFill>
                  <a:srgbClr val="898989"/>
                </a:solidFill>
                <a:custDash>
                  <a:ds d="120000" sp="202500"/>
                </a:custDash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99" name="자유형 439">
                <a:extLst>
                  <a:ext uri="{FF2B5EF4-FFF2-40B4-BE49-F238E27FC236}">
                    <a16:creationId xmlns:a16="http://schemas.microsoft.com/office/drawing/2014/main" id="{38B14C81-430B-452A-972F-3F63E78C239D}"/>
                  </a:ext>
                </a:extLst>
              </p:cNvPr>
              <p:cNvSpPr/>
              <p:nvPr/>
            </p:nvSpPr>
            <p:spPr>
              <a:xfrm>
                <a:off x="7292526" y="4943602"/>
                <a:ext cx="239893" cy="67271"/>
              </a:xfrm>
              <a:custGeom>
                <a:avLst/>
                <a:gdLst>
                  <a:gd name="connsiteX0" fmla="*/ 239894 w 239893"/>
                  <a:gd name="connsiteY0" fmla="*/ 0 h 67271"/>
                  <a:gd name="connsiteX1" fmla="*/ 0 w 239893"/>
                  <a:gd name="connsiteY1" fmla="*/ 67272 h 67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9893" h="67271">
                    <a:moveTo>
                      <a:pt x="239894" y="0"/>
                    </a:moveTo>
                    <a:lnTo>
                      <a:pt x="0" y="67272"/>
                    </a:lnTo>
                  </a:path>
                </a:pathLst>
              </a:custGeom>
              <a:ln w="13959" cap="rnd">
                <a:solidFill>
                  <a:srgbClr val="016B71"/>
                </a:solidFill>
                <a:custDash>
                  <a:ds d="127500" sp="210000"/>
                </a:custDash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sp>
          <p:nvSpPr>
            <p:cNvPr id="238" name="object 60">
              <a:extLst>
                <a:ext uri="{FF2B5EF4-FFF2-40B4-BE49-F238E27FC236}">
                  <a16:creationId xmlns:a16="http://schemas.microsoft.com/office/drawing/2014/main" id="{EB543B75-B7BA-4FE0-8E71-B4435FFBCD28}"/>
                </a:ext>
              </a:extLst>
            </p:cNvPr>
            <p:cNvSpPr txBox="1"/>
            <p:nvPr/>
          </p:nvSpPr>
          <p:spPr>
            <a:xfrm>
              <a:off x="6459543" y="4830636"/>
              <a:ext cx="375285" cy="120536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62827">
                <a:spcBef>
                  <a:spcPts val="165"/>
                </a:spcBef>
              </a:pPr>
              <a:r>
                <a:rPr lang="en-US" altLang="ko-KR" sz="1154" b="1" spc="-33" dirty="0">
                  <a:solidFill>
                    <a:srgbClr val="EAA14B"/>
                  </a:solidFill>
                  <a:latin typeface="Arial"/>
                  <a:cs typeface="Arial"/>
                </a:rPr>
                <a:t>9.2</a:t>
              </a:r>
              <a:endParaRPr sz="1154" b="1" spc="-33" dirty="0">
                <a:solidFill>
                  <a:srgbClr val="EAA14B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00" name="object 11">
            <a:extLst>
              <a:ext uri="{FF2B5EF4-FFF2-40B4-BE49-F238E27FC236}">
                <a16:creationId xmlns:a16="http://schemas.microsoft.com/office/drawing/2014/main" id="{6DEB9F8B-8BCA-4CDC-9281-AE2E731A2A79}"/>
              </a:ext>
            </a:extLst>
          </p:cNvPr>
          <p:cNvSpPr txBox="1"/>
          <p:nvPr/>
        </p:nvSpPr>
        <p:spPr>
          <a:xfrm>
            <a:off x="17294909" y="5126332"/>
            <a:ext cx="1817507" cy="191414"/>
          </a:xfrm>
          <a:prstGeom prst="rect">
            <a:avLst/>
          </a:prstGeom>
        </p:spPr>
        <p:txBody>
          <a:bodyPr vert="horz" wrap="square" lIns="0" tIns="26177" rIns="0" bIns="0" rtlCol="0">
            <a:spAutoFit/>
          </a:bodyPr>
          <a:lstStyle/>
          <a:p>
            <a:pPr marL="20942">
              <a:spcBef>
                <a:spcPts val="206"/>
              </a:spcBef>
              <a:tabLst>
                <a:tab pos="594761" algn="l"/>
                <a:tab pos="1166486" algn="l"/>
              </a:tabLst>
            </a:pPr>
            <a:r>
              <a:rPr lang="ko-KR" altLang="en-US" sz="1072" dirty="0">
                <a:latin typeface="Malgun Gothic"/>
                <a:cs typeface="Malgun Gothic"/>
              </a:rPr>
              <a:t>남성	여성	  전체</a:t>
            </a:r>
          </a:p>
        </p:txBody>
      </p:sp>
      <p:sp>
        <p:nvSpPr>
          <p:cNvPr id="401" name="자유형 277">
            <a:extLst>
              <a:ext uri="{FF2B5EF4-FFF2-40B4-BE49-F238E27FC236}">
                <a16:creationId xmlns:a16="http://schemas.microsoft.com/office/drawing/2014/main" id="{2D4A2F7C-F1B4-4C69-946D-7BE5359265E7}"/>
              </a:ext>
            </a:extLst>
          </p:cNvPr>
          <p:cNvSpPr/>
          <p:nvPr/>
        </p:nvSpPr>
        <p:spPr>
          <a:xfrm>
            <a:off x="17161568" y="5171845"/>
            <a:ext cx="121393" cy="125578"/>
          </a:xfrm>
          <a:custGeom>
            <a:avLst/>
            <a:gdLst>
              <a:gd name="connsiteX0" fmla="*/ 36809 w 73618"/>
              <a:gd name="connsiteY0" fmla="*/ 76157 h 76156"/>
              <a:gd name="connsiteX1" fmla="*/ 73618 w 73618"/>
              <a:gd name="connsiteY1" fmla="*/ 38078 h 76156"/>
              <a:gd name="connsiteX2" fmla="*/ 36809 w 73618"/>
              <a:gd name="connsiteY2" fmla="*/ 0 h 76156"/>
              <a:gd name="connsiteX3" fmla="*/ 0 w 73618"/>
              <a:gd name="connsiteY3" fmla="*/ 38078 h 76156"/>
              <a:gd name="connsiteX4" fmla="*/ 36809 w 73618"/>
              <a:gd name="connsiteY4" fmla="*/ 76157 h 7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18" h="76156">
                <a:moveTo>
                  <a:pt x="36809" y="76157"/>
                </a:moveTo>
                <a:cubicBezTo>
                  <a:pt x="57118" y="76157"/>
                  <a:pt x="73618" y="59656"/>
                  <a:pt x="73618" y="38078"/>
                </a:cubicBezTo>
                <a:cubicBezTo>
                  <a:pt x="73618" y="16501"/>
                  <a:pt x="57118" y="0"/>
                  <a:pt x="36809" y="0"/>
                </a:cubicBezTo>
                <a:cubicBezTo>
                  <a:pt x="16501" y="0"/>
                  <a:pt x="0" y="16501"/>
                  <a:pt x="0" y="38078"/>
                </a:cubicBezTo>
                <a:cubicBezTo>
                  <a:pt x="0" y="59656"/>
                  <a:pt x="16501" y="76157"/>
                  <a:pt x="36809" y="76157"/>
                </a:cubicBezTo>
              </a:path>
            </a:pathLst>
          </a:custGeom>
          <a:solidFill>
            <a:srgbClr val="016B71"/>
          </a:solidFill>
          <a:ln w="12690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02" name="자유형 278">
            <a:extLst>
              <a:ext uri="{FF2B5EF4-FFF2-40B4-BE49-F238E27FC236}">
                <a16:creationId xmlns:a16="http://schemas.microsoft.com/office/drawing/2014/main" id="{1753FD67-3248-488B-938E-9018029527FB}"/>
              </a:ext>
            </a:extLst>
          </p:cNvPr>
          <p:cNvSpPr/>
          <p:nvPr/>
        </p:nvSpPr>
        <p:spPr>
          <a:xfrm>
            <a:off x="17728156" y="5171845"/>
            <a:ext cx="121393" cy="125578"/>
          </a:xfrm>
          <a:custGeom>
            <a:avLst/>
            <a:gdLst>
              <a:gd name="connsiteX0" fmla="*/ 36809 w 73618"/>
              <a:gd name="connsiteY0" fmla="*/ 76157 h 76156"/>
              <a:gd name="connsiteX1" fmla="*/ 73618 w 73618"/>
              <a:gd name="connsiteY1" fmla="*/ 38078 h 76156"/>
              <a:gd name="connsiteX2" fmla="*/ 36809 w 73618"/>
              <a:gd name="connsiteY2" fmla="*/ 0 h 76156"/>
              <a:gd name="connsiteX3" fmla="*/ 0 w 73618"/>
              <a:gd name="connsiteY3" fmla="*/ 38078 h 76156"/>
              <a:gd name="connsiteX4" fmla="*/ 36809 w 73618"/>
              <a:gd name="connsiteY4" fmla="*/ 76157 h 7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18" h="76156">
                <a:moveTo>
                  <a:pt x="36809" y="76157"/>
                </a:moveTo>
                <a:cubicBezTo>
                  <a:pt x="57118" y="76157"/>
                  <a:pt x="73618" y="59656"/>
                  <a:pt x="73618" y="38078"/>
                </a:cubicBezTo>
                <a:cubicBezTo>
                  <a:pt x="73618" y="16501"/>
                  <a:pt x="57118" y="0"/>
                  <a:pt x="36809" y="0"/>
                </a:cubicBezTo>
                <a:cubicBezTo>
                  <a:pt x="16500" y="0"/>
                  <a:pt x="0" y="16501"/>
                  <a:pt x="0" y="38078"/>
                </a:cubicBezTo>
                <a:cubicBezTo>
                  <a:pt x="0" y="59656"/>
                  <a:pt x="16500" y="76157"/>
                  <a:pt x="36809" y="76157"/>
                </a:cubicBezTo>
              </a:path>
            </a:pathLst>
          </a:custGeom>
          <a:solidFill>
            <a:srgbClr val="EAA14B"/>
          </a:solidFill>
          <a:ln w="12690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03" name="자유형 279">
            <a:extLst>
              <a:ext uri="{FF2B5EF4-FFF2-40B4-BE49-F238E27FC236}">
                <a16:creationId xmlns:a16="http://schemas.microsoft.com/office/drawing/2014/main" id="{1EEDF643-697B-4C13-9B65-FBA370EFA431}"/>
              </a:ext>
            </a:extLst>
          </p:cNvPr>
          <p:cNvSpPr/>
          <p:nvPr/>
        </p:nvSpPr>
        <p:spPr>
          <a:xfrm>
            <a:off x="18417445" y="5185665"/>
            <a:ext cx="121393" cy="125578"/>
          </a:xfrm>
          <a:custGeom>
            <a:avLst/>
            <a:gdLst>
              <a:gd name="connsiteX0" fmla="*/ 36809 w 73618"/>
              <a:gd name="connsiteY0" fmla="*/ 76157 h 76156"/>
              <a:gd name="connsiteX1" fmla="*/ 73618 w 73618"/>
              <a:gd name="connsiteY1" fmla="*/ 38078 h 76156"/>
              <a:gd name="connsiteX2" fmla="*/ 36809 w 73618"/>
              <a:gd name="connsiteY2" fmla="*/ 0 h 76156"/>
              <a:gd name="connsiteX3" fmla="*/ 0 w 73618"/>
              <a:gd name="connsiteY3" fmla="*/ 38078 h 76156"/>
              <a:gd name="connsiteX4" fmla="*/ 36809 w 73618"/>
              <a:gd name="connsiteY4" fmla="*/ 76157 h 7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18" h="76156">
                <a:moveTo>
                  <a:pt x="36809" y="76157"/>
                </a:moveTo>
                <a:cubicBezTo>
                  <a:pt x="57118" y="76157"/>
                  <a:pt x="73618" y="59656"/>
                  <a:pt x="73618" y="38078"/>
                </a:cubicBezTo>
                <a:cubicBezTo>
                  <a:pt x="73618" y="16501"/>
                  <a:pt x="57118" y="0"/>
                  <a:pt x="36809" y="0"/>
                </a:cubicBezTo>
                <a:cubicBezTo>
                  <a:pt x="16500" y="0"/>
                  <a:pt x="0" y="16501"/>
                  <a:pt x="0" y="38078"/>
                </a:cubicBezTo>
                <a:cubicBezTo>
                  <a:pt x="0" y="59656"/>
                  <a:pt x="16500" y="76157"/>
                  <a:pt x="36809" y="76157"/>
                </a:cubicBezTo>
              </a:path>
            </a:pathLst>
          </a:custGeom>
          <a:solidFill>
            <a:srgbClr val="898989"/>
          </a:solidFill>
          <a:ln w="12690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04" name="TextBox 403">
            <a:extLst>
              <a:ext uri="{FF2B5EF4-FFF2-40B4-BE49-F238E27FC236}">
                <a16:creationId xmlns:a16="http://schemas.microsoft.com/office/drawing/2014/main" id="{4CD97CFE-E688-408E-95A9-34F218325F73}"/>
              </a:ext>
            </a:extLst>
          </p:cNvPr>
          <p:cNvSpPr txBox="1"/>
          <p:nvPr/>
        </p:nvSpPr>
        <p:spPr>
          <a:xfrm>
            <a:off x="411329" y="10323832"/>
            <a:ext cx="10052050" cy="295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COVID-19, coronavirus disease-19.</a:t>
            </a:r>
          </a:p>
        </p:txBody>
      </p:sp>
    </p:spTree>
    <p:extLst>
      <p:ext uri="{BB962C8B-B14F-4D97-AF65-F5344CB8AC3E}">
        <p14:creationId xmlns:p14="http://schemas.microsoft.com/office/powerpoint/2010/main" val="857335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직사각형 264">
            <a:extLst>
              <a:ext uri="{FF2B5EF4-FFF2-40B4-BE49-F238E27FC236}">
                <a16:creationId xmlns:a16="http://schemas.microsoft.com/office/drawing/2014/main" id="{770DACE5-E041-41C2-AE29-F19F24B2F413}"/>
              </a:ext>
            </a:extLst>
          </p:cNvPr>
          <p:cNvSpPr/>
          <p:nvPr/>
        </p:nvSpPr>
        <p:spPr>
          <a:xfrm>
            <a:off x="6132510" y="1931910"/>
            <a:ext cx="795245" cy="34533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66" name="직사각형 265">
            <a:extLst>
              <a:ext uri="{FF2B5EF4-FFF2-40B4-BE49-F238E27FC236}">
                <a16:creationId xmlns:a16="http://schemas.microsoft.com/office/drawing/2014/main" id="{4C768429-F773-43F0-8F7F-D70D3863DCAC}"/>
              </a:ext>
            </a:extLst>
          </p:cNvPr>
          <p:cNvSpPr/>
          <p:nvPr/>
        </p:nvSpPr>
        <p:spPr>
          <a:xfrm>
            <a:off x="10387374" y="1889513"/>
            <a:ext cx="340500" cy="387726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67" name="직사각형 266">
            <a:extLst>
              <a:ext uri="{FF2B5EF4-FFF2-40B4-BE49-F238E27FC236}">
                <a16:creationId xmlns:a16="http://schemas.microsoft.com/office/drawing/2014/main" id="{24B57B93-65D8-46DC-988F-150BCC3FAB5A}"/>
              </a:ext>
            </a:extLst>
          </p:cNvPr>
          <p:cNvSpPr/>
          <p:nvPr/>
        </p:nvSpPr>
        <p:spPr>
          <a:xfrm>
            <a:off x="3386767" y="1921143"/>
            <a:ext cx="2161489" cy="31604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68" name="제목 2">
            <a:extLst>
              <a:ext uri="{FF2B5EF4-FFF2-40B4-BE49-F238E27FC236}">
                <a16:creationId xmlns:a16="http://schemas.microsoft.com/office/drawing/2014/main" id="{45D0CBAB-408B-46B2-B46A-C962BFFA1BF6}"/>
              </a:ext>
            </a:extLst>
          </p:cNvPr>
          <p:cNvSpPr txBox="1">
            <a:spLocks/>
          </p:cNvSpPr>
          <p:nvPr/>
        </p:nvSpPr>
        <p:spPr>
          <a:xfrm>
            <a:off x="595473" y="401066"/>
            <a:ext cx="18269601" cy="8722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287" b="1" dirty="0">
                <a:solidFill>
                  <a:srgbClr val="01573C"/>
                </a:solidFill>
              </a:rPr>
              <a:t>골다공증 골절 발생 </a:t>
            </a:r>
            <a:r>
              <a:rPr lang="en-US" altLang="ko-KR" sz="4287" b="1" dirty="0">
                <a:solidFill>
                  <a:srgbClr val="01573C"/>
                </a:solidFill>
              </a:rPr>
              <a:t>1</a:t>
            </a:r>
            <a:r>
              <a:rPr lang="ko-KR" altLang="en-US" sz="4287" b="1" dirty="0">
                <a:solidFill>
                  <a:srgbClr val="01573C"/>
                </a:solidFill>
              </a:rPr>
              <a:t>년 이내 사망률</a:t>
            </a:r>
            <a:endParaRPr lang="en-US" altLang="ko-KR" sz="4287" b="1" dirty="0">
              <a:solidFill>
                <a:srgbClr val="01573C"/>
              </a:solidFill>
            </a:endParaRP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198EB5A8-F889-42CE-AE93-3023AAF9428E}"/>
              </a:ext>
            </a:extLst>
          </p:cNvPr>
          <p:cNvSpPr txBox="1"/>
          <p:nvPr/>
        </p:nvSpPr>
        <p:spPr>
          <a:xfrm>
            <a:off x="335324" y="10763990"/>
            <a:ext cx="10052050" cy="295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31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KSBMR. Osteoporosis and osteoporosis fracture Fact sheet 2023. </a:t>
            </a:r>
          </a:p>
        </p:txBody>
      </p:sp>
      <p:grpSp>
        <p:nvGrpSpPr>
          <p:cNvPr id="270" name="그래픽 5">
            <a:extLst>
              <a:ext uri="{FF2B5EF4-FFF2-40B4-BE49-F238E27FC236}">
                <a16:creationId xmlns:a16="http://schemas.microsoft.com/office/drawing/2014/main" id="{7840260E-3C57-4B81-994C-9068ABFD9C37}"/>
              </a:ext>
            </a:extLst>
          </p:cNvPr>
          <p:cNvGrpSpPr/>
          <p:nvPr/>
        </p:nvGrpSpPr>
        <p:grpSpPr>
          <a:xfrm>
            <a:off x="502477" y="1945705"/>
            <a:ext cx="297116" cy="291486"/>
            <a:chOff x="6047934" y="3380130"/>
            <a:chExt cx="97965" cy="96109"/>
          </a:xfrm>
        </p:grpSpPr>
        <p:sp>
          <p:nvSpPr>
            <p:cNvPr id="271" name="자유형 6">
              <a:extLst>
                <a:ext uri="{FF2B5EF4-FFF2-40B4-BE49-F238E27FC236}">
                  <a16:creationId xmlns:a16="http://schemas.microsoft.com/office/drawing/2014/main" id="{65270336-8A0A-41C4-8B30-2C952F1D51D7}"/>
                </a:ext>
              </a:extLst>
            </p:cNvPr>
            <p:cNvSpPr/>
            <p:nvPr/>
          </p:nvSpPr>
          <p:spPr>
            <a:xfrm>
              <a:off x="6047934" y="3380130"/>
              <a:ext cx="96131" cy="96109"/>
            </a:xfrm>
            <a:custGeom>
              <a:avLst/>
              <a:gdLst>
                <a:gd name="connsiteX0" fmla="*/ 89615 w 96131"/>
                <a:gd name="connsiteY0" fmla="*/ 43982 h 96109"/>
                <a:gd name="connsiteX1" fmla="*/ 83912 w 96131"/>
                <a:gd name="connsiteY1" fmla="*/ 49684 h 96109"/>
                <a:gd name="connsiteX2" fmla="*/ 49695 w 96131"/>
                <a:gd name="connsiteY2" fmla="*/ 83892 h 96109"/>
                <a:gd name="connsiteX3" fmla="*/ 47251 w 96131"/>
                <a:gd name="connsiteY3" fmla="*/ 83892 h 96109"/>
                <a:gd name="connsiteX4" fmla="*/ 40734 w 96131"/>
                <a:gd name="connsiteY4" fmla="*/ 83892 h 96109"/>
                <a:gd name="connsiteX5" fmla="*/ 11405 w 96131"/>
                <a:gd name="connsiteY5" fmla="*/ 48055 h 96109"/>
                <a:gd name="connsiteX6" fmla="*/ 48066 w 96131"/>
                <a:gd name="connsiteY6" fmla="*/ 11403 h 96109"/>
                <a:gd name="connsiteX7" fmla="*/ 64360 w 96131"/>
                <a:gd name="connsiteY7" fmla="*/ 14661 h 96109"/>
                <a:gd name="connsiteX8" fmla="*/ 71692 w 96131"/>
                <a:gd name="connsiteY8" fmla="*/ 12217 h 96109"/>
                <a:gd name="connsiteX9" fmla="*/ 69248 w 96131"/>
                <a:gd name="connsiteY9" fmla="*/ 4887 h 96109"/>
                <a:gd name="connsiteX10" fmla="*/ 48066 w 96131"/>
                <a:gd name="connsiteY10" fmla="*/ 0 h 96109"/>
                <a:gd name="connsiteX11" fmla="*/ 13849 w 96131"/>
                <a:gd name="connsiteY11" fmla="*/ 13846 h 96109"/>
                <a:gd name="connsiteX12" fmla="*/ 0 w 96131"/>
                <a:gd name="connsiteY12" fmla="*/ 48055 h 96109"/>
                <a:gd name="connsiteX13" fmla="*/ 39104 w 96131"/>
                <a:gd name="connsiteY13" fmla="*/ 95295 h 96109"/>
                <a:gd name="connsiteX14" fmla="*/ 48066 w 96131"/>
                <a:gd name="connsiteY14" fmla="*/ 96110 h 96109"/>
                <a:gd name="connsiteX15" fmla="*/ 51325 w 96131"/>
                <a:gd name="connsiteY15" fmla="*/ 96110 h 96109"/>
                <a:gd name="connsiteX16" fmla="*/ 82283 w 96131"/>
                <a:gd name="connsiteY16" fmla="*/ 82263 h 96109"/>
                <a:gd name="connsiteX17" fmla="*/ 96132 w 96131"/>
                <a:gd name="connsiteY17" fmla="*/ 51313 h 96109"/>
                <a:gd name="connsiteX18" fmla="*/ 90429 w 96131"/>
                <a:gd name="connsiteY18" fmla="*/ 45611 h 96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131" h="96109">
                  <a:moveTo>
                    <a:pt x="89615" y="43982"/>
                  </a:moveTo>
                  <a:cubicBezTo>
                    <a:pt x="86356" y="43982"/>
                    <a:pt x="83912" y="46426"/>
                    <a:pt x="83912" y="49684"/>
                  </a:cubicBezTo>
                  <a:cubicBezTo>
                    <a:pt x="82283" y="67603"/>
                    <a:pt x="68433" y="82263"/>
                    <a:pt x="49695" y="83892"/>
                  </a:cubicBezTo>
                  <a:cubicBezTo>
                    <a:pt x="48881" y="83892"/>
                    <a:pt x="48066" y="83892"/>
                    <a:pt x="47251" y="83892"/>
                  </a:cubicBezTo>
                  <a:cubicBezTo>
                    <a:pt x="44807" y="83892"/>
                    <a:pt x="42363" y="83892"/>
                    <a:pt x="40734" y="83892"/>
                  </a:cubicBezTo>
                  <a:cubicBezTo>
                    <a:pt x="23626" y="80634"/>
                    <a:pt x="11405" y="65159"/>
                    <a:pt x="11405" y="48055"/>
                  </a:cubicBezTo>
                  <a:cubicBezTo>
                    <a:pt x="11405" y="30950"/>
                    <a:pt x="27699" y="11403"/>
                    <a:pt x="48066" y="11403"/>
                  </a:cubicBezTo>
                  <a:cubicBezTo>
                    <a:pt x="68433" y="11403"/>
                    <a:pt x="58657" y="13032"/>
                    <a:pt x="64360" y="14661"/>
                  </a:cubicBezTo>
                  <a:cubicBezTo>
                    <a:pt x="66803" y="16290"/>
                    <a:pt x="70877" y="14661"/>
                    <a:pt x="71692" y="12217"/>
                  </a:cubicBezTo>
                  <a:cubicBezTo>
                    <a:pt x="73321" y="8959"/>
                    <a:pt x="71692" y="5702"/>
                    <a:pt x="69248" y="4887"/>
                  </a:cubicBezTo>
                  <a:cubicBezTo>
                    <a:pt x="62730" y="1629"/>
                    <a:pt x="55398" y="0"/>
                    <a:pt x="48066" y="0"/>
                  </a:cubicBezTo>
                  <a:cubicBezTo>
                    <a:pt x="35031" y="0"/>
                    <a:pt x="23626" y="4887"/>
                    <a:pt x="13849" y="13846"/>
                  </a:cubicBezTo>
                  <a:cubicBezTo>
                    <a:pt x="4888" y="22806"/>
                    <a:pt x="0" y="35023"/>
                    <a:pt x="0" y="48055"/>
                  </a:cubicBezTo>
                  <a:cubicBezTo>
                    <a:pt x="0" y="70861"/>
                    <a:pt x="16294" y="91223"/>
                    <a:pt x="39104" y="95295"/>
                  </a:cubicBezTo>
                  <a:cubicBezTo>
                    <a:pt x="42363" y="95295"/>
                    <a:pt x="44807" y="96110"/>
                    <a:pt x="48066" y="96110"/>
                  </a:cubicBezTo>
                  <a:cubicBezTo>
                    <a:pt x="51325" y="96110"/>
                    <a:pt x="50510" y="96110"/>
                    <a:pt x="51325" y="96110"/>
                  </a:cubicBezTo>
                  <a:cubicBezTo>
                    <a:pt x="62730" y="96110"/>
                    <a:pt x="74136" y="90408"/>
                    <a:pt x="82283" y="82263"/>
                  </a:cubicBezTo>
                  <a:cubicBezTo>
                    <a:pt x="90429" y="74119"/>
                    <a:pt x="95317" y="63530"/>
                    <a:pt x="96132" y="51313"/>
                  </a:cubicBezTo>
                  <a:cubicBezTo>
                    <a:pt x="96132" y="48055"/>
                    <a:pt x="93688" y="45611"/>
                    <a:pt x="90429" y="45611"/>
                  </a:cubicBezTo>
                </a:path>
              </a:pathLst>
            </a:custGeom>
            <a:solidFill>
              <a:srgbClr val="016B71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2" name="자유형 8">
              <a:extLst>
                <a:ext uri="{FF2B5EF4-FFF2-40B4-BE49-F238E27FC236}">
                  <a16:creationId xmlns:a16="http://schemas.microsoft.com/office/drawing/2014/main" id="{A85CA484-38CB-45BF-9007-32262569CA1E}"/>
                </a:ext>
              </a:extLst>
            </p:cNvPr>
            <p:cNvSpPr/>
            <p:nvPr/>
          </p:nvSpPr>
          <p:spPr>
            <a:xfrm>
              <a:off x="6070541" y="3388886"/>
              <a:ext cx="75357" cy="58846"/>
            </a:xfrm>
            <a:custGeom>
              <a:avLst/>
              <a:gdLst>
                <a:gd name="connsiteX0" fmla="*/ 73525 w 75357"/>
                <a:gd name="connsiteY0" fmla="*/ 1833 h 58846"/>
                <a:gd name="connsiteX1" fmla="*/ 65378 w 75357"/>
                <a:gd name="connsiteY1" fmla="*/ 1833 h 58846"/>
                <a:gd name="connsiteX2" fmla="*/ 22200 w 75357"/>
                <a:gd name="connsiteY2" fmla="*/ 45001 h 58846"/>
                <a:gd name="connsiteX3" fmla="*/ 9980 w 75357"/>
                <a:gd name="connsiteY3" fmla="*/ 32783 h 58846"/>
                <a:gd name="connsiteX4" fmla="*/ 1833 w 75357"/>
                <a:gd name="connsiteY4" fmla="*/ 32783 h 58846"/>
                <a:gd name="connsiteX5" fmla="*/ 1833 w 75357"/>
                <a:gd name="connsiteY5" fmla="*/ 40928 h 58846"/>
                <a:gd name="connsiteX6" fmla="*/ 18127 w 75357"/>
                <a:gd name="connsiteY6" fmla="*/ 57218 h 58846"/>
                <a:gd name="connsiteX7" fmla="*/ 22200 w 75357"/>
                <a:gd name="connsiteY7" fmla="*/ 58847 h 58846"/>
                <a:gd name="connsiteX8" fmla="*/ 26273 w 75357"/>
                <a:gd name="connsiteY8" fmla="*/ 57218 h 58846"/>
                <a:gd name="connsiteX9" fmla="*/ 73525 w 75357"/>
                <a:gd name="connsiteY9" fmla="*/ 9977 h 58846"/>
                <a:gd name="connsiteX10" fmla="*/ 73525 w 75357"/>
                <a:gd name="connsiteY10" fmla="*/ 1833 h 58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357" h="58846">
                  <a:moveTo>
                    <a:pt x="73525" y="1833"/>
                  </a:moveTo>
                  <a:cubicBezTo>
                    <a:pt x="71081" y="-611"/>
                    <a:pt x="67822" y="-611"/>
                    <a:pt x="65378" y="1833"/>
                  </a:cubicBezTo>
                  <a:lnTo>
                    <a:pt x="22200" y="45001"/>
                  </a:lnTo>
                  <a:lnTo>
                    <a:pt x="9980" y="32783"/>
                  </a:lnTo>
                  <a:cubicBezTo>
                    <a:pt x="7536" y="30340"/>
                    <a:pt x="4277" y="30340"/>
                    <a:pt x="1833" y="32783"/>
                  </a:cubicBezTo>
                  <a:cubicBezTo>
                    <a:pt x="-611" y="35227"/>
                    <a:pt x="-611" y="38485"/>
                    <a:pt x="1833" y="40928"/>
                  </a:cubicBezTo>
                  <a:lnTo>
                    <a:pt x="18127" y="57218"/>
                  </a:lnTo>
                  <a:cubicBezTo>
                    <a:pt x="18941" y="58032"/>
                    <a:pt x="20571" y="58847"/>
                    <a:pt x="22200" y="58847"/>
                  </a:cubicBezTo>
                  <a:cubicBezTo>
                    <a:pt x="23829" y="58847"/>
                    <a:pt x="25459" y="58847"/>
                    <a:pt x="26273" y="57218"/>
                  </a:cubicBezTo>
                  <a:lnTo>
                    <a:pt x="73525" y="9977"/>
                  </a:lnTo>
                  <a:cubicBezTo>
                    <a:pt x="75969" y="7534"/>
                    <a:pt x="75969" y="4276"/>
                    <a:pt x="73525" y="1833"/>
                  </a:cubicBezTo>
                </a:path>
              </a:pathLst>
            </a:custGeom>
            <a:solidFill>
              <a:srgbClr val="DE8852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273" name="TextBox 272">
            <a:extLst>
              <a:ext uri="{FF2B5EF4-FFF2-40B4-BE49-F238E27FC236}">
                <a16:creationId xmlns:a16="http://schemas.microsoft.com/office/drawing/2014/main" id="{C01E12B0-B7F5-4B79-A311-A127DDD44537}"/>
              </a:ext>
            </a:extLst>
          </p:cNvPr>
          <p:cNvSpPr txBox="1"/>
          <p:nvPr/>
        </p:nvSpPr>
        <p:spPr>
          <a:xfrm>
            <a:off x="851098" y="1786941"/>
            <a:ext cx="18835761" cy="473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24"/>
              </a:spcAft>
            </a:pPr>
            <a:r>
              <a:rPr lang="ko-KR" altLang="en-US" sz="2474" b="1" spc="-33" dirty="0">
                <a:solidFill>
                  <a:srgbClr val="006C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고관절 골절 발생 </a:t>
            </a:r>
            <a:r>
              <a:rPr lang="en-US" altLang="ko-KR" sz="2474" b="1" spc="-33" dirty="0">
                <a:solidFill>
                  <a:srgbClr val="FF0000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1</a:t>
            </a:r>
            <a:r>
              <a:rPr lang="ko-KR" altLang="en-US" sz="2474" b="1" spc="-33" dirty="0">
                <a:solidFill>
                  <a:srgbClr val="FF0000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년 이내 사망률</a:t>
            </a:r>
            <a:r>
              <a:rPr lang="ko-KR" altLang="en-US" sz="2474" b="1" spc="-33" dirty="0">
                <a:solidFill>
                  <a:srgbClr val="006C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은 약 </a:t>
            </a:r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17%</a:t>
            </a:r>
            <a:r>
              <a:rPr lang="ko-KR" altLang="en-US" sz="2474" b="1" spc="-33" dirty="0">
                <a:solidFill>
                  <a:srgbClr val="006C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이며</a:t>
            </a:r>
            <a:r>
              <a:rPr lang="en-US" altLang="ko-KR" sz="2474" b="1" spc="-33" dirty="0">
                <a:solidFill>
                  <a:srgbClr val="006C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, </a:t>
            </a:r>
            <a:r>
              <a:rPr lang="ko-KR" altLang="en-US" sz="2474" b="1" spc="-33" dirty="0">
                <a:solidFill>
                  <a:srgbClr val="006C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척추 골절의 경우 </a:t>
            </a:r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6%</a:t>
            </a:r>
            <a:r>
              <a:rPr lang="ko-KR" altLang="en-US" sz="2474" b="1" spc="-33" dirty="0">
                <a:solidFill>
                  <a:srgbClr val="006C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였습니다</a:t>
            </a:r>
            <a:r>
              <a:rPr lang="en-US" altLang="ko-KR" sz="2474" b="1" spc="-33" dirty="0">
                <a:solidFill>
                  <a:srgbClr val="006C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74" name="그래픽 5">
            <a:extLst>
              <a:ext uri="{FF2B5EF4-FFF2-40B4-BE49-F238E27FC236}">
                <a16:creationId xmlns:a16="http://schemas.microsoft.com/office/drawing/2014/main" id="{D6078F24-EB9C-410C-B6EC-26980F4A5506}"/>
              </a:ext>
            </a:extLst>
          </p:cNvPr>
          <p:cNvGrpSpPr/>
          <p:nvPr/>
        </p:nvGrpSpPr>
        <p:grpSpPr>
          <a:xfrm>
            <a:off x="502477" y="2485176"/>
            <a:ext cx="297116" cy="291486"/>
            <a:chOff x="6047934" y="3380130"/>
            <a:chExt cx="97965" cy="96109"/>
          </a:xfrm>
        </p:grpSpPr>
        <p:sp>
          <p:nvSpPr>
            <p:cNvPr id="275" name="자유형 12">
              <a:extLst>
                <a:ext uri="{FF2B5EF4-FFF2-40B4-BE49-F238E27FC236}">
                  <a16:creationId xmlns:a16="http://schemas.microsoft.com/office/drawing/2014/main" id="{B866BA98-7918-46C2-A64C-1D256F1954E2}"/>
                </a:ext>
              </a:extLst>
            </p:cNvPr>
            <p:cNvSpPr/>
            <p:nvPr/>
          </p:nvSpPr>
          <p:spPr>
            <a:xfrm>
              <a:off x="6047934" y="3380130"/>
              <a:ext cx="96131" cy="96109"/>
            </a:xfrm>
            <a:custGeom>
              <a:avLst/>
              <a:gdLst>
                <a:gd name="connsiteX0" fmla="*/ 89615 w 96131"/>
                <a:gd name="connsiteY0" fmla="*/ 43982 h 96109"/>
                <a:gd name="connsiteX1" fmla="*/ 83912 w 96131"/>
                <a:gd name="connsiteY1" fmla="*/ 49684 h 96109"/>
                <a:gd name="connsiteX2" fmla="*/ 49695 w 96131"/>
                <a:gd name="connsiteY2" fmla="*/ 83892 h 96109"/>
                <a:gd name="connsiteX3" fmla="*/ 47251 w 96131"/>
                <a:gd name="connsiteY3" fmla="*/ 83892 h 96109"/>
                <a:gd name="connsiteX4" fmla="*/ 40734 w 96131"/>
                <a:gd name="connsiteY4" fmla="*/ 83892 h 96109"/>
                <a:gd name="connsiteX5" fmla="*/ 11405 w 96131"/>
                <a:gd name="connsiteY5" fmla="*/ 48055 h 96109"/>
                <a:gd name="connsiteX6" fmla="*/ 48066 w 96131"/>
                <a:gd name="connsiteY6" fmla="*/ 11403 h 96109"/>
                <a:gd name="connsiteX7" fmla="*/ 64360 w 96131"/>
                <a:gd name="connsiteY7" fmla="*/ 14661 h 96109"/>
                <a:gd name="connsiteX8" fmla="*/ 71692 w 96131"/>
                <a:gd name="connsiteY8" fmla="*/ 12217 h 96109"/>
                <a:gd name="connsiteX9" fmla="*/ 69248 w 96131"/>
                <a:gd name="connsiteY9" fmla="*/ 4887 h 96109"/>
                <a:gd name="connsiteX10" fmla="*/ 48066 w 96131"/>
                <a:gd name="connsiteY10" fmla="*/ 0 h 96109"/>
                <a:gd name="connsiteX11" fmla="*/ 13849 w 96131"/>
                <a:gd name="connsiteY11" fmla="*/ 13846 h 96109"/>
                <a:gd name="connsiteX12" fmla="*/ 0 w 96131"/>
                <a:gd name="connsiteY12" fmla="*/ 48055 h 96109"/>
                <a:gd name="connsiteX13" fmla="*/ 39104 w 96131"/>
                <a:gd name="connsiteY13" fmla="*/ 95295 h 96109"/>
                <a:gd name="connsiteX14" fmla="*/ 48066 w 96131"/>
                <a:gd name="connsiteY14" fmla="*/ 96110 h 96109"/>
                <a:gd name="connsiteX15" fmla="*/ 51325 w 96131"/>
                <a:gd name="connsiteY15" fmla="*/ 96110 h 96109"/>
                <a:gd name="connsiteX16" fmla="*/ 82283 w 96131"/>
                <a:gd name="connsiteY16" fmla="*/ 82263 h 96109"/>
                <a:gd name="connsiteX17" fmla="*/ 96132 w 96131"/>
                <a:gd name="connsiteY17" fmla="*/ 51313 h 96109"/>
                <a:gd name="connsiteX18" fmla="*/ 90429 w 96131"/>
                <a:gd name="connsiteY18" fmla="*/ 45611 h 96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131" h="96109">
                  <a:moveTo>
                    <a:pt x="89615" y="43982"/>
                  </a:moveTo>
                  <a:cubicBezTo>
                    <a:pt x="86356" y="43982"/>
                    <a:pt x="83912" y="46426"/>
                    <a:pt x="83912" y="49684"/>
                  </a:cubicBezTo>
                  <a:cubicBezTo>
                    <a:pt x="82283" y="67603"/>
                    <a:pt x="68433" y="82263"/>
                    <a:pt x="49695" y="83892"/>
                  </a:cubicBezTo>
                  <a:cubicBezTo>
                    <a:pt x="48881" y="83892"/>
                    <a:pt x="48066" y="83892"/>
                    <a:pt x="47251" y="83892"/>
                  </a:cubicBezTo>
                  <a:cubicBezTo>
                    <a:pt x="44807" y="83892"/>
                    <a:pt x="42363" y="83892"/>
                    <a:pt x="40734" y="83892"/>
                  </a:cubicBezTo>
                  <a:cubicBezTo>
                    <a:pt x="23626" y="80634"/>
                    <a:pt x="11405" y="65159"/>
                    <a:pt x="11405" y="48055"/>
                  </a:cubicBezTo>
                  <a:cubicBezTo>
                    <a:pt x="11405" y="30950"/>
                    <a:pt x="27699" y="11403"/>
                    <a:pt x="48066" y="11403"/>
                  </a:cubicBezTo>
                  <a:cubicBezTo>
                    <a:pt x="68433" y="11403"/>
                    <a:pt x="58657" y="13032"/>
                    <a:pt x="64360" y="14661"/>
                  </a:cubicBezTo>
                  <a:cubicBezTo>
                    <a:pt x="66803" y="16290"/>
                    <a:pt x="70877" y="14661"/>
                    <a:pt x="71692" y="12217"/>
                  </a:cubicBezTo>
                  <a:cubicBezTo>
                    <a:pt x="73321" y="8959"/>
                    <a:pt x="71692" y="5702"/>
                    <a:pt x="69248" y="4887"/>
                  </a:cubicBezTo>
                  <a:cubicBezTo>
                    <a:pt x="62730" y="1629"/>
                    <a:pt x="55398" y="0"/>
                    <a:pt x="48066" y="0"/>
                  </a:cubicBezTo>
                  <a:cubicBezTo>
                    <a:pt x="35031" y="0"/>
                    <a:pt x="23626" y="4887"/>
                    <a:pt x="13849" y="13846"/>
                  </a:cubicBezTo>
                  <a:cubicBezTo>
                    <a:pt x="4888" y="22806"/>
                    <a:pt x="0" y="35023"/>
                    <a:pt x="0" y="48055"/>
                  </a:cubicBezTo>
                  <a:cubicBezTo>
                    <a:pt x="0" y="70861"/>
                    <a:pt x="16294" y="91223"/>
                    <a:pt x="39104" y="95295"/>
                  </a:cubicBezTo>
                  <a:cubicBezTo>
                    <a:pt x="42363" y="95295"/>
                    <a:pt x="44807" y="96110"/>
                    <a:pt x="48066" y="96110"/>
                  </a:cubicBezTo>
                  <a:cubicBezTo>
                    <a:pt x="51325" y="96110"/>
                    <a:pt x="50510" y="96110"/>
                    <a:pt x="51325" y="96110"/>
                  </a:cubicBezTo>
                  <a:cubicBezTo>
                    <a:pt x="62730" y="96110"/>
                    <a:pt x="74136" y="90408"/>
                    <a:pt x="82283" y="82263"/>
                  </a:cubicBezTo>
                  <a:cubicBezTo>
                    <a:pt x="90429" y="74119"/>
                    <a:pt x="95317" y="63530"/>
                    <a:pt x="96132" y="51313"/>
                  </a:cubicBezTo>
                  <a:cubicBezTo>
                    <a:pt x="96132" y="48055"/>
                    <a:pt x="93688" y="45611"/>
                    <a:pt x="90429" y="45611"/>
                  </a:cubicBezTo>
                </a:path>
              </a:pathLst>
            </a:custGeom>
            <a:solidFill>
              <a:srgbClr val="016B71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6" name="자유형 13">
              <a:extLst>
                <a:ext uri="{FF2B5EF4-FFF2-40B4-BE49-F238E27FC236}">
                  <a16:creationId xmlns:a16="http://schemas.microsoft.com/office/drawing/2014/main" id="{E21B4598-2709-4089-B5DB-030AD3525FE2}"/>
                </a:ext>
              </a:extLst>
            </p:cNvPr>
            <p:cNvSpPr/>
            <p:nvPr/>
          </p:nvSpPr>
          <p:spPr>
            <a:xfrm>
              <a:off x="6070541" y="3388886"/>
              <a:ext cx="75357" cy="58846"/>
            </a:xfrm>
            <a:custGeom>
              <a:avLst/>
              <a:gdLst>
                <a:gd name="connsiteX0" fmla="*/ 73525 w 75357"/>
                <a:gd name="connsiteY0" fmla="*/ 1833 h 58846"/>
                <a:gd name="connsiteX1" fmla="*/ 65378 w 75357"/>
                <a:gd name="connsiteY1" fmla="*/ 1833 h 58846"/>
                <a:gd name="connsiteX2" fmla="*/ 22200 w 75357"/>
                <a:gd name="connsiteY2" fmla="*/ 45001 h 58846"/>
                <a:gd name="connsiteX3" fmla="*/ 9980 w 75357"/>
                <a:gd name="connsiteY3" fmla="*/ 32783 h 58846"/>
                <a:gd name="connsiteX4" fmla="*/ 1833 w 75357"/>
                <a:gd name="connsiteY4" fmla="*/ 32783 h 58846"/>
                <a:gd name="connsiteX5" fmla="*/ 1833 w 75357"/>
                <a:gd name="connsiteY5" fmla="*/ 40928 h 58846"/>
                <a:gd name="connsiteX6" fmla="*/ 18127 w 75357"/>
                <a:gd name="connsiteY6" fmla="*/ 57218 h 58846"/>
                <a:gd name="connsiteX7" fmla="*/ 22200 w 75357"/>
                <a:gd name="connsiteY7" fmla="*/ 58847 h 58846"/>
                <a:gd name="connsiteX8" fmla="*/ 26273 w 75357"/>
                <a:gd name="connsiteY8" fmla="*/ 57218 h 58846"/>
                <a:gd name="connsiteX9" fmla="*/ 73525 w 75357"/>
                <a:gd name="connsiteY9" fmla="*/ 9977 h 58846"/>
                <a:gd name="connsiteX10" fmla="*/ 73525 w 75357"/>
                <a:gd name="connsiteY10" fmla="*/ 1833 h 58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357" h="58846">
                  <a:moveTo>
                    <a:pt x="73525" y="1833"/>
                  </a:moveTo>
                  <a:cubicBezTo>
                    <a:pt x="71081" y="-611"/>
                    <a:pt x="67822" y="-611"/>
                    <a:pt x="65378" y="1833"/>
                  </a:cubicBezTo>
                  <a:lnTo>
                    <a:pt x="22200" y="45001"/>
                  </a:lnTo>
                  <a:lnTo>
                    <a:pt x="9980" y="32783"/>
                  </a:lnTo>
                  <a:cubicBezTo>
                    <a:pt x="7536" y="30340"/>
                    <a:pt x="4277" y="30340"/>
                    <a:pt x="1833" y="32783"/>
                  </a:cubicBezTo>
                  <a:cubicBezTo>
                    <a:pt x="-611" y="35227"/>
                    <a:pt x="-611" y="38485"/>
                    <a:pt x="1833" y="40928"/>
                  </a:cubicBezTo>
                  <a:lnTo>
                    <a:pt x="18127" y="57218"/>
                  </a:lnTo>
                  <a:cubicBezTo>
                    <a:pt x="18941" y="58032"/>
                    <a:pt x="20571" y="58847"/>
                    <a:pt x="22200" y="58847"/>
                  </a:cubicBezTo>
                  <a:cubicBezTo>
                    <a:pt x="23829" y="58847"/>
                    <a:pt x="25459" y="58847"/>
                    <a:pt x="26273" y="57218"/>
                  </a:cubicBezTo>
                  <a:lnTo>
                    <a:pt x="73525" y="9977"/>
                  </a:lnTo>
                  <a:cubicBezTo>
                    <a:pt x="75969" y="7534"/>
                    <a:pt x="75969" y="4276"/>
                    <a:pt x="73525" y="1833"/>
                  </a:cubicBezTo>
                </a:path>
              </a:pathLst>
            </a:custGeom>
            <a:solidFill>
              <a:srgbClr val="DE8852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77" name="그룹 276">
            <a:extLst>
              <a:ext uri="{FF2B5EF4-FFF2-40B4-BE49-F238E27FC236}">
                <a16:creationId xmlns:a16="http://schemas.microsoft.com/office/drawing/2014/main" id="{5C846653-8693-4E81-A66E-286BA8616205}"/>
              </a:ext>
            </a:extLst>
          </p:cNvPr>
          <p:cNvGrpSpPr/>
          <p:nvPr/>
        </p:nvGrpSpPr>
        <p:grpSpPr>
          <a:xfrm>
            <a:off x="974582" y="3274030"/>
            <a:ext cx="18171455" cy="6704954"/>
            <a:chOff x="591029" y="2142438"/>
            <a:chExt cx="11019960" cy="4066175"/>
          </a:xfrm>
        </p:grpSpPr>
        <p:sp>
          <p:nvSpPr>
            <p:cNvPr id="278" name="양쪽 모서리가 둥근 사각형 11">
              <a:extLst>
                <a:ext uri="{FF2B5EF4-FFF2-40B4-BE49-F238E27FC236}">
                  <a16:creationId xmlns:a16="http://schemas.microsoft.com/office/drawing/2014/main" id="{54CAEA0F-2705-4C85-A3A8-28BE7AD049A8}"/>
                </a:ext>
              </a:extLst>
            </p:cNvPr>
            <p:cNvSpPr/>
            <p:nvPr/>
          </p:nvSpPr>
          <p:spPr>
            <a:xfrm>
              <a:off x="762273" y="2152072"/>
              <a:ext cx="5204859" cy="33291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AA1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725" rtlCol="0" anchor="ctr" anchorCtr="0"/>
            <a:lstStyle/>
            <a:p>
              <a:pPr algn="ctr"/>
              <a:r>
                <a:rPr lang="ko-KR" altLang="en-US" sz="2309" b="1" dirty="0">
                  <a:solidFill>
                    <a:schemeClr val="bg1"/>
                  </a:solidFill>
                  <a:latin typeface="Arial" panose="020B0604020202020204" pitchFamily="34" charset="0"/>
                  <a:ea typeface="나눔스퀘어 Bold" panose="020B0600000101010101" pitchFamily="50" charset="-127"/>
                  <a:cs typeface="Arial" panose="020B0604020202020204" pitchFamily="34" charset="0"/>
                </a:rPr>
                <a:t>고관절 골절 발생 </a:t>
              </a:r>
              <a:r>
                <a:rPr lang="en-US" altLang="ko-KR" sz="2309" b="1" dirty="0">
                  <a:solidFill>
                    <a:schemeClr val="bg1"/>
                  </a:solidFill>
                  <a:latin typeface="Arial" panose="020B0604020202020204" pitchFamily="34" charset="0"/>
                  <a:ea typeface="나눔스퀘어 Bold" panose="020B0600000101010101" pitchFamily="50" charset="-127"/>
                  <a:cs typeface="Arial" panose="020B0604020202020204" pitchFamily="34" charset="0"/>
                </a:rPr>
                <a:t>1</a:t>
              </a:r>
              <a:r>
                <a:rPr lang="ko-KR" altLang="en-US" sz="2309" b="1" dirty="0">
                  <a:solidFill>
                    <a:schemeClr val="bg1"/>
                  </a:solidFill>
                  <a:latin typeface="Arial" panose="020B0604020202020204" pitchFamily="34" charset="0"/>
                  <a:ea typeface="나눔스퀘어 Bold" panose="020B0600000101010101" pitchFamily="50" charset="-127"/>
                  <a:cs typeface="Arial" panose="020B0604020202020204" pitchFamily="34" charset="0"/>
                </a:rPr>
                <a:t>년 이내 사망률</a:t>
              </a:r>
            </a:p>
          </p:txBody>
        </p:sp>
        <p:sp>
          <p:nvSpPr>
            <p:cNvPr id="279" name="양쪽 모서리가 둥근 사각형 14">
              <a:extLst>
                <a:ext uri="{FF2B5EF4-FFF2-40B4-BE49-F238E27FC236}">
                  <a16:creationId xmlns:a16="http://schemas.microsoft.com/office/drawing/2014/main" id="{54EEFB51-415F-4864-9D69-E93A3740D8B9}"/>
                </a:ext>
              </a:extLst>
            </p:cNvPr>
            <p:cNvSpPr/>
            <p:nvPr/>
          </p:nvSpPr>
          <p:spPr>
            <a:xfrm>
              <a:off x="6406130" y="2142438"/>
              <a:ext cx="5204859" cy="34814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AA1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18725" rtlCol="0" anchor="ctr" anchorCtr="0"/>
            <a:lstStyle/>
            <a:p>
              <a:pPr algn="ctr"/>
              <a:r>
                <a:rPr lang="ko-KR" altLang="en-US" sz="2309" b="1" dirty="0">
                  <a:solidFill>
                    <a:schemeClr val="bg1"/>
                  </a:solidFill>
                  <a:latin typeface="Arial" panose="020B0604020202020204" pitchFamily="34" charset="0"/>
                  <a:ea typeface="나눔스퀘어 Bold" panose="020B0600000101010101" pitchFamily="50" charset="-127"/>
                  <a:cs typeface="Arial" panose="020B0604020202020204" pitchFamily="34" charset="0"/>
                </a:rPr>
                <a:t>척추 골절 발생 </a:t>
              </a:r>
              <a:r>
                <a:rPr lang="en-US" altLang="ko-KR" sz="2309" b="1" dirty="0">
                  <a:solidFill>
                    <a:schemeClr val="bg1"/>
                  </a:solidFill>
                  <a:latin typeface="Arial" panose="020B0604020202020204" pitchFamily="34" charset="0"/>
                  <a:ea typeface="나눔스퀘어 Bold" panose="020B0600000101010101" pitchFamily="50" charset="-127"/>
                  <a:cs typeface="Arial" panose="020B0604020202020204" pitchFamily="34" charset="0"/>
                </a:rPr>
                <a:t>1</a:t>
              </a:r>
              <a:r>
                <a:rPr lang="ko-KR" altLang="en-US" sz="2309" b="1" dirty="0">
                  <a:solidFill>
                    <a:schemeClr val="bg1"/>
                  </a:solidFill>
                  <a:latin typeface="Arial" panose="020B0604020202020204" pitchFamily="34" charset="0"/>
                  <a:ea typeface="나눔스퀘어 Bold" panose="020B0600000101010101" pitchFamily="50" charset="-127"/>
                  <a:cs typeface="Arial" panose="020B0604020202020204" pitchFamily="34" charset="0"/>
                </a:rPr>
                <a:t>년 이내 사망률</a:t>
              </a:r>
            </a:p>
          </p:txBody>
        </p:sp>
        <p:grpSp>
          <p:nvGrpSpPr>
            <p:cNvPr id="280" name="그룹 279">
              <a:extLst>
                <a:ext uri="{FF2B5EF4-FFF2-40B4-BE49-F238E27FC236}">
                  <a16:creationId xmlns:a16="http://schemas.microsoft.com/office/drawing/2014/main" id="{C272064F-B966-431D-B7B6-048F3A7FE1C5}"/>
                </a:ext>
              </a:extLst>
            </p:cNvPr>
            <p:cNvGrpSpPr/>
            <p:nvPr/>
          </p:nvGrpSpPr>
          <p:grpSpPr>
            <a:xfrm>
              <a:off x="6606426" y="2996867"/>
              <a:ext cx="4971744" cy="2989397"/>
              <a:chOff x="6750420" y="3068307"/>
              <a:chExt cx="4971744" cy="2989397"/>
            </a:xfrm>
          </p:grpSpPr>
          <p:sp>
            <p:nvSpPr>
              <p:cNvPr id="326" name="object 3">
                <a:extLst>
                  <a:ext uri="{FF2B5EF4-FFF2-40B4-BE49-F238E27FC236}">
                    <a16:creationId xmlns:a16="http://schemas.microsoft.com/office/drawing/2014/main" id="{F6B58F0C-3A46-4DF7-BD2C-265E5FCF8D56}"/>
                  </a:ext>
                </a:extLst>
              </p:cNvPr>
              <p:cNvSpPr txBox="1"/>
              <p:nvPr/>
            </p:nvSpPr>
            <p:spPr>
              <a:xfrm>
                <a:off x="6750420" y="3508044"/>
                <a:ext cx="189865" cy="182131"/>
              </a:xfrm>
              <a:prstGeom prst="rect">
                <a:avLst/>
              </a:prstGeom>
            </p:spPr>
            <p:txBody>
              <a:bodyPr vert="horz" wrap="square" lIns="0" tIns="20942" rIns="0" bIns="0" rtlCol="0">
                <a:spAutoFit/>
              </a:bodyPr>
              <a:lstStyle/>
              <a:p>
                <a:pPr marL="20942">
                  <a:spcBef>
                    <a:spcPts val="165"/>
                  </a:spcBef>
                </a:pPr>
                <a:r>
                  <a:rPr sz="1814" spc="-41" dirty="0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endParaRPr sz="1814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object 4">
                <a:extLst>
                  <a:ext uri="{FF2B5EF4-FFF2-40B4-BE49-F238E27FC236}">
                    <a16:creationId xmlns:a16="http://schemas.microsoft.com/office/drawing/2014/main" id="{0815FDAD-F083-4692-A62D-1E8E6945E4C1}"/>
                  </a:ext>
                </a:extLst>
              </p:cNvPr>
              <p:cNvSpPr txBox="1"/>
              <p:nvPr/>
            </p:nvSpPr>
            <p:spPr>
              <a:xfrm>
                <a:off x="6752236" y="4063352"/>
                <a:ext cx="187960" cy="182131"/>
              </a:xfrm>
              <a:prstGeom prst="rect">
                <a:avLst/>
              </a:prstGeom>
            </p:spPr>
            <p:txBody>
              <a:bodyPr vert="horz" wrap="square" lIns="0" tIns="20942" rIns="0" bIns="0" rtlCol="0">
                <a:spAutoFit/>
              </a:bodyPr>
              <a:lstStyle/>
              <a:p>
                <a:pPr marL="20942">
                  <a:spcBef>
                    <a:spcPts val="165"/>
                  </a:spcBef>
                </a:pPr>
                <a:r>
                  <a:rPr sz="1814" spc="-41" dirty="0"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  <a:endParaRPr sz="1814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object 5">
                <a:extLst>
                  <a:ext uri="{FF2B5EF4-FFF2-40B4-BE49-F238E27FC236}">
                    <a16:creationId xmlns:a16="http://schemas.microsoft.com/office/drawing/2014/main" id="{D7CBD3DD-64A0-4949-BD2C-24D9E52E55C7}"/>
                  </a:ext>
                </a:extLst>
              </p:cNvPr>
              <p:cNvSpPr txBox="1"/>
              <p:nvPr/>
            </p:nvSpPr>
            <p:spPr>
              <a:xfrm>
                <a:off x="6750700" y="4618659"/>
                <a:ext cx="189230" cy="182131"/>
              </a:xfrm>
              <a:prstGeom prst="rect">
                <a:avLst/>
              </a:prstGeom>
            </p:spPr>
            <p:txBody>
              <a:bodyPr vert="horz" wrap="square" lIns="0" tIns="20942" rIns="0" bIns="0" rtlCol="0">
                <a:spAutoFit/>
              </a:bodyPr>
              <a:lstStyle/>
              <a:p>
                <a:pPr marL="20942">
                  <a:spcBef>
                    <a:spcPts val="165"/>
                  </a:spcBef>
                </a:pPr>
                <a:r>
                  <a:rPr sz="1814" spc="-41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sz="1814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object 6">
                <a:extLst>
                  <a:ext uri="{FF2B5EF4-FFF2-40B4-BE49-F238E27FC236}">
                    <a16:creationId xmlns:a16="http://schemas.microsoft.com/office/drawing/2014/main" id="{BC7678A6-F331-4D25-B39B-D072B733815B}"/>
                  </a:ext>
                </a:extLst>
              </p:cNvPr>
              <p:cNvSpPr txBox="1"/>
              <p:nvPr/>
            </p:nvSpPr>
            <p:spPr>
              <a:xfrm>
                <a:off x="6833402" y="5173967"/>
                <a:ext cx="106680" cy="182131"/>
              </a:xfrm>
              <a:prstGeom prst="rect">
                <a:avLst/>
              </a:prstGeom>
            </p:spPr>
            <p:txBody>
              <a:bodyPr vert="horz" wrap="square" lIns="0" tIns="20942" rIns="0" bIns="0" rtlCol="0">
                <a:spAutoFit/>
              </a:bodyPr>
              <a:lstStyle/>
              <a:p>
                <a:pPr marL="20942">
                  <a:spcBef>
                    <a:spcPts val="165"/>
                  </a:spcBef>
                </a:pPr>
                <a:r>
                  <a:rPr sz="1814" spc="-82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sz="1814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object 7">
                <a:extLst>
                  <a:ext uri="{FF2B5EF4-FFF2-40B4-BE49-F238E27FC236}">
                    <a16:creationId xmlns:a16="http://schemas.microsoft.com/office/drawing/2014/main" id="{BEEA707F-8C7B-440F-8AFF-68F637ED994E}"/>
                  </a:ext>
                </a:extLst>
              </p:cNvPr>
              <p:cNvSpPr txBox="1"/>
              <p:nvPr/>
            </p:nvSpPr>
            <p:spPr>
              <a:xfrm>
                <a:off x="6833402" y="5729274"/>
                <a:ext cx="106680" cy="182131"/>
              </a:xfrm>
              <a:prstGeom prst="rect">
                <a:avLst/>
              </a:prstGeom>
            </p:spPr>
            <p:txBody>
              <a:bodyPr vert="horz" wrap="square" lIns="0" tIns="20942" rIns="0" bIns="0" rtlCol="0">
                <a:spAutoFit/>
              </a:bodyPr>
              <a:lstStyle/>
              <a:p>
                <a:pPr marL="20942">
                  <a:spcBef>
                    <a:spcPts val="165"/>
                  </a:spcBef>
                </a:pPr>
                <a:r>
                  <a:rPr sz="1814" spc="-82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sz="1814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31" name="object 8">
                <a:extLst>
                  <a:ext uri="{FF2B5EF4-FFF2-40B4-BE49-F238E27FC236}">
                    <a16:creationId xmlns:a16="http://schemas.microsoft.com/office/drawing/2014/main" id="{97308DBA-B1DF-4BB7-8459-E17BBF674123}"/>
                  </a:ext>
                </a:extLst>
              </p:cNvPr>
              <p:cNvGrpSpPr/>
              <p:nvPr/>
            </p:nvGrpSpPr>
            <p:grpSpPr>
              <a:xfrm>
                <a:off x="6995084" y="4784674"/>
                <a:ext cx="4727080" cy="1061820"/>
                <a:chOff x="6995084" y="4784674"/>
                <a:chExt cx="4727080" cy="1061820"/>
              </a:xfrm>
            </p:grpSpPr>
            <p:sp>
              <p:nvSpPr>
                <p:cNvPr id="348" name="object 9">
                  <a:extLst>
                    <a:ext uri="{FF2B5EF4-FFF2-40B4-BE49-F238E27FC236}">
                      <a16:creationId xmlns:a16="http://schemas.microsoft.com/office/drawing/2014/main" id="{599EA1CC-AA2B-4F0D-BD23-38BF2339337D}"/>
                    </a:ext>
                  </a:extLst>
                </p:cNvPr>
                <p:cNvSpPr/>
                <p:nvPr/>
              </p:nvSpPr>
              <p:spPr>
                <a:xfrm>
                  <a:off x="6995084" y="5289943"/>
                  <a:ext cx="4721860" cy="55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1859" h="555625">
                      <a:moveTo>
                        <a:pt x="2563076" y="0"/>
                      </a:moveTo>
                      <a:lnTo>
                        <a:pt x="0" y="0"/>
                      </a:lnTo>
                      <a:lnTo>
                        <a:pt x="0" y="555409"/>
                      </a:lnTo>
                      <a:lnTo>
                        <a:pt x="2563076" y="555409"/>
                      </a:lnTo>
                      <a:lnTo>
                        <a:pt x="2563076" y="0"/>
                      </a:lnTo>
                      <a:close/>
                    </a:path>
                    <a:path w="4721859" h="555625">
                      <a:moveTo>
                        <a:pt x="3743515" y="0"/>
                      </a:moveTo>
                      <a:lnTo>
                        <a:pt x="2798407" y="0"/>
                      </a:lnTo>
                      <a:lnTo>
                        <a:pt x="2798407" y="555409"/>
                      </a:lnTo>
                      <a:lnTo>
                        <a:pt x="3743515" y="555409"/>
                      </a:lnTo>
                      <a:lnTo>
                        <a:pt x="3743515" y="0"/>
                      </a:lnTo>
                      <a:close/>
                    </a:path>
                    <a:path w="4721859" h="555625">
                      <a:moveTo>
                        <a:pt x="4299293" y="0"/>
                      </a:moveTo>
                      <a:lnTo>
                        <a:pt x="3978846" y="0"/>
                      </a:lnTo>
                      <a:lnTo>
                        <a:pt x="3978846" y="555409"/>
                      </a:lnTo>
                      <a:lnTo>
                        <a:pt x="4299293" y="555409"/>
                      </a:lnTo>
                      <a:lnTo>
                        <a:pt x="4299293" y="0"/>
                      </a:lnTo>
                      <a:close/>
                    </a:path>
                    <a:path w="4721859" h="555625">
                      <a:moveTo>
                        <a:pt x="4721784" y="0"/>
                      </a:moveTo>
                      <a:lnTo>
                        <a:pt x="4534636" y="0"/>
                      </a:lnTo>
                      <a:lnTo>
                        <a:pt x="4534636" y="555409"/>
                      </a:lnTo>
                      <a:lnTo>
                        <a:pt x="4721784" y="555409"/>
                      </a:lnTo>
                      <a:lnTo>
                        <a:pt x="4721784" y="0"/>
                      </a:lnTo>
                      <a:close/>
                    </a:path>
                  </a:pathLst>
                </a:custGeom>
                <a:solidFill>
                  <a:srgbClr val="F7F8F8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49" name="object 10">
                  <a:extLst>
                    <a:ext uri="{FF2B5EF4-FFF2-40B4-BE49-F238E27FC236}">
                      <a16:creationId xmlns:a16="http://schemas.microsoft.com/office/drawing/2014/main" id="{00126A4F-95DB-4584-809A-B76E18D9149A}"/>
                    </a:ext>
                  </a:extLst>
                </p:cNvPr>
                <p:cNvSpPr/>
                <p:nvPr/>
              </p:nvSpPr>
              <p:spPr>
                <a:xfrm>
                  <a:off x="7753032" y="5227078"/>
                  <a:ext cx="3776979" cy="618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6979" h="618489">
                      <a:moveTo>
                        <a:pt x="235343" y="563829"/>
                      </a:moveTo>
                      <a:lnTo>
                        <a:pt x="0" y="563829"/>
                      </a:lnTo>
                      <a:lnTo>
                        <a:pt x="0" y="618401"/>
                      </a:lnTo>
                      <a:lnTo>
                        <a:pt x="235343" y="618401"/>
                      </a:lnTo>
                      <a:lnTo>
                        <a:pt x="235343" y="563829"/>
                      </a:lnTo>
                      <a:close/>
                    </a:path>
                    <a:path w="3776979" h="618489">
                      <a:moveTo>
                        <a:pt x="1415783" y="427685"/>
                      </a:moveTo>
                      <a:lnTo>
                        <a:pt x="1180452" y="427685"/>
                      </a:lnTo>
                      <a:lnTo>
                        <a:pt x="1180452" y="618401"/>
                      </a:lnTo>
                      <a:lnTo>
                        <a:pt x="1415783" y="618401"/>
                      </a:lnTo>
                      <a:lnTo>
                        <a:pt x="1415783" y="427685"/>
                      </a:lnTo>
                      <a:close/>
                    </a:path>
                    <a:path w="3776979" h="618489">
                      <a:moveTo>
                        <a:pt x="2596223" y="261950"/>
                      </a:moveTo>
                      <a:lnTo>
                        <a:pt x="2360892" y="261950"/>
                      </a:lnTo>
                      <a:lnTo>
                        <a:pt x="2360892" y="618401"/>
                      </a:lnTo>
                      <a:lnTo>
                        <a:pt x="2596223" y="618401"/>
                      </a:lnTo>
                      <a:lnTo>
                        <a:pt x="2596223" y="261950"/>
                      </a:lnTo>
                      <a:close/>
                    </a:path>
                    <a:path w="3776979" h="618489">
                      <a:moveTo>
                        <a:pt x="3776688" y="0"/>
                      </a:moveTo>
                      <a:lnTo>
                        <a:pt x="3541344" y="0"/>
                      </a:lnTo>
                      <a:lnTo>
                        <a:pt x="3541344" y="618388"/>
                      </a:lnTo>
                      <a:lnTo>
                        <a:pt x="3776688" y="618388"/>
                      </a:lnTo>
                      <a:lnTo>
                        <a:pt x="3776688" y="0"/>
                      </a:lnTo>
                      <a:close/>
                    </a:path>
                  </a:pathLst>
                </a:custGeom>
                <a:solidFill>
                  <a:srgbClr val="888888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50" name="object 11">
                  <a:extLst>
                    <a:ext uri="{FF2B5EF4-FFF2-40B4-BE49-F238E27FC236}">
                      <a16:creationId xmlns:a16="http://schemas.microsoft.com/office/drawing/2014/main" id="{9684E703-FF50-4718-BF12-CBDF2AA4705A}"/>
                    </a:ext>
                  </a:extLst>
                </p:cNvPr>
                <p:cNvSpPr/>
                <p:nvPr/>
              </p:nvSpPr>
              <p:spPr>
                <a:xfrm>
                  <a:off x="7475169" y="5359577"/>
                  <a:ext cx="3776979" cy="486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6979" h="486410">
                      <a:moveTo>
                        <a:pt x="235343" y="445325"/>
                      </a:moveTo>
                      <a:lnTo>
                        <a:pt x="0" y="445325"/>
                      </a:lnTo>
                      <a:lnTo>
                        <a:pt x="0" y="485902"/>
                      </a:lnTo>
                      <a:lnTo>
                        <a:pt x="235343" y="485902"/>
                      </a:lnTo>
                      <a:lnTo>
                        <a:pt x="235343" y="445325"/>
                      </a:lnTo>
                      <a:close/>
                    </a:path>
                    <a:path w="3776979" h="486410">
                      <a:moveTo>
                        <a:pt x="1415770" y="344373"/>
                      </a:moveTo>
                      <a:lnTo>
                        <a:pt x="1180439" y="344373"/>
                      </a:lnTo>
                      <a:lnTo>
                        <a:pt x="1180439" y="485902"/>
                      </a:lnTo>
                      <a:lnTo>
                        <a:pt x="1415770" y="485902"/>
                      </a:lnTo>
                      <a:lnTo>
                        <a:pt x="1415770" y="344373"/>
                      </a:lnTo>
                      <a:close/>
                    </a:path>
                    <a:path w="3776979" h="486410">
                      <a:moveTo>
                        <a:pt x="2596210" y="214045"/>
                      </a:moveTo>
                      <a:lnTo>
                        <a:pt x="2360879" y="214045"/>
                      </a:lnTo>
                      <a:lnTo>
                        <a:pt x="2360879" y="485902"/>
                      </a:lnTo>
                      <a:lnTo>
                        <a:pt x="2596210" y="485902"/>
                      </a:lnTo>
                      <a:lnTo>
                        <a:pt x="2596210" y="214045"/>
                      </a:lnTo>
                      <a:close/>
                    </a:path>
                    <a:path w="3776979" h="486410">
                      <a:moveTo>
                        <a:pt x="3776675" y="0"/>
                      </a:moveTo>
                      <a:lnTo>
                        <a:pt x="3541331" y="0"/>
                      </a:lnTo>
                      <a:lnTo>
                        <a:pt x="3541331" y="485902"/>
                      </a:lnTo>
                      <a:lnTo>
                        <a:pt x="3776675" y="485902"/>
                      </a:lnTo>
                      <a:lnTo>
                        <a:pt x="3776675" y="0"/>
                      </a:lnTo>
                      <a:close/>
                    </a:path>
                  </a:pathLst>
                </a:custGeom>
                <a:solidFill>
                  <a:srgbClr val="EAA14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51" name="object 12">
                  <a:extLst>
                    <a:ext uri="{FF2B5EF4-FFF2-40B4-BE49-F238E27FC236}">
                      <a16:creationId xmlns:a16="http://schemas.microsoft.com/office/drawing/2014/main" id="{304449E0-E87E-4E0F-AA56-7A91B9959140}"/>
                    </a:ext>
                  </a:extLst>
                </p:cNvPr>
                <p:cNvSpPr/>
                <p:nvPr/>
              </p:nvSpPr>
              <p:spPr>
                <a:xfrm>
                  <a:off x="7197268" y="4784674"/>
                  <a:ext cx="3776979" cy="1061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6979" h="1061085">
                      <a:moveTo>
                        <a:pt x="235343" y="959510"/>
                      </a:moveTo>
                      <a:lnTo>
                        <a:pt x="0" y="959510"/>
                      </a:lnTo>
                      <a:lnTo>
                        <a:pt x="0" y="1060805"/>
                      </a:lnTo>
                      <a:lnTo>
                        <a:pt x="235343" y="1060805"/>
                      </a:lnTo>
                      <a:lnTo>
                        <a:pt x="235343" y="959510"/>
                      </a:lnTo>
                      <a:close/>
                    </a:path>
                    <a:path w="3776979" h="1061085">
                      <a:moveTo>
                        <a:pt x="1415796" y="705853"/>
                      </a:moveTo>
                      <a:lnTo>
                        <a:pt x="1180452" y="705853"/>
                      </a:lnTo>
                      <a:lnTo>
                        <a:pt x="1180452" y="1060805"/>
                      </a:lnTo>
                      <a:lnTo>
                        <a:pt x="1415796" y="1060805"/>
                      </a:lnTo>
                      <a:lnTo>
                        <a:pt x="1415796" y="705853"/>
                      </a:lnTo>
                      <a:close/>
                    </a:path>
                    <a:path w="3776979" h="1061085">
                      <a:moveTo>
                        <a:pt x="2596223" y="421906"/>
                      </a:moveTo>
                      <a:lnTo>
                        <a:pt x="2360892" y="421906"/>
                      </a:lnTo>
                      <a:lnTo>
                        <a:pt x="2360892" y="1060805"/>
                      </a:lnTo>
                      <a:lnTo>
                        <a:pt x="2596223" y="1060805"/>
                      </a:lnTo>
                      <a:lnTo>
                        <a:pt x="2596223" y="421906"/>
                      </a:lnTo>
                      <a:close/>
                    </a:path>
                    <a:path w="3776979" h="1061085">
                      <a:moveTo>
                        <a:pt x="3776662" y="0"/>
                      </a:moveTo>
                      <a:lnTo>
                        <a:pt x="3541331" y="0"/>
                      </a:lnTo>
                      <a:lnTo>
                        <a:pt x="3541331" y="1060818"/>
                      </a:lnTo>
                      <a:lnTo>
                        <a:pt x="3776662" y="1060818"/>
                      </a:lnTo>
                      <a:lnTo>
                        <a:pt x="3776662" y="0"/>
                      </a:lnTo>
                      <a:close/>
                    </a:path>
                  </a:pathLst>
                </a:custGeom>
                <a:solidFill>
                  <a:srgbClr val="016B7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52" name="object 13">
                  <a:extLst>
                    <a:ext uri="{FF2B5EF4-FFF2-40B4-BE49-F238E27FC236}">
                      <a16:creationId xmlns:a16="http://schemas.microsoft.com/office/drawing/2014/main" id="{F6B3E63A-7E8E-4731-AC1B-A858963E1003}"/>
                    </a:ext>
                  </a:extLst>
                </p:cNvPr>
                <p:cNvSpPr/>
                <p:nvPr/>
              </p:nvSpPr>
              <p:spPr>
                <a:xfrm>
                  <a:off x="7000304" y="5846494"/>
                  <a:ext cx="472186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1859">
                      <a:moveTo>
                        <a:pt x="0" y="0"/>
                      </a:moveTo>
                      <a:lnTo>
                        <a:pt x="4721796" y="0"/>
                      </a:lnTo>
                    </a:path>
                  </a:pathLst>
                </a:custGeom>
                <a:ln w="3594">
                  <a:solidFill>
                    <a:srgbClr val="0000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332" name="object 14">
                <a:extLst>
                  <a:ext uri="{FF2B5EF4-FFF2-40B4-BE49-F238E27FC236}">
                    <a16:creationId xmlns:a16="http://schemas.microsoft.com/office/drawing/2014/main" id="{1AE1CA11-84E2-4632-8413-230781FE366E}"/>
                  </a:ext>
                </a:extLst>
              </p:cNvPr>
              <p:cNvSpPr/>
              <p:nvPr/>
            </p:nvSpPr>
            <p:spPr>
              <a:xfrm>
                <a:off x="6995083" y="3068307"/>
                <a:ext cx="4721860" cy="555625"/>
              </a:xfrm>
              <a:custGeom>
                <a:avLst/>
                <a:gdLst/>
                <a:ahLst/>
                <a:cxnLst/>
                <a:rect l="l" t="t" r="r" b="b"/>
                <a:pathLst>
                  <a:path w="4721859" h="555625">
                    <a:moveTo>
                      <a:pt x="4721783" y="0"/>
                    </a:moveTo>
                    <a:lnTo>
                      <a:pt x="0" y="0"/>
                    </a:lnTo>
                    <a:lnTo>
                      <a:pt x="0" y="555409"/>
                    </a:lnTo>
                    <a:lnTo>
                      <a:pt x="4721783" y="555409"/>
                    </a:lnTo>
                    <a:lnTo>
                      <a:pt x="4721783" y="0"/>
                    </a:lnTo>
                    <a:close/>
                  </a:path>
                </a:pathLst>
              </a:custGeom>
              <a:solidFill>
                <a:srgbClr val="F7F8F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3" name="object 15">
                <a:extLst>
                  <a:ext uri="{FF2B5EF4-FFF2-40B4-BE49-F238E27FC236}">
                    <a16:creationId xmlns:a16="http://schemas.microsoft.com/office/drawing/2014/main" id="{AE9EA3D5-1501-4EFF-A5FC-B23FA352C81B}"/>
                  </a:ext>
                </a:extLst>
              </p:cNvPr>
              <p:cNvSpPr/>
              <p:nvPr/>
            </p:nvSpPr>
            <p:spPr>
              <a:xfrm>
                <a:off x="6995083" y="4179112"/>
                <a:ext cx="4721860" cy="555625"/>
              </a:xfrm>
              <a:custGeom>
                <a:avLst/>
                <a:gdLst/>
                <a:ahLst/>
                <a:cxnLst/>
                <a:rect l="l" t="t" r="r" b="b"/>
                <a:pathLst>
                  <a:path w="4721859" h="555625">
                    <a:moveTo>
                      <a:pt x="4721783" y="0"/>
                    </a:moveTo>
                    <a:lnTo>
                      <a:pt x="0" y="0"/>
                    </a:lnTo>
                    <a:lnTo>
                      <a:pt x="0" y="555409"/>
                    </a:lnTo>
                    <a:lnTo>
                      <a:pt x="4721783" y="555409"/>
                    </a:lnTo>
                    <a:lnTo>
                      <a:pt x="4721783" y="0"/>
                    </a:lnTo>
                    <a:close/>
                  </a:path>
                </a:pathLst>
              </a:custGeom>
              <a:solidFill>
                <a:srgbClr val="F7F8F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4" name="object 38">
                <a:extLst>
                  <a:ext uri="{FF2B5EF4-FFF2-40B4-BE49-F238E27FC236}">
                    <a16:creationId xmlns:a16="http://schemas.microsoft.com/office/drawing/2014/main" id="{CFA9452D-ED86-46EE-936E-14AA6083ADBC}"/>
                  </a:ext>
                </a:extLst>
              </p:cNvPr>
              <p:cNvSpPr txBox="1"/>
              <p:nvPr/>
            </p:nvSpPr>
            <p:spPr>
              <a:xfrm>
                <a:off x="7403632" y="5890972"/>
                <a:ext cx="356870" cy="166732"/>
              </a:xfrm>
              <a:prstGeom prst="rect">
                <a:avLst/>
              </a:prstGeom>
            </p:spPr>
            <p:txBody>
              <a:bodyPr vert="horz" wrap="square" lIns="0" tIns="20942" rIns="0" bIns="0" rtlCol="0">
                <a:spAutoFit/>
              </a:bodyPr>
              <a:lstStyle/>
              <a:p>
                <a:pPr marL="20942" algn="ctr">
                  <a:spcBef>
                    <a:spcPts val="165"/>
                  </a:spcBef>
                </a:pPr>
                <a:r>
                  <a:rPr lang="en-US" altLang="ko-KR" sz="1649" spc="-41" dirty="0">
                    <a:latin typeface="Malgun Gothic"/>
                    <a:cs typeface="Malgun Gothic"/>
                  </a:rPr>
                  <a:t>1</a:t>
                </a:r>
                <a:endParaRPr sz="1649" dirty="0">
                  <a:latin typeface="Malgun Gothic"/>
                  <a:cs typeface="Malgun Gothic"/>
                </a:endParaRPr>
              </a:p>
            </p:txBody>
          </p:sp>
          <p:sp>
            <p:nvSpPr>
              <p:cNvPr id="335" name="object 39">
                <a:extLst>
                  <a:ext uri="{FF2B5EF4-FFF2-40B4-BE49-F238E27FC236}">
                    <a16:creationId xmlns:a16="http://schemas.microsoft.com/office/drawing/2014/main" id="{8AB18F0F-B9F7-4D65-A094-00C0244E2AD4}"/>
                  </a:ext>
                </a:extLst>
              </p:cNvPr>
              <p:cNvSpPr txBox="1"/>
              <p:nvPr/>
            </p:nvSpPr>
            <p:spPr>
              <a:xfrm>
                <a:off x="9783203" y="5890972"/>
                <a:ext cx="359410" cy="166732"/>
              </a:xfrm>
              <a:prstGeom prst="rect">
                <a:avLst/>
              </a:prstGeom>
            </p:spPr>
            <p:txBody>
              <a:bodyPr vert="horz" wrap="square" lIns="0" tIns="20942" rIns="0" bIns="0" rtlCol="0">
                <a:spAutoFit/>
              </a:bodyPr>
              <a:lstStyle/>
              <a:p>
                <a:pPr marL="20942" algn="ctr">
                  <a:spcBef>
                    <a:spcPts val="165"/>
                  </a:spcBef>
                </a:pPr>
                <a:r>
                  <a:rPr lang="en-US" altLang="ko-KR" sz="1649" spc="-41" dirty="0">
                    <a:latin typeface="Malgun Gothic"/>
                    <a:cs typeface="Malgun Gothic"/>
                  </a:rPr>
                  <a:t>6</a:t>
                </a:r>
                <a:endParaRPr sz="1649" dirty="0">
                  <a:latin typeface="Malgun Gothic"/>
                  <a:cs typeface="Malgun Gothic"/>
                </a:endParaRPr>
              </a:p>
            </p:txBody>
          </p:sp>
          <p:sp>
            <p:nvSpPr>
              <p:cNvPr id="336" name="object 40">
                <a:extLst>
                  <a:ext uri="{FF2B5EF4-FFF2-40B4-BE49-F238E27FC236}">
                    <a16:creationId xmlns:a16="http://schemas.microsoft.com/office/drawing/2014/main" id="{17D14011-D323-4086-BB55-28AD7A754BD8}"/>
                  </a:ext>
                </a:extLst>
              </p:cNvPr>
              <p:cNvSpPr txBox="1"/>
              <p:nvPr/>
            </p:nvSpPr>
            <p:spPr>
              <a:xfrm>
                <a:off x="8611348" y="5890972"/>
                <a:ext cx="358140" cy="166732"/>
              </a:xfrm>
              <a:prstGeom prst="rect">
                <a:avLst/>
              </a:prstGeom>
            </p:spPr>
            <p:txBody>
              <a:bodyPr vert="horz" wrap="square" lIns="0" tIns="20942" rIns="0" bIns="0" rtlCol="0">
                <a:spAutoFit/>
              </a:bodyPr>
              <a:lstStyle/>
              <a:p>
                <a:pPr marL="20942" algn="ctr">
                  <a:spcBef>
                    <a:spcPts val="165"/>
                  </a:spcBef>
                </a:pPr>
                <a:r>
                  <a:rPr lang="en-US" altLang="ko-KR" sz="1649" spc="-41" dirty="0">
                    <a:latin typeface="Malgun Gothic"/>
                    <a:cs typeface="Malgun Gothic"/>
                  </a:rPr>
                  <a:t>3</a:t>
                </a:r>
                <a:endParaRPr sz="1649" dirty="0">
                  <a:latin typeface="Malgun Gothic"/>
                  <a:cs typeface="Malgun Gothic"/>
                </a:endParaRPr>
              </a:p>
            </p:txBody>
          </p:sp>
          <p:sp>
            <p:nvSpPr>
              <p:cNvPr id="337" name="object 41">
                <a:extLst>
                  <a:ext uri="{FF2B5EF4-FFF2-40B4-BE49-F238E27FC236}">
                    <a16:creationId xmlns:a16="http://schemas.microsoft.com/office/drawing/2014/main" id="{1A0500E6-77D2-4881-9061-50CDB8A004C9}"/>
                  </a:ext>
                </a:extLst>
              </p:cNvPr>
              <p:cNvSpPr txBox="1"/>
              <p:nvPr/>
            </p:nvSpPr>
            <p:spPr>
              <a:xfrm>
                <a:off x="11033073" y="5890972"/>
                <a:ext cx="219075" cy="166732"/>
              </a:xfrm>
              <a:prstGeom prst="rect">
                <a:avLst/>
              </a:prstGeom>
            </p:spPr>
            <p:txBody>
              <a:bodyPr vert="horz" wrap="square" lIns="0" tIns="20942" rIns="0" bIns="0" rtlCol="0">
                <a:spAutoFit/>
              </a:bodyPr>
              <a:lstStyle/>
              <a:p>
                <a:pPr marL="20942" algn="ctr">
                  <a:spcBef>
                    <a:spcPts val="165"/>
                  </a:spcBef>
                </a:pPr>
                <a:r>
                  <a:rPr lang="en-US" altLang="ko-KR" sz="1649" spc="-41" dirty="0">
                    <a:latin typeface="Malgun Gothic"/>
                    <a:cs typeface="Malgun Gothic"/>
                  </a:rPr>
                  <a:t>12</a:t>
                </a:r>
                <a:endParaRPr sz="1649" dirty="0">
                  <a:latin typeface="Malgun Gothic"/>
                  <a:cs typeface="Malgun Gothic"/>
                </a:endParaRPr>
              </a:p>
            </p:txBody>
          </p:sp>
          <p:sp>
            <p:nvSpPr>
              <p:cNvPr id="338" name="object 59">
                <a:extLst>
                  <a:ext uri="{FF2B5EF4-FFF2-40B4-BE49-F238E27FC236}">
                    <a16:creationId xmlns:a16="http://schemas.microsoft.com/office/drawing/2014/main" id="{DCB9D3BE-99E7-4A8E-ADA2-C3EDF0B991C1}"/>
                  </a:ext>
                </a:extLst>
              </p:cNvPr>
              <p:cNvSpPr txBox="1"/>
              <p:nvPr/>
            </p:nvSpPr>
            <p:spPr>
              <a:xfrm>
                <a:off x="7196983" y="5546872"/>
                <a:ext cx="224154" cy="182131"/>
              </a:xfrm>
              <a:prstGeom prst="rect">
                <a:avLst/>
              </a:prstGeom>
            </p:spPr>
            <p:txBody>
              <a:bodyPr vert="horz" wrap="square" lIns="0" tIns="20942" rIns="0" bIns="0" rtlCol="0">
                <a:spAutoFit/>
              </a:bodyPr>
              <a:lstStyle/>
              <a:p>
                <a:pPr marL="20942">
                  <a:spcBef>
                    <a:spcPts val="165"/>
                  </a:spcBef>
                </a:pPr>
                <a:r>
                  <a:rPr sz="1814" b="1" spc="-41" dirty="0">
                    <a:solidFill>
                      <a:srgbClr val="016B70"/>
                    </a:solidFill>
                    <a:latin typeface="Malgun Gothic"/>
                    <a:cs typeface="Malgun Gothic"/>
                  </a:rPr>
                  <a:t>0.9</a:t>
                </a:r>
                <a:endParaRPr sz="1814">
                  <a:latin typeface="Malgun Gothic"/>
                  <a:cs typeface="Malgun Gothic"/>
                </a:endParaRPr>
              </a:p>
            </p:txBody>
          </p:sp>
          <p:sp>
            <p:nvSpPr>
              <p:cNvPr id="339" name="object 60">
                <a:extLst>
                  <a:ext uri="{FF2B5EF4-FFF2-40B4-BE49-F238E27FC236}">
                    <a16:creationId xmlns:a16="http://schemas.microsoft.com/office/drawing/2014/main" id="{9446D48A-4660-4D75-B55A-08CB1C2AC165}"/>
                  </a:ext>
                </a:extLst>
              </p:cNvPr>
              <p:cNvSpPr txBox="1"/>
              <p:nvPr/>
            </p:nvSpPr>
            <p:spPr>
              <a:xfrm>
                <a:off x="8375632" y="5293316"/>
                <a:ext cx="229870" cy="182131"/>
              </a:xfrm>
              <a:prstGeom prst="rect">
                <a:avLst/>
              </a:prstGeom>
            </p:spPr>
            <p:txBody>
              <a:bodyPr vert="horz" wrap="square" lIns="0" tIns="20942" rIns="0" bIns="0" rtlCol="0">
                <a:spAutoFit/>
              </a:bodyPr>
              <a:lstStyle/>
              <a:p>
                <a:pPr marL="20942">
                  <a:spcBef>
                    <a:spcPts val="165"/>
                  </a:spcBef>
                </a:pPr>
                <a:r>
                  <a:rPr sz="1814" b="1" spc="-41" dirty="0">
                    <a:solidFill>
                      <a:srgbClr val="016B70"/>
                    </a:solidFill>
                    <a:latin typeface="Malgun Gothic"/>
                    <a:cs typeface="Malgun Gothic"/>
                  </a:rPr>
                  <a:t>3.2</a:t>
                </a:r>
                <a:endParaRPr sz="1814">
                  <a:latin typeface="Malgun Gothic"/>
                  <a:cs typeface="Malgun Gothic"/>
                </a:endParaRPr>
              </a:p>
            </p:txBody>
          </p:sp>
          <p:sp>
            <p:nvSpPr>
              <p:cNvPr id="340" name="object 61">
                <a:extLst>
                  <a:ext uri="{FF2B5EF4-FFF2-40B4-BE49-F238E27FC236}">
                    <a16:creationId xmlns:a16="http://schemas.microsoft.com/office/drawing/2014/main" id="{B07A9BAE-D0B4-4764-A2C1-8179DC9516EA}"/>
                  </a:ext>
                </a:extLst>
              </p:cNvPr>
              <p:cNvSpPr txBox="1"/>
              <p:nvPr/>
            </p:nvSpPr>
            <p:spPr>
              <a:xfrm>
                <a:off x="9558332" y="5017828"/>
                <a:ext cx="227965" cy="182131"/>
              </a:xfrm>
              <a:prstGeom prst="rect">
                <a:avLst/>
              </a:prstGeom>
            </p:spPr>
            <p:txBody>
              <a:bodyPr vert="horz" wrap="square" lIns="0" tIns="20942" rIns="0" bIns="0" rtlCol="0">
                <a:spAutoFit/>
              </a:bodyPr>
              <a:lstStyle/>
              <a:p>
                <a:pPr marL="20942">
                  <a:spcBef>
                    <a:spcPts val="165"/>
                  </a:spcBef>
                </a:pPr>
                <a:r>
                  <a:rPr sz="1814" b="1" spc="-41" dirty="0">
                    <a:solidFill>
                      <a:srgbClr val="016B70"/>
                    </a:solidFill>
                    <a:latin typeface="Malgun Gothic"/>
                    <a:cs typeface="Malgun Gothic"/>
                  </a:rPr>
                  <a:t>5.8</a:t>
                </a:r>
                <a:endParaRPr sz="1814">
                  <a:latin typeface="Malgun Gothic"/>
                  <a:cs typeface="Malgun Gothic"/>
                </a:endParaRPr>
              </a:p>
            </p:txBody>
          </p:sp>
          <p:sp>
            <p:nvSpPr>
              <p:cNvPr id="341" name="object 62">
                <a:extLst>
                  <a:ext uri="{FF2B5EF4-FFF2-40B4-BE49-F238E27FC236}">
                    <a16:creationId xmlns:a16="http://schemas.microsoft.com/office/drawing/2014/main" id="{1F021473-0AC5-48F3-A7FB-58896D90CBFA}"/>
                  </a:ext>
                </a:extLst>
              </p:cNvPr>
              <p:cNvSpPr txBox="1"/>
              <p:nvPr/>
            </p:nvSpPr>
            <p:spPr>
              <a:xfrm>
                <a:off x="6995083" y="4600125"/>
                <a:ext cx="4721860" cy="182131"/>
              </a:xfrm>
              <a:prstGeom prst="rect">
                <a:avLst/>
              </a:prstGeom>
            </p:spPr>
            <p:txBody>
              <a:bodyPr vert="horz" wrap="square" lIns="0" tIns="20942" rIns="0" bIns="0" rtlCol="0">
                <a:spAutoFit/>
              </a:bodyPr>
              <a:lstStyle/>
              <a:p>
                <a:pPr marR="1243973" algn="r">
                  <a:spcBef>
                    <a:spcPts val="165"/>
                  </a:spcBef>
                </a:pPr>
                <a:r>
                  <a:rPr sz="1814" b="1" spc="-41" dirty="0">
                    <a:solidFill>
                      <a:srgbClr val="016B70"/>
                    </a:solidFill>
                    <a:latin typeface="Malgun Gothic"/>
                    <a:cs typeface="Malgun Gothic"/>
                  </a:rPr>
                  <a:t>9.6</a:t>
                </a:r>
                <a:endParaRPr sz="1814">
                  <a:latin typeface="Malgun Gothic"/>
                  <a:cs typeface="Malgun Gothic"/>
                </a:endParaRPr>
              </a:p>
            </p:txBody>
          </p:sp>
          <p:sp>
            <p:nvSpPr>
              <p:cNvPr id="342" name="object 63">
                <a:extLst>
                  <a:ext uri="{FF2B5EF4-FFF2-40B4-BE49-F238E27FC236}">
                    <a16:creationId xmlns:a16="http://schemas.microsoft.com/office/drawing/2014/main" id="{6A2728C3-A973-4CC9-9AFD-14C984220F3E}"/>
                  </a:ext>
                </a:extLst>
              </p:cNvPr>
              <p:cNvSpPr txBox="1"/>
              <p:nvPr/>
            </p:nvSpPr>
            <p:spPr>
              <a:xfrm>
                <a:off x="9853099" y="5380629"/>
                <a:ext cx="228600" cy="182131"/>
              </a:xfrm>
              <a:prstGeom prst="rect">
                <a:avLst/>
              </a:prstGeom>
            </p:spPr>
            <p:txBody>
              <a:bodyPr vert="horz" wrap="square" lIns="0" tIns="20942" rIns="0" bIns="0" rtlCol="0">
                <a:spAutoFit/>
              </a:bodyPr>
              <a:lstStyle/>
              <a:p>
                <a:pPr marL="20942">
                  <a:spcBef>
                    <a:spcPts val="165"/>
                  </a:spcBef>
                </a:pPr>
                <a:r>
                  <a:rPr sz="1814" b="1" spc="-41" dirty="0">
                    <a:solidFill>
                      <a:srgbClr val="EAA14B"/>
                    </a:solidFill>
                    <a:latin typeface="Malgun Gothic"/>
                    <a:cs typeface="Malgun Gothic"/>
                  </a:rPr>
                  <a:t>2.4</a:t>
                </a:r>
                <a:endParaRPr sz="1814" dirty="0">
                  <a:solidFill>
                    <a:srgbClr val="EAA14B"/>
                  </a:solidFill>
                  <a:latin typeface="Malgun Gothic"/>
                  <a:cs typeface="Malgun Gothic"/>
                </a:endParaRPr>
              </a:p>
            </p:txBody>
          </p:sp>
          <p:sp>
            <p:nvSpPr>
              <p:cNvPr id="343" name="object 64">
                <a:extLst>
                  <a:ext uri="{FF2B5EF4-FFF2-40B4-BE49-F238E27FC236}">
                    <a16:creationId xmlns:a16="http://schemas.microsoft.com/office/drawing/2014/main" id="{28F82DB7-F5DF-4BF1-86CF-9D547447F628}"/>
                  </a:ext>
                </a:extLst>
              </p:cNvPr>
              <p:cNvSpPr txBox="1"/>
              <p:nvPr/>
            </p:nvSpPr>
            <p:spPr>
              <a:xfrm>
                <a:off x="11012050" y="5162417"/>
                <a:ext cx="224790" cy="182131"/>
              </a:xfrm>
              <a:prstGeom prst="rect">
                <a:avLst/>
              </a:prstGeom>
            </p:spPr>
            <p:txBody>
              <a:bodyPr vert="horz" wrap="square" lIns="0" tIns="20942" rIns="0" bIns="0" rtlCol="0">
                <a:spAutoFit/>
              </a:bodyPr>
              <a:lstStyle/>
              <a:p>
                <a:pPr marL="20942">
                  <a:spcBef>
                    <a:spcPts val="165"/>
                  </a:spcBef>
                </a:pPr>
                <a:r>
                  <a:rPr sz="1814" b="1" spc="-41" dirty="0">
                    <a:solidFill>
                      <a:srgbClr val="EAA14B"/>
                    </a:solidFill>
                    <a:latin typeface="Malgun Gothic"/>
                    <a:cs typeface="Malgun Gothic"/>
                  </a:rPr>
                  <a:t>4.4</a:t>
                </a:r>
                <a:endParaRPr sz="1814" dirty="0">
                  <a:solidFill>
                    <a:srgbClr val="EAA14B"/>
                  </a:solidFill>
                  <a:latin typeface="Malgun Gothic"/>
                  <a:cs typeface="Malgun Gothic"/>
                </a:endParaRPr>
              </a:p>
            </p:txBody>
          </p:sp>
          <p:sp>
            <p:nvSpPr>
              <p:cNvPr id="344" name="object 65">
                <a:extLst>
                  <a:ext uri="{FF2B5EF4-FFF2-40B4-BE49-F238E27FC236}">
                    <a16:creationId xmlns:a16="http://schemas.microsoft.com/office/drawing/2014/main" id="{DC0DF1CD-4988-4D57-95F0-59362B84F44C}"/>
                  </a:ext>
                </a:extLst>
              </p:cNvPr>
              <p:cNvSpPr txBox="1"/>
              <p:nvPr/>
            </p:nvSpPr>
            <p:spPr>
              <a:xfrm>
                <a:off x="7479736" y="5593671"/>
                <a:ext cx="502284" cy="182131"/>
              </a:xfrm>
              <a:prstGeom prst="rect">
                <a:avLst/>
              </a:prstGeom>
            </p:spPr>
            <p:txBody>
              <a:bodyPr vert="horz" wrap="square" lIns="0" tIns="20942" rIns="0" bIns="0" rtlCol="0">
                <a:spAutoFit/>
              </a:bodyPr>
              <a:lstStyle/>
              <a:p>
                <a:pPr marL="20942">
                  <a:spcBef>
                    <a:spcPts val="165"/>
                  </a:spcBef>
                </a:pPr>
                <a:r>
                  <a:rPr sz="2721" b="1" baseline="-5050" dirty="0">
                    <a:solidFill>
                      <a:srgbClr val="EAA14B"/>
                    </a:solidFill>
                    <a:latin typeface="Malgun Gothic"/>
                    <a:cs typeface="Malgun Gothic"/>
                  </a:rPr>
                  <a:t>0.4</a:t>
                </a:r>
                <a:r>
                  <a:rPr sz="2721" b="1" spc="445" baseline="-5050" dirty="0">
                    <a:solidFill>
                      <a:srgbClr val="DE8752"/>
                    </a:solidFill>
                    <a:latin typeface="Malgun Gothic"/>
                    <a:cs typeface="Malgun Gothic"/>
                  </a:rPr>
                  <a:t> </a:t>
                </a:r>
                <a:r>
                  <a:rPr sz="1814" b="1" spc="-41" dirty="0">
                    <a:solidFill>
                      <a:srgbClr val="888888"/>
                    </a:solidFill>
                    <a:latin typeface="Malgun Gothic"/>
                    <a:cs typeface="Malgun Gothic"/>
                  </a:rPr>
                  <a:t>0.5</a:t>
                </a:r>
                <a:endParaRPr sz="1814" dirty="0">
                  <a:latin typeface="Malgun Gothic"/>
                  <a:cs typeface="Malgun Gothic"/>
                </a:endParaRPr>
              </a:p>
            </p:txBody>
          </p:sp>
          <p:sp>
            <p:nvSpPr>
              <p:cNvPr id="345" name="object 66">
                <a:extLst>
                  <a:ext uri="{FF2B5EF4-FFF2-40B4-BE49-F238E27FC236}">
                    <a16:creationId xmlns:a16="http://schemas.microsoft.com/office/drawing/2014/main" id="{42A72239-1F09-4191-9820-99EA7062569B}"/>
                  </a:ext>
                </a:extLst>
              </p:cNvPr>
              <p:cNvSpPr txBox="1"/>
              <p:nvPr/>
            </p:nvSpPr>
            <p:spPr>
              <a:xfrm>
                <a:off x="8619993" y="5457464"/>
                <a:ext cx="562610" cy="182131"/>
              </a:xfrm>
              <a:prstGeom prst="rect">
                <a:avLst/>
              </a:prstGeom>
            </p:spPr>
            <p:txBody>
              <a:bodyPr vert="horz" wrap="square" lIns="0" tIns="20942" rIns="0" bIns="0" rtlCol="0">
                <a:spAutoFit/>
              </a:bodyPr>
              <a:lstStyle/>
              <a:p>
                <a:pPr marL="62827">
                  <a:spcBef>
                    <a:spcPts val="165"/>
                  </a:spcBef>
                </a:pPr>
                <a:r>
                  <a:rPr sz="2721" b="1" baseline="-22727" dirty="0">
                    <a:solidFill>
                      <a:srgbClr val="EAA14B"/>
                    </a:solidFill>
                    <a:latin typeface="Malgun Gothic"/>
                    <a:cs typeface="Malgun Gothic"/>
                  </a:rPr>
                  <a:t>1.3</a:t>
                </a:r>
                <a:r>
                  <a:rPr sz="2721" b="1" spc="839" baseline="-22727" dirty="0">
                    <a:solidFill>
                      <a:srgbClr val="DE8752"/>
                    </a:solidFill>
                    <a:latin typeface="Malgun Gothic"/>
                    <a:cs typeface="Malgun Gothic"/>
                  </a:rPr>
                  <a:t> </a:t>
                </a:r>
                <a:r>
                  <a:rPr sz="1814" b="1" spc="-41" dirty="0">
                    <a:solidFill>
                      <a:srgbClr val="888888"/>
                    </a:solidFill>
                    <a:latin typeface="Malgun Gothic"/>
                    <a:cs typeface="Malgun Gothic"/>
                  </a:rPr>
                  <a:t>1.7</a:t>
                </a:r>
                <a:endParaRPr sz="1814" dirty="0">
                  <a:latin typeface="Malgun Gothic"/>
                  <a:cs typeface="Malgun Gothic"/>
                </a:endParaRPr>
              </a:p>
            </p:txBody>
          </p:sp>
          <p:sp>
            <p:nvSpPr>
              <p:cNvPr id="346" name="object 67">
                <a:extLst>
                  <a:ext uri="{FF2B5EF4-FFF2-40B4-BE49-F238E27FC236}">
                    <a16:creationId xmlns:a16="http://schemas.microsoft.com/office/drawing/2014/main" id="{9A303974-0D59-467C-904F-04083F65FCC5}"/>
                  </a:ext>
                </a:extLst>
              </p:cNvPr>
              <p:cNvSpPr txBox="1"/>
              <p:nvPr/>
            </p:nvSpPr>
            <p:spPr>
              <a:xfrm>
                <a:off x="10112661" y="5287449"/>
                <a:ext cx="229870" cy="182131"/>
              </a:xfrm>
              <a:prstGeom prst="rect">
                <a:avLst/>
              </a:prstGeom>
            </p:spPr>
            <p:txBody>
              <a:bodyPr vert="horz" wrap="square" lIns="0" tIns="20942" rIns="0" bIns="0" rtlCol="0">
                <a:spAutoFit/>
              </a:bodyPr>
              <a:lstStyle/>
              <a:p>
                <a:pPr marL="20942">
                  <a:spcBef>
                    <a:spcPts val="165"/>
                  </a:spcBef>
                </a:pPr>
                <a:r>
                  <a:rPr sz="1814" b="1" spc="-41" dirty="0">
                    <a:solidFill>
                      <a:srgbClr val="888888"/>
                    </a:solidFill>
                    <a:latin typeface="Malgun Gothic"/>
                    <a:cs typeface="Malgun Gothic"/>
                  </a:rPr>
                  <a:t>3.2</a:t>
                </a:r>
                <a:endParaRPr sz="1814">
                  <a:latin typeface="Malgun Gothic"/>
                  <a:cs typeface="Malgun Gothic"/>
                </a:endParaRPr>
              </a:p>
            </p:txBody>
          </p:sp>
          <p:sp>
            <p:nvSpPr>
              <p:cNvPr id="347" name="object 68">
                <a:extLst>
                  <a:ext uri="{FF2B5EF4-FFF2-40B4-BE49-F238E27FC236}">
                    <a16:creationId xmlns:a16="http://schemas.microsoft.com/office/drawing/2014/main" id="{1CF74DDE-F662-4ED6-AB3A-76F6ED69AE49}"/>
                  </a:ext>
                </a:extLst>
              </p:cNvPr>
              <p:cNvSpPr txBox="1"/>
              <p:nvPr/>
            </p:nvSpPr>
            <p:spPr>
              <a:xfrm>
                <a:off x="11292987" y="5025511"/>
                <a:ext cx="226695" cy="182131"/>
              </a:xfrm>
              <a:prstGeom prst="rect">
                <a:avLst/>
              </a:prstGeom>
            </p:spPr>
            <p:txBody>
              <a:bodyPr vert="horz" wrap="square" lIns="0" tIns="20942" rIns="0" bIns="0" rtlCol="0">
                <a:spAutoFit/>
              </a:bodyPr>
              <a:lstStyle/>
              <a:p>
                <a:pPr marL="20942">
                  <a:spcBef>
                    <a:spcPts val="165"/>
                  </a:spcBef>
                </a:pPr>
                <a:r>
                  <a:rPr sz="1814" b="1" spc="-41" dirty="0">
                    <a:solidFill>
                      <a:srgbClr val="888888"/>
                    </a:solidFill>
                    <a:latin typeface="Malgun Gothic"/>
                    <a:cs typeface="Malgun Gothic"/>
                  </a:rPr>
                  <a:t>5.6</a:t>
                </a:r>
                <a:endParaRPr sz="1814">
                  <a:latin typeface="Malgun Gothic"/>
                  <a:cs typeface="Malgun Gothic"/>
                </a:endParaRPr>
              </a:p>
            </p:txBody>
          </p:sp>
        </p:grpSp>
        <p:sp>
          <p:nvSpPr>
            <p:cNvPr id="281" name="object 16">
              <a:extLst>
                <a:ext uri="{FF2B5EF4-FFF2-40B4-BE49-F238E27FC236}">
                  <a16:creationId xmlns:a16="http://schemas.microsoft.com/office/drawing/2014/main" id="{3B15C0FC-E665-4C15-AFF7-EC5CFC7725DF}"/>
                </a:ext>
              </a:extLst>
            </p:cNvPr>
            <p:cNvSpPr txBox="1"/>
            <p:nvPr/>
          </p:nvSpPr>
          <p:spPr>
            <a:xfrm>
              <a:off x="1566171" y="5819536"/>
              <a:ext cx="356870" cy="166732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 algn="ctr">
                <a:spcBef>
                  <a:spcPts val="165"/>
                </a:spcBef>
              </a:pPr>
              <a:r>
                <a:rPr sz="1649" spc="-41" dirty="0">
                  <a:latin typeface="Malgun Gothic"/>
                  <a:cs typeface="Malgun Gothic"/>
                </a:rPr>
                <a:t>1</a:t>
              </a:r>
              <a:endParaRPr sz="1649" dirty="0">
                <a:latin typeface="Malgun Gothic"/>
                <a:cs typeface="Malgun Gothic"/>
              </a:endParaRPr>
            </a:p>
          </p:txBody>
        </p:sp>
        <p:sp>
          <p:nvSpPr>
            <p:cNvPr id="282" name="object 17">
              <a:extLst>
                <a:ext uri="{FF2B5EF4-FFF2-40B4-BE49-F238E27FC236}">
                  <a16:creationId xmlns:a16="http://schemas.microsoft.com/office/drawing/2014/main" id="{118DECA9-2CCC-4102-BE23-7F0809AE738C}"/>
                </a:ext>
              </a:extLst>
            </p:cNvPr>
            <p:cNvSpPr txBox="1"/>
            <p:nvPr/>
          </p:nvSpPr>
          <p:spPr>
            <a:xfrm>
              <a:off x="3953097" y="5819536"/>
              <a:ext cx="359410" cy="166732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 algn="ctr">
                <a:spcBef>
                  <a:spcPts val="165"/>
                </a:spcBef>
              </a:pPr>
              <a:r>
                <a:rPr lang="en-US" altLang="ko-KR" sz="1649" spc="-41" dirty="0">
                  <a:latin typeface="Malgun Gothic"/>
                  <a:cs typeface="Malgun Gothic"/>
                </a:rPr>
                <a:t>6</a:t>
              </a:r>
              <a:endParaRPr sz="1649" dirty="0">
                <a:latin typeface="Malgun Gothic"/>
                <a:cs typeface="Malgun Gothic"/>
              </a:endParaRPr>
            </a:p>
          </p:txBody>
        </p:sp>
        <p:sp>
          <p:nvSpPr>
            <p:cNvPr id="283" name="object 18">
              <a:extLst>
                <a:ext uri="{FF2B5EF4-FFF2-40B4-BE49-F238E27FC236}">
                  <a16:creationId xmlns:a16="http://schemas.microsoft.com/office/drawing/2014/main" id="{37BA3ECD-BAB6-4209-B424-A8F06F26251B}"/>
                </a:ext>
              </a:extLst>
            </p:cNvPr>
            <p:cNvSpPr txBox="1"/>
            <p:nvPr/>
          </p:nvSpPr>
          <p:spPr>
            <a:xfrm>
              <a:off x="2763808" y="5819536"/>
              <a:ext cx="358140" cy="166732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 algn="ctr">
                <a:spcBef>
                  <a:spcPts val="165"/>
                </a:spcBef>
              </a:pPr>
              <a:r>
                <a:rPr lang="en-US" altLang="ko-KR" sz="1649" spc="-41" dirty="0">
                  <a:latin typeface="Malgun Gothic"/>
                  <a:cs typeface="Malgun Gothic"/>
                </a:rPr>
                <a:t>3</a:t>
              </a:r>
              <a:endParaRPr sz="1649" dirty="0">
                <a:latin typeface="Malgun Gothic"/>
                <a:cs typeface="Malgun Gothic"/>
              </a:endParaRPr>
            </a:p>
          </p:txBody>
        </p:sp>
        <p:sp>
          <p:nvSpPr>
            <p:cNvPr id="284" name="object 19">
              <a:extLst>
                <a:ext uri="{FF2B5EF4-FFF2-40B4-BE49-F238E27FC236}">
                  <a16:creationId xmlns:a16="http://schemas.microsoft.com/office/drawing/2014/main" id="{9668A913-9766-4288-9BE0-6DECB95EFB12}"/>
                </a:ext>
              </a:extLst>
            </p:cNvPr>
            <p:cNvSpPr txBox="1"/>
            <p:nvPr/>
          </p:nvSpPr>
          <p:spPr>
            <a:xfrm>
              <a:off x="5198533" y="5819536"/>
              <a:ext cx="219075" cy="166732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 algn="ctr">
                <a:spcBef>
                  <a:spcPts val="165"/>
                </a:spcBef>
              </a:pPr>
              <a:r>
                <a:rPr lang="en-US" altLang="ko-KR" sz="1649" spc="-41" dirty="0">
                  <a:latin typeface="Malgun Gothic"/>
                  <a:cs typeface="Malgun Gothic"/>
                </a:rPr>
                <a:t>12</a:t>
              </a:r>
              <a:endParaRPr sz="1649" dirty="0">
                <a:latin typeface="Malgun Gothic"/>
                <a:cs typeface="Malgun Gothic"/>
              </a:endParaRPr>
            </a:p>
          </p:txBody>
        </p:sp>
        <p:sp>
          <p:nvSpPr>
            <p:cNvPr id="285" name="object 20">
              <a:extLst>
                <a:ext uri="{FF2B5EF4-FFF2-40B4-BE49-F238E27FC236}">
                  <a16:creationId xmlns:a16="http://schemas.microsoft.com/office/drawing/2014/main" id="{7813EF47-2888-4FF7-AD83-A397ED5DBA63}"/>
                </a:ext>
              </a:extLst>
            </p:cNvPr>
            <p:cNvSpPr txBox="1"/>
            <p:nvPr/>
          </p:nvSpPr>
          <p:spPr>
            <a:xfrm>
              <a:off x="591029" y="2801020"/>
              <a:ext cx="563880" cy="163543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R="20942" algn="r">
                <a:lnSpc>
                  <a:spcPts val="2168"/>
                </a:lnSpc>
                <a:spcBef>
                  <a:spcPts val="165"/>
                </a:spcBef>
              </a:pPr>
              <a:r>
                <a:rPr sz="1319" b="1" spc="-91" dirty="0">
                  <a:latin typeface="Malgun Gothic"/>
                  <a:cs typeface="Malgun Gothic"/>
                </a:rPr>
                <a:t>(</a:t>
              </a:r>
              <a:r>
                <a:rPr sz="1319" b="1" spc="-41" dirty="0">
                  <a:latin typeface="Malgun Gothic"/>
                  <a:cs typeface="Malgun Gothic"/>
                </a:rPr>
                <a:t>%)</a:t>
              </a:r>
              <a:endParaRPr sz="1319" dirty="0">
                <a:latin typeface="Malgun Gothic"/>
                <a:cs typeface="Malgun Gothic"/>
              </a:endParaRPr>
            </a:p>
          </p:txBody>
        </p:sp>
        <p:sp>
          <p:nvSpPr>
            <p:cNvPr id="286" name="object 21">
              <a:extLst>
                <a:ext uri="{FF2B5EF4-FFF2-40B4-BE49-F238E27FC236}">
                  <a16:creationId xmlns:a16="http://schemas.microsoft.com/office/drawing/2014/main" id="{2AEDB5E0-B459-45D3-A206-57CCB298267B}"/>
                </a:ext>
              </a:extLst>
            </p:cNvPr>
            <p:cNvSpPr txBox="1"/>
            <p:nvPr/>
          </p:nvSpPr>
          <p:spPr>
            <a:xfrm>
              <a:off x="965062" y="3436604"/>
              <a:ext cx="189865" cy="182131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814" spc="-41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sz="1814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object 22">
              <a:extLst>
                <a:ext uri="{FF2B5EF4-FFF2-40B4-BE49-F238E27FC236}">
                  <a16:creationId xmlns:a16="http://schemas.microsoft.com/office/drawing/2014/main" id="{CDCB1083-7AC2-4B30-9A5C-D148B1383B5E}"/>
                </a:ext>
              </a:extLst>
            </p:cNvPr>
            <p:cNvSpPr txBox="1"/>
            <p:nvPr/>
          </p:nvSpPr>
          <p:spPr>
            <a:xfrm>
              <a:off x="966878" y="3991912"/>
              <a:ext cx="187960" cy="182131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814" spc="-41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sz="1814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object 23">
              <a:extLst>
                <a:ext uri="{FF2B5EF4-FFF2-40B4-BE49-F238E27FC236}">
                  <a16:creationId xmlns:a16="http://schemas.microsoft.com/office/drawing/2014/main" id="{26099EA5-5410-4E54-80C8-0DB87A9339E4}"/>
                </a:ext>
              </a:extLst>
            </p:cNvPr>
            <p:cNvSpPr txBox="1"/>
            <p:nvPr/>
          </p:nvSpPr>
          <p:spPr>
            <a:xfrm>
              <a:off x="965341" y="4547219"/>
              <a:ext cx="189230" cy="182131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814" spc="-41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sz="1814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object 24">
              <a:extLst>
                <a:ext uri="{FF2B5EF4-FFF2-40B4-BE49-F238E27FC236}">
                  <a16:creationId xmlns:a16="http://schemas.microsoft.com/office/drawing/2014/main" id="{A520B344-7663-4177-AE5D-331B6A7D6376}"/>
                </a:ext>
              </a:extLst>
            </p:cNvPr>
            <p:cNvSpPr txBox="1"/>
            <p:nvPr/>
          </p:nvSpPr>
          <p:spPr>
            <a:xfrm>
              <a:off x="1048044" y="5102527"/>
              <a:ext cx="106680" cy="182131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814" spc="-82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sz="1814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object 25">
              <a:extLst>
                <a:ext uri="{FF2B5EF4-FFF2-40B4-BE49-F238E27FC236}">
                  <a16:creationId xmlns:a16="http://schemas.microsoft.com/office/drawing/2014/main" id="{7B7AD63F-A84B-43AD-9A16-C56EB116B6A5}"/>
                </a:ext>
              </a:extLst>
            </p:cNvPr>
            <p:cNvSpPr txBox="1"/>
            <p:nvPr/>
          </p:nvSpPr>
          <p:spPr>
            <a:xfrm>
              <a:off x="1048044" y="5657834"/>
              <a:ext cx="106680" cy="182131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814" spc="-82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sz="1814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1" name="object 26">
              <a:extLst>
                <a:ext uri="{FF2B5EF4-FFF2-40B4-BE49-F238E27FC236}">
                  <a16:creationId xmlns:a16="http://schemas.microsoft.com/office/drawing/2014/main" id="{8B4670A7-410A-4150-A581-07B960374EA4}"/>
                </a:ext>
              </a:extLst>
            </p:cNvPr>
            <p:cNvGrpSpPr/>
            <p:nvPr/>
          </p:nvGrpSpPr>
          <p:grpSpPr>
            <a:xfrm>
              <a:off x="1199228" y="2996867"/>
              <a:ext cx="4721863" cy="2778187"/>
              <a:chOff x="1116657" y="3068307"/>
              <a:chExt cx="4721863" cy="2778187"/>
            </a:xfrm>
          </p:grpSpPr>
          <p:sp>
            <p:nvSpPr>
              <p:cNvPr id="321" name="object 27">
                <a:extLst>
                  <a:ext uri="{FF2B5EF4-FFF2-40B4-BE49-F238E27FC236}">
                    <a16:creationId xmlns:a16="http://schemas.microsoft.com/office/drawing/2014/main" id="{A4883F1A-EDC4-4182-9A5C-1F6EECF894F6}"/>
                  </a:ext>
                </a:extLst>
              </p:cNvPr>
              <p:cNvSpPr/>
              <p:nvPr/>
            </p:nvSpPr>
            <p:spPr>
              <a:xfrm>
                <a:off x="1116660" y="3068307"/>
                <a:ext cx="4721860" cy="2777490"/>
              </a:xfrm>
              <a:custGeom>
                <a:avLst/>
                <a:gdLst/>
                <a:ahLst/>
                <a:cxnLst/>
                <a:rect l="l" t="t" r="r" b="b"/>
                <a:pathLst>
                  <a:path w="4721860" h="2777490">
                    <a:moveTo>
                      <a:pt x="1377416" y="2221636"/>
                    </a:moveTo>
                    <a:lnTo>
                      <a:pt x="0" y="2221636"/>
                    </a:lnTo>
                    <a:lnTo>
                      <a:pt x="0" y="2777045"/>
                    </a:lnTo>
                    <a:lnTo>
                      <a:pt x="1377416" y="2777045"/>
                    </a:lnTo>
                    <a:lnTo>
                      <a:pt x="1377416" y="2221636"/>
                    </a:lnTo>
                    <a:close/>
                  </a:path>
                  <a:path w="4721860" h="2777490">
                    <a:moveTo>
                      <a:pt x="1655305" y="2221636"/>
                    </a:moveTo>
                    <a:lnTo>
                      <a:pt x="1612760" y="2221636"/>
                    </a:lnTo>
                    <a:lnTo>
                      <a:pt x="1612760" y="2777045"/>
                    </a:lnTo>
                    <a:lnTo>
                      <a:pt x="1655305" y="2777045"/>
                    </a:lnTo>
                    <a:lnTo>
                      <a:pt x="1655305" y="2221636"/>
                    </a:lnTo>
                    <a:close/>
                  </a:path>
                  <a:path w="4721860" h="2777490">
                    <a:moveTo>
                      <a:pt x="1933168" y="2221636"/>
                    </a:moveTo>
                    <a:lnTo>
                      <a:pt x="1890649" y="2221636"/>
                    </a:lnTo>
                    <a:lnTo>
                      <a:pt x="1890649" y="2777045"/>
                    </a:lnTo>
                    <a:lnTo>
                      <a:pt x="1933168" y="2777045"/>
                    </a:lnTo>
                    <a:lnTo>
                      <a:pt x="1933168" y="2221636"/>
                    </a:lnTo>
                    <a:close/>
                  </a:path>
                  <a:path w="4721860" h="2777490">
                    <a:moveTo>
                      <a:pt x="2557856" y="2221636"/>
                    </a:moveTo>
                    <a:lnTo>
                      <a:pt x="2168525" y="2221636"/>
                    </a:lnTo>
                    <a:lnTo>
                      <a:pt x="2168525" y="2777045"/>
                    </a:lnTo>
                    <a:lnTo>
                      <a:pt x="2557856" y="2777045"/>
                    </a:lnTo>
                    <a:lnTo>
                      <a:pt x="2557856" y="2221636"/>
                    </a:lnTo>
                    <a:close/>
                  </a:path>
                  <a:path w="4721860" h="2777490">
                    <a:moveTo>
                      <a:pt x="2835745" y="2221636"/>
                    </a:moveTo>
                    <a:lnTo>
                      <a:pt x="2793200" y="2221636"/>
                    </a:lnTo>
                    <a:lnTo>
                      <a:pt x="2793200" y="2777045"/>
                    </a:lnTo>
                    <a:lnTo>
                      <a:pt x="2835745" y="2777045"/>
                    </a:lnTo>
                    <a:lnTo>
                      <a:pt x="2835745" y="2221636"/>
                    </a:lnTo>
                    <a:close/>
                  </a:path>
                  <a:path w="4721860" h="2777490">
                    <a:moveTo>
                      <a:pt x="3113621" y="2221636"/>
                    </a:moveTo>
                    <a:lnTo>
                      <a:pt x="3071088" y="2221636"/>
                    </a:lnTo>
                    <a:lnTo>
                      <a:pt x="3071088" y="2777045"/>
                    </a:lnTo>
                    <a:lnTo>
                      <a:pt x="3113621" y="2777045"/>
                    </a:lnTo>
                    <a:lnTo>
                      <a:pt x="3113621" y="2221636"/>
                    </a:lnTo>
                    <a:close/>
                  </a:path>
                  <a:path w="4721860" h="2777490">
                    <a:moveTo>
                      <a:pt x="3738295" y="2221636"/>
                    </a:moveTo>
                    <a:lnTo>
                      <a:pt x="3348964" y="2221636"/>
                    </a:lnTo>
                    <a:lnTo>
                      <a:pt x="3348964" y="2777045"/>
                    </a:lnTo>
                    <a:lnTo>
                      <a:pt x="3738295" y="2777045"/>
                    </a:lnTo>
                    <a:lnTo>
                      <a:pt x="3738295" y="2221636"/>
                    </a:lnTo>
                    <a:close/>
                  </a:path>
                  <a:path w="4721860" h="2777490">
                    <a:moveTo>
                      <a:pt x="3738295" y="1110805"/>
                    </a:moveTo>
                    <a:lnTo>
                      <a:pt x="0" y="1110805"/>
                    </a:lnTo>
                    <a:lnTo>
                      <a:pt x="0" y="1666214"/>
                    </a:lnTo>
                    <a:lnTo>
                      <a:pt x="3738295" y="1666214"/>
                    </a:lnTo>
                    <a:lnTo>
                      <a:pt x="3738295" y="1110805"/>
                    </a:lnTo>
                    <a:close/>
                  </a:path>
                  <a:path w="4721860" h="2777490">
                    <a:moveTo>
                      <a:pt x="4016197" y="2221636"/>
                    </a:moveTo>
                    <a:lnTo>
                      <a:pt x="3973639" y="2221636"/>
                    </a:lnTo>
                    <a:lnTo>
                      <a:pt x="3973639" y="2777045"/>
                    </a:lnTo>
                    <a:lnTo>
                      <a:pt x="4016197" y="2777045"/>
                    </a:lnTo>
                    <a:lnTo>
                      <a:pt x="4016197" y="2221636"/>
                    </a:lnTo>
                    <a:close/>
                  </a:path>
                  <a:path w="4721860" h="2777490">
                    <a:moveTo>
                      <a:pt x="4294073" y="2221636"/>
                    </a:moveTo>
                    <a:lnTo>
                      <a:pt x="4251541" y="2221636"/>
                    </a:lnTo>
                    <a:lnTo>
                      <a:pt x="4251541" y="2777045"/>
                    </a:lnTo>
                    <a:lnTo>
                      <a:pt x="4294073" y="2777045"/>
                    </a:lnTo>
                    <a:lnTo>
                      <a:pt x="4294073" y="2221636"/>
                    </a:lnTo>
                    <a:close/>
                  </a:path>
                  <a:path w="4721860" h="2777490">
                    <a:moveTo>
                      <a:pt x="4294073" y="1110805"/>
                    </a:moveTo>
                    <a:lnTo>
                      <a:pt x="3973639" y="1110805"/>
                    </a:lnTo>
                    <a:lnTo>
                      <a:pt x="3973639" y="1666214"/>
                    </a:lnTo>
                    <a:lnTo>
                      <a:pt x="4294073" y="1666214"/>
                    </a:lnTo>
                    <a:lnTo>
                      <a:pt x="4294073" y="1110805"/>
                    </a:lnTo>
                    <a:close/>
                  </a:path>
                  <a:path w="4721860" h="2777490">
                    <a:moveTo>
                      <a:pt x="4721771" y="2221636"/>
                    </a:moveTo>
                    <a:lnTo>
                      <a:pt x="4529417" y="2221636"/>
                    </a:lnTo>
                    <a:lnTo>
                      <a:pt x="4529417" y="2777045"/>
                    </a:lnTo>
                    <a:lnTo>
                      <a:pt x="4721771" y="2777045"/>
                    </a:lnTo>
                    <a:lnTo>
                      <a:pt x="4721771" y="2221636"/>
                    </a:lnTo>
                    <a:close/>
                  </a:path>
                  <a:path w="4721860" h="2777490">
                    <a:moveTo>
                      <a:pt x="4721771" y="1110805"/>
                    </a:moveTo>
                    <a:lnTo>
                      <a:pt x="4529417" y="1110805"/>
                    </a:lnTo>
                    <a:lnTo>
                      <a:pt x="4529417" y="1666214"/>
                    </a:lnTo>
                    <a:lnTo>
                      <a:pt x="4721771" y="1666214"/>
                    </a:lnTo>
                    <a:lnTo>
                      <a:pt x="4721771" y="1110805"/>
                    </a:lnTo>
                    <a:close/>
                  </a:path>
                  <a:path w="4721860" h="2777490">
                    <a:moveTo>
                      <a:pt x="4721771" y="0"/>
                    </a:moveTo>
                    <a:lnTo>
                      <a:pt x="0" y="0"/>
                    </a:lnTo>
                    <a:lnTo>
                      <a:pt x="0" y="555409"/>
                    </a:lnTo>
                    <a:lnTo>
                      <a:pt x="4721771" y="555409"/>
                    </a:lnTo>
                    <a:lnTo>
                      <a:pt x="4721771" y="0"/>
                    </a:lnTo>
                    <a:close/>
                  </a:path>
                </a:pathLst>
              </a:custGeom>
              <a:solidFill>
                <a:srgbClr val="F7F8F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2" name="object 28">
                <a:extLst>
                  <a:ext uri="{FF2B5EF4-FFF2-40B4-BE49-F238E27FC236}">
                    <a16:creationId xmlns:a16="http://schemas.microsoft.com/office/drawing/2014/main" id="{417E4541-6AFC-4164-8272-0F110673E0D8}"/>
                  </a:ext>
                </a:extLst>
              </p:cNvPr>
              <p:cNvSpPr/>
              <p:nvPr/>
            </p:nvSpPr>
            <p:spPr>
              <a:xfrm>
                <a:off x="1869389" y="3997032"/>
                <a:ext cx="3776979" cy="1847214"/>
              </a:xfrm>
              <a:custGeom>
                <a:avLst/>
                <a:gdLst/>
                <a:ahLst/>
                <a:cxnLst/>
                <a:rect l="l" t="t" r="r" b="b"/>
                <a:pathLst>
                  <a:path w="3776979" h="1847214">
                    <a:moveTo>
                      <a:pt x="235343" y="1592364"/>
                    </a:moveTo>
                    <a:lnTo>
                      <a:pt x="0" y="1592364"/>
                    </a:lnTo>
                    <a:lnTo>
                      <a:pt x="0" y="1846910"/>
                    </a:lnTo>
                    <a:lnTo>
                      <a:pt x="235343" y="1846910"/>
                    </a:lnTo>
                    <a:lnTo>
                      <a:pt x="235343" y="1592364"/>
                    </a:lnTo>
                    <a:close/>
                  </a:path>
                  <a:path w="3776979" h="1847214">
                    <a:moveTo>
                      <a:pt x="1415796" y="1077023"/>
                    </a:moveTo>
                    <a:lnTo>
                      <a:pt x="1180452" y="1077023"/>
                    </a:lnTo>
                    <a:lnTo>
                      <a:pt x="1180452" y="1846935"/>
                    </a:lnTo>
                    <a:lnTo>
                      <a:pt x="1415796" y="1846935"/>
                    </a:lnTo>
                    <a:lnTo>
                      <a:pt x="1415796" y="1077023"/>
                    </a:lnTo>
                    <a:close/>
                  </a:path>
                  <a:path w="3776979" h="1847214">
                    <a:moveTo>
                      <a:pt x="2596235" y="603237"/>
                    </a:moveTo>
                    <a:lnTo>
                      <a:pt x="2360892" y="603237"/>
                    </a:lnTo>
                    <a:lnTo>
                      <a:pt x="2360892" y="1846910"/>
                    </a:lnTo>
                    <a:lnTo>
                      <a:pt x="2596235" y="1846910"/>
                    </a:lnTo>
                    <a:lnTo>
                      <a:pt x="2596235" y="603237"/>
                    </a:lnTo>
                    <a:close/>
                  </a:path>
                  <a:path w="3776979" h="1847214">
                    <a:moveTo>
                      <a:pt x="3776688" y="0"/>
                    </a:moveTo>
                    <a:lnTo>
                      <a:pt x="3541344" y="0"/>
                    </a:lnTo>
                    <a:lnTo>
                      <a:pt x="3541344" y="1846922"/>
                    </a:lnTo>
                    <a:lnTo>
                      <a:pt x="3776688" y="1846922"/>
                    </a:lnTo>
                    <a:lnTo>
                      <a:pt x="3776688" y="0"/>
                    </a:lnTo>
                    <a:close/>
                  </a:path>
                </a:pathLst>
              </a:custGeom>
              <a:solidFill>
                <a:srgbClr val="88888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3" name="object 29">
                <a:extLst>
                  <a:ext uri="{FF2B5EF4-FFF2-40B4-BE49-F238E27FC236}">
                    <a16:creationId xmlns:a16="http://schemas.microsoft.com/office/drawing/2014/main" id="{9A1F7C48-FC1D-49E5-BD19-68AE002A8A12}"/>
                  </a:ext>
                </a:extLst>
              </p:cNvPr>
              <p:cNvSpPr/>
              <p:nvPr/>
            </p:nvSpPr>
            <p:spPr>
              <a:xfrm>
                <a:off x="1591525" y="4219841"/>
                <a:ext cx="3776979" cy="1624330"/>
              </a:xfrm>
              <a:custGeom>
                <a:avLst/>
                <a:gdLst/>
                <a:ahLst/>
                <a:cxnLst/>
                <a:rect l="l" t="t" r="r" b="b"/>
                <a:pathLst>
                  <a:path w="3776979" h="1624329">
                    <a:moveTo>
                      <a:pt x="235331" y="1405001"/>
                    </a:moveTo>
                    <a:lnTo>
                      <a:pt x="0" y="1405001"/>
                    </a:lnTo>
                    <a:lnTo>
                      <a:pt x="0" y="1624114"/>
                    </a:lnTo>
                    <a:lnTo>
                      <a:pt x="235331" y="1624114"/>
                    </a:lnTo>
                    <a:lnTo>
                      <a:pt x="235331" y="1405001"/>
                    </a:lnTo>
                    <a:close/>
                  </a:path>
                  <a:path w="3776979" h="1624329">
                    <a:moveTo>
                      <a:pt x="1415783" y="967371"/>
                    </a:moveTo>
                    <a:lnTo>
                      <a:pt x="1180439" y="967371"/>
                    </a:lnTo>
                    <a:lnTo>
                      <a:pt x="1180439" y="1624126"/>
                    </a:lnTo>
                    <a:lnTo>
                      <a:pt x="1415783" y="1624126"/>
                    </a:lnTo>
                    <a:lnTo>
                      <a:pt x="1415783" y="967371"/>
                    </a:lnTo>
                    <a:close/>
                  </a:path>
                  <a:path w="3776979" h="1624329">
                    <a:moveTo>
                      <a:pt x="2596223" y="543991"/>
                    </a:moveTo>
                    <a:lnTo>
                      <a:pt x="2360879" y="543991"/>
                    </a:lnTo>
                    <a:lnTo>
                      <a:pt x="2360879" y="1624114"/>
                    </a:lnTo>
                    <a:lnTo>
                      <a:pt x="2596223" y="1624114"/>
                    </a:lnTo>
                    <a:lnTo>
                      <a:pt x="2596223" y="543991"/>
                    </a:lnTo>
                    <a:close/>
                  </a:path>
                  <a:path w="3776979" h="1624329">
                    <a:moveTo>
                      <a:pt x="3776675" y="0"/>
                    </a:moveTo>
                    <a:lnTo>
                      <a:pt x="3541331" y="0"/>
                    </a:lnTo>
                    <a:lnTo>
                      <a:pt x="3541331" y="1624114"/>
                    </a:lnTo>
                    <a:lnTo>
                      <a:pt x="3776675" y="1624114"/>
                    </a:lnTo>
                    <a:lnTo>
                      <a:pt x="3776675" y="0"/>
                    </a:lnTo>
                    <a:close/>
                  </a:path>
                </a:pathLst>
              </a:custGeom>
              <a:solidFill>
                <a:srgbClr val="EAA14B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324" name="object 30">
                <a:extLst>
                  <a:ext uri="{FF2B5EF4-FFF2-40B4-BE49-F238E27FC236}">
                    <a16:creationId xmlns:a16="http://schemas.microsoft.com/office/drawing/2014/main" id="{B6AA94DC-B037-414F-AC3F-BE02A5F40571}"/>
                  </a:ext>
                </a:extLst>
              </p:cNvPr>
              <p:cNvSpPr/>
              <p:nvPr/>
            </p:nvSpPr>
            <p:spPr>
              <a:xfrm>
                <a:off x="1313624" y="3453498"/>
                <a:ext cx="3776979" cy="2390775"/>
              </a:xfrm>
              <a:custGeom>
                <a:avLst/>
                <a:gdLst/>
                <a:ahLst/>
                <a:cxnLst/>
                <a:rect l="l" t="t" r="r" b="b"/>
                <a:pathLst>
                  <a:path w="3776979" h="2390775">
                    <a:moveTo>
                      <a:pt x="235343" y="2049564"/>
                    </a:moveTo>
                    <a:lnTo>
                      <a:pt x="0" y="2049564"/>
                    </a:lnTo>
                    <a:lnTo>
                      <a:pt x="0" y="2390457"/>
                    </a:lnTo>
                    <a:lnTo>
                      <a:pt x="235343" y="2390457"/>
                    </a:lnTo>
                    <a:lnTo>
                      <a:pt x="235343" y="2049564"/>
                    </a:lnTo>
                    <a:close/>
                  </a:path>
                  <a:path w="3776979" h="2390775">
                    <a:moveTo>
                      <a:pt x="1415796" y="1344790"/>
                    </a:moveTo>
                    <a:lnTo>
                      <a:pt x="1180452" y="1344790"/>
                    </a:lnTo>
                    <a:lnTo>
                      <a:pt x="1180452" y="2390470"/>
                    </a:lnTo>
                    <a:lnTo>
                      <a:pt x="1415796" y="2390470"/>
                    </a:lnTo>
                    <a:lnTo>
                      <a:pt x="1415796" y="1344790"/>
                    </a:lnTo>
                    <a:close/>
                  </a:path>
                  <a:path w="3776979" h="2390775">
                    <a:moveTo>
                      <a:pt x="2596235" y="748207"/>
                    </a:moveTo>
                    <a:lnTo>
                      <a:pt x="2360892" y="748207"/>
                    </a:lnTo>
                    <a:lnTo>
                      <a:pt x="2360892" y="2390457"/>
                    </a:lnTo>
                    <a:lnTo>
                      <a:pt x="2596235" y="2390457"/>
                    </a:lnTo>
                    <a:lnTo>
                      <a:pt x="2596235" y="748207"/>
                    </a:lnTo>
                    <a:close/>
                  </a:path>
                  <a:path w="3776979" h="2390775">
                    <a:moveTo>
                      <a:pt x="3776675" y="0"/>
                    </a:moveTo>
                    <a:lnTo>
                      <a:pt x="3541331" y="0"/>
                    </a:lnTo>
                    <a:lnTo>
                      <a:pt x="3541331" y="1545590"/>
                    </a:lnTo>
                    <a:lnTo>
                      <a:pt x="3541331" y="2390140"/>
                    </a:lnTo>
                    <a:lnTo>
                      <a:pt x="3776675" y="2390140"/>
                    </a:lnTo>
                    <a:lnTo>
                      <a:pt x="3776675" y="1545590"/>
                    </a:lnTo>
                    <a:lnTo>
                      <a:pt x="3776675" y="0"/>
                    </a:lnTo>
                    <a:close/>
                  </a:path>
                </a:pathLst>
              </a:custGeom>
              <a:solidFill>
                <a:srgbClr val="016B7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5" name="object 31">
                <a:extLst>
                  <a:ext uri="{FF2B5EF4-FFF2-40B4-BE49-F238E27FC236}">
                    <a16:creationId xmlns:a16="http://schemas.microsoft.com/office/drawing/2014/main" id="{E65CFE49-3D0B-45D4-8BDF-2B83D0865413}"/>
                  </a:ext>
                </a:extLst>
              </p:cNvPr>
              <p:cNvSpPr/>
              <p:nvPr/>
            </p:nvSpPr>
            <p:spPr>
              <a:xfrm>
                <a:off x="1116657" y="5846494"/>
                <a:ext cx="47218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21860">
                    <a:moveTo>
                      <a:pt x="0" y="0"/>
                    </a:moveTo>
                    <a:lnTo>
                      <a:pt x="4721796" y="0"/>
                    </a:lnTo>
                  </a:path>
                </a:pathLst>
              </a:custGeom>
              <a:ln w="359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92" name="object 32">
              <a:extLst>
                <a:ext uri="{FF2B5EF4-FFF2-40B4-BE49-F238E27FC236}">
                  <a16:creationId xmlns:a16="http://schemas.microsoft.com/office/drawing/2014/main" id="{1C36E2D9-5D9A-4D84-80B5-E7C2B994907F}"/>
                </a:ext>
              </a:extLst>
            </p:cNvPr>
            <p:cNvSpPr/>
            <p:nvPr/>
          </p:nvSpPr>
          <p:spPr>
            <a:xfrm>
              <a:off x="3978766" y="2750220"/>
              <a:ext cx="138430" cy="84455"/>
            </a:xfrm>
            <a:custGeom>
              <a:avLst/>
              <a:gdLst/>
              <a:ahLst/>
              <a:cxnLst/>
              <a:rect l="l" t="t" r="r" b="b"/>
              <a:pathLst>
                <a:path w="138429" h="84455">
                  <a:moveTo>
                    <a:pt x="138429" y="0"/>
                  </a:moveTo>
                  <a:lnTo>
                    <a:pt x="0" y="0"/>
                  </a:lnTo>
                  <a:lnTo>
                    <a:pt x="0" y="84010"/>
                  </a:lnTo>
                  <a:lnTo>
                    <a:pt x="138429" y="84010"/>
                  </a:lnTo>
                  <a:lnTo>
                    <a:pt x="138429" y="0"/>
                  </a:lnTo>
                  <a:close/>
                </a:path>
              </a:pathLst>
            </a:custGeom>
            <a:solidFill>
              <a:srgbClr val="016B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33">
              <a:extLst>
                <a:ext uri="{FF2B5EF4-FFF2-40B4-BE49-F238E27FC236}">
                  <a16:creationId xmlns:a16="http://schemas.microsoft.com/office/drawing/2014/main" id="{F46E6716-29CF-4CC5-9A76-E1331A301BD5}"/>
                </a:ext>
              </a:extLst>
            </p:cNvPr>
            <p:cNvSpPr txBox="1"/>
            <p:nvPr/>
          </p:nvSpPr>
          <p:spPr>
            <a:xfrm>
              <a:off x="4174861" y="2697618"/>
              <a:ext cx="398970" cy="151333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lang="ko-KR" altLang="en-US" sz="1484" spc="-41" dirty="0">
                  <a:latin typeface="Malgun Gothic"/>
                  <a:cs typeface="Malgun Gothic"/>
                </a:rPr>
                <a:t>남성</a:t>
              </a:r>
              <a:endParaRPr sz="1484" dirty="0">
                <a:latin typeface="Malgun Gothic"/>
                <a:cs typeface="Malgun Gothic"/>
              </a:endParaRPr>
            </a:p>
          </p:txBody>
        </p:sp>
        <p:sp>
          <p:nvSpPr>
            <p:cNvPr id="294" name="object 34">
              <a:extLst>
                <a:ext uri="{FF2B5EF4-FFF2-40B4-BE49-F238E27FC236}">
                  <a16:creationId xmlns:a16="http://schemas.microsoft.com/office/drawing/2014/main" id="{0CA51550-32C2-40A8-9B40-F44EB3753B4C}"/>
                </a:ext>
              </a:extLst>
            </p:cNvPr>
            <p:cNvSpPr/>
            <p:nvPr/>
          </p:nvSpPr>
          <p:spPr>
            <a:xfrm>
              <a:off x="4676262" y="2750220"/>
              <a:ext cx="138430" cy="84455"/>
            </a:xfrm>
            <a:custGeom>
              <a:avLst/>
              <a:gdLst/>
              <a:ahLst/>
              <a:cxnLst/>
              <a:rect l="l" t="t" r="r" b="b"/>
              <a:pathLst>
                <a:path w="138429" h="84455">
                  <a:moveTo>
                    <a:pt x="138429" y="0"/>
                  </a:moveTo>
                  <a:lnTo>
                    <a:pt x="0" y="0"/>
                  </a:lnTo>
                  <a:lnTo>
                    <a:pt x="0" y="84010"/>
                  </a:lnTo>
                  <a:lnTo>
                    <a:pt x="138429" y="84010"/>
                  </a:lnTo>
                  <a:lnTo>
                    <a:pt x="138429" y="0"/>
                  </a:lnTo>
                  <a:close/>
                </a:path>
              </a:pathLst>
            </a:custGeom>
            <a:solidFill>
              <a:srgbClr val="EAA1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35">
              <a:extLst>
                <a:ext uri="{FF2B5EF4-FFF2-40B4-BE49-F238E27FC236}">
                  <a16:creationId xmlns:a16="http://schemas.microsoft.com/office/drawing/2014/main" id="{169C72D8-0D5B-4CE8-9D76-227BD4AC7C3B}"/>
                </a:ext>
              </a:extLst>
            </p:cNvPr>
            <p:cNvSpPr txBox="1"/>
            <p:nvPr/>
          </p:nvSpPr>
          <p:spPr>
            <a:xfrm>
              <a:off x="4873305" y="2697618"/>
              <a:ext cx="396250" cy="151333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lang="ko-KR" altLang="en-US" sz="1484" spc="-41" dirty="0">
                  <a:latin typeface="Malgun Gothic"/>
                  <a:cs typeface="Malgun Gothic"/>
                </a:rPr>
                <a:t>여성</a:t>
              </a:r>
              <a:endParaRPr sz="1484" dirty="0">
                <a:latin typeface="Malgun Gothic"/>
                <a:cs typeface="Malgun Gothic"/>
              </a:endParaRPr>
            </a:p>
          </p:txBody>
        </p:sp>
        <p:sp>
          <p:nvSpPr>
            <p:cNvPr id="296" name="object 36">
              <a:extLst>
                <a:ext uri="{FF2B5EF4-FFF2-40B4-BE49-F238E27FC236}">
                  <a16:creationId xmlns:a16="http://schemas.microsoft.com/office/drawing/2014/main" id="{C6161A10-253F-404B-8CA7-FFF57EC3F639}"/>
                </a:ext>
              </a:extLst>
            </p:cNvPr>
            <p:cNvSpPr/>
            <p:nvPr/>
          </p:nvSpPr>
          <p:spPr>
            <a:xfrm>
              <a:off x="5371092" y="2750220"/>
              <a:ext cx="138430" cy="84455"/>
            </a:xfrm>
            <a:custGeom>
              <a:avLst/>
              <a:gdLst/>
              <a:ahLst/>
              <a:cxnLst/>
              <a:rect l="l" t="t" r="r" b="b"/>
              <a:pathLst>
                <a:path w="138429" h="84455">
                  <a:moveTo>
                    <a:pt x="138429" y="0"/>
                  </a:moveTo>
                  <a:lnTo>
                    <a:pt x="0" y="0"/>
                  </a:lnTo>
                  <a:lnTo>
                    <a:pt x="0" y="84010"/>
                  </a:lnTo>
                  <a:lnTo>
                    <a:pt x="138429" y="84010"/>
                  </a:lnTo>
                  <a:lnTo>
                    <a:pt x="138429" y="0"/>
                  </a:lnTo>
                  <a:close/>
                </a:path>
              </a:pathLst>
            </a:custGeom>
            <a:solidFill>
              <a:srgbClr val="8888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37">
              <a:extLst>
                <a:ext uri="{FF2B5EF4-FFF2-40B4-BE49-F238E27FC236}">
                  <a16:creationId xmlns:a16="http://schemas.microsoft.com/office/drawing/2014/main" id="{94FCDFEF-FC8A-43A0-883A-372249E392E2}"/>
                </a:ext>
              </a:extLst>
            </p:cNvPr>
            <p:cNvSpPr txBox="1"/>
            <p:nvPr/>
          </p:nvSpPr>
          <p:spPr>
            <a:xfrm>
              <a:off x="5551273" y="2697618"/>
              <a:ext cx="398063" cy="151333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lang="ko-KR" altLang="en-US" sz="1484" spc="-41" dirty="0">
                  <a:latin typeface="Malgun Gothic"/>
                  <a:cs typeface="Malgun Gothic"/>
                </a:rPr>
                <a:t>전체</a:t>
              </a:r>
              <a:endParaRPr sz="1484" dirty="0">
                <a:latin typeface="Malgun Gothic"/>
                <a:cs typeface="Malgun Gothic"/>
              </a:endParaRPr>
            </a:p>
          </p:txBody>
        </p:sp>
        <p:sp>
          <p:nvSpPr>
            <p:cNvPr id="298" name="object 48">
              <a:extLst>
                <a:ext uri="{FF2B5EF4-FFF2-40B4-BE49-F238E27FC236}">
                  <a16:creationId xmlns:a16="http://schemas.microsoft.com/office/drawing/2014/main" id="{447E8CC0-E482-4D71-AFE9-C6B33B75DE60}"/>
                </a:ext>
              </a:extLst>
            </p:cNvPr>
            <p:cNvSpPr txBox="1"/>
            <p:nvPr/>
          </p:nvSpPr>
          <p:spPr>
            <a:xfrm>
              <a:off x="1403632" y="5236126"/>
              <a:ext cx="220979" cy="182131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814" b="1" spc="-41" dirty="0">
                  <a:solidFill>
                    <a:srgbClr val="016B70"/>
                  </a:solidFill>
                  <a:latin typeface="Malgun Gothic"/>
                  <a:cs typeface="Malgun Gothic"/>
                </a:rPr>
                <a:t>3.1</a:t>
              </a:r>
              <a:endParaRPr sz="1814">
                <a:latin typeface="Malgun Gothic"/>
                <a:cs typeface="Malgun Gothic"/>
              </a:endParaRPr>
            </a:p>
          </p:txBody>
        </p:sp>
        <p:sp>
          <p:nvSpPr>
            <p:cNvPr id="299" name="object 49">
              <a:extLst>
                <a:ext uri="{FF2B5EF4-FFF2-40B4-BE49-F238E27FC236}">
                  <a16:creationId xmlns:a16="http://schemas.microsoft.com/office/drawing/2014/main" id="{8FA7DC2F-3EED-482B-B351-89BE6945FB93}"/>
                </a:ext>
              </a:extLst>
            </p:cNvPr>
            <p:cNvSpPr txBox="1"/>
            <p:nvPr/>
          </p:nvSpPr>
          <p:spPr>
            <a:xfrm>
              <a:off x="2571105" y="4535530"/>
              <a:ext cx="220345" cy="182131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814" b="1" spc="-41" dirty="0">
                  <a:solidFill>
                    <a:srgbClr val="016B70"/>
                  </a:solidFill>
                  <a:latin typeface="Malgun Gothic"/>
                  <a:cs typeface="Malgun Gothic"/>
                </a:rPr>
                <a:t>9.4</a:t>
              </a:r>
              <a:endParaRPr sz="1814">
                <a:latin typeface="Malgun Gothic"/>
                <a:cs typeface="Malgun Gothic"/>
              </a:endParaRPr>
            </a:p>
          </p:txBody>
        </p:sp>
        <p:sp>
          <p:nvSpPr>
            <p:cNvPr id="300" name="object 50">
              <a:extLst>
                <a:ext uri="{FF2B5EF4-FFF2-40B4-BE49-F238E27FC236}">
                  <a16:creationId xmlns:a16="http://schemas.microsoft.com/office/drawing/2014/main" id="{7667CDE7-3139-45AB-BA84-740B29E3A7B9}"/>
                </a:ext>
              </a:extLst>
            </p:cNvPr>
            <p:cNvSpPr txBox="1"/>
            <p:nvPr/>
          </p:nvSpPr>
          <p:spPr>
            <a:xfrm>
              <a:off x="3719020" y="3934680"/>
              <a:ext cx="307975" cy="182131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814" b="1" spc="-33" dirty="0">
                  <a:solidFill>
                    <a:srgbClr val="016B70"/>
                  </a:solidFill>
                  <a:latin typeface="Malgun Gothic"/>
                  <a:cs typeface="Malgun Gothic"/>
                </a:rPr>
                <a:t>14.8</a:t>
              </a:r>
              <a:endParaRPr sz="1814">
                <a:latin typeface="Malgun Gothic"/>
                <a:cs typeface="Malgun Gothic"/>
              </a:endParaRPr>
            </a:p>
          </p:txBody>
        </p:sp>
        <p:sp>
          <p:nvSpPr>
            <p:cNvPr id="301" name="object 51">
              <a:extLst>
                <a:ext uri="{FF2B5EF4-FFF2-40B4-BE49-F238E27FC236}">
                  <a16:creationId xmlns:a16="http://schemas.microsoft.com/office/drawing/2014/main" id="{A1F0C781-AB22-4F41-BA1D-DEDC54E66928}"/>
                </a:ext>
              </a:extLst>
            </p:cNvPr>
            <p:cNvSpPr txBox="1"/>
            <p:nvPr/>
          </p:nvSpPr>
          <p:spPr>
            <a:xfrm>
              <a:off x="4896132" y="3187006"/>
              <a:ext cx="311150" cy="182131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814" b="1" spc="-33" dirty="0">
                  <a:solidFill>
                    <a:srgbClr val="016B70"/>
                  </a:solidFill>
                  <a:latin typeface="Malgun Gothic"/>
                  <a:cs typeface="Malgun Gothic"/>
                </a:rPr>
                <a:t>21.5</a:t>
              </a:r>
              <a:endParaRPr sz="1814">
                <a:latin typeface="Malgun Gothic"/>
                <a:cs typeface="Malgun Gothic"/>
              </a:endParaRPr>
            </a:p>
          </p:txBody>
        </p:sp>
        <p:sp>
          <p:nvSpPr>
            <p:cNvPr id="302" name="object 52">
              <a:extLst>
                <a:ext uri="{FF2B5EF4-FFF2-40B4-BE49-F238E27FC236}">
                  <a16:creationId xmlns:a16="http://schemas.microsoft.com/office/drawing/2014/main" id="{4CAD08DB-D10C-4A4D-9B4E-5B5544CED9E8}"/>
                </a:ext>
              </a:extLst>
            </p:cNvPr>
            <p:cNvSpPr txBox="1"/>
            <p:nvPr/>
          </p:nvSpPr>
          <p:spPr>
            <a:xfrm>
              <a:off x="2852461" y="4913558"/>
              <a:ext cx="225425" cy="182131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814" b="1" spc="-41" dirty="0">
                  <a:solidFill>
                    <a:srgbClr val="EAA14B"/>
                  </a:solidFill>
                  <a:latin typeface="Malgun Gothic"/>
                  <a:cs typeface="Malgun Gothic"/>
                </a:rPr>
                <a:t>5.9</a:t>
              </a:r>
              <a:endParaRPr sz="1814" dirty="0">
                <a:solidFill>
                  <a:srgbClr val="EAA14B"/>
                </a:solidFill>
                <a:latin typeface="Malgun Gothic"/>
                <a:cs typeface="Malgun Gothic"/>
              </a:endParaRPr>
            </a:p>
          </p:txBody>
        </p:sp>
        <p:sp>
          <p:nvSpPr>
            <p:cNvPr id="303" name="object 53">
              <a:extLst>
                <a:ext uri="{FF2B5EF4-FFF2-40B4-BE49-F238E27FC236}">
                  <a16:creationId xmlns:a16="http://schemas.microsoft.com/office/drawing/2014/main" id="{A507E104-5EA2-4EA4-BF23-765358A47BD2}"/>
                </a:ext>
              </a:extLst>
            </p:cNvPr>
            <p:cNvSpPr txBox="1"/>
            <p:nvPr/>
          </p:nvSpPr>
          <p:spPr>
            <a:xfrm>
              <a:off x="4038653" y="4498650"/>
              <a:ext cx="215900" cy="182131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814" b="1" spc="-41" dirty="0">
                  <a:solidFill>
                    <a:srgbClr val="EAA14B"/>
                  </a:solidFill>
                  <a:latin typeface="Malgun Gothic"/>
                  <a:cs typeface="Malgun Gothic"/>
                </a:rPr>
                <a:t>9.7</a:t>
              </a:r>
              <a:endParaRPr sz="1814" dirty="0">
                <a:solidFill>
                  <a:srgbClr val="EAA14B"/>
                </a:solidFill>
                <a:latin typeface="Malgun Gothic"/>
                <a:cs typeface="Malgun Gothic"/>
              </a:endParaRPr>
            </a:p>
          </p:txBody>
        </p:sp>
        <p:sp>
          <p:nvSpPr>
            <p:cNvPr id="304" name="object 54">
              <a:extLst>
                <a:ext uri="{FF2B5EF4-FFF2-40B4-BE49-F238E27FC236}">
                  <a16:creationId xmlns:a16="http://schemas.microsoft.com/office/drawing/2014/main" id="{B8D889FD-779E-4585-BAD6-0FD017EAFBEA}"/>
                </a:ext>
              </a:extLst>
            </p:cNvPr>
            <p:cNvSpPr txBox="1"/>
            <p:nvPr/>
          </p:nvSpPr>
          <p:spPr>
            <a:xfrm>
              <a:off x="5167290" y="3941945"/>
              <a:ext cx="306705" cy="182131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814" b="1" spc="-33" dirty="0">
                  <a:solidFill>
                    <a:srgbClr val="EAA14B"/>
                  </a:solidFill>
                  <a:latin typeface="Malgun Gothic"/>
                  <a:cs typeface="Malgun Gothic"/>
                </a:rPr>
                <a:t>14.6</a:t>
              </a:r>
              <a:endParaRPr sz="1814">
                <a:solidFill>
                  <a:srgbClr val="EAA14B"/>
                </a:solidFill>
                <a:latin typeface="Malgun Gothic"/>
                <a:cs typeface="Malgun Gothic"/>
              </a:endParaRPr>
            </a:p>
          </p:txBody>
        </p:sp>
        <p:sp>
          <p:nvSpPr>
            <p:cNvPr id="305" name="object 56">
              <a:extLst>
                <a:ext uri="{FF2B5EF4-FFF2-40B4-BE49-F238E27FC236}">
                  <a16:creationId xmlns:a16="http://schemas.microsoft.com/office/drawing/2014/main" id="{3A2D2C9C-A7AB-46F3-8636-D365CCC560EE}"/>
                </a:ext>
              </a:extLst>
            </p:cNvPr>
            <p:cNvSpPr txBox="1"/>
            <p:nvPr/>
          </p:nvSpPr>
          <p:spPr>
            <a:xfrm>
              <a:off x="3138008" y="4780425"/>
              <a:ext cx="226695" cy="182131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814" b="1" spc="-41" dirty="0">
                  <a:solidFill>
                    <a:srgbClr val="888888"/>
                  </a:solidFill>
                  <a:latin typeface="Malgun Gothic"/>
                  <a:cs typeface="Malgun Gothic"/>
                </a:rPr>
                <a:t>6.9</a:t>
              </a:r>
              <a:endParaRPr sz="1814">
                <a:latin typeface="Malgun Gothic"/>
                <a:cs typeface="Malgun Gothic"/>
              </a:endParaRPr>
            </a:p>
          </p:txBody>
        </p:sp>
        <p:sp>
          <p:nvSpPr>
            <p:cNvPr id="306" name="object 57">
              <a:extLst>
                <a:ext uri="{FF2B5EF4-FFF2-40B4-BE49-F238E27FC236}">
                  <a16:creationId xmlns:a16="http://schemas.microsoft.com/office/drawing/2014/main" id="{AC668475-42CD-492E-AEDC-F5CFCD3A209C}"/>
                </a:ext>
              </a:extLst>
            </p:cNvPr>
            <p:cNvSpPr txBox="1"/>
            <p:nvPr/>
          </p:nvSpPr>
          <p:spPr>
            <a:xfrm>
              <a:off x="4274188" y="4326679"/>
              <a:ext cx="307975" cy="182131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814" b="1" spc="-33" dirty="0">
                  <a:solidFill>
                    <a:srgbClr val="888888"/>
                  </a:solidFill>
                  <a:latin typeface="Malgun Gothic"/>
                  <a:cs typeface="Malgun Gothic"/>
                </a:rPr>
                <a:t>11.2</a:t>
              </a:r>
              <a:endParaRPr sz="1814">
                <a:latin typeface="Malgun Gothic"/>
                <a:cs typeface="Malgun Gothic"/>
              </a:endParaRPr>
            </a:p>
          </p:txBody>
        </p:sp>
        <p:sp>
          <p:nvSpPr>
            <p:cNvPr id="307" name="object 58">
              <a:extLst>
                <a:ext uri="{FF2B5EF4-FFF2-40B4-BE49-F238E27FC236}">
                  <a16:creationId xmlns:a16="http://schemas.microsoft.com/office/drawing/2014/main" id="{E3EC30B6-A4CD-4126-9A50-01CF36928034}"/>
                </a:ext>
              </a:extLst>
            </p:cNvPr>
            <p:cNvSpPr txBox="1"/>
            <p:nvPr/>
          </p:nvSpPr>
          <p:spPr>
            <a:xfrm>
              <a:off x="5459402" y="3710741"/>
              <a:ext cx="309245" cy="182131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sz="1814" b="1" spc="-33" dirty="0">
                  <a:solidFill>
                    <a:srgbClr val="888888"/>
                  </a:solidFill>
                  <a:latin typeface="Malgun Gothic"/>
                  <a:cs typeface="Malgun Gothic"/>
                </a:rPr>
                <a:t>16.6</a:t>
              </a:r>
              <a:endParaRPr sz="1814">
                <a:latin typeface="Malgun Gothic"/>
                <a:cs typeface="Malgun Gothic"/>
              </a:endParaRPr>
            </a:p>
          </p:txBody>
        </p:sp>
        <p:sp>
          <p:nvSpPr>
            <p:cNvPr id="308" name="object 52">
              <a:extLst>
                <a:ext uri="{FF2B5EF4-FFF2-40B4-BE49-F238E27FC236}">
                  <a16:creationId xmlns:a16="http://schemas.microsoft.com/office/drawing/2014/main" id="{9A7EAB1C-D588-4446-82F0-A2296315A16A}"/>
                </a:ext>
              </a:extLst>
            </p:cNvPr>
            <p:cNvSpPr txBox="1"/>
            <p:nvPr/>
          </p:nvSpPr>
          <p:spPr>
            <a:xfrm>
              <a:off x="1672482" y="5358678"/>
              <a:ext cx="225425" cy="182131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lang="en-US" sz="1814" b="1" spc="-41" dirty="0">
                  <a:solidFill>
                    <a:srgbClr val="EAA14B"/>
                  </a:solidFill>
                  <a:latin typeface="Malgun Gothic"/>
                  <a:cs typeface="Malgun Gothic"/>
                </a:rPr>
                <a:t>2.0</a:t>
              </a:r>
              <a:endParaRPr sz="1814" dirty="0">
                <a:solidFill>
                  <a:srgbClr val="EAA14B"/>
                </a:solidFill>
                <a:latin typeface="Malgun Gothic"/>
                <a:cs typeface="Malgun Gothic"/>
              </a:endParaRPr>
            </a:p>
          </p:txBody>
        </p:sp>
        <p:sp>
          <p:nvSpPr>
            <p:cNvPr id="309" name="object 52">
              <a:extLst>
                <a:ext uri="{FF2B5EF4-FFF2-40B4-BE49-F238E27FC236}">
                  <a16:creationId xmlns:a16="http://schemas.microsoft.com/office/drawing/2014/main" id="{6ED1CDA8-CBE2-4029-8CAC-7E7D129AD362}"/>
                </a:ext>
              </a:extLst>
            </p:cNvPr>
            <p:cNvSpPr txBox="1"/>
            <p:nvPr/>
          </p:nvSpPr>
          <p:spPr>
            <a:xfrm>
              <a:off x="1952261" y="5310911"/>
              <a:ext cx="225425" cy="182131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lang="en-US" sz="1814" b="1" spc="-41" dirty="0">
                  <a:solidFill>
                    <a:srgbClr val="888888"/>
                  </a:solidFill>
                  <a:latin typeface="Malgun Gothic"/>
                </a:rPr>
                <a:t>2.3</a:t>
              </a:r>
              <a:endParaRPr sz="1814" b="1" spc="-41" dirty="0">
                <a:solidFill>
                  <a:srgbClr val="888888"/>
                </a:solidFill>
                <a:latin typeface="Malgun Gothic"/>
              </a:endParaRPr>
            </a:p>
          </p:txBody>
        </p:sp>
        <p:sp>
          <p:nvSpPr>
            <p:cNvPr id="310" name="object 20">
              <a:extLst>
                <a:ext uri="{FF2B5EF4-FFF2-40B4-BE49-F238E27FC236}">
                  <a16:creationId xmlns:a16="http://schemas.microsoft.com/office/drawing/2014/main" id="{4A0978FA-0C22-4149-B9FC-6427A5EB19A9}"/>
                </a:ext>
              </a:extLst>
            </p:cNvPr>
            <p:cNvSpPr txBox="1"/>
            <p:nvPr/>
          </p:nvSpPr>
          <p:spPr>
            <a:xfrm>
              <a:off x="591029" y="2994599"/>
              <a:ext cx="563880" cy="173265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R="8377" algn="r">
                <a:lnSpc>
                  <a:spcPts val="2168"/>
                </a:lnSpc>
              </a:pPr>
              <a:r>
                <a:rPr lang="en-US" altLang="ko-KR" sz="1814" spc="-41" dirty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lang="ko-KR" altLang="en-US" sz="1814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object 20">
              <a:extLst>
                <a:ext uri="{FF2B5EF4-FFF2-40B4-BE49-F238E27FC236}">
                  <a16:creationId xmlns:a16="http://schemas.microsoft.com/office/drawing/2014/main" id="{9C2B7B6F-CCB6-428D-B291-538004069C05}"/>
                </a:ext>
              </a:extLst>
            </p:cNvPr>
            <p:cNvSpPr txBox="1"/>
            <p:nvPr/>
          </p:nvSpPr>
          <p:spPr>
            <a:xfrm>
              <a:off x="6227555" y="2801020"/>
              <a:ext cx="563880" cy="163543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R="20942" algn="r">
                <a:lnSpc>
                  <a:spcPts val="2168"/>
                </a:lnSpc>
                <a:spcBef>
                  <a:spcPts val="165"/>
                </a:spcBef>
              </a:pPr>
              <a:r>
                <a:rPr sz="1319" b="1" spc="-91" dirty="0">
                  <a:latin typeface="Malgun Gothic"/>
                  <a:cs typeface="Malgun Gothic"/>
                </a:rPr>
                <a:t>(</a:t>
              </a:r>
              <a:r>
                <a:rPr sz="1319" b="1" spc="-41" dirty="0">
                  <a:latin typeface="Malgun Gothic"/>
                  <a:cs typeface="Malgun Gothic"/>
                </a:rPr>
                <a:t>%)</a:t>
              </a:r>
              <a:endParaRPr sz="1319" dirty="0">
                <a:latin typeface="Malgun Gothic"/>
                <a:cs typeface="Malgun Gothic"/>
              </a:endParaRPr>
            </a:p>
          </p:txBody>
        </p:sp>
        <p:sp>
          <p:nvSpPr>
            <p:cNvPr id="312" name="object 20">
              <a:extLst>
                <a:ext uri="{FF2B5EF4-FFF2-40B4-BE49-F238E27FC236}">
                  <a16:creationId xmlns:a16="http://schemas.microsoft.com/office/drawing/2014/main" id="{7D3D9FF0-C570-41D3-8C24-9485D859FE2D}"/>
                </a:ext>
              </a:extLst>
            </p:cNvPr>
            <p:cNvSpPr txBox="1"/>
            <p:nvPr/>
          </p:nvSpPr>
          <p:spPr>
            <a:xfrm>
              <a:off x="6227555" y="2994599"/>
              <a:ext cx="563880" cy="173265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R="8377" algn="r">
                <a:lnSpc>
                  <a:spcPts val="2168"/>
                </a:lnSpc>
              </a:pPr>
              <a:r>
                <a:rPr lang="en-US" altLang="ko-KR" sz="1814" spc="-41" dirty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lang="ko-KR" altLang="en-US" sz="1814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object 32">
              <a:extLst>
                <a:ext uri="{FF2B5EF4-FFF2-40B4-BE49-F238E27FC236}">
                  <a16:creationId xmlns:a16="http://schemas.microsoft.com/office/drawing/2014/main" id="{C65F7243-CF7C-4F67-9D94-1F5CB7A62927}"/>
                </a:ext>
              </a:extLst>
            </p:cNvPr>
            <p:cNvSpPr/>
            <p:nvPr/>
          </p:nvSpPr>
          <p:spPr>
            <a:xfrm>
              <a:off x="9577398" y="2750220"/>
              <a:ext cx="138430" cy="84455"/>
            </a:xfrm>
            <a:custGeom>
              <a:avLst/>
              <a:gdLst/>
              <a:ahLst/>
              <a:cxnLst/>
              <a:rect l="l" t="t" r="r" b="b"/>
              <a:pathLst>
                <a:path w="138429" h="84455">
                  <a:moveTo>
                    <a:pt x="138429" y="0"/>
                  </a:moveTo>
                  <a:lnTo>
                    <a:pt x="0" y="0"/>
                  </a:lnTo>
                  <a:lnTo>
                    <a:pt x="0" y="84010"/>
                  </a:lnTo>
                  <a:lnTo>
                    <a:pt x="138429" y="84010"/>
                  </a:lnTo>
                  <a:lnTo>
                    <a:pt x="138429" y="0"/>
                  </a:lnTo>
                  <a:close/>
                </a:path>
              </a:pathLst>
            </a:custGeom>
            <a:solidFill>
              <a:srgbClr val="016B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3">
              <a:extLst>
                <a:ext uri="{FF2B5EF4-FFF2-40B4-BE49-F238E27FC236}">
                  <a16:creationId xmlns:a16="http://schemas.microsoft.com/office/drawing/2014/main" id="{5279A6C7-A328-4BE0-B861-B6A5F56069E5}"/>
                </a:ext>
              </a:extLst>
            </p:cNvPr>
            <p:cNvSpPr txBox="1"/>
            <p:nvPr/>
          </p:nvSpPr>
          <p:spPr>
            <a:xfrm>
              <a:off x="9773493" y="2697618"/>
              <a:ext cx="398970" cy="151333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lang="ko-KR" altLang="en-US" sz="1484" spc="-41" dirty="0">
                  <a:latin typeface="Malgun Gothic"/>
                  <a:cs typeface="Malgun Gothic"/>
                </a:rPr>
                <a:t>남성</a:t>
              </a:r>
              <a:endParaRPr sz="1484" dirty="0">
                <a:latin typeface="Malgun Gothic"/>
                <a:cs typeface="Malgun Gothic"/>
              </a:endParaRPr>
            </a:p>
          </p:txBody>
        </p:sp>
        <p:sp>
          <p:nvSpPr>
            <p:cNvPr id="315" name="object 34">
              <a:extLst>
                <a:ext uri="{FF2B5EF4-FFF2-40B4-BE49-F238E27FC236}">
                  <a16:creationId xmlns:a16="http://schemas.microsoft.com/office/drawing/2014/main" id="{E5AD6EE2-2C62-495C-A024-890C9C29D382}"/>
                </a:ext>
              </a:extLst>
            </p:cNvPr>
            <p:cNvSpPr/>
            <p:nvPr/>
          </p:nvSpPr>
          <p:spPr>
            <a:xfrm>
              <a:off x="10274894" y="2750220"/>
              <a:ext cx="138430" cy="84455"/>
            </a:xfrm>
            <a:custGeom>
              <a:avLst/>
              <a:gdLst/>
              <a:ahLst/>
              <a:cxnLst/>
              <a:rect l="l" t="t" r="r" b="b"/>
              <a:pathLst>
                <a:path w="138429" h="84455">
                  <a:moveTo>
                    <a:pt x="138429" y="0"/>
                  </a:moveTo>
                  <a:lnTo>
                    <a:pt x="0" y="0"/>
                  </a:lnTo>
                  <a:lnTo>
                    <a:pt x="0" y="84010"/>
                  </a:lnTo>
                  <a:lnTo>
                    <a:pt x="138429" y="84010"/>
                  </a:lnTo>
                  <a:lnTo>
                    <a:pt x="138429" y="0"/>
                  </a:lnTo>
                  <a:close/>
                </a:path>
              </a:pathLst>
            </a:custGeom>
            <a:solidFill>
              <a:srgbClr val="EAA1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5">
              <a:extLst>
                <a:ext uri="{FF2B5EF4-FFF2-40B4-BE49-F238E27FC236}">
                  <a16:creationId xmlns:a16="http://schemas.microsoft.com/office/drawing/2014/main" id="{1D2349C5-9DA9-4171-951F-4816E2980B56}"/>
                </a:ext>
              </a:extLst>
            </p:cNvPr>
            <p:cNvSpPr txBox="1"/>
            <p:nvPr/>
          </p:nvSpPr>
          <p:spPr>
            <a:xfrm>
              <a:off x="10471937" y="2697618"/>
              <a:ext cx="396250" cy="151333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lang="ko-KR" altLang="en-US" sz="1484" spc="-41" dirty="0">
                  <a:latin typeface="Malgun Gothic"/>
                  <a:cs typeface="Malgun Gothic"/>
                </a:rPr>
                <a:t>여성</a:t>
              </a:r>
              <a:endParaRPr sz="1484" dirty="0">
                <a:latin typeface="Malgun Gothic"/>
                <a:cs typeface="Malgun Gothic"/>
              </a:endParaRPr>
            </a:p>
          </p:txBody>
        </p:sp>
        <p:sp>
          <p:nvSpPr>
            <p:cNvPr id="317" name="object 36">
              <a:extLst>
                <a:ext uri="{FF2B5EF4-FFF2-40B4-BE49-F238E27FC236}">
                  <a16:creationId xmlns:a16="http://schemas.microsoft.com/office/drawing/2014/main" id="{12CD6B7C-ECAF-4823-B7E0-AF0519C302E5}"/>
                </a:ext>
              </a:extLst>
            </p:cNvPr>
            <p:cNvSpPr/>
            <p:nvPr/>
          </p:nvSpPr>
          <p:spPr>
            <a:xfrm>
              <a:off x="10969724" y="2750220"/>
              <a:ext cx="138430" cy="84455"/>
            </a:xfrm>
            <a:custGeom>
              <a:avLst/>
              <a:gdLst/>
              <a:ahLst/>
              <a:cxnLst/>
              <a:rect l="l" t="t" r="r" b="b"/>
              <a:pathLst>
                <a:path w="138429" h="84455">
                  <a:moveTo>
                    <a:pt x="138429" y="0"/>
                  </a:moveTo>
                  <a:lnTo>
                    <a:pt x="0" y="0"/>
                  </a:lnTo>
                  <a:lnTo>
                    <a:pt x="0" y="84010"/>
                  </a:lnTo>
                  <a:lnTo>
                    <a:pt x="138429" y="84010"/>
                  </a:lnTo>
                  <a:lnTo>
                    <a:pt x="138429" y="0"/>
                  </a:lnTo>
                  <a:close/>
                </a:path>
              </a:pathLst>
            </a:custGeom>
            <a:solidFill>
              <a:srgbClr val="8888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7">
              <a:extLst>
                <a:ext uri="{FF2B5EF4-FFF2-40B4-BE49-F238E27FC236}">
                  <a16:creationId xmlns:a16="http://schemas.microsoft.com/office/drawing/2014/main" id="{364510A1-6F62-4532-B0E3-FDDE1E71B408}"/>
                </a:ext>
              </a:extLst>
            </p:cNvPr>
            <p:cNvSpPr txBox="1"/>
            <p:nvPr/>
          </p:nvSpPr>
          <p:spPr>
            <a:xfrm>
              <a:off x="11149905" y="2697618"/>
              <a:ext cx="398063" cy="151333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>
                <a:spcBef>
                  <a:spcPts val="165"/>
                </a:spcBef>
              </a:pPr>
              <a:r>
                <a:rPr lang="ko-KR" altLang="en-US" sz="1484" spc="-41" dirty="0">
                  <a:latin typeface="Malgun Gothic"/>
                  <a:cs typeface="Malgun Gothic"/>
                </a:rPr>
                <a:t>전체</a:t>
              </a:r>
              <a:endParaRPr sz="1484" dirty="0">
                <a:latin typeface="Malgun Gothic"/>
                <a:cs typeface="Malgun Gothic"/>
              </a:endParaRPr>
            </a:p>
          </p:txBody>
        </p:sp>
        <p:sp>
          <p:nvSpPr>
            <p:cNvPr id="319" name="object 17">
              <a:extLst>
                <a:ext uri="{FF2B5EF4-FFF2-40B4-BE49-F238E27FC236}">
                  <a16:creationId xmlns:a16="http://schemas.microsoft.com/office/drawing/2014/main" id="{10B438CC-7855-4627-B029-D5F47E581AEC}"/>
                </a:ext>
              </a:extLst>
            </p:cNvPr>
            <p:cNvSpPr txBox="1"/>
            <p:nvPr/>
          </p:nvSpPr>
          <p:spPr>
            <a:xfrm>
              <a:off x="3099701" y="6041881"/>
              <a:ext cx="530002" cy="166732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 algn="ctr">
                <a:spcBef>
                  <a:spcPts val="165"/>
                </a:spcBef>
              </a:pPr>
              <a:r>
                <a:rPr lang="ko-KR" altLang="en-US" sz="1649" b="1" spc="-41" dirty="0">
                  <a:latin typeface="Malgun Gothic"/>
                  <a:cs typeface="Malgun Gothic"/>
                </a:rPr>
                <a:t>개월</a:t>
              </a:r>
              <a:endParaRPr sz="1649" b="1" dirty="0">
                <a:latin typeface="Malgun Gothic"/>
                <a:cs typeface="Malgun Gothic"/>
              </a:endParaRPr>
            </a:p>
          </p:txBody>
        </p:sp>
        <p:sp>
          <p:nvSpPr>
            <p:cNvPr id="320" name="object 17">
              <a:extLst>
                <a:ext uri="{FF2B5EF4-FFF2-40B4-BE49-F238E27FC236}">
                  <a16:creationId xmlns:a16="http://schemas.microsoft.com/office/drawing/2014/main" id="{AFB40146-6278-4B62-B68E-017E71D3E062}"/>
                </a:ext>
              </a:extLst>
            </p:cNvPr>
            <p:cNvSpPr txBox="1"/>
            <p:nvPr/>
          </p:nvSpPr>
          <p:spPr>
            <a:xfrm>
              <a:off x="9008559" y="6041881"/>
              <a:ext cx="530002" cy="166732"/>
            </a:xfrm>
            <a:prstGeom prst="rect">
              <a:avLst/>
            </a:prstGeom>
          </p:spPr>
          <p:txBody>
            <a:bodyPr vert="horz" wrap="square" lIns="0" tIns="20942" rIns="0" bIns="0" rtlCol="0">
              <a:spAutoFit/>
            </a:bodyPr>
            <a:lstStyle/>
            <a:p>
              <a:pPr marL="20942" algn="ctr">
                <a:spcBef>
                  <a:spcPts val="165"/>
                </a:spcBef>
              </a:pPr>
              <a:r>
                <a:rPr lang="ko-KR" altLang="en-US" sz="1649" b="1" spc="-41" dirty="0">
                  <a:latin typeface="Malgun Gothic"/>
                  <a:cs typeface="Malgun Gothic"/>
                </a:rPr>
                <a:t>개월</a:t>
              </a:r>
              <a:endParaRPr sz="1649" b="1" dirty="0">
                <a:latin typeface="Malgun Gothic"/>
                <a:cs typeface="Malgun Gothic"/>
              </a:endParaRPr>
            </a:p>
          </p:txBody>
        </p:sp>
      </p:grpSp>
      <p:sp>
        <p:nvSpPr>
          <p:cNvPr id="353" name="슬라이드 번호 개체 틀 1">
            <a:extLst>
              <a:ext uri="{FF2B5EF4-FFF2-40B4-BE49-F238E27FC236}">
                <a16:creationId xmlns:a16="http://schemas.microsoft.com/office/drawing/2014/main" id="{8BA31F2C-ADF9-4709-9A99-10AA9F0500AF}"/>
              </a:ext>
            </a:extLst>
          </p:cNvPr>
          <p:cNvSpPr txBox="1">
            <a:spLocks/>
          </p:cNvSpPr>
          <p:nvPr/>
        </p:nvSpPr>
        <p:spPr>
          <a:xfrm>
            <a:off x="19563163" y="10861723"/>
            <a:ext cx="540936" cy="447230"/>
          </a:xfrm>
          <a:prstGeom prst="rect">
            <a:avLst/>
          </a:prstGeom>
        </p:spPr>
        <p:txBody>
          <a:bodyPr vert="horz" lIns="150781" tIns="75390" rIns="150781" bIns="7539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5F1155-D4EA-784C-A51F-D832E946BA31}" type="slidenum">
              <a:rPr kumimoji="1" lang="x-none" altLang="en-US" sz="1319">
                <a:cs typeface="Arial" panose="020B0604020202020204" pitchFamily="34" charset="0"/>
              </a:rPr>
              <a:pPr/>
              <a:t>9</a:t>
            </a:fld>
            <a:endParaRPr kumimoji="1" lang="x-none" altLang="en-US" sz="1319">
              <a:cs typeface="Arial" panose="020B0604020202020204" pitchFamily="34" charset="0"/>
            </a:endParaRP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6DFD22D2-2D63-44B4-8D4C-51811374BEAF}"/>
              </a:ext>
            </a:extLst>
          </p:cNvPr>
          <p:cNvSpPr txBox="1"/>
          <p:nvPr/>
        </p:nvSpPr>
        <p:spPr>
          <a:xfrm>
            <a:off x="882801" y="2359585"/>
            <a:ext cx="18835761" cy="473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24"/>
              </a:spcAft>
            </a:pPr>
            <a:r>
              <a:rPr lang="ko-KR" altLang="en-US" sz="2474" b="1" dirty="0">
                <a:solidFill>
                  <a:srgbClr val="026B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골절 후 사망률은 남성이 여성보다 높았습니다</a:t>
            </a:r>
            <a:r>
              <a:rPr lang="en-US" altLang="ko-KR" sz="2474" b="1" dirty="0">
                <a:solidFill>
                  <a:srgbClr val="026B76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.</a:t>
            </a:r>
            <a:endParaRPr lang="ko-KR" altLang="en-US" sz="2474" b="1" dirty="0">
              <a:solidFill>
                <a:srgbClr val="026B76"/>
              </a:solidFill>
              <a:latin typeface="Arial" panose="020B0604020202020204" pitchFamily="34" charset="0"/>
              <a:ea typeface="나눔스퀘어" panose="020B0600000101010101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837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1068</TotalTime>
  <Words>7189</Words>
  <Application>Microsoft Office PowerPoint</Application>
  <PresentationFormat>사용자 지정</PresentationFormat>
  <Paragraphs>957</Paragraphs>
  <Slides>52</Slides>
  <Notes>52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52</vt:i4>
      </vt:variant>
    </vt:vector>
  </HeadingPairs>
  <TitlesOfParts>
    <vt:vector size="66" baseType="lpstr">
      <vt:lpstr>Arial</vt:lpstr>
      <vt:lpstr>나눔스퀘어</vt:lpstr>
      <vt:lpstr>Arial Black</vt:lpstr>
      <vt:lpstr>맑은 고딕</vt:lpstr>
      <vt:lpstr>-apple-system</vt:lpstr>
      <vt:lpstr>Calibri</vt:lpstr>
      <vt:lpstr>Nanum Gothic</vt:lpstr>
      <vt:lpstr>Pretendard</vt:lpstr>
      <vt:lpstr>pplxSerif</vt:lpstr>
      <vt:lpstr>맑은 고딕</vt:lpstr>
      <vt:lpstr>Segoe UI</vt:lpstr>
      <vt:lpstr>NanumGothic</vt:lpstr>
      <vt:lpstr>Pretendard Light</vt:lpstr>
      <vt:lpstr>Office Theme</vt:lpstr>
      <vt:lpstr>골절 예방을 위한 골다공증 최신지견</vt:lpstr>
      <vt:lpstr>Contents</vt:lpstr>
      <vt:lpstr>골다공증의 역학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골다공증 질환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골다공증 치료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골다공증 치료제의 보험급여 가이드라인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(수정2)_서울_A안(심플형)</dc:title>
  <dc:creator>USER</dc:creator>
  <cp:lastModifiedBy>Yeoju Sohn</cp:lastModifiedBy>
  <cp:revision>72</cp:revision>
  <dcterms:created xsi:type="dcterms:W3CDTF">2025-05-16T01:59:11Z</dcterms:created>
  <dcterms:modified xsi:type="dcterms:W3CDTF">2026-04-11T16:29:07Z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2025-05-16T00:00:00Z</vt:filetime>
  </property>
  <property fmtid="{D5CDD505-2E9C-101B-9397-08002B2CF9AE}" pid="3" name="Creator">
    <vt:lpwstr>Adobe Illustrator 29.5 (Windows)</vt:lpwstr>
  </property>
  <property fmtid="{D5CDD505-2E9C-101B-9397-08002B2CF9AE}" pid="4" name="CreatorVersion">
    <vt:lpwstr>21.0.0</vt:lpwstr>
  </property>
  <property fmtid="{D5CDD505-2E9C-101B-9397-08002B2CF9AE}" pid="5" name="LastSaved">
    <vt:filetime>2025-05-16T00:00:00Z</vt:filetime>
  </property>
  <property fmtid="{D5CDD505-2E9C-101B-9397-08002B2CF9AE}" pid="6" name="Producer">
    <vt:lpwstr>Adobe PDF library 17.00</vt:lpwstr>
  </property>
</Properties>
</file>