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1" r:id="rId2"/>
    <p:sldId id="259" r:id="rId3"/>
    <p:sldId id="263" r:id="rId4"/>
    <p:sldId id="31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19" r:id="rId19"/>
    <p:sldId id="278" r:id="rId20"/>
    <p:sldId id="279" r:id="rId21"/>
    <p:sldId id="280" r:id="rId22"/>
    <p:sldId id="281" r:id="rId23"/>
    <p:sldId id="313" r:id="rId24"/>
    <p:sldId id="283" r:id="rId25"/>
    <p:sldId id="284" r:id="rId26"/>
    <p:sldId id="285" r:id="rId27"/>
    <p:sldId id="318" r:id="rId28"/>
    <p:sldId id="286" r:id="rId29"/>
    <p:sldId id="288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7" r:id="rId45"/>
    <p:sldId id="311" r:id="rId46"/>
    <p:sldId id="316" r:id="rId47"/>
    <p:sldId id="306" r:id="rId48"/>
    <p:sldId id="309" r:id="rId49"/>
    <p:sldId id="308" r:id="rId50"/>
    <p:sldId id="314" r:id="rId51"/>
    <p:sldId id="315" r:id="rId52"/>
    <p:sldId id="305" r:id="rId53"/>
    <p:sldId id="303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HAE LEE" initials="YL" lastIdx="1" clrIdx="0">
    <p:extLst>
      <p:ext uri="{19B8F6BF-5375-455C-9EA6-DF929625EA0E}">
        <p15:presenceInfo xmlns:p15="http://schemas.microsoft.com/office/powerpoint/2012/main" userId="130a24f860cd22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170"/>
    <a:srgbClr val="A6DAC7"/>
    <a:srgbClr val="E6E6E6"/>
    <a:srgbClr val="9DC4A5"/>
    <a:srgbClr val="9292C2"/>
    <a:srgbClr val="FFC000"/>
    <a:srgbClr val="3A97DF"/>
    <a:srgbClr val="CCDEF6"/>
    <a:srgbClr val="001965"/>
    <a:srgbClr val="3B9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A3A1F-841B-48C6-948D-58C42D2EBC2F}" v="9" dt="2026-04-07T03:28:34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360" y="312"/>
      </p:cViewPr>
      <p:guideLst>
        <p:guide orient="horz" pos="3906"/>
        <p:guide pos="551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 Huh" userId="57ec15f753267c72" providerId="LiveId" clId="{208ED4B5-A85E-4C48-B201-B9938541D6EF}"/>
    <pc:docChg chg="undo custSel addSld delSld modSld sldOrd">
      <pc:chgData name="Youn Huh" userId="57ec15f753267c72" providerId="LiveId" clId="{208ED4B5-A85E-4C48-B201-B9938541D6EF}" dt="2026-04-08T07:04:39.326" v="227" actId="20577"/>
      <pc:docMkLst>
        <pc:docMk/>
      </pc:docMkLst>
      <pc:sldChg chg="modSp mod">
        <pc:chgData name="Youn Huh" userId="57ec15f753267c72" providerId="LiveId" clId="{208ED4B5-A85E-4C48-B201-B9938541D6EF}" dt="2026-04-07T02:58:55.994" v="5" actId="20577"/>
        <pc:sldMkLst>
          <pc:docMk/>
          <pc:sldMk cId="3181230847" sldId="261"/>
        </pc:sldMkLst>
        <pc:spChg chg="mod">
          <ac:chgData name="Youn Huh" userId="57ec15f753267c72" providerId="LiveId" clId="{208ED4B5-A85E-4C48-B201-B9938541D6EF}" dt="2026-04-07T02:58:55.994" v="5" actId="20577"/>
          <ac:spMkLst>
            <pc:docMk/>
            <pc:sldMk cId="3181230847" sldId="261"/>
            <ac:spMk id="3" creationId="{B97C5DC8-2BAB-A06D-3F45-00A89CEF8BBE}"/>
          </ac:spMkLst>
        </pc:spChg>
      </pc:sldChg>
      <pc:sldChg chg="modSp mod">
        <pc:chgData name="Youn Huh" userId="57ec15f753267c72" providerId="LiveId" clId="{208ED4B5-A85E-4C48-B201-B9938541D6EF}" dt="2026-04-08T07:01:19.263" v="212" actId="14100"/>
        <pc:sldMkLst>
          <pc:docMk/>
          <pc:sldMk cId="139452305" sldId="269"/>
        </pc:sldMkLst>
        <pc:spChg chg="mod">
          <ac:chgData name="Youn Huh" userId="57ec15f753267c72" providerId="LiveId" clId="{208ED4B5-A85E-4C48-B201-B9938541D6EF}" dt="2026-04-08T07:01:13.646" v="211" actId="14100"/>
          <ac:spMkLst>
            <pc:docMk/>
            <pc:sldMk cId="139452305" sldId="269"/>
            <ac:spMk id="10" creationId="{9884C4EF-8B03-E770-1173-F3D8F2D45D50}"/>
          </ac:spMkLst>
        </pc:spChg>
        <pc:spChg chg="mod">
          <ac:chgData name="Youn Huh" userId="57ec15f753267c72" providerId="LiveId" clId="{208ED4B5-A85E-4C48-B201-B9938541D6EF}" dt="2026-04-08T07:01:19.263" v="212" actId="14100"/>
          <ac:spMkLst>
            <pc:docMk/>
            <pc:sldMk cId="139452305" sldId="269"/>
            <ac:spMk id="12" creationId="{FFEA05EA-ABD1-DA22-D61C-C48963D55D89}"/>
          </ac:spMkLst>
        </pc:spChg>
      </pc:sldChg>
      <pc:sldChg chg="modSp mod">
        <pc:chgData name="Youn Huh" userId="57ec15f753267c72" providerId="LiveId" clId="{208ED4B5-A85E-4C48-B201-B9938541D6EF}" dt="2026-04-08T07:02:13.017" v="216" actId="947"/>
        <pc:sldMkLst>
          <pc:docMk/>
          <pc:sldMk cId="3908160314" sldId="276"/>
        </pc:sldMkLst>
        <pc:spChg chg="mod">
          <ac:chgData name="Youn Huh" userId="57ec15f753267c72" providerId="LiveId" clId="{208ED4B5-A85E-4C48-B201-B9938541D6EF}" dt="2026-04-08T07:02:13.017" v="216" actId="947"/>
          <ac:spMkLst>
            <pc:docMk/>
            <pc:sldMk cId="3908160314" sldId="276"/>
            <ac:spMk id="15" creationId="{A08EE0C0-EB5D-C551-F3D8-15E022523205}"/>
          </ac:spMkLst>
        </pc:spChg>
        <pc:spChg chg="mod">
          <ac:chgData name="Youn Huh" userId="57ec15f753267c72" providerId="LiveId" clId="{208ED4B5-A85E-4C48-B201-B9938541D6EF}" dt="2026-04-08T07:02:01.624" v="215" actId="947"/>
          <ac:spMkLst>
            <pc:docMk/>
            <pc:sldMk cId="3908160314" sldId="276"/>
            <ac:spMk id="23" creationId="{964E9AEF-6DE7-F64E-70D9-F262EC420371}"/>
          </ac:spMkLst>
        </pc:spChg>
      </pc:sldChg>
      <pc:sldChg chg="modSp mod">
        <pc:chgData name="Youn Huh" userId="57ec15f753267c72" providerId="LiveId" clId="{208ED4B5-A85E-4C48-B201-B9938541D6EF}" dt="2026-04-08T07:04:25.596" v="223" actId="20577"/>
        <pc:sldMkLst>
          <pc:docMk/>
          <pc:sldMk cId="1604318682" sldId="290"/>
        </pc:sldMkLst>
        <pc:spChg chg="mod">
          <ac:chgData name="Youn Huh" userId="57ec15f753267c72" providerId="LiveId" clId="{208ED4B5-A85E-4C48-B201-B9938541D6EF}" dt="2026-04-08T07:04:21.247" v="222" actId="20577"/>
          <ac:spMkLst>
            <pc:docMk/>
            <pc:sldMk cId="1604318682" sldId="290"/>
            <ac:spMk id="37" creationId="{056729E3-9CCE-5806-D0A0-CB368530B801}"/>
          </ac:spMkLst>
        </pc:spChg>
        <pc:spChg chg="mod">
          <ac:chgData name="Youn Huh" userId="57ec15f753267c72" providerId="LiveId" clId="{208ED4B5-A85E-4C48-B201-B9938541D6EF}" dt="2026-04-08T07:04:25.596" v="223" actId="20577"/>
          <ac:spMkLst>
            <pc:docMk/>
            <pc:sldMk cId="1604318682" sldId="290"/>
            <ac:spMk id="43" creationId="{FE5FA6FC-1630-8541-D91F-44EF0B9A4977}"/>
          </ac:spMkLst>
        </pc:spChg>
      </pc:sldChg>
      <pc:sldChg chg="modSp mod">
        <pc:chgData name="Youn Huh" userId="57ec15f753267c72" providerId="LiveId" clId="{208ED4B5-A85E-4C48-B201-B9938541D6EF}" dt="2026-04-08T07:04:39.326" v="227" actId="20577"/>
        <pc:sldMkLst>
          <pc:docMk/>
          <pc:sldMk cId="1912236375" sldId="291"/>
        </pc:sldMkLst>
        <pc:spChg chg="mod">
          <ac:chgData name="Youn Huh" userId="57ec15f753267c72" providerId="LiveId" clId="{208ED4B5-A85E-4C48-B201-B9938541D6EF}" dt="2026-04-08T07:04:39.326" v="227" actId="20577"/>
          <ac:spMkLst>
            <pc:docMk/>
            <pc:sldMk cId="1912236375" sldId="291"/>
            <ac:spMk id="30" creationId="{EE266499-83AE-CF38-58A6-DE074B3ADEB8}"/>
          </ac:spMkLst>
        </pc:spChg>
      </pc:sldChg>
      <pc:sldChg chg="modSp mod">
        <pc:chgData name="Youn Huh" userId="57ec15f753267c72" providerId="LiveId" clId="{208ED4B5-A85E-4C48-B201-B9938541D6EF}" dt="2026-04-08T07:04:00.975" v="221" actId="947"/>
        <pc:sldMkLst>
          <pc:docMk/>
          <pc:sldMk cId="2363137717" sldId="292"/>
        </pc:sldMkLst>
        <pc:spChg chg="mod">
          <ac:chgData name="Youn Huh" userId="57ec15f753267c72" providerId="LiveId" clId="{208ED4B5-A85E-4C48-B201-B9938541D6EF}" dt="2026-04-08T07:03:49.321" v="220" actId="947"/>
          <ac:spMkLst>
            <pc:docMk/>
            <pc:sldMk cId="2363137717" sldId="292"/>
            <ac:spMk id="21" creationId="{5429CF3B-F024-7751-89BC-9404F328AFD9}"/>
          </ac:spMkLst>
        </pc:spChg>
        <pc:spChg chg="mod">
          <ac:chgData name="Youn Huh" userId="57ec15f753267c72" providerId="LiveId" clId="{208ED4B5-A85E-4C48-B201-B9938541D6EF}" dt="2026-04-08T07:04:00.975" v="221" actId="947"/>
          <ac:spMkLst>
            <pc:docMk/>
            <pc:sldMk cId="2363137717" sldId="292"/>
            <ac:spMk id="29" creationId="{661BF60A-12C4-9E4D-5039-F2C9F1F10735}"/>
          </ac:spMkLst>
        </pc:spChg>
      </pc:sldChg>
      <pc:sldChg chg="addSp modSp mod ord">
        <pc:chgData name="Youn Huh" userId="57ec15f753267c72" providerId="LiveId" clId="{208ED4B5-A85E-4C48-B201-B9938541D6EF}" dt="2026-04-07T03:29:19.325" v="208"/>
        <pc:sldMkLst>
          <pc:docMk/>
          <pc:sldMk cId="1455601525" sldId="306"/>
        </pc:sldMkLst>
        <pc:spChg chg="add mod">
          <ac:chgData name="Youn Huh" userId="57ec15f753267c72" providerId="LiveId" clId="{208ED4B5-A85E-4C48-B201-B9938541D6EF}" dt="2026-04-07T03:16:42.464" v="51" actId="20577"/>
          <ac:spMkLst>
            <pc:docMk/>
            <pc:sldMk cId="1455601525" sldId="306"/>
            <ac:spMk id="6" creationId="{31DF4905-C4E8-CF4B-C3ED-B3B48F0D8018}"/>
          </ac:spMkLst>
        </pc:spChg>
        <pc:spChg chg="add mod">
          <ac:chgData name="Youn Huh" userId="57ec15f753267c72" providerId="LiveId" clId="{208ED4B5-A85E-4C48-B201-B9938541D6EF}" dt="2026-04-07T03:18:41.054" v="86" actId="20577"/>
          <ac:spMkLst>
            <pc:docMk/>
            <pc:sldMk cId="1455601525" sldId="306"/>
            <ac:spMk id="7" creationId="{A95FBA3F-6236-0F1C-1BC4-C8E37B935B45}"/>
          </ac:spMkLst>
        </pc:spChg>
        <pc:spChg chg="add mod">
          <ac:chgData name="Youn Huh" userId="57ec15f753267c72" providerId="LiveId" clId="{208ED4B5-A85E-4C48-B201-B9938541D6EF}" dt="2026-04-07T03:19:30.280" v="107" actId="20577"/>
          <ac:spMkLst>
            <pc:docMk/>
            <pc:sldMk cId="1455601525" sldId="306"/>
            <ac:spMk id="10" creationId="{872FC7CD-AC61-FF3F-B4A6-740DFD40C747}"/>
          </ac:spMkLst>
        </pc:spChg>
      </pc:sldChg>
      <pc:sldChg chg="del">
        <pc:chgData name="Youn Huh" userId="57ec15f753267c72" providerId="LiveId" clId="{208ED4B5-A85E-4C48-B201-B9938541D6EF}" dt="2026-04-07T03:21:47.350" v="108" actId="2696"/>
        <pc:sldMkLst>
          <pc:docMk/>
          <pc:sldMk cId="2480335778" sldId="310"/>
        </pc:sldMkLst>
      </pc:sldChg>
      <pc:sldChg chg="addSp delSp modSp add mod ord">
        <pc:chgData name="Youn Huh" userId="57ec15f753267c72" providerId="LiveId" clId="{208ED4B5-A85E-4C48-B201-B9938541D6EF}" dt="2026-04-07T03:29:19.325" v="208"/>
        <pc:sldMkLst>
          <pc:docMk/>
          <pc:sldMk cId="2740991606" sldId="316"/>
        </pc:sldMkLst>
        <pc:spChg chg="mod">
          <ac:chgData name="Youn Huh" userId="57ec15f753267c72" providerId="LiveId" clId="{208ED4B5-A85E-4C48-B201-B9938541D6EF}" dt="2026-04-07T03:23:22.437" v="118"/>
          <ac:spMkLst>
            <pc:docMk/>
            <pc:sldMk cId="2740991606" sldId="316"/>
            <ac:spMk id="9" creationId="{8B4EBD47-77B9-3D4C-39E7-9C9044AA7EF2}"/>
          </ac:spMkLst>
        </pc:spChg>
        <pc:picChg chg="add mod">
          <ac:chgData name="Youn Huh" userId="57ec15f753267c72" providerId="LiveId" clId="{208ED4B5-A85E-4C48-B201-B9938541D6EF}" dt="2026-04-07T03:22:56.912" v="115" actId="14100"/>
          <ac:picMkLst>
            <pc:docMk/>
            <pc:sldMk cId="2740991606" sldId="316"/>
            <ac:picMk id="6" creationId="{20601FE1-A43F-B672-450A-C7EF0ACD01A9}"/>
          </ac:picMkLst>
        </pc:picChg>
        <pc:picChg chg="del">
          <ac:chgData name="Youn Huh" userId="57ec15f753267c72" providerId="LiveId" clId="{208ED4B5-A85E-4C48-B201-B9938541D6EF}" dt="2026-04-07T03:22:43.984" v="111" actId="21"/>
          <ac:picMkLst>
            <pc:docMk/>
            <pc:sldMk cId="2740991606" sldId="316"/>
            <ac:picMk id="7" creationId="{64BA1D64-80B2-234D-9096-E3E8097A3E82}"/>
          </ac:picMkLst>
        </pc:picChg>
      </pc:sldChg>
      <pc:sldChg chg="delSp modSp add del mod">
        <pc:chgData name="Youn Huh" userId="57ec15f753267c72" providerId="LiveId" clId="{208ED4B5-A85E-4C48-B201-B9938541D6EF}" dt="2026-04-08T07:02:48.152" v="217" actId="2696"/>
        <pc:sldMkLst>
          <pc:docMk/>
          <pc:sldMk cId="2190950375" sldId="317"/>
        </pc:sldMkLst>
        <pc:spChg chg="mod">
          <ac:chgData name="Youn Huh" userId="57ec15f753267c72" providerId="LiveId" clId="{208ED4B5-A85E-4C48-B201-B9938541D6EF}" dt="2026-04-07T03:24:39.832" v="145" actId="20577"/>
          <ac:spMkLst>
            <pc:docMk/>
            <pc:sldMk cId="2190950375" sldId="317"/>
            <ac:spMk id="11" creationId="{B514CD35-20BD-7916-9FA5-5CD16E032785}"/>
          </ac:spMkLst>
        </pc:spChg>
        <pc:spChg chg="mod">
          <ac:chgData name="Youn Huh" userId="57ec15f753267c72" providerId="LiveId" clId="{208ED4B5-A85E-4C48-B201-B9938541D6EF}" dt="2026-04-07T03:25:09.097" v="148" actId="207"/>
          <ac:spMkLst>
            <pc:docMk/>
            <pc:sldMk cId="2190950375" sldId="317"/>
            <ac:spMk id="13" creationId="{8E5DE8CC-354E-9353-446D-921650CF5053}"/>
          </ac:spMkLst>
        </pc:spChg>
        <pc:picChg chg="del">
          <ac:chgData name="Youn Huh" userId="57ec15f753267c72" providerId="LiveId" clId="{208ED4B5-A85E-4C48-B201-B9938541D6EF}" dt="2026-04-07T03:24:48.059" v="146" actId="21"/>
          <ac:picMkLst>
            <pc:docMk/>
            <pc:sldMk cId="2190950375" sldId="317"/>
            <ac:picMk id="15" creationId="{E556104F-4E43-0E29-1099-968BBEBBD8EC}"/>
          </ac:picMkLst>
        </pc:picChg>
      </pc:sldChg>
      <pc:sldChg chg="addSp delSp modSp add mod ord">
        <pc:chgData name="Youn Huh" userId="57ec15f753267c72" providerId="LiveId" clId="{208ED4B5-A85E-4C48-B201-B9938541D6EF}" dt="2026-04-07T03:28:55.666" v="204" actId="20577"/>
        <pc:sldMkLst>
          <pc:docMk/>
          <pc:sldMk cId="3285112342" sldId="318"/>
        </pc:sldMkLst>
        <pc:spChg chg="add">
          <ac:chgData name="Youn Huh" userId="57ec15f753267c72" providerId="LiveId" clId="{208ED4B5-A85E-4C48-B201-B9938541D6EF}" dt="2026-04-07T03:28:22.575" v="167"/>
          <ac:spMkLst>
            <pc:docMk/>
            <pc:sldMk cId="3285112342" sldId="318"/>
            <ac:spMk id="7" creationId="{296E63EA-941E-8D49-59B9-36F914A51BFF}"/>
          </ac:spMkLst>
        </pc:spChg>
        <pc:spChg chg="add mod">
          <ac:chgData name="Youn Huh" userId="57ec15f753267c72" providerId="LiveId" clId="{208ED4B5-A85E-4C48-B201-B9938541D6EF}" dt="2026-04-07T03:28:34.043" v="168"/>
          <ac:spMkLst>
            <pc:docMk/>
            <pc:sldMk cId="3285112342" sldId="318"/>
            <ac:spMk id="8" creationId="{E39F4ECD-6FF1-E0F2-683D-0D3449900500}"/>
          </ac:spMkLst>
        </pc:spChg>
        <pc:spChg chg="mod">
          <ac:chgData name="Youn Huh" userId="57ec15f753267c72" providerId="LiveId" clId="{208ED4B5-A85E-4C48-B201-B9938541D6EF}" dt="2026-04-07T03:25:36.357" v="154"/>
          <ac:spMkLst>
            <pc:docMk/>
            <pc:sldMk cId="3285112342" sldId="318"/>
            <ac:spMk id="11" creationId="{F743EC3A-F971-29ED-A735-2D2A56AA415F}"/>
          </ac:spMkLst>
        </pc:spChg>
        <pc:spChg chg="mod">
          <ac:chgData name="Youn Huh" userId="57ec15f753267c72" providerId="LiveId" clId="{208ED4B5-A85E-4C48-B201-B9938541D6EF}" dt="2026-04-07T03:26:47.324" v="159" actId="20577"/>
          <ac:spMkLst>
            <pc:docMk/>
            <pc:sldMk cId="3285112342" sldId="318"/>
            <ac:spMk id="19" creationId="{A76C37D4-8AE4-B6AC-065E-032702745A8D}"/>
          </ac:spMkLst>
        </pc:spChg>
        <pc:spChg chg="mod">
          <ac:chgData name="Youn Huh" userId="57ec15f753267c72" providerId="LiveId" clId="{208ED4B5-A85E-4C48-B201-B9938541D6EF}" dt="2026-04-07T03:28:55.666" v="204" actId="20577"/>
          <ac:spMkLst>
            <pc:docMk/>
            <pc:sldMk cId="3285112342" sldId="318"/>
            <ac:spMk id="21" creationId="{D8B8B0B6-A083-3ACE-7EA9-B40F2A97B2C9}"/>
          </ac:spMkLst>
        </pc:spChg>
        <pc:grpChg chg="del">
          <ac:chgData name="Youn Huh" userId="57ec15f753267c72" providerId="LiveId" clId="{208ED4B5-A85E-4C48-B201-B9938541D6EF}" dt="2026-04-07T03:27:00.743" v="161" actId="21"/>
          <ac:grpSpMkLst>
            <pc:docMk/>
            <pc:sldMk cId="3285112342" sldId="318"/>
            <ac:grpSpMk id="10" creationId="{0F7A7414-8623-7514-BFA1-395C89DBF2E8}"/>
          </ac:grpSpMkLst>
        </pc:grpChg>
        <pc:grpChg chg="mod">
          <ac:chgData name="Youn Huh" userId="57ec15f753267c72" providerId="LiveId" clId="{208ED4B5-A85E-4C48-B201-B9938541D6EF}" dt="2026-04-07T03:26:01.173" v="155"/>
          <ac:grpSpMkLst>
            <pc:docMk/>
            <pc:sldMk cId="3285112342" sldId="318"/>
            <ac:grpSpMk id="28" creationId="{0C2964B2-A9DF-CB31-0AB1-B1DA9B2EF4D7}"/>
          </ac:grpSpMkLst>
        </pc:grpChg>
        <pc:picChg chg="add mod">
          <ac:chgData name="Youn Huh" userId="57ec15f753267c72" providerId="LiveId" clId="{208ED4B5-A85E-4C48-B201-B9938541D6EF}" dt="2026-04-07T03:27:32.974" v="166" actId="14100"/>
          <ac:picMkLst>
            <pc:docMk/>
            <pc:sldMk cId="3285112342" sldId="318"/>
            <ac:picMk id="6" creationId="{616D8B9F-3484-477C-F2A0-7C95E03E6B41}"/>
          </ac:picMkLst>
        </pc:picChg>
        <pc:picChg chg="mod">
          <ac:chgData name="Youn Huh" userId="57ec15f753267c72" providerId="LiveId" clId="{208ED4B5-A85E-4C48-B201-B9938541D6EF}" dt="2026-04-07T03:26:01.173" v="155"/>
          <ac:picMkLst>
            <pc:docMk/>
            <pc:sldMk cId="3285112342" sldId="318"/>
            <ac:picMk id="16" creationId="{477DD83C-66B0-103D-9459-72AF3F719E9B}"/>
          </ac:picMkLst>
        </pc:picChg>
        <pc:picChg chg="mod">
          <ac:chgData name="Youn Huh" userId="57ec15f753267c72" providerId="LiveId" clId="{208ED4B5-A85E-4C48-B201-B9938541D6EF}" dt="2026-04-07T03:26:54.254" v="160" actId="1076"/>
          <ac:picMkLst>
            <pc:docMk/>
            <pc:sldMk cId="3285112342" sldId="318"/>
            <ac:picMk id="17" creationId="{BBEE200F-E945-A2A6-BEAE-35EAE86D98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6BE9-2F22-40C8-B277-40B178EFC1F1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D5CD1-327E-476F-8EE1-1AD9D60489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73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EC487-0324-5FD7-3B31-4CBF52B1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A107B7-A11C-DCE3-B680-F3203C6DF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2D24BB-16A2-C0B3-0ED7-12D4F21D3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C212F9-FDD3-31EC-B721-4FD3BB427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13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1B4F1-29DC-A2D2-A788-3803122F5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C26E1EF-324D-F569-32D5-341834B1E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89BC23-76B8-BE83-4A15-57B32A9A9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E72368-22BA-6E94-0274-732518974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70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8B3C5-0841-C758-FCE5-07C9E818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D08FF1-1F58-46A7-F2D9-E0A0EE111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4801508-63ED-745C-FD62-4F874D96D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64909D-0939-4B2D-0C3D-63D0E0EB8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55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10967-AF7A-37DA-2F7C-8ECBA143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1C4842-D23C-7F47-E2DD-AE91249A7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9E6AD8-35B1-407C-4360-1099DA971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0AAB1E-EE70-9AF1-3CC7-E786CF214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44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F955-8F71-7B76-346E-BCF935E7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0DE246-1741-2FA0-6599-42CAD5FCA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5765206-A6F5-F1F2-A234-E5376E74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6895E0-6ABE-B538-8913-93B622DC8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79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09BE3-5DE7-9DE3-E43D-3160BC21E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DD9AB2-C865-A149-71FC-FF2BE292B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DF4634-D75E-0FCF-769B-A07ED8E33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1CF583-F720-CFCE-C8E9-1323E9907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09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F51A-FA35-D44B-4875-A898DD92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312AC9-1663-F9FF-1C98-7572CB31C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7C2091-9BFA-49CD-45DE-CA4B8140B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B96DF4-8BC2-D1F4-2BF2-C9668388C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12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3581C-6D7A-BB83-BD49-2DC812EA0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3CD679-4A14-7A5B-E35F-DC285D6F9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F524DA-F246-68E8-1B5A-4D24E1BAE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72E8EB-09DC-F702-26C2-961122E89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369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B385B-10C6-836E-32C2-2BF4DE19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95BF296-D08C-0365-1F1D-DA6B2A5EB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B8E0EB8-9128-D9A6-EAAE-BE958B628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B3D134-5D5E-7149-5654-2E6330488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046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4D47-31C4-33E7-BC86-8542D6329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BBAD55-30E0-DABF-7816-02E4280DF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30F0C93-5828-8AA9-4E14-113A0F634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07C1B7-B3A4-3B77-BD7D-D4E2254EF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1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포도당이 정맥으로 투여되는 것보다 같은 양이 경구로 투여되었을 경우 혈당이 감소하고 인슐린 분비가 증가하는 효과를 </a:t>
            </a:r>
            <a:r>
              <a:rPr lang="ko-KR" altLang="en-US" dirty="0" err="1"/>
              <a:t>인크레틴</a:t>
            </a:r>
            <a:r>
              <a:rPr lang="ko-KR" altLang="en-US" dirty="0"/>
              <a:t> 효과라고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err="1"/>
              <a:t>인크레틴</a:t>
            </a:r>
            <a:r>
              <a:rPr lang="ko-KR" altLang="en-US" dirty="0"/>
              <a:t> 효과는 식사 </a:t>
            </a:r>
            <a:r>
              <a:rPr lang="ko-KR" altLang="en-US" dirty="0" err="1"/>
              <a:t>섭취시</a:t>
            </a:r>
            <a:r>
              <a:rPr lang="ko-KR" altLang="en-US" dirty="0"/>
              <a:t> 장에서 분비되는 두가지 호르몬</a:t>
            </a:r>
            <a:r>
              <a:rPr lang="en-US" altLang="ko-KR" dirty="0"/>
              <a:t>, GLP-1</a:t>
            </a:r>
            <a:r>
              <a:rPr lang="ko-KR" altLang="en-US" dirty="0"/>
              <a:t>과 </a:t>
            </a:r>
            <a:r>
              <a:rPr lang="en-US" altLang="ko-KR" dirty="0"/>
              <a:t>GIP </a:t>
            </a:r>
            <a:r>
              <a:rPr lang="ko-KR" altLang="en-US" dirty="0"/>
              <a:t>호르몬에 의해 발생하는 것으로 확인되었고</a:t>
            </a:r>
            <a:r>
              <a:rPr lang="en-US" altLang="ko-KR" dirty="0"/>
              <a:t>, </a:t>
            </a:r>
            <a:r>
              <a:rPr lang="ko-KR" altLang="en-US" dirty="0"/>
              <a:t>이 호르몬들은 혈당과 관련된 대사 작용을 다양한 기전으로 개선시키는 것이 확인되었으며 </a:t>
            </a:r>
            <a:r>
              <a:rPr lang="en-US" altLang="ko-KR" dirty="0"/>
              <a:t>GLP1</a:t>
            </a:r>
            <a:r>
              <a:rPr lang="ko-KR" altLang="en-US" dirty="0"/>
              <a:t>이 우선 비만치료의 약제로 먼저 개발되고 </a:t>
            </a:r>
            <a:r>
              <a:rPr lang="en-US" altLang="ko-KR" dirty="0"/>
              <a:t>GLP1, GIP </a:t>
            </a:r>
            <a:r>
              <a:rPr lang="ko-KR" altLang="en-US" dirty="0"/>
              <a:t>이중 작용제가 나중에 개발되었습니다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754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C3B7-C82D-22FA-A4E0-D5DF8CB61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E51844-A0F5-28A9-AA07-7655608F0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4C4C718-525A-1250-FD6B-59DA57BE6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96165A-AE65-3D52-C555-5E69CBC32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385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51350-BF2E-6F40-7BBF-A1037AF43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5DC182-ABC2-4696-0347-70F5C2E12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2583A6-303C-84DE-C153-FB310CDFA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2AB7A7-DB54-A9F1-D4FF-B9EB1EB1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169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3923-9AAB-B9E3-2615-1D992B9A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7BCD52-03F4-62A2-0140-A4521580A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7C3C327-C3D4-B355-B060-ABFC98EBA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E34D21-AB0E-1059-03B7-C57B98C8C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64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90A67-F31A-05A5-62B3-14CBF675A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3BC1641-6C2F-2349-90E3-7808AB505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925496-7C7B-8AC7-16B9-43D6498B4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2A44BE-E937-ED68-2308-1CA2F927E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730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34CC0-064F-904B-F126-5290A815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50D3572-D505-974C-5E5F-53CFF3CAE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50218D-E822-6251-ECBA-A6C9C05E7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736178-79AE-451F-C586-04ABFC1D9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98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9D7BB-1931-E1EE-48BB-B688264C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EC7B70-0831-4A59-6302-73273CFE0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55EDF7-4723-E8F2-47D0-D1A350D5D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9E16EB-172B-78F3-051D-28EA6837F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933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A13C-B694-FA57-40C0-524F7E83D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5C4478-0D3E-4EC3-C19D-4AAB90FC0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5F2CE0-DEB3-14CA-10F9-94C48BDD0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90BC9B-465A-86BB-73BD-923D9A4B6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070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A110-676F-5A0C-5A60-07011B251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BD4388-CDDB-EF62-BAF5-A5A3606E7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38857C-E851-58F7-E54E-D0556F0A5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97AD39-6BCD-F4C1-EC55-3CF608FB9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81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27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F1EB-EBB6-65E8-FB0E-8CCE2CC1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335DFD-7245-C63B-4EA6-9D8FC6830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FF3E35-3294-4D9B-86EC-7A1354B76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9865E8-E195-5E70-14D3-01EC5BD35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18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89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56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231B2-C0C2-0754-3ED3-061FC387D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52B5A6-2765-6AE6-0BC0-AEAB81DD7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55F839-D6E4-8F11-C1E7-9D5207D1C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138094-CAB9-0C65-D7BF-CB405041B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06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FC869-AAA0-E4B9-893C-9BE9CB177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F04D857-2978-89B5-F071-5D042C9D4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11D88F-3A63-05B4-67F2-64E1DF094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EA02DA-AD57-0542-3E49-5E426BA87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55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14AA-25DC-3885-CDA2-6D9EBD4D4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2881FBB-5DFE-64CE-8AB6-FD98DAF3C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CDDD1A-D0B7-6A6F-8DAA-A2A16A328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EE648-D597-014D-52EE-66BA82E44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D5CD1-327E-476F-8EE1-1AD9D604894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9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2C6A8-30BF-3245-EBA3-006F4C60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FBE0056-F34C-988D-512B-D0D353742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AD2310-BD16-CC0B-3BD9-F3AC716D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BCE655-B646-CEFA-D688-CD87B051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01AFFF-A3A2-67BD-909C-86369357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5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35C14-C9A1-7527-8107-6EB763D4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6CC607-1DD2-612F-CE03-CEA890A9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8B790D-0046-E256-667A-9F510DB7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9D79D8-B925-A8FE-1410-CFDEA138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77D9CA-EF48-4AAA-DE6B-5ED81A42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61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D3E5E87-2264-D622-CC61-3B5F81719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D5C3A9-4D9C-7078-6C0F-CEB8FCFCD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C7D64E-4643-4C12-F3CE-88D64688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6B72B4-049C-4C43-C438-25A45A69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A48D1A-3605-7C98-5CB9-F8E7371C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06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47218A-77E2-2259-F8F7-5C6A9703A743}"/>
              </a:ext>
            </a:extLst>
          </p:cNvPr>
          <p:cNvSpPr txBox="1">
            <a:spLocks/>
          </p:cNvSpPr>
          <p:nvPr userDrawn="1"/>
        </p:nvSpPr>
        <p:spPr>
          <a:xfrm>
            <a:off x="4981575" y="654050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 </a:t>
            </a:r>
            <a:fld id="{4AB34CE1-5013-4F83-BC89-04308D8ACF40}" type="slidenum">
              <a:rPr lang="ko-KR" altLang="en-US" sz="9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pPr/>
              <a:t>‹#›</a:t>
            </a:fld>
            <a:r>
              <a:rPr lang="ko-KR" alt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R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</a:t>
            </a:r>
            <a:endParaRPr lang="ko-KR" altLang="en-US" sz="900" kern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1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ABA0D-4D59-FAED-CB04-78669F3C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ABD30C-D673-60F2-3BB6-5C4652F1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69D4E1-2291-00CF-84D0-382AB378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186CB-288A-A05F-4255-31BD099E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538732-C380-A168-D809-822D743B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478DC-DD13-964D-4DCB-3EBD89C4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056310-75CC-2555-8999-2C64C2C2B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DFDC2E-30CF-2BDB-2746-D1BF51EED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A17653-0CF7-571D-18E7-705BCFC7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BF9564-EAF1-6D04-222D-E60C2FA2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B5F0C7-D8FC-7D80-17CB-38AD0C83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20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4F0F75-7638-FCE4-8DCD-0E287845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C86433-DBFD-0279-B8F9-E1021F16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45542F-8DDA-8935-7FF3-4F20350A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A3FC995-2B43-5196-817C-3E8FCD4E9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6B8B73-6789-DDD1-EE10-3E712283A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35737FB-BCAC-48D5-495C-CA48D19E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369585A-18BC-C8A2-E2FB-CE0E096C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21890C-4DD2-CE2D-8D6B-1231B18D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07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A0A5F3-D37A-6C08-AD9F-2DAE65AE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44BB91-DF9A-ACC7-F530-E2FB2D7F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D3DAC4-1416-5C27-D484-638B65D9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BC2312-675B-5C3C-D50A-51B0B82D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1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3B86879-EE12-D47B-D2FE-35E2C5AD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4F18A36-9F3A-ADCE-4F4A-5BC0A8DF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D5DD26-2A44-0EFA-5B5C-D891EB8F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2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01CEA-1F59-BE32-55CE-C538C1C4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8AE6E8-8DB1-8D0A-1DCE-B24ACC4C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B4E67D-6103-D3EA-0B0E-43DB8FB6B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7CBA0-EF4D-6095-F4C3-0435A497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EAA46E-1FFB-7667-953E-2548728E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0CCAF1-3428-CBE2-FC4C-E1FC2BE3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1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576F2-8423-4294-386C-8585932E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5848E6-A996-CD14-F24A-95FDEC2A3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9BA754-F055-C800-2E40-2DF297223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CE9966-CB66-56D8-737E-9D7D15AB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316FE7-A139-D795-0197-8F5DD864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AE25D5-5DF1-6FC3-E87E-7F5751EB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8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9EF0DFB-47BA-7BC5-F4BB-60B96D04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46E3D5-039F-A7F3-41F8-7227D99C8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D5A0FA-15BE-DB6C-9DC9-018851F60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D95B-6159-4065-B462-5A261CC771F0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FFF577-D43C-8F25-8BF5-EA2F191E4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00FA5E-73D2-7C31-E787-029518DA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C086-9D22-4921-9078-4E02DEBC9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7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C503C-2989-F780-A04C-9A363B46F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D905841-EE64-4104-CE90-EAC5068A025E}"/>
              </a:ext>
            </a:extLst>
          </p:cNvPr>
          <p:cNvSpPr/>
          <p:nvPr/>
        </p:nvSpPr>
        <p:spPr>
          <a:xfrm>
            <a:off x="0" y="0"/>
            <a:ext cx="12192000" cy="3327400"/>
          </a:xfrm>
          <a:prstGeom prst="rect">
            <a:avLst/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06D093-D52B-FA42-4F36-3B59CC7D2974}"/>
              </a:ext>
            </a:extLst>
          </p:cNvPr>
          <p:cNvSpPr/>
          <p:nvPr/>
        </p:nvSpPr>
        <p:spPr>
          <a:xfrm>
            <a:off x="344479" y="304800"/>
            <a:ext cx="11503042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9C436-7662-1A4E-43DC-4B84F3DBB069}"/>
              </a:ext>
            </a:extLst>
          </p:cNvPr>
          <p:cNvSpPr txBox="1"/>
          <p:nvPr/>
        </p:nvSpPr>
        <p:spPr>
          <a:xfrm>
            <a:off x="3048000" y="24393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rgbClr val="0FA17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다양한 비만 치료제 잘 사용하기</a:t>
            </a:r>
            <a:endParaRPr lang="ko-KR" altLang="en-US" sz="28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C5DC8-2BAB-A06D-3F45-00A89CEF8BBE}"/>
              </a:ext>
            </a:extLst>
          </p:cNvPr>
          <p:cNvSpPr txBox="1"/>
          <p:nvPr/>
        </p:nvSpPr>
        <p:spPr>
          <a:xfrm>
            <a:off x="4230914" y="4201691"/>
            <a:ext cx="3730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서울성모병원 가정의학과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ㅣ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허연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D85373D-2734-B7DC-5D6A-24DFF7C1966E}"/>
              </a:ext>
            </a:extLst>
          </p:cNvPr>
          <p:cNvGrpSpPr/>
          <p:nvPr/>
        </p:nvGrpSpPr>
        <p:grpSpPr>
          <a:xfrm>
            <a:off x="3966259" y="1872903"/>
            <a:ext cx="4259480" cy="3112195"/>
            <a:chOff x="3966259" y="1828104"/>
            <a:chExt cx="4259480" cy="3112195"/>
          </a:xfrm>
        </p:grpSpPr>
        <p:sp>
          <p:nvSpPr>
            <p:cNvPr id="11" name="왼쪽 대괄호 10">
              <a:extLst>
                <a:ext uri="{FF2B5EF4-FFF2-40B4-BE49-F238E27FC236}">
                  <a16:creationId xmlns:a16="http://schemas.microsoft.com/office/drawing/2014/main" id="{C083CB38-343E-4C65-B820-6BCA881A9EDB}"/>
                </a:ext>
              </a:extLst>
            </p:cNvPr>
            <p:cNvSpPr/>
            <p:nvPr/>
          </p:nvSpPr>
          <p:spPr>
            <a:xfrm rot="5400000">
              <a:off x="5847326" y="-52963"/>
              <a:ext cx="497345" cy="4259479"/>
            </a:xfrm>
            <a:prstGeom prst="leftBracket">
              <a:avLst>
                <a:gd name="adj" fmla="val 0"/>
              </a:avLst>
            </a:prstGeom>
            <a:ln w="76200">
              <a:solidFill>
                <a:srgbClr val="0FA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왼쪽 대괄호 12">
              <a:extLst>
                <a:ext uri="{FF2B5EF4-FFF2-40B4-BE49-F238E27FC236}">
                  <a16:creationId xmlns:a16="http://schemas.microsoft.com/office/drawing/2014/main" id="{8C4F60C4-E965-9229-3E85-B2D639F00065}"/>
                </a:ext>
              </a:extLst>
            </p:cNvPr>
            <p:cNvSpPr/>
            <p:nvPr/>
          </p:nvSpPr>
          <p:spPr>
            <a:xfrm rot="16200000" flipV="1">
              <a:off x="5847327" y="2561887"/>
              <a:ext cx="497345" cy="4259479"/>
            </a:xfrm>
            <a:prstGeom prst="leftBracket">
              <a:avLst>
                <a:gd name="adj" fmla="val 0"/>
              </a:avLst>
            </a:prstGeom>
            <a:ln w="76200">
              <a:solidFill>
                <a:srgbClr val="0FA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7128259-0752-4A73-28D4-5E4FEDB77D0B}"/>
              </a:ext>
            </a:extLst>
          </p:cNvPr>
          <p:cNvCxnSpPr/>
          <p:nvPr/>
        </p:nvCxnSpPr>
        <p:spPr>
          <a:xfrm>
            <a:off x="4412343" y="3976914"/>
            <a:ext cx="3367314" cy="0"/>
          </a:xfrm>
          <a:prstGeom prst="line">
            <a:avLst/>
          </a:prstGeom>
          <a:ln>
            <a:solidFill>
              <a:srgbClr val="0FA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3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97B39-05CF-36DE-6B13-5A7DE5D5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80DD765-0867-692F-2E41-C3A816FFAA6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BD3853E4-B1C7-3A4E-33BA-63D3EF767BB2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EA2E8FF-AA04-3937-846A-4229A45B47B2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FFDA9B-1EEF-39C9-2BBB-4E3B0EB637D8}"/>
              </a:ext>
            </a:extLst>
          </p:cNvPr>
          <p:cNvSpPr txBox="1"/>
          <p:nvPr/>
        </p:nvSpPr>
        <p:spPr>
          <a:xfrm>
            <a:off x="762000" y="508000"/>
            <a:ext cx="999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More Weight loss produces more health benefits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7DA97CB-48FE-30DA-FB4F-F772C5D0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1339517"/>
            <a:ext cx="10442575" cy="486125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884C4EF-8B03-E770-1173-F3D8F2D45D50}"/>
              </a:ext>
            </a:extLst>
          </p:cNvPr>
          <p:cNvSpPr/>
          <p:nvPr/>
        </p:nvSpPr>
        <p:spPr>
          <a:xfrm>
            <a:off x="874711" y="1904092"/>
            <a:ext cx="6539879" cy="1524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FEA05EA-ABD1-DA22-D61C-C48963D55D89}"/>
              </a:ext>
            </a:extLst>
          </p:cNvPr>
          <p:cNvSpPr/>
          <p:nvPr/>
        </p:nvSpPr>
        <p:spPr>
          <a:xfrm>
            <a:off x="874712" y="5657140"/>
            <a:ext cx="6539878" cy="479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5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49BC3-82E6-9DD4-3FD3-4014BCCC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A12F794-AA53-4A27-23FE-A949717E89E5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FB2CB35-E3C5-971C-480D-3332A713C682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5D59FD4-9CDC-AD7B-66FC-51FB749A240A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1FBA42C-0B61-94A8-D261-4EDD140DD34C}"/>
              </a:ext>
            </a:extLst>
          </p:cNvPr>
          <p:cNvSpPr txBox="1"/>
          <p:nvPr/>
        </p:nvSpPr>
        <p:spPr>
          <a:xfrm>
            <a:off x="762000" y="508000"/>
            <a:ext cx="999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인크레틴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호르몬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A141D-63EA-F63B-A13F-CE5482C7A5ED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Trends Mol Med. 2008;14:161-168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BDFEF02-B6DA-E6F3-4A51-9ED5FBF982F7}"/>
              </a:ext>
            </a:extLst>
          </p:cNvPr>
          <p:cNvGrpSpPr/>
          <p:nvPr/>
        </p:nvGrpSpPr>
        <p:grpSpPr>
          <a:xfrm>
            <a:off x="2941071" y="1295976"/>
            <a:ext cx="6309858" cy="4904800"/>
            <a:chOff x="874713" y="1295976"/>
            <a:chExt cx="6309858" cy="4904800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468384FB-F817-CF36-D61E-10AB2884BC22}"/>
                </a:ext>
              </a:extLst>
            </p:cNvPr>
            <p:cNvSpPr/>
            <p:nvPr/>
          </p:nvSpPr>
          <p:spPr>
            <a:xfrm>
              <a:off x="874713" y="1295976"/>
              <a:ext cx="6309858" cy="4904800"/>
            </a:xfrm>
            <a:prstGeom prst="roundRect">
              <a:avLst>
                <a:gd name="adj" fmla="val 5313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24EE677-6592-F371-C198-FB372C33A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9567" y="1644650"/>
              <a:ext cx="5863533" cy="4320498"/>
            </a:xfrm>
            <a:prstGeom prst="rect">
              <a:avLst/>
            </a:prstGeom>
          </p:spPr>
        </p:pic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B75DB0E8-2A35-7059-FC45-6A3694859776}"/>
              </a:ext>
            </a:extLst>
          </p:cNvPr>
          <p:cNvSpPr/>
          <p:nvPr/>
        </p:nvSpPr>
        <p:spPr>
          <a:xfrm>
            <a:off x="883359" y="3729326"/>
            <a:ext cx="2459916" cy="607786"/>
          </a:xfrm>
          <a:prstGeom prst="roundRect">
            <a:avLst/>
          </a:prstGeom>
          <a:solidFill>
            <a:srgbClr val="929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GIP: Glucose-dependent insulinotropic polypeptide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11413688-7743-D496-F41E-A75DCD1AB3CB}"/>
              </a:ext>
            </a:extLst>
          </p:cNvPr>
          <p:cNvSpPr/>
          <p:nvPr/>
        </p:nvSpPr>
        <p:spPr>
          <a:xfrm>
            <a:off x="883359" y="3228975"/>
            <a:ext cx="2840915" cy="316036"/>
          </a:xfrm>
          <a:prstGeom prst="roundRect">
            <a:avLst/>
          </a:prstGeom>
          <a:solidFill>
            <a:srgbClr val="9DC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GLP-1: Glucagon-like peptide 1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19150BC-E461-0240-2FC0-E41C5F2FE06B}"/>
              </a:ext>
            </a:extLst>
          </p:cNvPr>
          <p:cNvGrpSpPr/>
          <p:nvPr/>
        </p:nvGrpSpPr>
        <p:grpSpPr>
          <a:xfrm>
            <a:off x="8191025" y="1581150"/>
            <a:ext cx="3117616" cy="596778"/>
            <a:chOff x="7462915" y="2996792"/>
            <a:chExt cx="3117616" cy="59677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5AD8E7BB-E89D-CC78-BBCC-61BB79369739}"/>
                </a:ext>
              </a:extLst>
            </p:cNvPr>
            <p:cNvSpPr/>
            <p:nvPr/>
          </p:nvSpPr>
          <p:spPr>
            <a:xfrm>
              <a:off x="7462915" y="2996792"/>
              <a:ext cx="3117616" cy="596778"/>
            </a:xfrm>
            <a:prstGeom prst="roundRect">
              <a:avLst>
                <a:gd name="adj" fmla="val 16240"/>
              </a:avLst>
            </a:prstGeom>
            <a:solidFill>
              <a:srgbClr val="0FA170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66E7C4-1AD5-BCCC-EC9B-97BAC483914A}"/>
                </a:ext>
              </a:extLst>
            </p:cNvPr>
            <p:cNvSpPr txBox="1"/>
            <p:nvPr/>
          </p:nvSpPr>
          <p:spPr>
            <a:xfrm>
              <a:off x="7593971" y="3033571"/>
              <a:ext cx="28722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1400" dirty="0">
                  <a:solidFill>
                    <a:schemeClr val="bg1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식후 소장과 위에서 분비하여 혈당 대사 조절하는 다양한 효과 발생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1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A463E-8C54-B58B-26D6-5210A5482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CBA548E-677F-EC20-24FF-478FD3B7729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E8513FC-2BA0-9E04-55D0-F04234F34EF7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A6C97D5-8EED-93CE-17F4-840F4FE38A16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0D8BD9-314B-3853-6FE2-7FF2010ADF87}"/>
              </a:ext>
            </a:extLst>
          </p:cNvPr>
          <p:cNvSpPr txBox="1"/>
          <p:nvPr/>
        </p:nvSpPr>
        <p:spPr>
          <a:xfrm>
            <a:off x="762000" y="508000"/>
            <a:ext cx="999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GLP-1/GIP 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호르몬의 에너지 대사 작용 기전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C42A852-F581-E78E-3491-46327AA685A2}"/>
              </a:ext>
            </a:extLst>
          </p:cNvPr>
          <p:cNvSpPr/>
          <p:nvPr/>
        </p:nvSpPr>
        <p:spPr>
          <a:xfrm>
            <a:off x="4787900" y="1295976"/>
            <a:ext cx="6527800" cy="4904800"/>
          </a:xfrm>
          <a:prstGeom prst="roundRect">
            <a:avLst>
              <a:gd name="adj" fmla="val 4795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C5E9570-610E-7479-F05A-8B7C67BF5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0"/>
          <a:stretch/>
        </p:blipFill>
        <p:spPr>
          <a:xfrm>
            <a:off x="5013334" y="1449313"/>
            <a:ext cx="6208672" cy="4598123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8BE757C-79C5-4A4E-2D66-EA4EE7DAE1BB}"/>
              </a:ext>
            </a:extLst>
          </p:cNvPr>
          <p:cNvSpPr/>
          <p:nvPr/>
        </p:nvSpPr>
        <p:spPr>
          <a:xfrm>
            <a:off x="874713" y="1295975"/>
            <a:ext cx="3608387" cy="4904800"/>
          </a:xfrm>
          <a:prstGeom prst="roundRect">
            <a:avLst>
              <a:gd name="adj" fmla="val 5313"/>
            </a:avLst>
          </a:prstGeom>
          <a:solidFill>
            <a:srgbClr val="0FA170"/>
          </a:solidFill>
          <a:ln w="15875">
            <a:solidFill>
              <a:srgbClr val="0FA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3E035F4-87B4-48F1-0F03-EC08E2E2E105}"/>
              </a:ext>
            </a:extLst>
          </p:cNvPr>
          <p:cNvSpPr/>
          <p:nvPr/>
        </p:nvSpPr>
        <p:spPr>
          <a:xfrm>
            <a:off x="1168399" y="1554272"/>
            <a:ext cx="2408569" cy="356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6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인크레틴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호르몬의 역할</a:t>
            </a:r>
            <a:endParaRPr lang="en-US" altLang="ko-KR" sz="16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78B0D-8974-7AC3-6A05-5CBA9DBCFA6F}"/>
              </a:ext>
            </a:extLst>
          </p:cNvPr>
          <p:cNvSpPr txBox="1"/>
          <p:nvPr/>
        </p:nvSpPr>
        <p:spPr>
          <a:xfrm>
            <a:off x="1025071" y="2083872"/>
            <a:ext cx="3229429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latinLnBrk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경구 포도당 섭취 후 포도당 의존적 인슐린 분비 증가</a:t>
            </a:r>
          </a:p>
          <a:p>
            <a:pPr marL="182563" indent="-182563" latinLnBrk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POMC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를 통한 뇌하수체의 식욕 억제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미주신경 조절에 의해 </a:t>
            </a:r>
            <a:r>
              <a:rPr lang="ko-KR" altLang="en-US" sz="1600" dirty="0" err="1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위배출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지연 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(GLP-1)</a:t>
            </a:r>
          </a:p>
          <a:p>
            <a:pPr marL="182563" indent="-182563" latinLnBrk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피하지방세포에 작용하여 지질 저장능력 향상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위장관 부작용 감소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이소성지방축적 감소 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(GIP)</a:t>
            </a:r>
          </a:p>
          <a:p>
            <a:pPr marL="182563" indent="-182563" latinLnBrk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이외에도 다양한 장기와 조직에 작용하여 각종 대사에 영향을 미침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62048-AD8C-D4DC-A183-5C8388E0A085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Diabetes Obes Metab 2021 23 Suppl 3:5-29</a:t>
            </a:r>
          </a:p>
        </p:txBody>
      </p:sp>
    </p:spTree>
    <p:extLst>
      <p:ext uri="{BB962C8B-B14F-4D97-AF65-F5344CB8AC3E}">
        <p14:creationId xmlns:p14="http://schemas.microsoft.com/office/powerpoint/2010/main" val="38154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37CDD-71DA-C1CF-4988-1323D90F6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AA84CD06-DC76-945C-52C6-FF6B330C6CA4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FF4FCA9-BB7E-CDBB-FD24-852E0F46EB34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343980C-8764-AAF5-9A21-4BF724EA3D67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189FB3-722F-81B9-5287-AB09B3A7BB55}"/>
              </a:ext>
            </a:extLst>
          </p:cNvPr>
          <p:cNvSpPr txBox="1"/>
          <p:nvPr/>
        </p:nvSpPr>
        <p:spPr>
          <a:xfrm>
            <a:off x="762000" y="508000"/>
            <a:ext cx="999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GLP-1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과 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GIP 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호르몬의 비만과 연관된 전신 작용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BB9F244-B7B6-21AD-1F8C-E2D080557A06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0A54492-F427-E89E-2684-B5E03A5E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9"/>
          <a:stretch>
            <a:fillRect/>
          </a:stretch>
        </p:blipFill>
        <p:spPr>
          <a:xfrm>
            <a:off x="1749137" y="1868934"/>
            <a:ext cx="8693725" cy="427626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50DCBB7C-55EB-14A0-AA60-F5D1AE2076D5}"/>
              </a:ext>
            </a:extLst>
          </p:cNvPr>
          <p:cNvGrpSpPr/>
          <p:nvPr/>
        </p:nvGrpSpPr>
        <p:grpSpPr>
          <a:xfrm>
            <a:off x="1304172" y="1481973"/>
            <a:ext cx="9583656" cy="314771"/>
            <a:chOff x="1171430" y="1481973"/>
            <a:chExt cx="9583656" cy="31477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FB68413A-04E1-C63D-629D-3D0791ED1A22}"/>
                </a:ext>
              </a:extLst>
            </p:cNvPr>
            <p:cNvSpPr/>
            <p:nvPr/>
          </p:nvSpPr>
          <p:spPr>
            <a:xfrm>
              <a:off x="1171430" y="1481973"/>
              <a:ext cx="4708260" cy="314771"/>
            </a:xfrm>
            <a:prstGeom prst="roundRect">
              <a:avLst>
                <a:gd name="adj" fmla="val 50000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Glucagon-like Peptide-1 Receptor Agonism</a:t>
              </a: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37C4275-F674-C1EA-A53C-C83490408685}"/>
                </a:ext>
              </a:extLst>
            </p:cNvPr>
            <p:cNvSpPr/>
            <p:nvPr/>
          </p:nvSpPr>
          <p:spPr>
            <a:xfrm>
              <a:off x="6046826" y="1481973"/>
              <a:ext cx="4708260" cy="314771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Glucose-dependent Insulinotropic Polypeptide Receptor Agonism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710EB24-4573-1020-8EA7-34F9D7F2237E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Trends Endocrinol Metab 2020;31(6):410-421</a:t>
            </a:r>
          </a:p>
        </p:txBody>
      </p:sp>
    </p:spTree>
    <p:extLst>
      <p:ext uri="{BB962C8B-B14F-4D97-AF65-F5344CB8AC3E}">
        <p14:creationId xmlns:p14="http://schemas.microsoft.com/office/powerpoint/2010/main" val="230079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592E0-4637-1F76-C1A9-FB0892D6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6B59404-7576-4432-02CF-2F34244C0B91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83F431C-1FE9-8089-11CC-A426BBC3CF45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0540763-77DC-3D61-F734-90C13065935C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4E3BA6-480D-B4FB-988D-0E8440BFE71F}"/>
              </a:ext>
            </a:extLst>
          </p:cNvPr>
          <p:cNvGrpSpPr/>
          <p:nvPr/>
        </p:nvGrpSpPr>
        <p:grpSpPr>
          <a:xfrm>
            <a:off x="762000" y="508000"/>
            <a:ext cx="5334000" cy="954107"/>
            <a:chOff x="762000" y="508000"/>
            <a:chExt cx="5334000" cy="9541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99CBF0-3ADF-0DB1-F51E-A6BE4F19D390}"/>
                </a:ext>
              </a:extLst>
            </p:cNvPr>
            <p:cNvSpPr txBox="1"/>
            <p:nvPr/>
          </p:nvSpPr>
          <p:spPr>
            <a:xfrm>
              <a:off x="762000" y="508000"/>
              <a:ext cx="5334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32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Semaglutide</a:t>
              </a:r>
              <a:r>
                <a:rPr lang="en-US" altLang="ko-KR" sz="3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(</a:t>
              </a:r>
              <a:r>
                <a:rPr lang="en-US" altLang="ko-KR" sz="32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Wegovy</a:t>
              </a:r>
              <a:r>
                <a:rPr lang="en-US" altLang="ko-KR" sz="3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)</a:t>
              </a:r>
              <a:endPara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5E46F7-8481-48E7-CE4C-D9C24BB2DE8E}"/>
                </a:ext>
              </a:extLst>
            </p:cNvPr>
            <p:cNvSpPr txBox="1"/>
            <p:nvPr/>
          </p:nvSpPr>
          <p:spPr>
            <a:xfrm>
              <a:off x="762000" y="1092775"/>
              <a:ext cx="49711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- 2024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년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10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월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15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일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3AFA60E-F461-3757-28A1-B991D5F3ED0E}"/>
              </a:ext>
            </a:extLst>
          </p:cNvPr>
          <p:cNvGrpSpPr/>
          <p:nvPr/>
        </p:nvGrpSpPr>
        <p:grpSpPr>
          <a:xfrm>
            <a:off x="6164271" y="508000"/>
            <a:ext cx="5334000" cy="954107"/>
            <a:chOff x="762000" y="508000"/>
            <a:chExt cx="5334000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413935-152F-E0E0-6BC9-2100955F5BF7}"/>
                </a:ext>
              </a:extLst>
            </p:cNvPr>
            <p:cNvSpPr txBox="1"/>
            <p:nvPr/>
          </p:nvSpPr>
          <p:spPr>
            <a:xfrm>
              <a:off x="762000" y="508000"/>
              <a:ext cx="5334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32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3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(</a:t>
              </a:r>
              <a:r>
                <a:rPr lang="en-US" altLang="ko-KR" sz="32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Mounjaro</a:t>
              </a:r>
              <a:r>
                <a:rPr lang="en-US" altLang="ko-KR" sz="3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)</a:t>
              </a:r>
              <a:endPara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39BF48-DDDA-54D7-6189-6906388FDD75}"/>
                </a:ext>
              </a:extLst>
            </p:cNvPr>
            <p:cNvSpPr txBox="1"/>
            <p:nvPr/>
          </p:nvSpPr>
          <p:spPr>
            <a:xfrm>
              <a:off x="762000" y="1092775"/>
              <a:ext cx="49711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- 2025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년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8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월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20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일</a:t>
              </a:r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6509840-B0F5-A51F-DA66-F94279C90E61}"/>
              </a:ext>
            </a:extLst>
          </p:cNvPr>
          <p:cNvSpPr/>
          <p:nvPr/>
        </p:nvSpPr>
        <p:spPr>
          <a:xfrm>
            <a:off x="874713" y="1612900"/>
            <a:ext cx="5106988" cy="4587876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E1350B6-F308-1727-985C-716A3EAADFE9}"/>
              </a:ext>
            </a:extLst>
          </p:cNvPr>
          <p:cNvSpPr/>
          <p:nvPr/>
        </p:nvSpPr>
        <p:spPr>
          <a:xfrm>
            <a:off x="6210299" y="1612900"/>
            <a:ext cx="5106988" cy="4587876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내용 개체 틀 14">
            <a:extLst>
              <a:ext uri="{FF2B5EF4-FFF2-40B4-BE49-F238E27FC236}">
                <a16:creationId xmlns:a16="http://schemas.microsoft.com/office/drawing/2014/main" id="{E8AAA8F7-95AF-8921-1F0B-A21CAACD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86" y="1820559"/>
            <a:ext cx="4441372" cy="42384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F4A6EB7-6443-4652-5F21-CFB89F51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39" y="1858099"/>
            <a:ext cx="4472046" cy="42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527D3-6250-0B20-0BC3-64540C9B1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650DFB9-D0C2-9B04-28DF-2446B015D4F6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874D88F-49C0-FEE3-59C4-2160406CF19B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681E78B-3032-C002-5080-8FEBB95BD0C6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EB19049-EBCE-DCE0-B815-5A5792157AEF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6229C-802E-B1D3-5F61-E727D9420EBB}"/>
              </a:ext>
            </a:extLst>
          </p:cNvPr>
          <p:cNvSpPr txBox="1"/>
          <p:nvPr/>
        </p:nvSpPr>
        <p:spPr>
          <a:xfrm>
            <a:off x="762000" y="508000"/>
            <a:ext cx="533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D7280D5-4F81-88F3-6F2F-28F2AD48C400}"/>
              </a:ext>
            </a:extLst>
          </p:cNvPr>
          <p:cNvGrpSpPr/>
          <p:nvPr/>
        </p:nvGrpSpPr>
        <p:grpSpPr>
          <a:xfrm>
            <a:off x="1512748" y="1400599"/>
            <a:ext cx="9091752" cy="4526101"/>
            <a:chOff x="1393736" y="1367883"/>
            <a:chExt cx="9428480" cy="469373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6AA4CAA7-88FC-4769-F4BE-B25F9A4C21B3}"/>
                </a:ext>
              </a:extLst>
            </p:cNvPr>
            <p:cNvGrpSpPr/>
            <p:nvPr/>
          </p:nvGrpSpPr>
          <p:grpSpPr>
            <a:xfrm>
              <a:off x="1393736" y="1367883"/>
              <a:ext cx="9428480" cy="4693733"/>
              <a:chOff x="818606" y="1026489"/>
              <a:chExt cx="10614683" cy="5284254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6976EE36-BC69-3D70-B2ED-9F7384135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8613" y="1026489"/>
                <a:ext cx="6474773" cy="2606691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4B0E43A9-4879-C2D7-CD67-55D85445B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06" y="3703648"/>
                <a:ext cx="10614683" cy="2607095"/>
              </a:xfrm>
              <a:prstGeom prst="rect">
                <a:avLst/>
              </a:prstGeom>
            </p:spPr>
          </p:pic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26948C61-2397-A86F-0038-80C57AABAF28}"/>
                </a:ext>
              </a:extLst>
            </p:cNvPr>
            <p:cNvSpPr/>
            <p:nvPr/>
          </p:nvSpPr>
          <p:spPr>
            <a:xfrm>
              <a:off x="2755900" y="1367883"/>
              <a:ext cx="3149600" cy="716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72FC21E-72FA-2761-2193-A1B2376E6132}"/>
              </a:ext>
            </a:extLst>
          </p:cNvPr>
          <p:cNvGrpSpPr/>
          <p:nvPr/>
        </p:nvGrpSpPr>
        <p:grpSpPr>
          <a:xfrm>
            <a:off x="1458912" y="5137150"/>
            <a:ext cx="1233487" cy="790575"/>
            <a:chOff x="4862512" y="5400675"/>
            <a:chExt cx="1233487" cy="790575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5B8FD8BF-96C6-5ACD-FB93-5863ADDC52E0}"/>
                </a:ext>
              </a:extLst>
            </p:cNvPr>
            <p:cNvSpPr/>
            <p:nvPr/>
          </p:nvSpPr>
          <p:spPr>
            <a:xfrm>
              <a:off x="4862512" y="5400675"/>
              <a:ext cx="1233487" cy="790575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7E74294-9190-71D8-0222-46B4942A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9" t="63109" r="88784" b="8387"/>
            <a:stretch>
              <a:fillRect/>
            </a:stretch>
          </p:blipFill>
          <p:spPr>
            <a:xfrm>
              <a:off x="4921072" y="5449749"/>
              <a:ext cx="1146352" cy="726460"/>
            </a:xfrm>
            <a:prstGeom prst="roundRect">
              <a:avLst/>
            </a:prstGeom>
            <a:ln w="22225">
              <a:noFill/>
            </a:ln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EE7985C-E36E-9279-E62A-A637AB8A46B6}"/>
              </a:ext>
            </a:extLst>
          </p:cNvPr>
          <p:cNvGrpSpPr/>
          <p:nvPr/>
        </p:nvGrpSpPr>
        <p:grpSpPr>
          <a:xfrm>
            <a:off x="7426325" y="5154325"/>
            <a:ext cx="2543175" cy="922625"/>
            <a:chOff x="4781550" y="5611525"/>
            <a:chExt cx="2543175" cy="922625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2054ED7E-CCB9-DD07-7239-8A5B53E39D0D}"/>
                </a:ext>
              </a:extLst>
            </p:cNvPr>
            <p:cNvSpPr/>
            <p:nvPr/>
          </p:nvSpPr>
          <p:spPr>
            <a:xfrm>
              <a:off x="4781550" y="5611525"/>
              <a:ext cx="2543175" cy="922625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3E080B5A-378C-536A-F857-267AFB9D6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6546" t="63804" r="10715" b="1805"/>
            <a:stretch>
              <a:fillRect/>
            </a:stretch>
          </p:blipFill>
          <p:spPr>
            <a:xfrm>
              <a:off x="4895850" y="5663717"/>
              <a:ext cx="2143851" cy="796383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39A4F8D9-3496-A172-2E0D-FA069376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9" r="55929" b="70768"/>
          <a:stretch>
            <a:fillRect/>
          </a:stretch>
        </p:blipFill>
        <p:spPr>
          <a:xfrm>
            <a:off x="2780248" y="1566724"/>
            <a:ext cx="2852073" cy="643076"/>
          </a:xfrm>
          <a:prstGeom prst="roundRect">
            <a:avLst/>
          </a:prstGeom>
          <a:ln w="412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E65FC5-E489-59CD-A600-8919110EE16D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J Korean Med Assoc 2022;65:514-531</a:t>
            </a:r>
          </a:p>
        </p:txBody>
      </p:sp>
    </p:spTree>
    <p:extLst>
      <p:ext uri="{BB962C8B-B14F-4D97-AF65-F5344CB8AC3E}">
        <p14:creationId xmlns:p14="http://schemas.microsoft.com/office/powerpoint/2010/main" val="36426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37C6C-9F7E-9D16-C9FA-60F252E6C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95A5744-A14C-6D1D-8599-218637F122A8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59F5439-5207-0584-B1FB-40F9D465652F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DFF7B98-179C-7117-7593-9BD4A5E240F7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84BF807-B4ED-9F5B-24D8-4812A3FCB017}"/>
              </a:ext>
            </a:extLst>
          </p:cNvPr>
          <p:cNvSpPr/>
          <p:nvPr/>
        </p:nvSpPr>
        <p:spPr>
          <a:xfrm>
            <a:off x="874712" y="1784350"/>
            <a:ext cx="10442575" cy="4416426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819A8-ED91-4261-1441-7990BF0B33EB}"/>
              </a:ext>
            </a:extLst>
          </p:cNvPr>
          <p:cNvSpPr txBox="1"/>
          <p:nvPr/>
        </p:nvSpPr>
        <p:spPr>
          <a:xfrm>
            <a:off x="762000" y="508000"/>
            <a:ext cx="7859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once weekly 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sc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Wegovy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 in Obesity treatment 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EEB6C37-029E-A398-8F53-7B736C52D989}"/>
              </a:ext>
            </a:extLst>
          </p:cNvPr>
          <p:cNvGrpSpPr/>
          <p:nvPr/>
        </p:nvGrpSpPr>
        <p:grpSpPr>
          <a:xfrm>
            <a:off x="1130660" y="1987550"/>
            <a:ext cx="3927954" cy="2695575"/>
            <a:chOff x="7692846" y="1594701"/>
            <a:chExt cx="3927954" cy="2695575"/>
          </a:xfrm>
        </p:grpSpPr>
        <p:sp>
          <p:nvSpPr>
            <p:cNvPr id="6" name="내용 개체 틀 2">
              <a:extLst>
                <a:ext uri="{FF2B5EF4-FFF2-40B4-BE49-F238E27FC236}">
                  <a16:creationId xmlns:a16="http://schemas.microsoft.com/office/drawing/2014/main" id="{4BAF89A4-1968-EBB7-6BF5-21AE3544530F}"/>
                </a:ext>
              </a:extLst>
            </p:cNvPr>
            <p:cNvSpPr txBox="1">
              <a:spLocks/>
            </p:cNvSpPr>
            <p:nvPr/>
          </p:nvSpPr>
          <p:spPr>
            <a:xfrm>
              <a:off x="7924800" y="1594701"/>
              <a:ext cx="3696000" cy="26955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latinLnBrk="0">
                <a:lnSpc>
                  <a:spcPct val="100000"/>
                </a:lnSpc>
                <a:buNone/>
              </a:pPr>
              <a:r>
                <a:rPr lang="en-US" altLang="ko-KR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[2023. 4] </a:t>
              </a:r>
              <a:r>
                <a:rPr lang="ko-KR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국내 </a:t>
              </a:r>
              <a:r>
                <a:rPr lang="ko-KR" altLang="en-US" sz="1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식약처</a:t>
              </a:r>
              <a:r>
                <a:rPr lang="ko-KR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허가</a:t>
              </a:r>
            </a:p>
          </p:txBody>
        </p:sp>
        <p:pic>
          <p:nvPicPr>
            <p:cNvPr id="7" name="그래픽 6" descr="배지 체크 표시1 단색으로 채워진">
              <a:extLst>
                <a:ext uri="{FF2B5EF4-FFF2-40B4-BE49-F238E27FC236}">
                  <a16:creationId xmlns:a16="http://schemas.microsoft.com/office/drawing/2014/main" id="{BE583B1B-467C-5D08-84C9-C4F4069952A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692846" y="1660855"/>
              <a:ext cx="218746" cy="218746"/>
            </a:xfrm>
            <a:prstGeom prst="rect">
              <a:avLst/>
            </a:prstGeom>
          </p:spPr>
        </p:pic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755A9A8-838E-6702-21AA-BCE3664E9107}"/>
              </a:ext>
            </a:extLst>
          </p:cNvPr>
          <p:cNvSpPr/>
          <p:nvPr/>
        </p:nvSpPr>
        <p:spPr>
          <a:xfrm>
            <a:off x="1117069" y="2450692"/>
            <a:ext cx="6713081" cy="766773"/>
          </a:xfrm>
          <a:prstGeom prst="roundRect">
            <a:avLst>
              <a:gd name="adj" fmla="val 21028"/>
            </a:avLst>
          </a:prstGeom>
          <a:solidFill>
            <a:schemeClr val="bg1"/>
          </a:solidFill>
          <a:ln w="19050">
            <a:solidFill>
              <a:srgbClr val="0FA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atinLnBrk="0"/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아래와 같은 성인 환자의 만성 체중 관리를 위해 저칼로리 식이요법 및 운동요법의 </a:t>
            </a:r>
            <a:r>
              <a:rPr lang="ko-KR" altLang="en-US" sz="16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보조제</a:t>
            </a:r>
            <a:endParaRPr lang="ko-KR" altLang="en-US" sz="16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E9AEF-6DE7-F64E-70D9-F262EC420371}"/>
              </a:ext>
            </a:extLst>
          </p:cNvPr>
          <p:cNvSpPr txBox="1"/>
          <p:nvPr/>
        </p:nvSpPr>
        <p:spPr>
          <a:xfrm>
            <a:off x="1190173" y="3340827"/>
            <a:ext cx="663997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latinLnBrk="0">
              <a:spcAft>
                <a:spcPts val="600"/>
              </a:spcAft>
              <a:buFontTx/>
              <a:buChar char="-"/>
            </a:pP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초기 체질량지수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(BMI)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가 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30 kg/m</a:t>
            </a:r>
            <a:r>
              <a:rPr lang="en-US" altLang="ko-KR" sz="1600" baseline="30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 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이상인 비만 환자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또는</a:t>
            </a:r>
            <a:endParaRPr lang="en-US" altLang="ko-KR" sz="16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174625" indent="-174625" latinLnBrk="0">
              <a:spcAft>
                <a:spcPts val="600"/>
              </a:spcAft>
              <a:buFontTx/>
              <a:buChar char="-"/>
            </a:pP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한 가지 이상의 체중 관련 동반질환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예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고혈압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이상지질혈증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제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형 당뇨병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폐쇄성 수면 </a:t>
            </a:r>
            <a:r>
              <a:rPr lang="ko-KR" altLang="en-US" sz="1600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무호흡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또는 심혈관 질환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 있으면서 초기 체질량지수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(BMI)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가 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27 kg/m</a:t>
            </a:r>
            <a:r>
              <a:rPr lang="en-US" altLang="ko-KR" sz="1600" baseline="30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이상 </a:t>
            </a:r>
            <a:r>
              <a:rPr lang="en-US" altLang="ko-KR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30 kg/m</a:t>
            </a:r>
            <a:r>
              <a:rPr lang="en-US" altLang="ko-KR" sz="1600" baseline="30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ko-KR" altLang="en-US" sz="16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미만인 과체중 환자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B6663B5-36F4-5676-015D-7DE89445EC13}"/>
              </a:ext>
            </a:extLst>
          </p:cNvPr>
          <p:cNvSpPr/>
          <p:nvPr/>
        </p:nvSpPr>
        <p:spPr>
          <a:xfrm>
            <a:off x="1117069" y="4564401"/>
            <a:ext cx="6713081" cy="1396531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solidFill>
              <a:srgbClr val="0FA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atinLnBrk="0"/>
            <a:endParaRPr lang="ko-KR" altLang="en-US" sz="16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8F8A9A2B-0D54-5BC0-C719-1487BDADF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99127"/>
              </p:ext>
            </p:extLst>
          </p:nvPr>
        </p:nvGraphicFramePr>
        <p:xfrm>
          <a:off x="8200570" y="2041004"/>
          <a:ext cx="280125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629">
                  <a:extLst>
                    <a:ext uri="{9D8B030D-6E8A-4147-A177-3AD203B41FA5}">
                      <a16:colId xmlns:a16="http://schemas.microsoft.com/office/drawing/2014/main" val="2145354685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1245704054"/>
                    </a:ext>
                  </a:extLst>
                </a:gridCol>
              </a:tblGrid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단계적 증량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</a:t>
                      </a: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</a:t>
                      </a: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회 용량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76432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1-4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0.25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15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5-8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0.5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58279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9-12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94629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13-16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1.7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17727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유지용량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2.4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41171"/>
                  </a:ext>
                </a:extLst>
              </a:tr>
            </a:tbl>
          </a:graphicData>
        </a:graphic>
      </p:graphicFrame>
      <p:pic>
        <p:nvPicPr>
          <p:cNvPr id="18" name="Picture 2" descr="위고비 처방">
            <a:extLst>
              <a:ext uri="{FF2B5EF4-FFF2-40B4-BE49-F238E27FC236}">
                <a16:creationId xmlns:a16="http://schemas.microsoft.com/office/drawing/2014/main" id="{8D85B060-9179-DA0F-CE1D-A06EF147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7" y="4004895"/>
            <a:ext cx="2744930" cy="20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9015A15-69D6-AB91-215F-A498177CE38A}"/>
              </a:ext>
            </a:extLst>
          </p:cNvPr>
          <p:cNvSpPr/>
          <p:nvPr/>
        </p:nvSpPr>
        <p:spPr>
          <a:xfrm>
            <a:off x="3444242" y="5138738"/>
            <a:ext cx="4023360" cy="239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CA8FFE4-87C3-F245-A4DF-653A51C6AFD1}"/>
              </a:ext>
            </a:extLst>
          </p:cNvPr>
          <p:cNvSpPr/>
          <p:nvPr/>
        </p:nvSpPr>
        <p:spPr>
          <a:xfrm>
            <a:off x="1314665" y="5397068"/>
            <a:ext cx="3685960" cy="239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EE0C0-EB5D-C551-F3D8-15E022523205}"/>
              </a:ext>
            </a:extLst>
          </p:cNvPr>
          <p:cNvSpPr txBox="1"/>
          <p:nvPr/>
        </p:nvSpPr>
        <p:spPr>
          <a:xfrm>
            <a:off x="1240033" y="4861367"/>
            <a:ext cx="6465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확증된 심혈관계 질환이 있으면서 초기 체질량지수 </a:t>
            </a:r>
            <a:r>
              <a:rPr lang="en-US" altLang="ko-KR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(BMI)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가 </a:t>
            </a:r>
            <a:r>
              <a:rPr lang="en-US" altLang="ko-KR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27 kg/m</a:t>
            </a:r>
            <a:r>
              <a:rPr lang="en-US" altLang="ko-KR" sz="1600" baseline="300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</a:t>
            </a:r>
            <a:r>
              <a:rPr lang="en-US" altLang="ko-KR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 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이상인 과체중 또는 비만 환자에서 주요 심혈관계 사건 </a:t>
            </a:r>
            <a:r>
              <a:rPr lang="en-US" altLang="ko-KR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심혈관계 질환 사망</a:t>
            </a:r>
            <a:r>
              <a:rPr lang="en-US" altLang="ko-KR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, </a:t>
            </a:r>
            <a:r>
              <a:rPr lang="ko-KR" altLang="en-US" sz="16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비치명적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심근경색 또는 </a:t>
            </a:r>
            <a:r>
              <a:rPr lang="ko-KR" altLang="en-US" sz="16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비치명적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뇌졸중</a:t>
            </a:r>
            <a:r>
              <a:rPr lang="en-US" altLang="ko-KR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</a:t>
            </a:r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위험을 감소시키기 위해 투여</a:t>
            </a:r>
          </a:p>
        </p:txBody>
      </p:sp>
    </p:spTree>
    <p:extLst>
      <p:ext uri="{BB962C8B-B14F-4D97-AF65-F5344CB8AC3E}">
        <p14:creationId xmlns:p14="http://schemas.microsoft.com/office/powerpoint/2010/main" val="39081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B3346-1D91-E432-7C78-37B26806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A639217-CB06-53D7-A9D5-F28A5A0DBAD7}"/>
              </a:ext>
            </a:extLst>
          </p:cNvPr>
          <p:cNvSpPr/>
          <p:nvPr/>
        </p:nvSpPr>
        <p:spPr>
          <a:xfrm>
            <a:off x="976312" y="1445200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CF2E352-95DE-6211-07A6-23F9575428D2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939324BB-D409-BD87-16FA-023081CAC047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BCB6634-AF08-06D5-2634-7B59B475D5B4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FE9A78-A40E-E6CD-CF15-3A67ADC8EC33}"/>
              </a:ext>
            </a:extLst>
          </p:cNvPr>
          <p:cNvSpPr txBox="1"/>
          <p:nvPr/>
        </p:nvSpPr>
        <p:spPr>
          <a:xfrm>
            <a:off x="762000" y="508000"/>
            <a:ext cx="7859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STEP efficacy summary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BAFECDF-66B8-5D87-2F2A-C522B66E7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09040"/>
              </p:ext>
            </p:extLst>
          </p:nvPr>
        </p:nvGraphicFramePr>
        <p:xfrm>
          <a:off x="9363857" y="1642743"/>
          <a:ext cx="1696224" cy="450243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96224">
                  <a:extLst>
                    <a:ext uri="{9D8B030D-6E8A-4147-A177-3AD203B41FA5}">
                      <a16:colId xmlns:a16="http://schemas.microsoft.com/office/drawing/2014/main" val="6881993"/>
                    </a:ext>
                  </a:extLst>
                </a:gridCol>
              </a:tblGrid>
              <a:tr h="2918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kern="1200" dirty="0">
                          <a:solidFill>
                            <a:schemeClr val="bg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STEP 6</a:t>
                      </a:r>
                      <a:endParaRPr lang="ko-KR" altLang="en-US" sz="1100" b="0" kern="1200" dirty="0">
                        <a:solidFill>
                          <a:schemeClr val="bg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11286"/>
                  </a:ext>
                </a:extLst>
              </a:tr>
              <a:tr h="2811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Weight management 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(East Asian)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188"/>
                  </a:ext>
                </a:extLst>
              </a:tr>
              <a:tr h="264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kern="1200" dirty="0">
                          <a:solidFill>
                            <a:srgbClr val="001965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87.5 kg </a:t>
                      </a:r>
                      <a:endParaRPr lang="ko-KR" altLang="en-US" sz="1050" kern="1200" dirty="0">
                        <a:solidFill>
                          <a:srgbClr val="001965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6816"/>
                  </a:ext>
                </a:extLst>
              </a:tr>
              <a:tr h="36051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kern="1200" dirty="0">
                          <a:solidFill>
                            <a:srgbClr val="3A97DF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After 68 weeks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 marT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588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6990722-CD16-0126-7B9B-856023EC09A3}"/>
              </a:ext>
            </a:extLst>
          </p:cNvPr>
          <p:cNvSpPr txBox="1"/>
          <p:nvPr/>
        </p:nvSpPr>
        <p:spPr>
          <a:xfrm>
            <a:off x="9376394" y="3076945"/>
            <a:ext cx="18471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Placebo: -2.1%</a:t>
            </a:r>
          </a:p>
          <a:p>
            <a:r>
              <a:rPr lang="en-US" altLang="ko-KR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Semaglutide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1.7mg: -9.6%</a:t>
            </a:r>
          </a:p>
          <a:p>
            <a:r>
              <a:rPr lang="en-US" altLang="ko-KR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Semaglutide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2.4mg: -13.2%</a:t>
            </a:r>
          </a:p>
          <a:p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≥5% 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체중감량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  </a:t>
            </a:r>
          </a:p>
          <a:p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21%, 72.4%, 82.9%</a:t>
            </a:r>
          </a:p>
          <a:p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Abdominal VFA 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변화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</a:t>
            </a:r>
          </a:p>
          <a:p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-6.9%, -22.2%, -40%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E0524CD-4A40-88F6-A005-27FF972BA82B}"/>
              </a:ext>
            </a:extLst>
          </p:cNvPr>
          <p:cNvGrpSpPr/>
          <p:nvPr/>
        </p:nvGrpSpPr>
        <p:grpSpPr>
          <a:xfrm>
            <a:off x="1171677" y="1642744"/>
            <a:ext cx="8157761" cy="3385164"/>
            <a:chOff x="1070077" y="1493520"/>
            <a:chExt cx="8157761" cy="338516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0C97FBC-7854-1FDE-0416-E4D3A17EF2D5}"/>
                </a:ext>
              </a:extLst>
            </p:cNvPr>
            <p:cNvGrpSpPr/>
            <p:nvPr/>
          </p:nvGrpSpPr>
          <p:grpSpPr>
            <a:xfrm>
              <a:off x="1070077" y="1493520"/>
              <a:ext cx="8151402" cy="3361546"/>
              <a:chOff x="1070077" y="1493520"/>
              <a:chExt cx="8151402" cy="3361546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D9B541AC-02ED-00EA-FDE6-7A22FE7C2320}"/>
                  </a:ext>
                </a:extLst>
              </p:cNvPr>
              <p:cNvGrpSpPr/>
              <p:nvPr/>
            </p:nvGrpSpPr>
            <p:grpSpPr>
              <a:xfrm>
                <a:off x="1070077" y="1493520"/>
                <a:ext cx="8151402" cy="3361546"/>
                <a:chOff x="1070077" y="1493520"/>
                <a:chExt cx="8151402" cy="3361546"/>
              </a:xfrm>
            </p:grpSpPr>
            <p:pic>
              <p:nvPicPr>
                <p:cNvPr id="7" name="그림 6">
                  <a:extLst>
                    <a:ext uri="{FF2B5EF4-FFF2-40B4-BE49-F238E27FC236}">
                      <a16:creationId xmlns:a16="http://schemas.microsoft.com/office/drawing/2014/main" id="{448A44DE-9ACF-F3B9-6067-649C517FE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t="1227"/>
                <a:stretch>
                  <a:fillRect/>
                </a:stretch>
              </p:blipFill>
              <p:spPr>
                <a:xfrm>
                  <a:off x="1070077" y="1493520"/>
                  <a:ext cx="8151402" cy="3361546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009A224-68AF-3E26-D02B-21B12FA89524}"/>
                    </a:ext>
                  </a:extLst>
                </p:cNvPr>
                <p:cNvSpPr txBox="1"/>
                <p:nvPr/>
              </p:nvSpPr>
              <p:spPr bwMode="auto">
                <a:xfrm>
                  <a:off x="8504136" y="3535580"/>
                  <a:ext cx="612475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eaLnBrk="1" hangingPunct="1"/>
                  <a:r>
                    <a:rPr lang="en-US" altLang="ko-KR" sz="1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-3.4%</a:t>
                  </a:r>
                  <a:endParaRPr lang="ko-KR" altLang="en-US" sz="10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A83F3-8CBE-6CF5-8A78-F5529FC29CFD}"/>
                  </a:ext>
                </a:extLst>
              </p:cNvPr>
              <p:cNvSpPr txBox="1"/>
              <p:nvPr/>
            </p:nvSpPr>
            <p:spPr bwMode="auto">
              <a:xfrm>
                <a:off x="8371661" y="3883401"/>
                <a:ext cx="54293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eaLnBrk="1" hangingPunct="1"/>
                <a:r>
                  <a:rPr lang="en-US" altLang="ko-KR" sz="1000" b="1" dirty="0">
                    <a:highlight>
                      <a:srgbClr val="C0E4FC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1.0mg: </a:t>
                </a:r>
              </a:p>
              <a:p>
                <a:pPr algn="ctr" eaLnBrk="1" hangingPunct="1"/>
                <a:r>
                  <a:rPr lang="en-US" altLang="ko-KR" sz="1000" b="1" dirty="0">
                    <a:highlight>
                      <a:srgbClr val="C0E4FC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-7%</a:t>
                </a:r>
                <a:endParaRPr lang="ko-KR" altLang="en-US" sz="1000" b="1" dirty="0">
                  <a:highlight>
                    <a:srgbClr val="C0E4FC"/>
                  </a:highligh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D9EB3E61-013D-EE27-84B9-3B6B9B823F78}"/>
                </a:ext>
              </a:extLst>
            </p:cNvPr>
            <p:cNvCxnSpPr>
              <a:cxnSpLocks/>
            </p:cNvCxnSpPr>
            <p:nvPr/>
          </p:nvCxnSpPr>
          <p:spPr>
            <a:xfrm>
              <a:off x="9227838" y="2438696"/>
              <a:ext cx="0" cy="2439988"/>
            </a:xfrm>
            <a:prstGeom prst="line">
              <a:avLst/>
            </a:prstGeom>
            <a:ln w="15875">
              <a:solidFill>
                <a:srgbClr val="3A97D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F44129B-3E0D-9563-F291-2D0B83DA2DD5}"/>
              </a:ext>
            </a:extLst>
          </p:cNvPr>
          <p:cNvGrpSpPr/>
          <p:nvPr/>
        </p:nvGrpSpPr>
        <p:grpSpPr>
          <a:xfrm>
            <a:off x="1052857" y="5114030"/>
            <a:ext cx="2473359" cy="988027"/>
            <a:chOff x="2435192" y="6088979"/>
            <a:chExt cx="2473359" cy="988027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B72DDB8-880C-D661-1E08-5E6F9C660F9E}"/>
                </a:ext>
              </a:extLst>
            </p:cNvPr>
            <p:cNvSpPr/>
            <p:nvPr/>
          </p:nvSpPr>
          <p:spPr>
            <a:xfrm>
              <a:off x="2435192" y="6185969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≥5%</a:t>
              </a:r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체중감량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2D28DD7A-09F7-A014-675E-FC61E436F0CE}"/>
                </a:ext>
              </a:extLst>
            </p:cNvPr>
            <p:cNvSpPr/>
            <p:nvPr/>
          </p:nvSpPr>
          <p:spPr>
            <a:xfrm>
              <a:off x="2435192" y="6412780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WC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C2655F7A-086C-7B40-A683-FF257DBD1B03}"/>
                </a:ext>
              </a:extLst>
            </p:cNvPr>
            <p:cNvSpPr/>
            <p:nvPr/>
          </p:nvSpPr>
          <p:spPr>
            <a:xfrm>
              <a:off x="2435192" y="6639591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Total fat mass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8182E4DB-F4C4-D005-4063-7A9AEAFE1296}"/>
                </a:ext>
              </a:extLst>
            </p:cNvPr>
            <p:cNvSpPr/>
            <p:nvPr/>
          </p:nvSpPr>
          <p:spPr>
            <a:xfrm>
              <a:off x="2435192" y="6866403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Lean body mass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094333-F73B-E5DD-2388-B5A2A9CAE0AD}"/>
                </a:ext>
              </a:extLst>
            </p:cNvPr>
            <p:cNvSpPr txBox="1"/>
            <p:nvPr/>
          </p:nvSpPr>
          <p:spPr bwMode="auto">
            <a:xfrm>
              <a:off x="3485603" y="6088979"/>
              <a:ext cx="1422948" cy="98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86.4%,</a:t>
              </a:r>
              <a:r>
                <a: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</a:t>
              </a: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31.5%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-13.5 cm vs -4.1 cm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-3.5%, -1.4%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+3.0%, +0.1% 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6C7DCA7-7F01-27ED-70FB-A892E97C9319}"/>
              </a:ext>
            </a:extLst>
          </p:cNvPr>
          <p:cNvGrpSpPr/>
          <p:nvPr/>
        </p:nvGrpSpPr>
        <p:grpSpPr>
          <a:xfrm>
            <a:off x="3376595" y="5114030"/>
            <a:ext cx="2473359" cy="526363"/>
            <a:chOff x="2435192" y="6088979"/>
            <a:chExt cx="2473359" cy="526363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9B011980-0EA3-42C1-0386-E6A6DAE844EE}"/>
                </a:ext>
              </a:extLst>
            </p:cNvPr>
            <p:cNvSpPr/>
            <p:nvPr/>
          </p:nvSpPr>
          <p:spPr>
            <a:xfrm>
              <a:off x="2435192" y="6185969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≥5%</a:t>
              </a:r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체중감량</a:t>
              </a: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02A81F5F-179A-A90F-2501-4708B09B3C87}"/>
                </a:ext>
              </a:extLst>
            </p:cNvPr>
            <p:cNvSpPr/>
            <p:nvPr/>
          </p:nvSpPr>
          <p:spPr>
            <a:xfrm>
              <a:off x="2435192" y="6412780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WC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9436ED-4E82-401C-E7E4-76F43827E545}"/>
                </a:ext>
              </a:extLst>
            </p:cNvPr>
            <p:cNvSpPr txBox="1"/>
            <p:nvPr/>
          </p:nvSpPr>
          <p:spPr bwMode="auto">
            <a:xfrm>
              <a:off x="3485603" y="6088979"/>
              <a:ext cx="1422948" cy="52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86.6%, 47.6%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-14.6 cm, -6.3 cm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8323642-1A07-0DD1-6904-C2DED00CB89D}"/>
              </a:ext>
            </a:extLst>
          </p:cNvPr>
          <p:cNvGrpSpPr/>
          <p:nvPr/>
        </p:nvGrpSpPr>
        <p:grpSpPr>
          <a:xfrm>
            <a:off x="7324270" y="5114030"/>
            <a:ext cx="3128627" cy="988027"/>
            <a:chOff x="2435192" y="6088979"/>
            <a:chExt cx="3128627" cy="988027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2AB49292-2AF0-CA58-A234-2A64A11A48D9}"/>
                </a:ext>
              </a:extLst>
            </p:cNvPr>
            <p:cNvSpPr/>
            <p:nvPr/>
          </p:nvSpPr>
          <p:spPr>
            <a:xfrm>
              <a:off x="2435192" y="6185969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5% </a:t>
              </a:r>
              <a:r>
                <a:rPr lang="ko-KR" altLang="en-US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이상 체중감량</a:t>
              </a: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FCC9D347-5132-D84A-C863-ABE912F20E1C}"/>
                </a:ext>
              </a:extLst>
            </p:cNvPr>
            <p:cNvSpPr/>
            <p:nvPr/>
          </p:nvSpPr>
          <p:spPr>
            <a:xfrm>
              <a:off x="2435192" y="6412780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WC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ADDB36E7-CFB6-5E01-F703-C2B25A310E2C}"/>
                </a:ext>
              </a:extLst>
            </p:cNvPr>
            <p:cNvSpPr/>
            <p:nvPr/>
          </p:nvSpPr>
          <p:spPr>
            <a:xfrm>
              <a:off x="2435192" y="6639591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HbA1c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7F2F048A-89A8-55DB-1D9C-BE92FFB665EB}"/>
                </a:ext>
              </a:extLst>
            </p:cNvPr>
            <p:cNvSpPr/>
            <p:nvPr/>
          </p:nvSpPr>
          <p:spPr>
            <a:xfrm>
              <a:off x="2435192" y="6866403"/>
              <a:ext cx="1082708" cy="163630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spc="-1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Fasting glucose</a:t>
              </a:r>
              <a:r>
                <a:rPr lang="en-US" altLang="ko-KR" sz="800" spc="-1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</a:t>
              </a:r>
              <a:r>
                <a:rPr lang="en-US" altLang="ko-KR" sz="700" spc="-1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(mg/dL)</a:t>
              </a:r>
              <a:endParaRPr lang="ko-KR" altLang="en-US" sz="1000" spc="-1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EEB928-5BB2-7B7C-D125-99DB40BCF91D}"/>
                </a:ext>
              </a:extLst>
            </p:cNvPr>
            <p:cNvSpPr txBox="1"/>
            <p:nvPr/>
          </p:nvSpPr>
          <p:spPr bwMode="auto">
            <a:xfrm>
              <a:off x="3485602" y="6088979"/>
              <a:ext cx="2078217" cy="98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68.8%, 57.1%, 28.5%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-9.4 cm, -6.7 cm, -4.5 cm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-1.6%, -1.5%, -0.4%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-38, -32.2, -1.4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66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24F150-156B-DAC9-6563-B376DC38C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A3429CD-DA3A-270A-DBFA-3D8A4B8F8556}"/>
              </a:ext>
            </a:extLst>
          </p:cNvPr>
          <p:cNvSpPr/>
          <p:nvPr/>
        </p:nvSpPr>
        <p:spPr>
          <a:xfrm>
            <a:off x="976312" y="1445200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BB73EF8-7B87-EBA7-2291-EA5D6B59F77F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2F75586-9EC1-E127-5EAF-ABF7016A28C6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321566B-05C2-8B21-D952-43A958404A92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373CD6-C2E9-5AA2-4CED-ACD8E247DB01}"/>
              </a:ext>
            </a:extLst>
          </p:cNvPr>
          <p:cNvSpPr txBox="1"/>
          <p:nvPr/>
        </p:nvSpPr>
        <p:spPr>
          <a:xfrm>
            <a:off x="762000" y="508000"/>
            <a:ext cx="7859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 7.2mg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477DBAC-42FF-5998-8BE9-C616C96DD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445200"/>
            <a:ext cx="7841973" cy="4810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05E559-7A8D-4340-EF7A-44D3DA139AED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Lancet Diabetes Endocrinol 2025;13:949-63.</a:t>
            </a:r>
          </a:p>
        </p:txBody>
      </p:sp>
    </p:spTree>
    <p:extLst>
      <p:ext uri="{BB962C8B-B14F-4D97-AF65-F5344CB8AC3E}">
        <p14:creationId xmlns:p14="http://schemas.microsoft.com/office/powerpoint/2010/main" val="315762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61D4D-CAD5-1DF3-F737-3842E254C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87DB937-26C7-162A-0A87-CC549DB4508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65DD182-1CF1-D70C-1B54-A703F6CBEEF6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7CC821B-2608-3F39-B429-25FD0D4EB1E1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5BD2808-4D9D-5E3F-B2BC-52EDA4B07521}"/>
              </a:ext>
            </a:extLst>
          </p:cNvPr>
          <p:cNvSpPr/>
          <p:nvPr/>
        </p:nvSpPr>
        <p:spPr>
          <a:xfrm>
            <a:off x="874712" y="2209800"/>
            <a:ext cx="10442575" cy="3990976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307BD-D430-2902-D827-0490BA769FBA}"/>
              </a:ext>
            </a:extLst>
          </p:cNvPr>
          <p:cNvSpPr txBox="1"/>
          <p:nvPr/>
        </p:nvSpPr>
        <p:spPr>
          <a:xfrm>
            <a:off x="761999" y="508000"/>
            <a:ext cx="10776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SELECT: </a:t>
            </a:r>
            <a:r>
              <a:rPr lang="en-US" altLang="ko-KR" sz="3200" dirty="0" err="1">
                <a:solidFill>
                  <a:srgbClr val="0FA17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Semaglutide</a:t>
            </a:r>
            <a:r>
              <a:rPr lang="en-US" altLang="ko-KR" sz="3200" dirty="0">
                <a:solidFill>
                  <a:srgbClr val="0FA17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and cardiovascular outcomes in obesity without diabetes</a:t>
            </a:r>
            <a:b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</a:b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Primary &amp; confirmatory secondary endpoints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13890-1E84-D49A-75B3-2DF3ECF1EE88}"/>
              </a:ext>
            </a:extLst>
          </p:cNvPr>
          <p:cNvSpPr txBox="1"/>
          <p:nvPr/>
        </p:nvSpPr>
        <p:spPr>
          <a:xfrm>
            <a:off x="1054100" y="2568510"/>
            <a:ext cx="40968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2018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년부터 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5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년간 진행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 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약제 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Superiority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입증하기 위한 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CVOT. 41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개국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 45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세 이상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 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심혈관계 질환을 진단 받은 당뇨병이 없는 과체중 또는 비만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(BMI ≥27kg/m2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이상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평균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33kg/m2)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환자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17,605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명을 대상으로 진행된 대규모 임상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EB833A7-C979-D311-A93E-55ABECFBE272}"/>
              </a:ext>
            </a:extLst>
          </p:cNvPr>
          <p:cNvGrpSpPr/>
          <p:nvPr/>
        </p:nvGrpSpPr>
        <p:grpSpPr>
          <a:xfrm>
            <a:off x="5291508" y="2346267"/>
            <a:ext cx="2800173" cy="1795448"/>
            <a:chOff x="5291508" y="2346267"/>
            <a:chExt cx="2800173" cy="1795448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EA2C422-D231-F963-8341-B4DCDC85F169}"/>
                </a:ext>
              </a:extLst>
            </p:cNvPr>
            <p:cNvSpPr/>
            <p:nvPr/>
          </p:nvSpPr>
          <p:spPr>
            <a:xfrm>
              <a:off x="5291508" y="2443469"/>
              <a:ext cx="2800173" cy="1698246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2288245C-2407-735F-28D4-C01C6F74DB48}"/>
                </a:ext>
              </a:extLst>
            </p:cNvPr>
            <p:cNvGrpSpPr/>
            <p:nvPr/>
          </p:nvGrpSpPr>
          <p:grpSpPr>
            <a:xfrm>
              <a:off x="5563503" y="2346267"/>
              <a:ext cx="2294260" cy="1720206"/>
              <a:chOff x="5563503" y="2346267"/>
              <a:chExt cx="2294260" cy="1720206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FE227C95-52A8-2DB4-9E4B-4D473D012FCD}"/>
                  </a:ext>
                </a:extLst>
              </p:cNvPr>
              <p:cNvSpPr/>
              <p:nvPr/>
            </p:nvSpPr>
            <p:spPr>
              <a:xfrm>
                <a:off x="5610789" y="2346267"/>
                <a:ext cx="2161612" cy="210745"/>
              </a:xfrm>
              <a:prstGeom prst="roundRect">
                <a:avLst>
                  <a:gd name="adj" fmla="val 50000"/>
                </a:avLst>
              </a:prstGeom>
              <a:solidFill>
                <a:srgbClr val="0FA1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50" charset="-127"/>
                    <a:ea typeface="Pretendard Medium" panose="02000603000000020004" pitchFamily="50" charset="-127"/>
                    <a:cs typeface="Pretendard Medium" panose="02000603000000020004" pitchFamily="50" charset="-127"/>
                  </a:rPr>
                  <a:t>Cardiovascular composite </a:t>
                </a:r>
              </a:p>
            </p:txBody>
          </p:sp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D0D4000E-9810-8322-6013-8C92C37D4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3503" y="2628566"/>
                <a:ext cx="2294260" cy="1437907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22A0693-EEE1-2CF4-8B51-9A4E70B2BF02}"/>
              </a:ext>
            </a:extLst>
          </p:cNvPr>
          <p:cNvGrpSpPr/>
          <p:nvPr/>
        </p:nvGrpSpPr>
        <p:grpSpPr>
          <a:xfrm>
            <a:off x="5291508" y="4282085"/>
            <a:ext cx="2800173" cy="1795448"/>
            <a:chOff x="5291508" y="4282085"/>
            <a:chExt cx="2800173" cy="1795448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6B3EDF27-4211-5752-14EE-BE09E25D0CEE}"/>
                </a:ext>
              </a:extLst>
            </p:cNvPr>
            <p:cNvGrpSpPr/>
            <p:nvPr/>
          </p:nvGrpSpPr>
          <p:grpSpPr>
            <a:xfrm>
              <a:off x="5291508" y="4282085"/>
              <a:ext cx="2800173" cy="1795448"/>
              <a:chOff x="5291508" y="4282085"/>
              <a:chExt cx="2800173" cy="1795448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A640928A-8447-A48A-B876-273CBA18496F}"/>
                  </a:ext>
                </a:extLst>
              </p:cNvPr>
              <p:cNvSpPr/>
              <p:nvPr/>
            </p:nvSpPr>
            <p:spPr>
              <a:xfrm>
                <a:off x="5291508" y="4379287"/>
                <a:ext cx="2800173" cy="16982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사각형: 둥근 모서리 42">
                <a:extLst>
                  <a:ext uri="{FF2B5EF4-FFF2-40B4-BE49-F238E27FC236}">
                    <a16:creationId xmlns:a16="http://schemas.microsoft.com/office/drawing/2014/main" id="{161902EF-D562-3F63-4B39-CDDCC4ED467A}"/>
                  </a:ext>
                </a:extLst>
              </p:cNvPr>
              <p:cNvSpPr/>
              <p:nvPr/>
            </p:nvSpPr>
            <p:spPr>
              <a:xfrm>
                <a:off x="5610789" y="4282085"/>
                <a:ext cx="2161612" cy="210745"/>
              </a:xfrm>
              <a:prstGeom prst="roundRect">
                <a:avLst>
                  <a:gd name="adj" fmla="val 50000"/>
                </a:avLst>
              </a:prstGeom>
              <a:solidFill>
                <a:srgbClr val="0FA1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50" charset="-127"/>
                    <a:ea typeface="Pretendard Medium" panose="02000603000000020004" pitchFamily="50" charset="-127"/>
                    <a:cs typeface="Pretendard Medium" panose="02000603000000020004" pitchFamily="50" charset="-127"/>
                  </a:rPr>
                  <a:t>Composite heart failure endpoint</a:t>
                </a:r>
              </a:p>
            </p:txBody>
          </p:sp>
        </p:grp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A6C8A9E2-C2F4-2221-942D-BC7C17955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552" y="4601364"/>
              <a:ext cx="2327922" cy="1405736"/>
            </a:xfrm>
            <a:prstGeom prst="rect">
              <a:avLst/>
            </a:prstGeom>
          </p:spPr>
        </p:pic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4345F06-551F-26BA-8E71-2C752F869847}"/>
              </a:ext>
            </a:extLst>
          </p:cNvPr>
          <p:cNvGrpSpPr/>
          <p:nvPr/>
        </p:nvGrpSpPr>
        <p:grpSpPr>
          <a:xfrm>
            <a:off x="8306512" y="2346267"/>
            <a:ext cx="2800173" cy="1795448"/>
            <a:chOff x="1849750" y="4379287"/>
            <a:chExt cx="2800173" cy="1795448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59DF69DC-FA73-0A5A-3869-3AC3796ABB5D}"/>
                </a:ext>
              </a:extLst>
            </p:cNvPr>
            <p:cNvGrpSpPr/>
            <p:nvPr/>
          </p:nvGrpSpPr>
          <p:grpSpPr>
            <a:xfrm>
              <a:off x="1849750" y="4379287"/>
              <a:ext cx="2800173" cy="1795448"/>
              <a:chOff x="5291508" y="2346267"/>
              <a:chExt cx="2800173" cy="1795448"/>
            </a:xfrm>
          </p:grpSpPr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1E69DEE2-C05B-43F0-03F4-31760FEA3956}"/>
                  </a:ext>
                </a:extLst>
              </p:cNvPr>
              <p:cNvSpPr/>
              <p:nvPr/>
            </p:nvSpPr>
            <p:spPr>
              <a:xfrm>
                <a:off x="5291508" y="2443469"/>
                <a:ext cx="2800173" cy="16982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8249C41C-7FA0-8A04-A6CC-55C9AA9E03A0}"/>
                  </a:ext>
                </a:extLst>
              </p:cNvPr>
              <p:cNvSpPr/>
              <p:nvPr/>
            </p:nvSpPr>
            <p:spPr>
              <a:xfrm>
                <a:off x="5610789" y="2346267"/>
                <a:ext cx="2161612" cy="210745"/>
              </a:xfrm>
              <a:prstGeom prst="roundRect">
                <a:avLst>
                  <a:gd name="adj" fmla="val 50000"/>
                </a:avLst>
              </a:prstGeom>
              <a:solidFill>
                <a:srgbClr val="0FA1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50" charset="-127"/>
                    <a:ea typeface="Pretendard Medium" panose="02000603000000020004" pitchFamily="50" charset="-127"/>
                    <a:cs typeface="Pretendard Medium" panose="02000603000000020004" pitchFamily="50" charset="-127"/>
                  </a:rPr>
                  <a:t>Death from cardiovascular causes</a:t>
                </a:r>
              </a:p>
            </p:txBody>
          </p:sp>
        </p:grp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CF9D6578-FEA8-E82D-693B-0EE3913B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7208" y="4680735"/>
              <a:ext cx="2161612" cy="1391925"/>
            </a:xfrm>
            <a:prstGeom prst="rect">
              <a:avLst/>
            </a:prstGeom>
          </p:spPr>
        </p:pic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B1BAB193-698B-9A0C-4E74-7A168F034EE2}"/>
              </a:ext>
            </a:extLst>
          </p:cNvPr>
          <p:cNvGrpSpPr/>
          <p:nvPr/>
        </p:nvGrpSpPr>
        <p:grpSpPr>
          <a:xfrm>
            <a:off x="8306512" y="4282085"/>
            <a:ext cx="2800173" cy="1795448"/>
            <a:chOff x="1849750" y="6315105"/>
            <a:chExt cx="2800173" cy="1795448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76737AE8-A117-3BC9-B068-F9D6442ECB49}"/>
                </a:ext>
              </a:extLst>
            </p:cNvPr>
            <p:cNvGrpSpPr/>
            <p:nvPr/>
          </p:nvGrpSpPr>
          <p:grpSpPr>
            <a:xfrm>
              <a:off x="1849750" y="6315105"/>
              <a:ext cx="2800173" cy="1795448"/>
              <a:chOff x="5291508" y="4282085"/>
              <a:chExt cx="2800173" cy="1795448"/>
            </a:xfrm>
          </p:grpSpPr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4718DAC9-35C1-01B0-E36E-3F0FA0093D64}"/>
                  </a:ext>
                </a:extLst>
              </p:cNvPr>
              <p:cNvSpPr/>
              <p:nvPr/>
            </p:nvSpPr>
            <p:spPr>
              <a:xfrm>
                <a:off x="5291508" y="4379287"/>
                <a:ext cx="2800173" cy="16982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사각형: 둥근 모서리 58">
                <a:extLst>
                  <a:ext uri="{FF2B5EF4-FFF2-40B4-BE49-F238E27FC236}">
                    <a16:creationId xmlns:a16="http://schemas.microsoft.com/office/drawing/2014/main" id="{EA79023E-4D4B-0288-6640-EB4FC89FDF77}"/>
                  </a:ext>
                </a:extLst>
              </p:cNvPr>
              <p:cNvSpPr/>
              <p:nvPr/>
            </p:nvSpPr>
            <p:spPr>
              <a:xfrm>
                <a:off x="5610789" y="4282085"/>
                <a:ext cx="2161612" cy="210745"/>
              </a:xfrm>
              <a:prstGeom prst="roundRect">
                <a:avLst>
                  <a:gd name="adj" fmla="val 50000"/>
                </a:avLst>
              </a:prstGeom>
              <a:solidFill>
                <a:srgbClr val="0FA1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50" charset="-127"/>
                    <a:ea typeface="Pretendard Medium" panose="02000603000000020004" pitchFamily="50" charset="-127"/>
                    <a:cs typeface="Pretendard Medium" panose="02000603000000020004" pitchFamily="50" charset="-127"/>
                  </a:rPr>
                  <a:t>Death from any causes</a:t>
                </a:r>
              </a:p>
            </p:txBody>
          </p:sp>
        </p:grp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EAAAC70B-5038-C943-065C-DB32B3FB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5793" y="6672881"/>
              <a:ext cx="2180308" cy="1366488"/>
            </a:xfrm>
            <a:prstGeom prst="rect">
              <a:avLst/>
            </a:prstGeom>
          </p:spPr>
        </p:pic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02E32D90-F01C-3D6A-A531-058069E61D8A}"/>
              </a:ext>
            </a:extLst>
          </p:cNvPr>
          <p:cNvGrpSpPr/>
          <p:nvPr/>
        </p:nvGrpSpPr>
        <p:grpSpPr>
          <a:xfrm>
            <a:off x="7733575" y="3001228"/>
            <a:ext cx="733007" cy="395926"/>
            <a:chOff x="7733575" y="3001228"/>
            <a:chExt cx="733007" cy="395926"/>
          </a:xfrm>
        </p:grpSpPr>
        <p:sp>
          <p:nvSpPr>
            <p:cNvPr id="65" name="화살표: 아래쪽 64">
              <a:extLst>
                <a:ext uri="{FF2B5EF4-FFF2-40B4-BE49-F238E27FC236}">
                  <a16:creationId xmlns:a16="http://schemas.microsoft.com/office/drawing/2014/main" id="{63B8B703-9ECE-610F-FF56-648DBCD76E84}"/>
                </a:ext>
              </a:extLst>
            </p:cNvPr>
            <p:cNvSpPr/>
            <p:nvPr/>
          </p:nvSpPr>
          <p:spPr>
            <a:xfrm>
              <a:off x="7857763" y="3001228"/>
              <a:ext cx="484632" cy="395926"/>
            </a:xfrm>
            <a:prstGeom prst="downArrow">
              <a:avLst>
                <a:gd name="adj1" fmla="val 50000"/>
                <a:gd name="adj2" fmla="val 30754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F0599735-10A1-B9EF-90CD-BDF8244D46A3}"/>
                </a:ext>
              </a:extLst>
            </p:cNvPr>
            <p:cNvSpPr/>
            <p:nvPr/>
          </p:nvSpPr>
          <p:spPr>
            <a:xfrm>
              <a:off x="7733575" y="3054374"/>
              <a:ext cx="73300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20%</a:t>
              </a:r>
              <a:endParaRPr lang="ko-KR" altLang="en-US" sz="8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BD4C626-6FD3-F8FA-64F3-D3303594E9A7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2023;389(24):2221-2232. </a:t>
            </a:r>
          </a:p>
        </p:txBody>
      </p:sp>
    </p:spTree>
    <p:extLst>
      <p:ext uri="{BB962C8B-B14F-4D97-AF65-F5344CB8AC3E}">
        <p14:creationId xmlns:p14="http://schemas.microsoft.com/office/powerpoint/2010/main" val="22131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18E84-7EC2-7CD8-ABF0-A5EF2CFB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880914A-622D-C9A3-CE68-F21E74F461F1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B530FA64-8B18-820E-D02F-2E79FA0E1EC6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662C5CE-7350-5A82-8BA1-503D13E0D442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E090AF-632B-04FC-7E3F-9125FDE5474A}"/>
              </a:ext>
            </a:extLst>
          </p:cNvPr>
          <p:cNvSpPr txBox="1"/>
          <p:nvPr/>
        </p:nvSpPr>
        <p:spPr>
          <a:xfrm>
            <a:off x="762000" y="508000"/>
            <a:ext cx="6229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Definition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8" name="내용 개체 틀 4" descr="텍스트, 라인, 스크린샷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BDDBCD-1717-53B5-50B9-307F121B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3" r="-1"/>
          <a:stretch>
            <a:fillRect/>
          </a:stretch>
        </p:blipFill>
        <p:spPr>
          <a:xfrm>
            <a:off x="1075536" y="2109609"/>
            <a:ext cx="8667750" cy="41352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B8FC335-E27C-F068-F2F0-819A45E2D7EE}"/>
              </a:ext>
            </a:extLst>
          </p:cNvPr>
          <p:cNvSpPr/>
          <p:nvPr/>
        </p:nvSpPr>
        <p:spPr>
          <a:xfrm>
            <a:off x="2088682" y="1163181"/>
            <a:ext cx="8251658" cy="2617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10BB0BA-7C7B-F995-E3AC-2E3CD135DDB9}"/>
              </a:ext>
            </a:extLst>
          </p:cNvPr>
          <p:cNvSpPr/>
          <p:nvPr/>
        </p:nvSpPr>
        <p:spPr>
          <a:xfrm>
            <a:off x="3680799" y="1714500"/>
            <a:ext cx="2344616" cy="2617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1BE8C-41FB-4B82-8FE3-EC1FA85C826E}"/>
              </a:ext>
            </a:extLst>
          </p:cNvPr>
          <p:cNvSpPr txBox="1"/>
          <p:nvPr/>
        </p:nvSpPr>
        <p:spPr>
          <a:xfrm>
            <a:off x="762000" y="1092775"/>
            <a:ext cx="10915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Obesity is a chronic, heterogeneous, neuroendocrine, progressive and/or relapsing disease impacted by the obesogenic environment and genetic susceptibility factors resulting in excess or abnormally distributed adiposity which impairs overall health.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F6013-1B73-86A3-5F52-8401C1F79491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2025 Obesity fact sheet</a:t>
            </a:r>
          </a:p>
        </p:txBody>
      </p:sp>
    </p:spTree>
    <p:extLst>
      <p:ext uri="{BB962C8B-B14F-4D97-AF65-F5344CB8AC3E}">
        <p14:creationId xmlns:p14="http://schemas.microsoft.com/office/powerpoint/2010/main" val="415191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57366F-A625-12E8-F1CC-357683BDB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5C903E5-2CD5-675B-4651-9315A9BF7111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0C96E241-0F19-FBB6-FD75-B5CB8FD7EB2A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750883E-22FF-1B13-AD45-E23C751B47D3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B5A98AE-7C4D-C2B2-1602-25AD55496F72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STEP-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HFpEF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Tral: 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심부전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78013F3-5E23-AA74-1E63-EEE2EDDEE213}"/>
              </a:ext>
            </a:extLst>
          </p:cNvPr>
          <p:cNvGrpSpPr/>
          <p:nvPr/>
        </p:nvGrpSpPr>
        <p:grpSpPr>
          <a:xfrm>
            <a:off x="870552" y="1313365"/>
            <a:ext cx="5125852" cy="4864277"/>
            <a:chOff x="819752" y="1376865"/>
            <a:chExt cx="5125852" cy="4864277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84CF3A65-B251-C68E-A230-BD1A059CF112}"/>
                </a:ext>
              </a:extLst>
            </p:cNvPr>
            <p:cNvSpPr/>
            <p:nvPr/>
          </p:nvSpPr>
          <p:spPr>
            <a:xfrm>
              <a:off x="819752" y="1779529"/>
              <a:ext cx="4781373" cy="1393467"/>
            </a:xfrm>
            <a:prstGeom prst="roundRect">
              <a:avLst>
                <a:gd name="adj" fmla="val 5313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FE280E77-7DA5-238F-0A6E-DF1B5E2384F1}"/>
                </a:ext>
              </a:extLst>
            </p:cNvPr>
            <p:cNvSpPr/>
            <p:nvPr/>
          </p:nvSpPr>
          <p:spPr>
            <a:xfrm>
              <a:off x="819752" y="3313602"/>
              <a:ext cx="4781373" cy="1393467"/>
            </a:xfrm>
            <a:prstGeom prst="roundRect">
              <a:avLst>
                <a:gd name="adj" fmla="val 5313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7D02D902-3B7A-8BDF-4247-34BE6724FE41}"/>
                </a:ext>
              </a:extLst>
            </p:cNvPr>
            <p:cNvSpPr/>
            <p:nvPr/>
          </p:nvSpPr>
          <p:spPr>
            <a:xfrm>
              <a:off x="819752" y="4847675"/>
              <a:ext cx="4781373" cy="1393467"/>
            </a:xfrm>
            <a:prstGeom prst="roundRect">
              <a:avLst>
                <a:gd name="adj" fmla="val 5313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28A5A3F-38F4-B96E-D4B6-6BDC597C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00" t="50831" r="935" b="927"/>
            <a:stretch>
              <a:fillRect/>
            </a:stretch>
          </p:blipFill>
          <p:spPr>
            <a:xfrm>
              <a:off x="930275" y="3371791"/>
              <a:ext cx="3451225" cy="120792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3A02E63-6A38-1997-97C1-06B7FDD4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31" t="1073" r="808" b="2007"/>
            <a:stretch>
              <a:fillRect/>
            </a:stretch>
          </p:blipFill>
          <p:spPr>
            <a:xfrm>
              <a:off x="930275" y="4906973"/>
              <a:ext cx="3451225" cy="11867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73BE281F-856F-E91B-D032-50A32093C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51" t="777" r="1458" b="50257"/>
            <a:stretch>
              <a:fillRect/>
            </a:stretch>
          </p:blipFill>
          <p:spPr>
            <a:xfrm>
              <a:off x="930275" y="1868708"/>
              <a:ext cx="3451225" cy="1235850"/>
            </a:xfrm>
            <a:prstGeom prst="rect">
              <a:avLst/>
            </a:prstGeom>
          </p:spPr>
        </p:pic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711526F-27F0-B563-F59D-5CB4D90A66F4}"/>
                </a:ext>
              </a:extLst>
            </p:cNvPr>
            <p:cNvSpPr/>
            <p:nvPr/>
          </p:nvSpPr>
          <p:spPr>
            <a:xfrm>
              <a:off x="3326793" y="2782631"/>
              <a:ext cx="2618811" cy="261487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심부전 관련 증상 및 신체 제한 개선</a:t>
              </a: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A244D156-4CC8-52A7-550C-C39B01FBCF7E}"/>
                </a:ext>
              </a:extLst>
            </p:cNvPr>
            <p:cNvSpPr/>
            <p:nvPr/>
          </p:nvSpPr>
          <p:spPr>
            <a:xfrm>
              <a:off x="3326793" y="4323063"/>
              <a:ext cx="2618811" cy="261487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체중 개선 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</a:t>
              </a: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위약대비 </a:t>
              </a:r>
              <a:r>
                <a:rPr lang="en-US" altLang="ko-KR" sz="1200" dirty="0">
                  <a:solidFill>
                    <a:srgbClr val="FFC000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-10.7kg)</a:t>
              </a: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D9E6C882-B475-D575-2838-5849F2009776}"/>
                </a:ext>
              </a:extLst>
            </p:cNvPr>
            <p:cNvSpPr/>
            <p:nvPr/>
          </p:nvSpPr>
          <p:spPr>
            <a:xfrm>
              <a:off x="3326793" y="5863494"/>
              <a:ext cx="2618811" cy="261487"/>
            </a:xfrm>
            <a:prstGeom prst="roundRect">
              <a:avLst>
                <a:gd name="adj" fmla="val 50000"/>
              </a:avLst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운동 능력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신체 제한 향상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88C59E-F2E8-4675-4E31-C1911DFFC5EC}"/>
                </a:ext>
              </a:extLst>
            </p:cNvPr>
            <p:cNvSpPr txBox="1"/>
            <p:nvPr/>
          </p:nvSpPr>
          <p:spPr>
            <a:xfrm>
              <a:off x="1147754" y="1376865"/>
              <a:ext cx="28146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STEP-</a:t>
              </a:r>
              <a:r>
                <a:rPr lang="en-US" altLang="ko-KR" dirty="0" err="1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HFpEF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(2023)</a:t>
              </a:r>
            </a:p>
          </p:txBody>
        </p:sp>
        <p:pic>
          <p:nvPicPr>
            <p:cNvPr id="36" name="그래픽 35" descr="배지 체크 표시1 단색으로 채워진">
              <a:extLst>
                <a:ext uri="{FF2B5EF4-FFF2-40B4-BE49-F238E27FC236}">
                  <a16:creationId xmlns:a16="http://schemas.microsoft.com/office/drawing/2014/main" id="{6A3A7220-8A1C-BB3A-2497-36FEF0C24D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0275" y="1455142"/>
              <a:ext cx="218746" cy="218746"/>
            </a:xfrm>
            <a:prstGeom prst="rect">
              <a:avLst/>
            </a:prstGeom>
          </p:spPr>
        </p:pic>
      </p:grp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07B10B17-A06B-8EC6-D641-80937823B733}"/>
              </a:ext>
            </a:extLst>
          </p:cNvPr>
          <p:cNvSpPr/>
          <p:nvPr/>
        </p:nvSpPr>
        <p:spPr>
          <a:xfrm>
            <a:off x="6197299" y="1716029"/>
            <a:ext cx="4781373" cy="1393467"/>
          </a:xfrm>
          <a:prstGeom prst="roundRect">
            <a:avLst>
              <a:gd name="adj" fmla="val 5313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E98F796-0822-BFE8-6B5C-ACFC67490A85}"/>
              </a:ext>
            </a:extLst>
          </p:cNvPr>
          <p:cNvSpPr/>
          <p:nvPr/>
        </p:nvSpPr>
        <p:spPr>
          <a:xfrm>
            <a:off x="6197299" y="3250102"/>
            <a:ext cx="4781373" cy="1393467"/>
          </a:xfrm>
          <a:prstGeom prst="roundRect">
            <a:avLst>
              <a:gd name="adj" fmla="val 5313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8C6FDC0-D933-51A8-0544-4EC5CFC47313}"/>
              </a:ext>
            </a:extLst>
          </p:cNvPr>
          <p:cNvSpPr/>
          <p:nvPr/>
        </p:nvSpPr>
        <p:spPr>
          <a:xfrm>
            <a:off x="6197299" y="4784175"/>
            <a:ext cx="4781373" cy="1393467"/>
          </a:xfrm>
          <a:prstGeom prst="roundRect">
            <a:avLst>
              <a:gd name="adj" fmla="val 5313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71E9CC-57A7-9C00-BBF9-F80F87BF25D7}"/>
              </a:ext>
            </a:extLst>
          </p:cNvPr>
          <p:cNvSpPr txBox="1"/>
          <p:nvPr/>
        </p:nvSpPr>
        <p:spPr>
          <a:xfrm>
            <a:off x="6525301" y="1313365"/>
            <a:ext cx="2814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STEP-</a:t>
            </a:r>
            <a:r>
              <a:rPr lang="en-US" altLang="ko-KR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HFpEF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DM (2024)</a:t>
            </a:r>
          </a:p>
        </p:txBody>
      </p:sp>
      <p:pic>
        <p:nvPicPr>
          <p:cNvPr id="49" name="그래픽 48" descr="배지 체크 표시1 단색으로 채워진">
            <a:extLst>
              <a:ext uri="{FF2B5EF4-FFF2-40B4-BE49-F238E27FC236}">
                <a16:creationId xmlns:a16="http://schemas.microsoft.com/office/drawing/2014/main" id="{2F3561EC-1B46-3139-F990-3CC4418528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7822" y="1391642"/>
            <a:ext cx="218746" cy="218746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D2257BD7-6839-858F-B272-9F048A9986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1" t="779" r="1213" b="51529"/>
          <a:stretch>
            <a:fillRect/>
          </a:stretch>
        </p:blipFill>
        <p:spPr>
          <a:xfrm>
            <a:off x="6344485" y="1817574"/>
            <a:ext cx="2589965" cy="1217403"/>
          </a:xfrm>
          <a:prstGeom prst="rect">
            <a:avLst/>
          </a:prstGeom>
          <a:ln>
            <a:noFill/>
          </a:ln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C56DC7A-A16B-3CBB-7F05-E9D147A2F3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5" t="50192" r="833" b="737"/>
          <a:stretch>
            <a:fillRect/>
          </a:stretch>
        </p:blipFill>
        <p:spPr>
          <a:xfrm>
            <a:off x="6344485" y="3314746"/>
            <a:ext cx="2595933" cy="1252613"/>
          </a:xfrm>
          <a:prstGeom prst="rect">
            <a:avLst/>
          </a:prstGeom>
          <a:ln>
            <a:noFill/>
          </a:ln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1F6FFD8F-158C-8391-9961-D8C99E6EA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85" y="4866972"/>
            <a:ext cx="2612088" cy="1227872"/>
          </a:xfrm>
          <a:prstGeom prst="rect">
            <a:avLst/>
          </a:prstGeom>
          <a:ln w="6350">
            <a:noFill/>
          </a:ln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A69FD4F1-7D4E-B46B-3F5F-8779E740B295}"/>
              </a:ext>
            </a:extLst>
          </p:cNvPr>
          <p:cNvSpPr/>
          <p:nvPr/>
        </p:nvSpPr>
        <p:spPr>
          <a:xfrm>
            <a:off x="8704340" y="2719131"/>
            <a:ext cx="2618811" cy="261487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심부전 관련 증상 및 신체 제한 개선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3BFF64B0-76BA-591A-2F5F-7B6F4CEA98AD}"/>
              </a:ext>
            </a:extLst>
          </p:cNvPr>
          <p:cNvSpPr/>
          <p:nvPr/>
        </p:nvSpPr>
        <p:spPr>
          <a:xfrm>
            <a:off x="8704340" y="4259563"/>
            <a:ext cx="2618811" cy="261487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체중 개선 </a:t>
            </a: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위약대비 </a:t>
            </a:r>
            <a:r>
              <a:rPr lang="en-US" altLang="ko-KR" sz="1200" dirty="0">
                <a:solidFill>
                  <a:srgbClr val="FFC00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-6.4kg)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44455739-BE9B-9ACE-650C-054D87B729F4}"/>
              </a:ext>
            </a:extLst>
          </p:cNvPr>
          <p:cNvSpPr/>
          <p:nvPr/>
        </p:nvSpPr>
        <p:spPr>
          <a:xfrm>
            <a:off x="8704340" y="5799994"/>
            <a:ext cx="2618811" cy="261487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운동 능력</a:t>
            </a: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신체 제한 향상</a:t>
            </a:r>
          </a:p>
        </p:txBody>
      </p:sp>
    </p:spTree>
    <p:extLst>
      <p:ext uri="{BB962C8B-B14F-4D97-AF65-F5344CB8AC3E}">
        <p14:creationId xmlns:p14="http://schemas.microsoft.com/office/powerpoint/2010/main" val="282138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F21CA-BAD3-374F-F884-D557980C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1D6A61A0-FC1B-002A-1023-AFE3242AB611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9D4157E-10EB-7051-0A0A-99A0CF55964E}"/>
                </a:ext>
              </a:extLst>
            </p:cNvPr>
            <p:cNvGrpSpPr/>
            <p:nvPr/>
          </p:nvGrpSpPr>
          <p:grpSpPr>
            <a:xfrm>
              <a:off x="0" y="0"/>
              <a:ext cx="11847521" cy="6553200"/>
              <a:chOff x="0" y="0"/>
              <a:chExt cx="11847521" cy="6553200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E865690-9BF7-BC2F-4D50-39B800E4D87A}"/>
                  </a:ext>
                </a:extLst>
              </p:cNvPr>
              <p:cNvSpPr/>
              <p:nvPr/>
            </p:nvSpPr>
            <p:spPr>
              <a:xfrm>
                <a:off x="0" y="0"/>
                <a:ext cx="4019550" cy="1581150"/>
              </a:xfrm>
              <a:prstGeom prst="rect">
                <a:avLst/>
              </a:prstGeom>
              <a:solidFill>
                <a:srgbClr val="0FA1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F2A2CB39-B1E7-F5BA-2B6F-1099489279B1}"/>
                  </a:ext>
                </a:extLst>
              </p:cNvPr>
              <p:cNvSpPr/>
              <p:nvPr/>
            </p:nvSpPr>
            <p:spPr>
              <a:xfrm>
                <a:off x="344479" y="304800"/>
                <a:ext cx="11503042" cy="624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7513D7-BAD4-FD7D-610E-00748E223734}"/>
                </a:ext>
              </a:extLst>
            </p:cNvPr>
            <p:cNvSpPr txBox="1"/>
            <p:nvPr/>
          </p:nvSpPr>
          <p:spPr>
            <a:xfrm>
              <a:off x="5581650" y="6255441"/>
              <a:ext cx="60960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altLang="ko-KR" sz="1100" i="1" dirty="0"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Lancet Diabetes Endocrinol 2024;12:631-42.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59F06C7-57A7-F2E4-3D82-5CA7DC84F95D}"/>
              </a:ext>
            </a:extLst>
          </p:cNvPr>
          <p:cNvSpPr/>
          <p:nvPr/>
        </p:nvSpPr>
        <p:spPr>
          <a:xfrm>
            <a:off x="874712" y="1295975"/>
            <a:ext cx="5837745" cy="4904801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5CCD7-33C9-9252-4A03-1271BF3926C6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STEP 10-Diabetes prevention 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E2DCE05-40AA-F5A0-7A96-938D78301C01}"/>
              </a:ext>
            </a:extLst>
          </p:cNvPr>
          <p:cNvGrpSpPr/>
          <p:nvPr/>
        </p:nvGrpSpPr>
        <p:grpSpPr>
          <a:xfrm>
            <a:off x="933169" y="1394348"/>
            <a:ext cx="5655384" cy="4694302"/>
            <a:chOff x="-950430" y="1402446"/>
            <a:chExt cx="5920409" cy="523163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7CCA1F6-E9A2-94D7-63CA-312BC637E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9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50430" y="1402446"/>
              <a:ext cx="5920409" cy="5231638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080B19F-E226-5B48-663D-8657E15DE676}"/>
                </a:ext>
              </a:extLst>
            </p:cNvPr>
            <p:cNvSpPr/>
            <p:nvPr/>
          </p:nvSpPr>
          <p:spPr>
            <a:xfrm>
              <a:off x="1277693" y="4485249"/>
              <a:ext cx="844952" cy="16135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44A625E-3E1E-7686-3D71-9B416BB57234}"/>
              </a:ext>
            </a:extLst>
          </p:cNvPr>
          <p:cNvGrpSpPr/>
          <p:nvPr/>
        </p:nvGrpSpPr>
        <p:grpSpPr>
          <a:xfrm>
            <a:off x="6995650" y="1574800"/>
            <a:ext cx="4358149" cy="2215991"/>
            <a:chOff x="6995650" y="1574800"/>
            <a:chExt cx="4358149" cy="221599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8FDF349-2B55-6EFD-7D58-7B5CF775D449}"/>
                </a:ext>
              </a:extLst>
            </p:cNvPr>
            <p:cNvSpPr/>
            <p:nvPr/>
          </p:nvSpPr>
          <p:spPr>
            <a:xfrm>
              <a:off x="10530839" y="1642359"/>
              <a:ext cx="598640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EE28B50-6F0C-541C-27BA-D25FEEC373DE}"/>
                </a:ext>
              </a:extLst>
            </p:cNvPr>
            <p:cNvSpPr/>
            <p:nvPr/>
          </p:nvSpPr>
          <p:spPr>
            <a:xfrm>
              <a:off x="7310704" y="1893690"/>
              <a:ext cx="3930383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pic>
          <p:nvPicPr>
            <p:cNvPr id="15" name="그래픽 14" descr="배지 체크 표시1 단색으로 채워진">
              <a:extLst>
                <a:ext uri="{FF2B5EF4-FFF2-40B4-BE49-F238E27FC236}">
                  <a16:creationId xmlns:a16="http://schemas.microsoft.com/office/drawing/2014/main" id="{6C43E056-DA82-2E68-D14C-51E3F3932DB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5650" y="1634604"/>
              <a:ext cx="218746" cy="218746"/>
            </a:xfrm>
            <a:prstGeom prst="rect">
              <a:avLst/>
            </a:prstGeom>
          </p:spPr>
        </p:pic>
        <p:pic>
          <p:nvPicPr>
            <p:cNvPr id="20" name="그래픽 19" descr="배지 체크 표시1 단색으로 채워진">
              <a:extLst>
                <a:ext uri="{FF2B5EF4-FFF2-40B4-BE49-F238E27FC236}">
                  <a16:creationId xmlns:a16="http://schemas.microsoft.com/office/drawing/2014/main" id="{46708CB5-030C-011E-19DA-B7FAF3B8AC8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5650" y="2201719"/>
              <a:ext cx="218746" cy="218746"/>
            </a:xfrm>
            <a:prstGeom prst="rect">
              <a:avLst/>
            </a:prstGeom>
          </p:spPr>
        </p:pic>
        <p:pic>
          <p:nvPicPr>
            <p:cNvPr id="21" name="그래픽 20" descr="배지 체크 표시1 단색으로 채워진">
              <a:extLst>
                <a:ext uri="{FF2B5EF4-FFF2-40B4-BE49-F238E27FC236}">
                  <a16:creationId xmlns:a16="http://schemas.microsoft.com/office/drawing/2014/main" id="{1C60DDAF-D85C-4EBA-C27C-CABCC62C0A3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5650" y="3249248"/>
              <a:ext cx="218746" cy="2187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04307C-C72A-8324-9AA3-02502DE6EDF5}"/>
                </a:ext>
              </a:extLst>
            </p:cNvPr>
            <p:cNvSpPr txBox="1"/>
            <p:nvPr/>
          </p:nvSpPr>
          <p:spPr>
            <a:xfrm>
              <a:off x="7195852" y="1574800"/>
              <a:ext cx="4157947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Participants aged 18 years or older with a BMI of 30 kg/m² or higher and prediabetes  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Semaglutide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2·4 mg or placebo with diet and physical activity counselling for 52 weeks, followed by a 28-week off-treatment period. </a:t>
              </a:r>
            </a:p>
            <a:p>
              <a:pPr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처음 몸무게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111.6 kg (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semaglutide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111.9 kg, placebo 111.0 kg)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14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A22BC-332B-133B-2852-03BCD52C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DB2157C-C59B-B4ED-00F7-1AB38FD2894E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0098324C-1BD2-7FA4-9AF4-27329DF2041E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D68B32-3717-3DCA-E81F-DEF4D4B40E0B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A6B1F0F-24B6-8277-FD4D-3D6601CC48BE}"/>
              </a:ext>
            </a:extLst>
          </p:cNvPr>
          <p:cNvSpPr/>
          <p:nvPr/>
        </p:nvSpPr>
        <p:spPr>
          <a:xfrm>
            <a:off x="874712" y="1640114"/>
            <a:ext cx="5837745" cy="4560662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C3817-D98C-F54E-D263-309FF8DA167C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STEP 10-Diabetes prevention 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4A4F29-DB6B-EB44-5D0A-AC05EAAD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4"/>
          <a:stretch>
            <a:fillRect/>
          </a:stretch>
        </p:blipFill>
        <p:spPr>
          <a:xfrm>
            <a:off x="1047121" y="1885950"/>
            <a:ext cx="5412059" cy="4219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248D99-DA39-4321-451F-ADB65C164EEF}"/>
              </a:ext>
            </a:extLst>
          </p:cNvPr>
          <p:cNvSpPr txBox="1"/>
          <p:nvPr/>
        </p:nvSpPr>
        <p:spPr>
          <a:xfrm>
            <a:off x="762000" y="1092775"/>
            <a:ext cx="109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Normoglycaemia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or progressed to type 2 diabetes with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semaglutide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2·4 mg versus placebo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CD3ADBD-E749-DDCE-008A-E37796C2E902}"/>
              </a:ext>
            </a:extLst>
          </p:cNvPr>
          <p:cNvGrpSpPr/>
          <p:nvPr/>
        </p:nvGrpSpPr>
        <p:grpSpPr>
          <a:xfrm>
            <a:off x="6995650" y="1908629"/>
            <a:ext cx="4358149" cy="2631490"/>
            <a:chOff x="6995650" y="1908629"/>
            <a:chExt cx="4358149" cy="2631490"/>
          </a:xfrm>
        </p:grpSpPr>
        <p:pic>
          <p:nvPicPr>
            <p:cNvPr id="16" name="그래픽 15" descr="배지 체크 표시1 단색으로 채워진">
              <a:extLst>
                <a:ext uri="{FF2B5EF4-FFF2-40B4-BE49-F238E27FC236}">
                  <a16:creationId xmlns:a16="http://schemas.microsoft.com/office/drawing/2014/main" id="{FBBAFE38-0E87-1E08-8D1E-C779B589E81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95650" y="1968433"/>
              <a:ext cx="218746" cy="218746"/>
            </a:xfrm>
            <a:prstGeom prst="rect">
              <a:avLst/>
            </a:prstGeom>
          </p:spPr>
        </p:pic>
        <p:pic>
          <p:nvPicPr>
            <p:cNvPr id="18" name="그래픽 17" descr="배지 체크 표시1 단색으로 채워진">
              <a:extLst>
                <a:ext uri="{FF2B5EF4-FFF2-40B4-BE49-F238E27FC236}">
                  <a16:creationId xmlns:a16="http://schemas.microsoft.com/office/drawing/2014/main" id="{D47C4FB6-E62B-009E-BED6-9BCB3100F2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95650" y="3030627"/>
              <a:ext cx="218746" cy="2187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35ACC0-4DB1-C2F9-F8B9-FA0083B9ED23}"/>
                </a:ext>
              </a:extLst>
            </p:cNvPr>
            <p:cNvSpPr txBox="1"/>
            <p:nvPr/>
          </p:nvSpPr>
          <p:spPr>
            <a:xfrm>
              <a:off x="7195852" y="1908629"/>
              <a:ext cx="4157947" cy="263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(A) Observed proportions of participants who reverted to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normoglycaemia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(HbA1c &lt;6·0% [&lt;42 mmol/mol] and FPG &lt;5·5 mmol/L) at week 52 (B) week 80 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(C) Observed proportions of who progressed to type 2 diabetes (HbA1c ≥6·5% [≥48 mmol/mol] or FPG ≥7·0 mmol/L, verified with a repeated blood sample within 4 weeks from baseline) at week 52 (D) week 80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91873C-6C48-4FE5-1486-7D16C099C46B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Lancet Diabetes Endocrinol 2024;12:631-42.</a:t>
            </a:r>
          </a:p>
        </p:txBody>
      </p:sp>
    </p:spTree>
    <p:extLst>
      <p:ext uri="{BB962C8B-B14F-4D97-AF65-F5344CB8AC3E}">
        <p14:creationId xmlns:p14="http://schemas.microsoft.com/office/powerpoint/2010/main" val="368920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7DF9D-E120-0906-0DF1-47F35CAF4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826FE8F-A7D5-38B2-9B51-0658FD8645F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5D95DF4-5878-6BED-50E3-97979DDDCC03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981CBBB-6946-EE02-BC47-31D2711161DF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BB69A5D-36C8-19F5-80C2-91372D05BC20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ESSENCE study-MASH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906A97-45BA-D557-1809-1E541C40E09C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2025;392:2089-99.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7EF10DC-BBA4-F7A2-D655-1D7C17D7083F}"/>
              </a:ext>
            </a:extLst>
          </p:cNvPr>
          <p:cNvSpPr/>
          <p:nvPr/>
        </p:nvSpPr>
        <p:spPr>
          <a:xfrm>
            <a:off x="874712" y="1295975"/>
            <a:ext cx="5837745" cy="4904801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8BD0DD0-F5DD-42AB-27BB-A73EE5195F47}"/>
              </a:ext>
            </a:extLst>
          </p:cNvPr>
          <p:cNvGrpSpPr/>
          <p:nvPr/>
        </p:nvGrpSpPr>
        <p:grpSpPr>
          <a:xfrm>
            <a:off x="1227514" y="1441144"/>
            <a:ext cx="5201004" cy="4637223"/>
            <a:chOff x="241853" y="1253463"/>
            <a:chExt cx="6023112" cy="5370216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853AD56-796D-9D08-550D-EAFD3B445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853" y="1253463"/>
              <a:ext cx="6023112" cy="5370216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178B52E-0201-EA05-97D0-E33F3300FFEE}"/>
                </a:ext>
              </a:extLst>
            </p:cNvPr>
            <p:cNvSpPr/>
            <p:nvPr/>
          </p:nvSpPr>
          <p:spPr>
            <a:xfrm>
              <a:off x="241853" y="3538627"/>
              <a:ext cx="6023112" cy="579107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FDD1C35-3DA1-D2A7-0702-96B6D3E22195}"/>
                </a:ext>
              </a:extLst>
            </p:cNvPr>
            <p:cNvSpPr/>
            <p:nvPr/>
          </p:nvSpPr>
          <p:spPr>
            <a:xfrm>
              <a:off x="241853" y="5071879"/>
              <a:ext cx="6023112" cy="54601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556C43F-50F7-8299-560E-258FF2CF8E4E}"/>
              </a:ext>
            </a:extLst>
          </p:cNvPr>
          <p:cNvSpPr/>
          <p:nvPr/>
        </p:nvSpPr>
        <p:spPr>
          <a:xfrm>
            <a:off x="8987105" y="1693662"/>
            <a:ext cx="2095234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2232887-C19F-4854-A5BC-485012442DF4}"/>
              </a:ext>
            </a:extLst>
          </p:cNvPr>
          <p:cNvSpPr/>
          <p:nvPr/>
        </p:nvSpPr>
        <p:spPr>
          <a:xfrm>
            <a:off x="7258317" y="1931786"/>
            <a:ext cx="2290495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18C8F9D-686C-E409-64E1-D34E5E626A75}"/>
              </a:ext>
            </a:extLst>
          </p:cNvPr>
          <p:cNvGrpSpPr/>
          <p:nvPr/>
        </p:nvGrpSpPr>
        <p:grpSpPr>
          <a:xfrm>
            <a:off x="6995650" y="1618344"/>
            <a:ext cx="4358149" cy="1400383"/>
            <a:chOff x="6995650" y="1400632"/>
            <a:chExt cx="4358149" cy="1400383"/>
          </a:xfrm>
        </p:grpSpPr>
        <p:pic>
          <p:nvPicPr>
            <p:cNvPr id="16" name="그래픽 15" descr="배지 체크 표시1 단색으로 채워진">
              <a:extLst>
                <a:ext uri="{FF2B5EF4-FFF2-40B4-BE49-F238E27FC236}">
                  <a16:creationId xmlns:a16="http://schemas.microsoft.com/office/drawing/2014/main" id="{031EFDF0-CCA9-D386-3191-606474C3B7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95650" y="1460436"/>
              <a:ext cx="218746" cy="218746"/>
            </a:xfrm>
            <a:prstGeom prst="rect">
              <a:avLst/>
            </a:prstGeom>
          </p:spPr>
        </p:pic>
        <p:pic>
          <p:nvPicPr>
            <p:cNvPr id="17" name="그래픽 16" descr="배지 체크 표시1 단색으로 채워진">
              <a:extLst>
                <a:ext uri="{FF2B5EF4-FFF2-40B4-BE49-F238E27FC236}">
                  <a16:creationId xmlns:a16="http://schemas.microsoft.com/office/drawing/2014/main" id="{DA9E6F40-17BC-6DCB-9C19-CAEAFD38E8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95650" y="2046601"/>
              <a:ext cx="218746" cy="2187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C73CF4-02AA-5383-8223-834918C5703A}"/>
                </a:ext>
              </a:extLst>
            </p:cNvPr>
            <p:cNvSpPr txBox="1"/>
            <p:nvPr/>
          </p:nvSpPr>
          <p:spPr>
            <a:xfrm>
              <a:off x="7195852" y="1400632"/>
              <a:ext cx="4157947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1197 patients with biopsy-defined MASH and fibrosis stage 2 or 3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Once-weekly subcutaneous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semaglutide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at a dose of 2.4 mg or placebo for 240 weeks.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07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242E5-B86B-275B-A46D-0B29DE354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E80CE7C-BE2B-18AA-AD62-BCB07F29C7DE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E930ECA-0F90-824C-0D74-3A27CB334CCC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DFB6C97-41B7-8BF0-2518-4EF1CF039B53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261E277-9AB0-6B68-5678-04F0CCCDE7D4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72092-9456-132C-2BAF-648385BD0E6F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ESSENCE study-MASH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6C9E31D-1DD1-6D64-76F9-C293F152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58"/>
          <a:stretch>
            <a:fillRect/>
          </a:stretch>
        </p:blipFill>
        <p:spPr>
          <a:xfrm>
            <a:off x="6780846" y="1454150"/>
            <a:ext cx="4149588" cy="447908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77F428-4139-A189-540D-3A0AF87910DC}"/>
              </a:ext>
            </a:extLst>
          </p:cNvPr>
          <p:cNvGrpSpPr/>
          <p:nvPr/>
        </p:nvGrpSpPr>
        <p:grpSpPr>
          <a:xfrm>
            <a:off x="1082356" y="1739900"/>
            <a:ext cx="5521644" cy="4203700"/>
            <a:chOff x="241852" y="1540565"/>
            <a:chExt cx="6158947" cy="495230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469317CA-B0A4-C06B-D6B9-77AF15D09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852" y="1540565"/>
              <a:ext cx="6158947" cy="4952309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C6B0ABB-242F-3C47-CF0F-68A05C8D33C0}"/>
                </a:ext>
              </a:extLst>
            </p:cNvPr>
            <p:cNvSpPr/>
            <p:nvPr/>
          </p:nvSpPr>
          <p:spPr>
            <a:xfrm>
              <a:off x="1382751" y="2152185"/>
              <a:ext cx="256478" cy="26763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058A2B4-BDFC-24CC-BFB4-3A42691C187C}"/>
                </a:ext>
              </a:extLst>
            </p:cNvPr>
            <p:cNvSpPr/>
            <p:nvPr/>
          </p:nvSpPr>
          <p:spPr>
            <a:xfrm>
              <a:off x="4512526" y="2917902"/>
              <a:ext cx="256478" cy="26763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EAC89E-4A78-EE35-BA6C-DB68E9229AF4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2025;392:2089-99.</a:t>
            </a:r>
          </a:p>
        </p:txBody>
      </p:sp>
    </p:spTree>
    <p:extLst>
      <p:ext uri="{BB962C8B-B14F-4D97-AF65-F5344CB8AC3E}">
        <p14:creationId xmlns:p14="http://schemas.microsoft.com/office/powerpoint/2010/main" val="602810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11B90-67EB-23A3-ED4A-8C1537C6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AA87B9E-E129-85F9-EC78-635DC191F261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91DCCD1F-5E42-E77D-100E-C96078524783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BE54D6D-32CB-09CF-2654-45A16536E4D4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D06AF03-70BF-36E9-B3A2-181F1A1858CE}"/>
              </a:ext>
            </a:extLst>
          </p:cNvPr>
          <p:cNvSpPr/>
          <p:nvPr/>
        </p:nvSpPr>
        <p:spPr>
          <a:xfrm>
            <a:off x="874712" y="1295975"/>
            <a:ext cx="5837745" cy="4904801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96134-3AFE-E3C0-C605-01589A9ECD1B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STEP 9-OA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F132BD3-5820-050A-C2DA-FD25111F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471044"/>
            <a:ext cx="5201004" cy="4554662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AC9921B7-C7FB-9FEC-32BE-E1F032DF4C4B}"/>
              </a:ext>
            </a:extLst>
          </p:cNvPr>
          <p:cNvSpPr/>
          <p:nvPr/>
        </p:nvSpPr>
        <p:spPr>
          <a:xfrm>
            <a:off x="1183105" y="3230881"/>
            <a:ext cx="5181600" cy="152399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07EF7-6826-3A5D-425C-177F6AEF01D2}"/>
              </a:ext>
            </a:extLst>
          </p:cNvPr>
          <p:cNvSpPr txBox="1"/>
          <p:nvPr/>
        </p:nvSpPr>
        <p:spPr>
          <a:xfrm>
            <a:off x="8549640" y="6255441"/>
            <a:ext cx="3128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2024;391:1573-83.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8700DED-3DAC-2165-D890-D514825C3DBB}"/>
              </a:ext>
            </a:extLst>
          </p:cNvPr>
          <p:cNvGrpSpPr/>
          <p:nvPr/>
        </p:nvGrpSpPr>
        <p:grpSpPr>
          <a:xfrm>
            <a:off x="6995650" y="1618344"/>
            <a:ext cx="4358149" cy="1569660"/>
            <a:chOff x="6995650" y="1618344"/>
            <a:chExt cx="4358149" cy="156966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E6E9745-6D5B-B1A2-2355-63521A9DE642}"/>
                </a:ext>
              </a:extLst>
            </p:cNvPr>
            <p:cNvSpPr/>
            <p:nvPr/>
          </p:nvSpPr>
          <p:spPr>
            <a:xfrm>
              <a:off x="8864574" y="1686629"/>
              <a:ext cx="2045361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46FC758-7191-492D-2F4B-A094216FE876}"/>
                </a:ext>
              </a:extLst>
            </p:cNvPr>
            <p:cNvSpPr/>
            <p:nvPr/>
          </p:nvSpPr>
          <p:spPr>
            <a:xfrm>
              <a:off x="7257364" y="1934347"/>
              <a:ext cx="4059924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ACAA9CB-8F0B-3999-DCCE-F6EA4B842E0A}"/>
                </a:ext>
              </a:extLst>
            </p:cNvPr>
            <p:cNvSpPr/>
            <p:nvPr/>
          </p:nvSpPr>
          <p:spPr>
            <a:xfrm>
              <a:off x="7257364" y="2182065"/>
              <a:ext cx="3814496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BCFAD91-F778-0438-B956-BD7BA61840B4}"/>
                </a:ext>
              </a:extLst>
            </p:cNvPr>
            <p:cNvSpPr/>
            <p:nvPr/>
          </p:nvSpPr>
          <p:spPr>
            <a:xfrm>
              <a:off x="7257365" y="2429783"/>
              <a:ext cx="3151556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CF6E6589-F353-4198-CA6E-1D19AF1A3DEA}"/>
                </a:ext>
              </a:extLst>
            </p:cNvPr>
            <p:cNvSpPr/>
            <p:nvPr/>
          </p:nvSpPr>
          <p:spPr>
            <a:xfrm>
              <a:off x="7257364" y="2677502"/>
              <a:ext cx="3936415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8775404-A9FE-D070-770B-6528CF74908D}"/>
                </a:ext>
              </a:extLst>
            </p:cNvPr>
            <p:cNvGrpSpPr/>
            <p:nvPr/>
          </p:nvGrpSpPr>
          <p:grpSpPr>
            <a:xfrm>
              <a:off x="6995650" y="1618344"/>
              <a:ext cx="4358149" cy="1569660"/>
              <a:chOff x="6995650" y="1400632"/>
              <a:chExt cx="4358149" cy="1569660"/>
            </a:xfrm>
          </p:grpSpPr>
          <p:pic>
            <p:nvPicPr>
              <p:cNvPr id="7" name="그래픽 6" descr="배지 체크 표시1 단색으로 채워진">
                <a:extLst>
                  <a:ext uri="{FF2B5EF4-FFF2-40B4-BE49-F238E27FC236}">
                    <a16:creationId xmlns:a16="http://schemas.microsoft.com/office/drawing/2014/main" id="{3E42DC94-D02F-A64C-F4BB-DAA104C66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95650" y="1460436"/>
                <a:ext cx="218746" cy="218746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81EB9-E8BF-03E2-3AA2-0872D86DA80D}"/>
                  </a:ext>
                </a:extLst>
              </p:cNvPr>
              <p:cNvSpPr txBox="1"/>
              <p:nvPr/>
            </p:nvSpPr>
            <p:spPr>
              <a:xfrm>
                <a:off x="7195852" y="1400632"/>
                <a:ext cx="415794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0">
                  <a:spcAft>
                    <a:spcPts val="600"/>
                  </a:spcAft>
                </a:pP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Medium" panose="02000603000000020004" pitchFamily="50" charset="-127"/>
                    <a:ea typeface="Pretendard Medium" panose="02000603000000020004" pitchFamily="50" charset="-127"/>
                    <a:cs typeface="Pretendard Medium" panose="02000603000000020004" pitchFamily="50" charset="-127"/>
                  </a:rPr>
                  <a:t>Participants with obesity (a body-mass index [BMI; the weight in kilograms divided by the square of the height in meters] of ≥30) and a clinical and radiologic diagnosis of moderate knee osteoarthritis with at least moderate pain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033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BA07C-D7C4-DBF5-1A95-57547B03D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8DC9D61-A3B8-F582-CAC9-587B7DD8D924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1D4F162D-B816-5B4C-56DF-C5A4508A6B59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3034167-3734-C723-0793-E81A843FB6FC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B2EB89F-2B05-B777-051E-C7194770B08B}"/>
              </a:ext>
            </a:extLst>
          </p:cNvPr>
          <p:cNvSpPr/>
          <p:nvPr/>
        </p:nvSpPr>
        <p:spPr>
          <a:xfrm>
            <a:off x="6187014" y="1295976"/>
            <a:ext cx="5130273" cy="4904800"/>
          </a:xfrm>
          <a:prstGeom prst="roundRect">
            <a:avLst>
              <a:gd name="adj" fmla="val 3759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54E3E26-3EFE-ADA0-88D5-0A509DBEB7E7}"/>
              </a:ext>
            </a:extLst>
          </p:cNvPr>
          <p:cNvSpPr/>
          <p:nvPr/>
        </p:nvSpPr>
        <p:spPr>
          <a:xfrm>
            <a:off x="874712" y="1295976"/>
            <a:ext cx="5105174" cy="2390200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D0CA290-8CAF-85A9-161A-AF530F9DBD21}"/>
              </a:ext>
            </a:extLst>
          </p:cNvPr>
          <p:cNvSpPr/>
          <p:nvPr/>
        </p:nvSpPr>
        <p:spPr>
          <a:xfrm>
            <a:off x="874712" y="3810576"/>
            <a:ext cx="5105174" cy="2390200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59E57-AF07-4CE6-A1A4-02CA538238B9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STEP 9-OA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E74ED1A-014F-2730-3E19-1EEE9BCF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6" t="601" r="591" b="50555"/>
          <a:stretch>
            <a:fillRect/>
          </a:stretch>
        </p:blipFill>
        <p:spPr>
          <a:xfrm>
            <a:off x="1063825" y="1412929"/>
            <a:ext cx="4845385" cy="218042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D16152D-4844-F656-ABBA-382E1856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5" t="50268" r="1285" b="935"/>
          <a:stretch>
            <a:fillRect/>
          </a:stretch>
        </p:blipFill>
        <p:spPr>
          <a:xfrm>
            <a:off x="1044775" y="3932149"/>
            <a:ext cx="4845385" cy="21917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255A14-2E53-E99D-1936-7BDE840B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4" r="1524"/>
          <a:stretch>
            <a:fillRect/>
          </a:stretch>
        </p:blipFill>
        <p:spPr>
          <a:xfrm>
            <a:off x="6600795" y="1426452"/>
            <a:ext cx="4372004" cy="4655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80ED5-75AF-B3A1-661B-A368DC4E2B6D}"/>
              </a:ext>
            </a:extLst>
          </p:cNvPr>
          <p:cNvSpPr txBox="1"/>
          <p:nvPr/>
        </p:nvSpPr>
        <p:spPr>
          <a:xfrm>
            <a:off x="8549640" y="6255441"/>
            <a:ext cx="3128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2024;391:1573-83.</a:t>
            </a:r>
          </a:p>
        </p:txBody>
      </p:sp>
    </p:spTree>
    <p:extLst>
      <p:ext uri="{BB962C8B-B14F-4D97-AF65-F5344CB8AC3E}">
        <p14:creationId xmlns:p14="http://schemas.microsoft.com/office/powerpoint/2010/main" val="1124943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12A53-B46A-8010-B232-A535EC84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5907FB5-97A0-71FA-5601-41940A11B2CB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B17A7C64-16C2-0DA4-5D9F-FAA9DB644F29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4DBC4F2-B3FB-B2B7-EFA6-F3AA1D5882ED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43EC3A-F971-29ED-A735-2D2A56AA415F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Semaglutide-mental illness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B8B0B6-A083-3ACE-7EA9-B40F2A97B2C9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Lancet Psychiatry 2026 13(4):327-335.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157C92E5-4AC9-7F87-A520-320D64AE592C}"/>
              </a:ext>
            </a:extLst>
          </p:cNvPr>
          <p:cNvSpPr/>
          <p:nvPr/>
        </p:nvSpPr>
        <p:spPr>
          <a:xfrm>
            <a:off x="874712" y="1295975"/>
            <a:ext cx="5837745" cy="4904801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B57E683-D2F6-0751-7237-A9AAAF845F98}"/>
              </a:ext>
            </a:extLst>
          </p:cNvPr>
          <p:cNvSpPr/>
          <p:nvPr/>
        </p:nvSpPr>
        <p:spPr>
          <a:xfrm>
            <a:off x="8987105" y="1693662"/>
            <a:ext cx="2095234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50EEFAA-7360-3F7C-094D-D1F8C1AF8F63}"/>
              </a:ext>
            </a:extLst>
          </p:cNvPr>
          <p:cNvSpPr/>
          <p:nvPr/>
        </p:nvSpPr>
        <p:spPr>
          <a:xfrm>
            <a:off x="7258317" y="1931786"/>
            <a:ext cx="2290495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C2964B2-A9DF-CB31-0AB1-B1DA9B2EF4D7}"/>
              </a:ext>
            </a:extLst>
          </p:cNvPr>
          <p:cNvGrpSpPr/>
          <p:nvPr/>
        </p:nvGrpSpPr>
        <p:grpSpPr>
          <a:xfrm>
            <a:off x="6995650" y="1618344"/>
            <a:ext cx="4358149" cy="2800767"/>
            <a:chOff x="6995650" y="1400632"/>
            <a:chExt cx="4358149" cy="2800767"/>
          </a:xfrm>
        </p:grpSpPr>
        <p:pic>
          <p:nvPicPr>
            <p:cNvPr id="16" name="그래픽 15" descr="배지 체크 표시1 단색으로 채워진">
              <a:extLst>
                <a:ext uri="{FF2B5EF4-FFF2-40B4-BE49-F238E27FC236}">
                  <a16:creationId xmlns:a16="http://schemas.microsoft.com/office/drawing/2014/main" id="{477DD83C-66B0-103D-9459-72AF3F719E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995650" y="1460436"/>
              <a:ext cx="218746" cy="218746"/>
            </a:xfrm>
            <a:prstGeom prst="rect">
              <a:avLst/>
            </a:prstGeom>
          </p:spPr>
        </p:pic>
        <p:pic>
          <p:nvPicPr>
            <p:cNvPr id="17" name="그래픽 16" descr="배지 체크 표시1 단색으로 채워진">
              <a:extLst>
                <a:ext uri="{FF2B5EF4-FFF2-40B4-BE49-F238E27FC236}">
                  <a16:creationId xmlns:a16="http://schemas.microsoft.com/office/drawing/2014/main" id="{BBEE200F-E945-A2A6-BEAE-35EAE86D983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995650" y="2953036"/>
              <a:ext cx="218746" cy="21874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6C37D4-8AE4-B6AC-065E-032702745A8D}"/>
                </a:ext>
              </a:extLst>
            </p:cNvPr>
            <p:cNvSpPr txBox="1"/>
            <p:nvPr/>
          </p:nvSpPr>
          <p:spPr>
            <a:xfrm>
              <a:off x="7195852" y="1400632"/>
              <a:ext cx="4157947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dirty="0"/>
                <a:t>The study cohort, identified from national Swedish electronic health registers, included people with a diagnosis of depression or anxiety disorder who used any antidiabetic medication between the years 2009 and 2022. </a:t>
              </a:r>
            </a:p>
            <a:p>
              <a:r>
                <a:rPr lang="en-US" altLang="ko-KR" sz="1600" dirty="0"/>
                <a:t>GLP-1 receptor agonists, individually and as a group, were compared with non-use of GLP-1 receptor agonists and directly with other second-line antidiabetic medications. </a:t>
              </a:r>
              <a:endParaRPr lang="ko-KR" altLang="en-US" sz="1600" dirty="0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616D8B9F-3484-477C-F2A0-7C95E03E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8" y="1369392"/>
            <a:ext cx="5444310" cy="4703418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96E63EA-941E-8D49-59B9-36F914A5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Arial" panose="020B0604020202020204" pitchFamily="34" charset="0"/>
              <a:ea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  <a:ea typeface="BlinkMacSystemFont"/>
              </a:rPr>
              <a:t>. </a:t>
            </a: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  <a:ea typeface="BlinkMacSystemFont"/>
              </a:rPr>
              <a:t>2026 Apr;13(4):327-335.</a:t>
            </a: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39F4ECD-6FF1-E0F2-683D-0D344990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Arial" panose="020B0604020202020204" pitchFamily="34" charset="0"/>
              <a:ea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  <a:ea typeface="BlinkMacSystemFont"/>
              </a:rPr>
              <a:t>. </a:t>
            </a:r>
            <a:r>
              <a:rPr kumimoji="0" lang="ko-KR" altLang="ko-KR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  <a:ea typeface="BlinkMacSystemFont"/>
              </a:rPr>
              <a:t>2026 Apr;13(4):327-335.</a:t>
            </a: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12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0C727-C394-C17C-B593-DBD3EE60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9310C7E-CA6C-F4F5-CF8D-AF414B7DAF27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99129BD-B2FA-8EB0-9D35-8DF9F9BE398B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67C01DC-AE62-F8A3-5E62-37F883FD0B67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368B5-4DCB-18A4-F177-CD633C76AAE2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once weekly 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sc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(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Wegovy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 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부작용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C826A-8013-6260-7FA1-36E47A42E83E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Diabetes Care 2024;47(11):1873-88.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17B8585-FDA9-248F-7EFC-306AEDD1AF6E}"/>
              </a:ext>
            </a:extLst>
          </p:cNvPr>
          <p:cNvGrpSpPr/>
          <p:nvPr/>
        </p:nvGrpSpPr>
        <p:grpSpPr>
          <a:xfrm>
            <a:off x="3343273" y="1295976"/>
            <a:ext cx="5505454" cy="4904800"/>
            <a:chOff x="3343273" y="1295976"/>
            <a:chExt cx="5505454" cy="4904800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7E5E02D6-D5F7-B9BF-275D-D483BEF7CDEC}"/>
                </a:ext>
              </a:extLst>
            </p:cNvPr>
            <p:cNvSpPr/>
            <p:nvPr/>
          </p:nvSpPr>
          <p:spPr>
            <a:xfrm>
              <a:off x="3343273" y="1295976"/>
              <a:ext cx="5505454" cy="4904800"/>
            </a:xfrm>
            <a:prstGeom prst="roundRect">
              <a:avLst>
                <a:gd name="adj" fmla="val 5313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8920A2F1-78CA-08BD-3FCD-42DDBB2B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50" r="4270"/>
            <a:stretch>
              <a:fillRect/>
            </a:stretch>
          </p:blipFill>
          <p:spPr>
            <a:xfrm>
              <a:off x="3770673" y="1836726"/>
              <a:ext cx="4678839" cy="3984102"/>
            </a:xfrm>
            <a:prstGeom prst="rect">
              <a:avLst/>
            </a:prstGeom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ACC997E-F1FA-40A0-D401-FE92AB1B25B9}"/>
              </a:ext>
            </a:extLst>
          </p:cNvPr>
          <p:cNvGrpSpPr/>
          <p:nvPr/>
        </p:nvGrpSpPr>
        <p:grpSpPr>
          <a:xfrm>
            <a:off x="880433" y="1833806"/>
            <a:ext cx="2866104" cy="1843026"/>
            <a:chOff x="762000" y="1617929"/>
            <a:chExt cx="2866104" cy="1843026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75C7828E-E4D8-4608-827A-F9320CEC0C65}"/>
                </a:ext>
              </a:extLst>
            </p:cNvPr>
            <p:cNvSpPr/>
            <p:nvPr/>
          </p:nvSpPr>
          <p:spPr>
            <a:xfrm>
              <a:off x="762000" y="1713366"/>
              <a:ext cx="2793438" cy="1747589"/>
            </a:xfrm>
            <a:prstGeom prst="roundRect">
              <a:avLst>
                <a:gd name="adj" fmla="val 6360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BCCF20-654E-4854-233D-BF9491D97949}"/>
                </a:ext>
              </a:extLst>
            </p:cNvPr>
            <p:cNvSpPr txBox="1"/>
            <p:nvPr/>
          </p:nvSpPr>
          <p:spPr>
            <a:xfrm>
              <a:off x="848498" y="1855584"/>
              <a:ext cx="27796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Typical GI side effects of GLP-1RAs</a:t>
              </a: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BFB376D-3BC0-85C9-CF5E-359F73785C03}"/>
                </a:ext>
              </a:extLst>
            </p:cNvPr>
            <p:cNvSpPr/>
            <p:nvPr/>
          </p:nvSpPr>
          <p:spPr>
            <a:xfrm>
              <a:off x="940931" y="1665804"/>
              <a:ext cx="128587" cy="128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그래픽 30" descr="배지 체크 표시1 단색으로 채워진">
              <a:extLst>
                <a:ext uri="{FF2B5EF4-FFF2-40B4-BE49-F238E27FC236}">
                  <a16:creationId xmlns:a16="http://schemas.microsoft.com/office/drawing/2014/main" id="{3B399825-84A1-74D3-0D8A-197EC03472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033" y="1617929"/>
              <a:ext cx="218746" cy="21874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5DF7CD-0162-13E9-7EBD-BE9530567D7A}"/>
                </a:ext>
              </a:extLst>
            </p:cNvPr>
            <p:cNvSpPr txBox="1"/>
            <p:nvPr/>
          </p:nvSpPr>
          <p:spPr>
            <a:xfrm>
              <a:off x="848498" y="2371622"/>
              <a:ext cx="260362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Dose-dependent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Mild-to-moderate in severity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Transient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Mostly occur during initiation and up-titration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3053F6E-4845-2D42-AA14-F88D34A2F079}"/>
              </a:ext>
            </a:extLst>
          </p:cNvPr>
          <p:cNvGrpSpPr/>
          <p:nvPr/>
        </p:nvGrpSpPr>
        <p:grpSpPr>
          <a:xfrm>
            <a:off x="8505372" y="1425597"/>
            <a:ext cx="2866104" cy="1843026"/>
            <a:chOff x="762000" y="1617929"/>
            <a:chExt cx="2866104" cy="184302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A4EED724-19C6-D4AF-F4C3-8A39D976FF12}"/>
                </a:ext>
              </a:extLst>
            </p:cNvPr>
            <p:cNvSpPr/>
            <p:nvPr/>
          </p:nvSpPr>
          <p:spPr>
            <a:xfrm>
              <a:off x="762000" y="1713366"/>
              <a:ext cx="2793438" cy="1747589"/>
            </a:xfrm>
            <a:prstGeom prst="roundRect">
              <a:avLst>
                <a:gd name="adj" fmla="val 6360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8F91844-9926-A52B-5938-869497AAFDAA}"/>
                </a:ext>
              </a:extLst>
            </p:cNvPr>
            <p:cNvSpPr txBox="1"/>
            <p:nvPr/>
          </p:nvSpPr>
          <p:spPr>
            <a:xfrm>
              <a:off x="848498" y="1855584"/>
              <a:ext cx="27796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당뇨병성 망막병증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위약군에 비해 증가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(4.0% vs 2.7%)</a:t>
              </a: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2BE1B450-14B0-6803-5DBC-477C5349C2DC}"/>
                </a:ext>
              </a:extLst>
            </p:cNvPr>
            <p:cNvSpPr/>
            <p:nvPr/>
          </p:nvSpPr>
          <p:spPr>
            <a:xfrm>
              <a:off x="940931" y="1665804"/>
              <a:ext cx="128587" cy="128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5" name="그래픽 54" descr="배지 체크 표시1 단색으로 채워진">
              <a:extLst>
                <a:ext uri="{FF2B5EF4-FFF2-40B4-BE49-F238E27FC236}">
                  <a16:creationId xmlns:a16="http://schemas.microsoft.com/office/drawing/2014/main" id="{950305D4-97A9-E69F-B851-0685A4F6522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033" y="1617929"/>
              <a:ext cx="218746" cy="21874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8B91D6-8497-AD21-9930-6B7A0BFD72F7}"/>
                </a:ext>
              </a:extLst>
            </p:cNvPr>
            <p:cNvSpPr txBox="1"/>
            <p:nvPr/>
          </p:nvSpPr>
          <p:spPr>
            <a:xfrm>
              <a:off x="848498" y="2362097"/>
              <a:ext cx="260362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인과관계 명확하지 않음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조절되지 않거나 불안정한 당뇨병성 망막병증 사용 금기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당뇨병성 망막병증 환자에게 사용시 신중해야 하며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면밀한 모니터링 필요 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1E74F04-BAEF-73A9-6453-1A18B0426572}"/>
              </a:ext>
            </a:extLst>
          </p:cNvPr>
          <p:cNvGrpSpPr/>
          <p:nvPr/>
        </p:nvGrpSpPr>
        <p:grpSpPr>
          <a:xfrm>
            <a:off x="1189122" y="4417285"/>
            <a:ext cx="2793438" cy="1307240"/>
            <a:chOff x="762000" y="1617929"/>
            <a:chExt cx="2793438" cy="1307240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1A8B7C99-2D34-87D0-D6BC-B550E78D3921}"/>
                </a:ext>
              </a:extLst>
            </p:cNvPr>
            <p:cNvSpPr/>
            <p:nvPr/>
          </p:nvSpPr>
          <p:spPr>
            <a:xfrm>
              <a:off x="762000" y="1713366"/>
              <a:ext cx="2793438" cy="1211803"/>
            </a:xfrm>
            <a:prstGeom prst="roundRect">
              <a:avLst>
                <a:gd name="adj" fmla="val 6360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B956BC-9403-9A0B-462E-95F64BD503EB}"/>
                </a:ext>
              </a:extLst>
            </p:cNvPr>
            <p:cNvSpPr txBox="1"/>
            <p:nvPr/>
          </p:nvSpPr>
          <p:spPr>
            <a:xfrm>
              <a:off x="848498" y="1855584"/>
              <a:ext cx="261698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중증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간장애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(Child Pugh &gt;9),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중증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신장애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(GFR &lt;30 ml/min)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금기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경증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-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중등증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간장애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및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신장애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시 용량 조절은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필요없음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)</a:t>
              </a: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A4CD4F6-6A82-3BF4-8F4C-99FA25284A6F}"/>
                </a:ext>
              </a:extLst>
            </p:cNvPr>
            <p:cNvSpPr/>
            <p:nvPr/>
          </p:nvSpPr>
          <p:spPr>
            <a:xfrm>
              <a:off x="940931" y="1665804"/>
              <a:ext cx="128587" cy="128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1" name="그래픽 60" descr="배지 체크 표시1 단색으로 채워진">
              <a:extLst>
                <a:ext uri="{FF2B5EF4-FFF2-40B4-BE49-F238E27FC236}">
                  <a16:creationId xmlns:a16="http://schemas.microsoft.com/office/drawing/2014/main" id="{863B0DBF-43CB-E609-2975-49A387057D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033" y="1617929"/>
              <a:ext cx="218746" cy="218746"/>
            </a:xfrm>
            <a:prstGeom prst="rect">
              <a:avLst/>
            </a:prstGeom>
          </p:spPr>
        </p:pic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7D7C58CE-EB6D-02C2-5176-A0EBBB20B42E}"/>
              </a:ext>
            </a:extLst>
          </p:cNvPr>
          <p:cNvGrpSpPr/>
          <p:nvPr/>
        </p:nvGrpSpPr>
        <p:grpSpPr>
          <a:xfrm>
            <a:off x="8310863" y="3771361"/>
            <a:ext cx="2703480" cy="1073406"/>
            <a:chOff x="762000" y="1617929"/>
            <a:chExt cx="2703480" cy="1073406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4920B0F1-F5A1-7BEC-8630-7444989586B9}"/>
                </a:ext>
              </a:extLst>
            </p:cNvPr>
            <p:cNvSpPr/>
            <p:nvPr/>
          </p:nvSpPr>
          <p:spPr>
            <a:xfrm>
              <a:off x="762000" y="1713366"/>
              <a:ext cx="2605659" cy="977969"/>
            </a:xfrm>
            <a:prstGeom prst="roundRect">
              <a:avLst>
                <a:gd name="adj" fmla="val 10740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824C94-7054-5960-7FD5-EEE11188B420}"/>
                </a:ext>
              </a:extLst>
            </p:cNvPr>
            <p:cNvSpPr txBox="1"/>
            <p:nvPr/>
          </p:nvSpPr>
          <p:spPr>
            <a:xfrm>
              <a:off x="848498" y="1855584"/>
              <a:ext cx="261698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갑상선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수질암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다발성내분비선종증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과거력 또는 가족력 시 사용 금기</a:t>
              </a: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D79C4E28-7001-A803-F843-D5D9947863FE}"/>
                </a:ext>
              </a:extLst>
            </p:cNvPr>
            <p:cNvSpPr/>
            <p:nvPr/>
          </p:nvSpPr>
          <p:spPr>
            <a:xfrm>
              <a:off x="940931" y="1665804"/>
              <a:ext cx="128587" cy="128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래픽 66" descr="배지 체크 표시1 단색으로 채워진">
              <a:extLst>
                <a:ext uri="{FF2B5EF4-FFF2-40B4-BE49-F238E27FC236}">
                  <a16:creationId xmlns:a16="http://schemas.microsoft.com/office/drawing/2014/main" id="{22FAD554-F0EF-2892-23EC-4D6BA3E2D69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033" y="1617929"/>
              <a:ext cx="218746" cy="218746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850ACDF-4E28-6B4A-8CD7-D3B5E4613AAF}"/>
              </a:ext>
            </a:extLst>
          </p:cNvPr>
          <p:cNvGrpSpPr/>
          <p:nvPr/>
        </p:nvGrpSpPr>
        <p:grpSpPr>
          <a:xfrm>
            <a:off x="8613808" y="5229669"/>
            <a:ext cx="2703480" cy="618681"/>
            <a:chOff x="762000" y="1617929"/>
            <a:chExt cx="2703480" cy="618681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915D8271-166E-A9A0-D3C8-7069484DD21C}"/>
                </a:ext>
              </a:extLst>
            </p:cNvPr>
            <p:cNvSpPr/>
            <p:nvPr/>
          </p:nvSpPr>
          <p:spPr>
            <a:xfrm>
              <a:off x="762000" y="1713367"/>
              <a:ext cx="2400535" cy="523243"/>
            </a:xfrm>
            <a:prstGeom prst="roundRect">
              <a:avLst>
                <a:gd name="adj" fmla="val 13053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B1ABFD3-88DA-060C-175F-A4197D9395D8}"/>
                </a:ext>
              </a:extLst>
            </p:cNvPr>
            <p:cNvSpPr txBox="1"/>
            <p:nvPr/>
          </p:nvSpPr>
          <p:spPr>
            <a:xfrm>
              <a:off x="848498" y="1855584"/>
              <a:ext cx="26169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임신 계획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2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개월 전 중단</a:t>
              </a: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052FD5E1-0335-F628-14FA-6A89B8608EB2}"/>
                </a:ext>
              </a:extLst>
            </p:cNvPr>
            <p:cNvSpPr/>
            <p:nvPr/>
          </p:nvSpPr>
          <p:spPr>
            <a:xfrm>
              <a:off x="940931" y="1665804"/>
              <a:ext cx="128587" cy="128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2" name="그래픽 71" descr="배지 체크 표시1 단색으로 채워진">
              <a:extLst>
                <a:ext uri="{FF2B5EF4-FFF2-40B4-BE49-F238E27FC236}">
                  <a16:creationId xmlns:a16="http://schemas.microsoft.com/office/drawing/2014/main" id="{DFBD2F72-B377-D938-0FE2-8EDBE029BF8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033" y="1617929"/>
              <a:ext cx="218746" cy="21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163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257A4-FA93-60A1-BFBD-9E0EB95D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F0D798D-359C-547B-071A-A901148A75CF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98E9C92E-2FD8-B707-50F6-59A39F97FB64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61D325E-94A5-0FF6-686D-F07E576E446C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AD8360-B025-030D-79FB-F9B1AA11478C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안정성 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: 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위장관계 부작용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61905ED-625E-6D6B-709F-A2AA6D1ECF62}"/>
              </a:ext>
            </a:extLst>
          </p:cNvPr>
          <p:cNvGrpSpPr/>
          <p:nvPr/>
        </p:nvGrpSpPr>
        <p:grpSpPr>
          <a:xfrm>
            <a:off x="1578464" y="1609558"/>
            <a:ext cx="9035073" cy="4318000"/>
            <a:chOff x="1578464" y="1609558"/>
            <a:chExt cx="9035073" cy="4318000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055BE99E-F9BB-B268-6B12-A848363C7ED0}"/>
                </a:ext>
              </a:extLst>
            </p:cNvPr>
            <p:cNvSpPr/>
            <p:nvPr/>
          </p:nvSpPr>
          <p:spPr>
            <a:xfrm>
              <a:off x="1584814" y="1609558"/>
              <a:ext cx="2806700" cy="4318000"/>
            </a:xfrm>
            <a:prstGeom prst="roundRect">
              <a:avLst>
                <a:gd name="adj" fmla="val 39286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EDB98-4569-9E8C-25E5-3C5602F4DB40}"/>
                </a:ext>
              </a:extLst>
            </p:cNvPr>
            <p:cNvSpPr txBox="1"/>
            <p:nvPr/>
          </p:nvSpPr>
          <p:spPr>
            <a:xfrm>
              <a:off x="1578464" y="1996301"/>
              <a:ext cx="2819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오심</a:t>
              </a: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/ </a:t>
              </a:r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구토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CC744C-66CB-5CCE-AEAC-AF5FFCA34924}"/>
                </a:ext>
              </a:extLst>
            </p:cNvPr>
            <p:cNvSpPr txBox="1"/>
            <p:nvPr/>
          </p:nvSpPr>
          <p:spPr>
            <a:xfrm>
              <a:off x="1705464" y="2946307"/>
              <a:ext cx="2628111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기전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대부분 위배출지연에 따른 증상으로 보임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공복 상태에서도 발생 가능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 </a:t>
              </a:r>
            </a:p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용량 의존적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증량 속도가 빠를수록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심해짐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치료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유지시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강도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약해짐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용량 감량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치료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휴약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항구토제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투약 고려</a:t>
              </a: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7CDC5F26-B1D6-F433-A142-55976F544AF3}"/>
                </a:ext>
              </a:extLst>
            </p:cNvPr>
            <p:cNvSpPr/>
            <p:nvPr/>
          </p:nvSpPr>
          <p:spPr>
            <a:xfrm>
              <a:off x="2916164" y="2608942"/>
              <a:ext cx="144000" cy="144000"/>
            </a:xfrm>
            <a:prstGeom prst="ellipse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F2E7BB86-8D13-BE69-DC2D-65CB8C7F18C8}"/>
                </a:ext>
              </a:extLst>
            </p:cNvPr>
            <p:cNvSpPr/>
            <p:nvPr/>
          </p:nvSpPr>
          <p:spPr>
            <a:xfrm>
              <a:off x="7800487" y="1609558"/>
              <a:ext cx="2806700" cy="4318000"/>
            </a:xfrm>
            <a:prstGeom prst="roundRect">
              <a:avLst>
                <a:gd name="adj" fmla="val 39286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D223CA-923E-963E-2824-AF2A80B6218F}"/>
                </a:ext>
              </a:extLst>
            </p:cNvPr>
            <p:cNvSpPr txBox="1"/>
            <p:nvPr/>
          </p:nvSpPr>
          <p:spPr>
            <a:xfrm>
              <a:off x="7794137" y="1996301"/>
              <a:ext cx="2819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변비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50721C-0E1D-DB2C-51D3-D2236620A173}"/>
                </a:ext>
              </a:extLst>
            </p:cNvPr>
            <p:cNvSpPr txBox="1"/>
            <p:nvPr/>
          </p:nvSpPr>
          <p:spPr>
            <a:xfrm>
              <a:off x="7921137" y="2946307"/>
              <a:ext cx="2628111" cy="1461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기전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불명확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 운동성 감소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교감신경계 활성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소화 분비물 감소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식이 섬유 및 수분 섭취 감소로 설명함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수분 및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식이섬유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섭취 증가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활동량 증량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단기간 변비약 유지</a:t>
              </a: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0E0856E3-D97E-1B2C-FA10-8F9AA788FAC6}"/>
                </a:ext>
              </a:extLst>
            </p:cNvPr>
            <p:cNvSpPr/>
            <p:nvPr/>
          </p:nvSpPr>
          <p:spPr>
            <a:xfrm>
              <a:off x="9131837" y="2608942"/>
              <a:ext cx="144000" cy="144000"/>
            </a:xfrm>
            <a:prstGeom prst="ellipse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78B01C1C-5257-A73C-A84D-BDE97A20E4B0}"/>
                </a:ext>
              </a:extLst>
            </p:cNvPr>
            <p:cNvSpPr/>
            <p:nvPr/>
          </p:nvSpPr>
          <p:spPr>
            <a:xfrm>
              <a:off x="4692650" y="1609558"/>
              <a:ext cx="2806700" cy="4318000"/>
            </a:xfrm>
            <a:prstGeom prst="roundRect">
              <a:avLst>
                <a:gd name="adj" fmla="val 39286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17AA5B-5B8A-62CD-E742-6BBB1D5AD982}"/>
                </a:ext>
              </a:extLst>
            </p:cNvPr>
            <p:cNvSpPr txBox="1"/>
            <p:nvPr/>
          </p:nvSpPr>
          <p:spPr>
            <a:xfrm>
              <a:off x="4686300" y="1996301"/>
              <a:ext cx="2819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설사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7B6EB63-0E22-934F-3FB3-0D46D544C921}"/>
                </a:ext>
              </a:extLst>
            </p:cNvPr>
            <p:cNvSpPr txBox="1"/>
            <p:nvPr/>
          </p:nvSpPr>
          <p:spPr>
            <a:xfrm>
              <a:off x="4813300" y="2946307"/>
              <a:ext cx="2628111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기전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불명확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 운동성 증가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수분 흡수 감소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장내 미생물군 변화로 설명함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설사 유발하는 음식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고함량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식이섬유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날음식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맵고 기름진 음식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카페인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주류 등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)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피하도록 권유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  <a:p>
              <a:pPr marL="177800" indent="-177800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용량 감량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치료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휴약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병용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메트포르민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감량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지사제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probiotics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투약 고려</a:t>
              </a: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E02B944B-D7FE-0843-A33A-5A89C045F47E}"/>
                </a:ext>
              </a:extLst>
            </p:cNvPr>
            <p:cNvSpPr/>
            <p:nvPr/>
          </p:nvSpPr>
          <p:spPr>
            <a:xfrm>
              <a:off x="6024000" y="2608942"/>
              <a:ext cx="144000" cy="144000"/>
            </a:xfrm>
            <a:prstGeom prst="ellipse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CB728F-D90E-ADFC-973A-305E68446394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Diabetes Obes Metab. 2022;24(1):94-105</a:t>
            </a:r>
          </a:p>
        </p:txBody>
      </p:sp>
    </p:spTree>
    <p:extLst>
      <p:ext uri="{BB962C8B-B14F-4D97-AF65-F5344CB8AC3E}">
        <p14:creationId xmlns:p14="http://schemas.microsoft.com/office/powerpoint/2010/main" val="33881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57FE1-12C3-389C-B5E5-47339DE4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C2CFE6F-678E-9521-ECD3-6A2B3DB7011F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2D20B8A-20EF-C694-3F21-9DBA37118818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2FE3E6E-1E7B-7620-413B-A24C356748FE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894E56-5640-14BD-4DD7-3861452CDC22}"/>
              </a:ext>
            </a:extLst>
          </p:cNvPr>
          <p:cNvSpPr txBox="1"/>
          <p:nvPr/>
        </p:nvSpPr>
        <p:spPr>
          <a:xfrm>
            <a:off x="762000" y="508000"/>
            <a:ext cx="8521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BMI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와 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WC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에 </a:t>
            </a:r>
            <a:r>
              <a:rPr lang="ko-KR" altLang="en-US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비만병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동반 질환 위험도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37629B4-AD30-2F19-51D9-4938B01B1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14849"/>
              </p:ext>
            </p:extLst>
          </p:nvPr>
        </p:nvGraphicFramePr>
        <p:xfrm>
          <a:off x="1244600" y="1581150"/>
          <a:ext cx="9702800" cy="413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700">
                  <a:extLst>
                    <a:ext uri="{9D8B030D-6E8A-4147-A177-3AD203B41FA5}">
                      <a16:colId xmlns:a16="http://schemas.microsoft.com/office/drawing/2014/main" val="3739880872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4025297055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1503458854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1731767606"/>
                    </a:ext>
                  </a:extLst>
                </a:gridCol>
              </a:tblGrid>
              <a:tr h="34119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분류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*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체질량지수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(kg/m²)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허리둘레에 따른 비만 동반 질환의 위험도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56669"/>
                  </a:ext>
                </a:extLst>
              </a:tr>
              <a:tr h="597095">
                <a:tc vMerge="1">
                  <a:txBody>
                    <a:bodyPr/>
                    <a:lstStyle/>
                    <a:p>
                      <a:pPr latinLnBrk="1"/>
                      <a:endParaRPr lang="ko-KR" alt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&lt;90 cm (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남자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&lt;85 cm (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여자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≥90 cm (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남자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≥85 cm (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여자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68793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저체중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&lt;18.5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낮음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보통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80635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정상</a:t>
                      </a: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18.5–22.9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보통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약간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826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비만병전단계</a:t>
                      </a: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23–24.9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약간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15887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단계 </a:t>
                      </a:r>
                      <a:r>
                        <a:rPr lang="ko-KR" altLang="en-US" sz="16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비만병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25–29.9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매우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57439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단계 </a:t>
                      </a:r>
                      <a:r>
                        <a:rPr lang="ko-KR" altLang="en-US" sz="16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비만병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30–34.9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매우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가장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42643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단계 </a:t>
                      </a:r>
                      <a:r>
                        <a:rPr lang="ko-KR" altLang="en-US" sz="16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비만병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≥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35</a:t>
                      </a:r>
                      <a:endParaRPr lang="ko-KR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가장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가장 높음</a:t>
                      </a:r>
                    </a:p>
                  </a:txBody>
                  <a:tcPr marL="85299" marR="85299" marT="42650" marB="4265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186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A94AF5B-65BD-0930-70E0-BAE9B8A06BE6}"/>
              </a:ext>
            </a:extLst>
          </p:cNvPr>
          <p:cNvSpPr txBox="1"/>
          <p:nvPr/>
        </p:nvSpPr>
        <p:spPr>
          <a:xfrm>
            <a:off x="1193800" y="5869879"/>
            <a:ext cx="9305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* 비만병전단계는 과체중 또는 위험체중으로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3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단계 비만은 고도비만으로 볼 수 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9343ECE-AC2B-FA5F-35AA-4A9085A086AF}"/>
              </a:ext>
            </a:extLst>
          </p:cNvPr>
          <p:cNvSpPr/>
          <p:nvPr/>
        </p:nvSpPr>
        <p:spPr>
          <a:xfrm>
            <a:off x="6096000" y="1581150"/>
            <a:ext cx="4875094" cy="949018"/>
          </a:xfrm>
          <a:prstGeom prst="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1CFF09-4243-550B-D04D-BA8025FDAB80}"/>
              </a:ext>
            </a:extLst>
          </p:cNvPr>
          <p:cNvSpPr/>
          <p:nvPr/>
        </p:nvSpPr>
        <p:spPr>
          <a:xfrm>
            <a:off x="1244400" y="3586400"/>
            <a:ext cx="4839739" cy="2110037"/>
          </a:xfrm>
          <a:prstGeom prst="rect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03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46A01-5C7D-93D5-BDB1-D98D775F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9D09D26-6C6C-90CF-293E-3EF8533345F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E419BED-19F3-8980-D1B1-1912D724A5E2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438FCAE-3525-DD03-167F-EE472494490B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D47F56-BC3E-480B-386D-A4F1506C30EE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위장관계 부작용 완화를 위한 관리 권고안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ABC753B-C7C8-EF46-B9C1-6AD1A7E376E5}"/>
              </a:ext>
            </a:extLst>
          </p:cNvPr>
          <p:cNvGrpSpPr/>
          <p:nvPr/>
        </p:nvGrpSpPr>
        <p:grpSpPr>
          <a:xfrm>
            <a:off x="1081842" y="1694593"/>
            <a:ext cx="10028317" cy="3762776"/>
            <a:chOff x="1045558" y="1694593"/>
            <a:chExt cx="10028317" cy="376277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33E41C2-83D3-AD55-15B6-987B885A1E35}"/>
                </a:ext>
              </a:extLst>
            </p:cNvPr>
            <p:cNvGrpSpPr/>
            <p:nvPr/>
          </p:nvGrpSpPr>
          <p:grpSpPr>
            <a:xfrm>
              <a:off x="1045558" y="1694593"/>
              <a:ext cx="4937899" cy="3762776"/>
              <a:chOff x="885898" y="1694593"/>
              <a:chExt cx="4937899" cy="3762776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62F1DF06-B38D-52B7-88E2-E7B35C72B89F}"/>
                  </a:ext>
                </a:extLst>
              </p:cNvPr>
              <p:cNvGrpSpPr/>
              <p:nvPr/>
            </p:nvGrpSpPr>
            <p:grpSpPr>
              <a:xfrm>
                <a:off x="885898" y="1694593"/>
                <a:ext cx="4937899" cy="2587121"/>
                <a:chOff x="1103610" y="1694593"/>
                <a:chExt cx="4937899" cy="2587121"/>
              </a:xfrm>
            </p:grpSpPr>
            <p:sp>
              <p:nvSpPr>
                <p:cNvPr id="64" name="사각형: 둥근 모서리 63">
                  <a:extLst>
                    <a:ext uri="{FF2B5EF4-FFF2-40B4-BE49-F238E27FC236}">
                      <a16:creationId xmlns:a16="http://schemas.microsoft.com/office/drawing/2014/main" id="{E79A6625-34AF-E56C-22C4-A97672A63B45}"/>
                    </a:ext>
                  </a:extLst>
                </p:cNvPr>
                <p:cNvSpPr/>
                <p:nvPr/>
              </p:nvSpPr>
              <p:spPr>
                <a:xfrm>
                  <a:off x="1103610" y="1694593"/>
                  <a:ext cx="4937899" cy="2587121"/>
                </a:xfrm>
                <a:prstGeom prst="roundRect">
                  <a:avLst>
                    <a:gd name="adj" fmla="val 9635"/>
                  </a:avLst>
                </a:prstGeom>
                <a:solidFill>
                  <a:schemeClr val="bg1"/>
                </a:solidFill>
                <a:ln w="15875">
                  <a:solidFill>
                    <a:srgbClr val="0FA17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/>
                    <a:t>심부전 관련 증상 및 신체 제한 개선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9CA253F-6D9D-A53A-028A-B3EC159BA56B}"/>
                    </a:ext>
                  </a:extLst>
                </p:cNvPr>
                <p:cNvSpPr txBox="1"/>
                <p:nvPr/>
              </p:nvSpPr>
              <p:spPr>
                <a:xfrm>
                  <a:off x="1315425" y="1867164"/>
                  <a:ext cx="2819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dirty="0">
                      <a:solidFill>
                        <a:srgbClr val="0FA170"/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식습관 개선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78E692E-A90E-22F9-4C0C-DCC84C1E7243}"/>
                    </a:ext>
                  </a:extLst>
                </p:cNvPr>
                <p:cNvSpPr txBox="1"/>
                <p:nvPr/>
              </p:nvSpPr>
              <p:spPr>
                <a:xfrm>
                  <a:off x="2663837" y="1869157"/>
                  <a:ext cx="3242918" cy="2174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천천히 식사하기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정말 배고플 때만 식사하기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적은 양으로 식사하기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식사 후 바로 눕지 않기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포만감이 느껴지면 식사를 중단하기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식사 횟수 늘리기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식사 후 너무 활동적이지 않도록 노력하기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취침 직전에 식사 피하기</a:t>
                  </a:r>
                </a:p>
              </p:txBody>
            </p: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41D5DB4B-6D1B-BADB-A94F-BF9E5C2CF9F3}"/>
                  </a:ext>
                </a:extLst>
              </p:cNvPr>
              <p:cNvGrpSpPr/>
              <p:nvPr/>
            </p:nvGrpSpPr>
            <p:grpSpPr>
              <a:xfrm>
                <a:off x="885898" y="4444060"/>
                <a:ext cx="4937899" cy="1013309"/>
                <a:chOff x="1103610" y="4444060"/>
                <a:chExt cx="4937899" cy="1013309"/>
              </a:xfrm>
            </p:grpSpPr>
            <p:sp>
              <p:nvSpPr>
                <p:cNvPr id="73" name="사각형: 둥근 모서리 72">
                  <a:extLst>
                    <a:ext uri="{FF2B5EF4-FFF2-40B4-BE49-F238E27FC236}">
                      <a16:creationId xmlns:a16="http://schemas.microsoft.com/office/drawing/2014/main" id="{B6BC1A29-B4B0-728B-D162-230EFD591D75}"/>
                    </a:ext>
                  </a:extLst>
                </p:cNvPr>
                <p:cNvSpPr/>
                <p:nvPr/>
              </p:nvSpPr>
              <p:spPr>
                <a:xfrm>
                  <a:off x="1103610" y="4444060"/>
                  <a:ext cx="4937899" cy="1013309"/>
                </a:xfrm>
                <a:prstGeom prst="roundRect">
                  <a:avLst>
                    <a:gd name="adj" fmla="val 17968"/>
                  </a:avLst>
                </a:prstGeom>
                <a:solidFill>
                  <a:schemeClr val="bg1"/>
                </a:solidFill>
                <a:ln w="15875">
                  <a:solidFill>
                    <a:srgbClr val="0FA17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/>
                    <a:t>심부전 관련 증상 및 신체 제한 개선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4522855-4221-EB2F-D5DF-2392F5C94B8B}"/>
                    </a:ext>
                  </a:extLst>
                </p:cNvPr>
                <p:cNvSpPr txBox="1"/>
                <p:nvPr/>
              </p:nvSpPr>
              <p:spPr>
                <a:xfrm>
                  <a:off x="1315424" y="4616631"/>
                  <a:ext cx="462174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dirty="0">
                      <a:solidFill>
                        <a:srgbClr val="0FA170"/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음식 일기를 작성하여 증상 악화 음식이나</a:t>
                  </a:r>
                  <a:endParaRPr lang="en-US" altLang="ko-KR" dirty="0">
                    <a:solidFill>
                      <a:srgbClr val="0FA170"/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endParaRPr>
                </a:p>
                <a:p>
                  <a:r>
                    <a:rPr lang="ko-KR" altLang="en-US" dirty="0">
                      <a:solidFill>
                        <a:srgbClr val="0FA170"/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식사 시간 파악하는데 활용하기</a:t>
                  </a:r>
                </a:p>
              </p:txBody>
            </p:sp>
          </p:grp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45930C1-3EBF-7616-A2FE-4ACC48DEF453}"/>
                </a:ext>
              </a:extLst>
            </p:cNvPr>
            <p:cNvGrpSpPr/>
            <p:nvPr/>
          </p:nvGrpSpPr>
          <p:grpSpPr>
            <a:xfrm>
              <a:off x="6135976" y="1694593"/>
              <a:ext cx="4937899" cy="3762776"/>
              <a:chOff x="6368205" y="1694593"/>
              <a:chExt cx="4937899" cy="3762776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34A33978-CCB8-064E-99AB-5A6E371CB614}"/>
                  </a:ext>
                </a:extLst>
              </p:cNvPr>
              <p:cNvGrpSpPr/>
              <p:nvPr/>
            </p:nvGrpSpPr>
            <p:grpSpPr>
              <a:xfrm>
                <a:off x="6368205" y="4444060"/>
                <a:ext cx="4937899" cy="1013309"/>
                <a:chOff x="6150492" y="4444060"/>
                <a:chExt cx="4937899" cy="1013309"/>
              </a:xfrm>
            </p:grpSpPr>
            <p:sp>
              <p:nvSpPr>
                <p:cNvPr id="81" name="사각형: 둥근 모서리 80">
                  <a:extLst>
                    <a:ext uri="{FF2B5EF4-FFF2-40B4-BE49-F238E27FC236}">
                      <a16:creationId xmlns:a16="http://schemas.microsoft.com/office/drawing/2014/main" id="{3A42D48D-EC2C-D955-1547-63341038D74F}"/>
                    </a:ext>
                  </a:extLst>
                </p:cNvPr>
                <p:cNvSpPr/>
                <p:nvPr/>
              </p:nvSpPr>
              <p:spPr>
                <a:xfrm>
                  <a:off x="6150492" y="4444060"/>
                  <a:ext cx="4937899" cy="1013309"/>
                </a:xfrm>
                <a:prstGeom prst="roundRect">
                  <a:avLst>
                    <a:gd name="adj" fmla="val 17968"/>
                  </a:avLst>
                </a:prstGeom>
                <a:solidFill>
                  <a:schemeClr val="bg1"/>
                </a:solidFill>
                <a:ln w="15875">
                  <a:solidFill>
                    <a:srgbClr val="0FA17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/>
                    <a:t>심부전 관련 증상 및 신체 제한 개선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4E213EE-CE74-E245-05A6-DDDFB6D255FE}"/>
                    </a:ext>
                  </a:extLst>
                </p:cNvPr>
                <p:cNvSpPr txBox="1"/>
                <p:nvPr/>
              </p:nvSpPr>
              <p:spPr>
                <a:xfrm>
                  <a:off x="6362306" y="4616631"/>
                  <a:ext cx="462174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dirty="0">
                      <a:solidFill>
                        <a:srgbClr val="0FA170"/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신선한 공기를 쐬고 가벼운 운동하기</a:t>
                  </a:r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6566E6D2-B915-6C80-CDEC-BBE15343C8E5}"/>
                  </a:ext>
                </a:extLst>
              </p:cNvPr>
              <p:cNvGrpSpPr/>
              <p:nvPr/>
            </p:nvGrpSpPr>
            <p:grpSpPr>
              <a:xfrm>
                <a:off x="6368205" y="1694593"/>
                <a:ext cx="4937899" cy="2587121"/>
                <a:chOff x="6150492" y="1694593"/>
                <a:chExt cx="4937899" cy="2587121"/>
              </a:xfrm>
            </p:grpSpPr>
            <p:sp>
              <p:nvSpPr>
                <p:cNvPr id="83" name="사각형: 둥근 모서리 82">
                  <a:extLst>
                    <a:ext uri="{FF2B5EF4-FFF2-40B4-BE49-F238E27FC236}">
                      <a16:creationId xmlns:a16="http://schemas.microsoft.com/office/drawing/2014/main" id="{2D42239E-332B-D64C-5AB4-4159C84095BD}"/>
                    </a:ext>
                  </a:extLst>
                </p:cNvPr>
                <p:cNvSpPr/>
                <p:nvPr/>
              </p:nvSpPr>
              <p:spPr>
                <a:xfrm>
                  <a:off x="6150492" y="1694593"/>
                  <a:ext cx="4937899" cy="2587121"/>
                </a:xfrm>
                <a:prstGeom prst="roundRect">
                  <a:avLst>
                    <a:gd name="adj" fmla="val 9635"/>
                  </a:avLst>
                </a:prstGeom>
                <a:solidFill>
                  <a:schemeClr val="bg1"/>
                </a:solidFill>
                <a:ln w="15875">
                  <a:solidFill>
                    <a:srgbClr val="0FA17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063B72A-41A8-C7D7-19C8-28A70A9FE099}"/>
                    </a:ext>
                  </a:extLst>
                </p:cNvPr>
                <p:cNvSpPr txBox="1"/>
                <p:nvPr/>
              </p:nvSpPr>
              <p:spPr>
                <a:xfrm>
                  <a:off x="6362307" y="1867164"/>
                  <a:ext cx="1421375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dirty="0">
                      <a:solidFill>
                        <a:srgbClr val="0FA170"/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식단을 본인 필요에 맞게 조정할 것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7A28939-34B1-5955-BBC9-893CC6CAB52B}"/>
                    </a:ext>
                  </a:extLst>
                </p:cNvPr>
                <p:cNvSpPr txBox="1"/>
                <p:nvPr/>
              </p:nvSpPr>
              <p:spPr>
                <a:xfrm>
                  <a:off x="7710719" y="1869157"/>
                  <a:ext cx="3242918" cy="22878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소화하기 쉬운 음식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저지방 식단 선택하기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오븐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그릴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또는 끓이는 방식으로 조리하기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수분 섭취 늘리기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(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맑고 신선한 음료 마시기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)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수분을 함유한 건강한 음식 섭취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단 음식 피하기</a:t>
                  </a:r>
                </a:p>
                <a:p>
                  <a:pPr marL="177800" indent="-177800" latinLnBrk="0"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드레싱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매운 음식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통조림 식품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Medium" panose="02000603000000020004" pitchFamily="50" charset="-127"/>
                      <a:ea typeface="Pretendard Medium" panose="02000603000000020004" pitchFamily="50" charset="-127"/>
                      <a:cs typeface="Pretendard Medium" panose="02000603000000020004" pitchFamily="50" charset="-127"/>
                    </a:rPr>
                    <a:t>직접 만들지 않은 소스 피하기</a:t>
                  </a:r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6582EE-4BA0-C403-7522-1BF0B198652F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J Clin Med. 2022;24;12(1):145.</a:t>
            </a:r>
          </a:p>
        </p:txBody>
      </p:sp>
    </p:spTree>
    <p:extLst>
      <p:ext uri="{BB962C8B-B14F-4D97-AF65-F5344CB8AC3E}">
        <p14:creationId xmlns:p14="http://schemas.microsoft.com/office/powerpoint/2010/main" val="1758551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ADD48-758C-7130-44E6-81B1731F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2391F642-5122-E4B3-5089-4BC1F42D92D2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1C68B3FC-0B66-D18C-28D5-81068BB45939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6D634CA-431C-5B14-4798-B5C719EBD7D9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D337EBF-D023-8668-619F-A048437CB64A}"/>
              </a:ext>
            </a:extLst>
          </p:cNvPr>
          <p:cNvSpPr/>
          <p:nvPr/>
        </p:nvSpPr>
        <p:spPr>
          <a:xfrm>
            <a:off x="5355770" y="1888857"/>
            <a:ext cx="5961517" cy="3719038"/>
          </a:xfrm>
          <a:prstGeom prst="roundRect">
            <a:avLst>
              <a:gd name="adj" fmla="val 3759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DE114-1143-31CD-7D1B-F5D16F098F1A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안전성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: </a:t>
            </a:r>
            <a:r>
              <a:rPr lang="ko-KR" altLang="en-US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당뇨병망막병증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EFF4B-749B-58A4-5FB3-9A200124E18C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Clin Exp Ophthalmol 2025;53(1):67-75 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82EC9C8-F3AE-3223-5F3F-114C0260C7A7}"/>
              </a:ext>
            </a:extLst>
          </p:cNvPr>
          <p:cNvGrpSpPr/>
          <p:nvPr/>
        </p:nvGrpSpPr>
        <p:grpSpPr>
          <a:xfrm>
            <a:off x="5591276" y="2757509"/>
            <a:ext cx="5431064" cy="2420423"/>
            <a:chOff x="6755988" y="3328876"/>
            <a:chExt cx="5083211" cy="226539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EAFA77CA-6B07-F8B9-3BF3-33359EC31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5988" y="3328876"/>
              <a:ext cx="5083211" cy="1050347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3BB9337D-368B-4B64-001A-DC5D27351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710"/>
            <a:stretch>
              <a:fillRect/>
            </a:stretch>
          </p:blipFill>
          <p:spPr>
            <a:xfrm>
              <a:off x="6755988" y="4710053"/>
              <a:ext cx="5083211" cy="884221"/>
            </a:xfrm>
            <a:prstGeom prst="rect">
              <a:avLst/>
            </a:prstGeom>
          </p:spPr>
        </p:pic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37BE91B5-FADD-777F-0528-602ADA6D4F90}"/>
                </a:ext>
              </a:extLst>
            </p:cNvPr>
            <p:cNvCxnSpPr/>
            <p:nvPr/>
          </p:nvCxnSpPr>
          <p:spPr>
            <a:xfrm>
              <a:off x="9396000" y="4075200"/>
              <a:ext cx="705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B74E15EC-E820-67B1-31C7-143C8789A463}"/>
                </a:ext>
              </a:extLst>
            </p:cNvPr>
            <p:cNvCxnSpPr/>
            <p:nvPr/>
          </p:nvCxnSpPr>
          <p:spPr>
            <a:xfrm>
              <a:off x="9396000" y="5278800"/>
              <a:ext cx="705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A474A4F2-5A72-4AAD-BD1F-B411E03F8F01}"/>
              </a:ext>
            </a:extLst>
          </p:cNvPr>
          <p:cNvSpPr/>
          <p:nvPr/>
        </p:nvSpPr>
        <p:spPr>
          <a:xfrm>
            <a:off x="5576836" y="2142194"/>
            <a:ext cx="3750043" cy="283372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Rate of diabetic retinopathy complications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358C436-346B-2064-A03C-BACB04957632}"/>
              </a:ext>
            </a:extLst>
          </p:cNvPr>
          <p:cNvGrpSpPr/>
          <p:nvPr/>
        </p:nvGrpSpPr>
        <p:grpSpPr>
          <a:xfrm>
            <a:off x="879987" y="2124529"/>
            <a:ext cx="4358149" cy="1323439"/>
            <a:chOff x="879987" y="1908629"/>
            <a:chExt cx="4358149" cy="1323439"/>
          </a:xfrm>
        </p:grpSpPr>
        <p:pic>
          <p:nvPicPr>
            <p:cNvPr id="13" name="그래픽 12" descr="배지 체크 표시1 단색으로 채워진">
              <a:extLst>
                <a:ext uri="{FF2B5EF4-FFF2-40B4-BE49-F238E27FC236}">
                  <a16:creationId xmlns:a16="http://schemas.microsoft.com/office/drawing/2014/main" id="{E4DF3D36-F7ED-11E9-293A-B4AE1B58F7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1968433"/>
              <a:ext cx="218746" cy="21874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422B07-A164-A4CD-8BB7-C9E000FC1F1E}"/>
                </a:ext>
              </a:extLst>
            </p:cNvPr>
            <p:cNvSpPr txBox="1"/>
            <p:nvPr/>
          </p:nvSpPr>
          <p:spPr>
            <a:xfrm>
              <a:off x="1080189" y="1908629"/>
              <a:ext cx="415794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GLP1-RA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의 사용 후 혈당 개선을 통해 망막병증 위험이 대부분 개선될 수 있음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.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하지만 일부에서 빠른 혈당 개선과 함께 망막병증의 악화 소견이 일시적으로 나타날 수 있음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(Early worsening of diabetic retinopathy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0E6D702-3D95-D8CB-89E3-67D5C0713A0E}"/>
              </a:ext>
            </a:extLst>
          </p:cNvPr>
          <p:cNvGrpSpPr/>
          <p:nvPr/>
        </p:nvGrpSpPr>
        <p:grpSpPr>
          <a:xfrm>
            <a:off x="879987" y="3514836"/>
            <a:ext cx="4416342" cy="847028"/>
            <a:chOff x="879987" y="3294330"/>
            <a:chExt cx="4416342" cy="847028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0F658F9D-8AEF-5648-EC51-D83B654761A2}"/>
                </a:ext>
              </a:extLst>
            </p:cNvPr>
            <p:cNvGrpSpPr/>
            <p:nvPr/>
          </p:nvGrpSpPr>
          <p:grpSpPr>
            <a:xfrm>
              <a:off x="879987" y="3294330"/>
              <a:ext cx="4358149" cy="338554"/>
              <a:chOff x="879987" y="1908629"/>
              <a:chExt cx="4358149" cy="338554"/>
            </a:xfrm>
          </p:grpSpPr>
          <p:pic>
            <p:nvPicPr>
              <p:cNvPr id="39" name="그래픽 38" descr="배지 체크 표시1 단색으로 채워진">
                <a:extLst>
                  <a:ext uri="{FF2B5EF4-FFF2-40B4-BE49-F238E27FC236}">
                    <a16:creationId xmlns:a16="http://schemas.microsoft.com/office/drawing/2014/main" id="{A4334210-33B0-47E6-7882-204BA6190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9987" y="1968433"/>
                <a:ext cx="218746" cy="21874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F89535-9A1E-894D-07E0-5BDB9241D8D2}"/>
                  </a:ext>
                </a:extLst>
              </p:cNvPr>
              <p:cNvSpPr txBox="1"/>
              <p:nvPr/>
            </p:nvSpPr>
            <p:spPr>
              <a:xfrm>
                <a:off x="1080189" y="1908629"/>
                <a:ext cx="41579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0">
                  <a:spcAft>
                    <a:spcPts val="600"/>
                  </a:spcAft>
                </a:pP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망막병증 악화 기전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8D8E89E-7243-9418-47CF-8EFB3140F4E4}"/>
                </a:ext>
              </a:extLst>
            </p:cNvPr>
            <p:cNvSpPr txBox="1"/>
            <p:nvPr/>
          </p:nvSpPr>
          <p:spPr>
            <a:xfrm>
              <a:off x="902964" y="3618138"/>
              <a:ext cx="43933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 latinLnBrk="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빠른 혈당 개선과 함께 나타나는 망막 혈류 변화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염증 반응</a:t>
              </a:r>
            </a:p>
            <a:p>
              <a:pPr marL="177800" indent="-177800" latinLnBrk="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VEGF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발현 증가로 인한 신생 혈관 증가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10A46DD-3F7B-F1D5-933C-E9931E935F2B}"/>
              </a:ext>
            </a:extLst>
          </p:cNvPr>
          <p:cNvGrpSpPr/>
          <p:nvPr/>
        </p:nvGrpSpPr>
        <p:grpSpPr>
          <a:xfrm>
            <a:off x="879987" y="4428732"/>
            <a:ext cx="4416342" cy="847028"/>
            <a:chOff x="879987" y="3294330"/>
            <a:chExt cx="4416342" cy="847028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00C980A6-EA02-4EC9-9959-4B018D123978}"/>
                </a:ext>
              </a:extLst>
            </p:cNvPr>
            <p:cNvGrpSpPr/>
            <p:nvPr/>
          </p:nvGrpSpPr>
          <p:grpSpPr>
            <a:xfrm>
              <a:off x="879987" y="3294330"/>
              <a:ext cx="4358149" cy="338554"/>
              <a:chOff x="879987" y="1908629"/>
              <a:chExt cx="4358149" cy="338554"/>
            </a:xfrm>
          </p:grpSpPr>
          <p:pic>
            <p:nvPicPr>
              <p:cNvPr id="46" name="그래픽 45" descr="배지 체크 표시1 단색으로 채워진">
                <a:extLst>
                  <a:ext uri="{FF2B5EF4-FFF2-40B4-BE49-F238E27FC236}">
                    <a16:creationId xmlns:a16="http://schemas.microsoft.com/office/drawing/2014/main" id="{628D82A9-E258-6156-EA72-07861A00F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9987" y="1968433"/>
                <a:ext cx="218746" cy="218746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62FBE8-3754-9783-04CC-492D08340B21}"/>
                  </a:ext>
                </a:extLst>
              </p:cNvPr>
              <p:cNvSpPr txBox="1"/>
              <p:nvPr/>
            </p:nvSpPr>
            <p:spPr>
              <a:xfrm>
                <a:off x="1080189" y="1908629"/>
                <a:ext cx="41579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0">
                  <a:spcAft>
                    <a:spcPts val="600"/>
                  </a:spcAft>
                </a:pP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예방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8E0A23-F820-1A8F-98A7-69073CFC2192}"/>
                </a:ext>
              </a:extLst>
            </p:cNvPr>
            <p:cNvSpPr txBox="1"/>
            <p:nvPr/>
          </p:nvSpPr>
          <p:spPr>
            <a:xfrm>
              <a:off x="902964" y="3618138"/>
              <a:ext cx="43933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 latinLnBrk="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기존 망막병증 여부 확인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문진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안저검사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)</a:t>
              </a:r>
            </a:p>
            <a:p>
              <a:pPr marL="177800" indent="-177800" latinLnBrk="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고위험군은 급격한 혈당 조절을 피하거나 사용 지양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97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640F7-29DD-6CFC-547E-DD631726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44DC669-A004-70B1-55FF-B12AE1DDD44E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EABB162-07F5-ED6B-0F3D-400795BD69B0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2CE8D3E-1266-4C81-8CEB-3342798BF176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DF6846-34B4-364C-2660-666AC2C9D01B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안전성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: </a:t>
            </a:r>
            <a:r>
              <a:rPr lang="ko-KR" altLang="en-US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비동맥염성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앞허혈시신경병증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0C87F3E-ABBC-5F66-5A41-042493708B73}"/>
              </a:ext>
            </a:extLst>
          </p:cNvPr>
          <p:cNvSpPr/>
          <p:nvPr/>
        </p:nvSpPr>
        <p:spPr>
          <a:xfrm>
            <a:off x="6968691" y="1744477"/>
            <a:ext cx="4348595" cy="4136909"/>
          </a:xfrm>
          <a:prstGeom prst="roundRect">
            <a:avLst>
              <a:gd name="adj" fmla="val 3759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4F5CDFF-906C-329B-3484-939534DB7051}"/>
              </a:ext>
            </a:extLst>
          </p:cNvPr>
          <p:cNvGrpSpPr/>
          <p:nvPr/>
        </p:nvGrpSpPr>
        <p:grpSpPr>
          <a:xfrm>
            <a:off x="7261083" y="2068560"/>
            <a:ext cx="3755203" cy="3523718"/>
            <a:chOff x="7726905" y="2212939"/>
            <a:chExt cx="3289381" cy="3086611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7807DBBC-E360-769F-06EE-D091B163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6905" y="2212939"/>
              <a:ext cx="3289381" cy="3086611"/>
            </a:xfrm>
            <a:prstGeom prst="rect">
              <a:avLst/>
            </a:prstGeom>
          </p:spPr>
        </p:pic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BA50901-263E-67AE-9942-120DA8B686B6}"/>
                </a:ext>
              </a:extLst>
            </p:cNvPr>
            <p:cNvCxnSpPr>
              <a:cxnSpLocks/>
            </p:cNvCxnSpPr>
            <p:nvPr/>
          </p:nvCxnSpPr>
          <p:spPr>
            <a:xfrm>
              <a:off x="8647486" y="3326889"/>
              <a:ext cx="1468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04085B4-4B1D-8088-2B33-1C193929190D}"/>
              </a:ext>
            </a:extLst>
          </p:cNvPr>
          <p:cNvGrpSpPr/>
          <p:nvPr/>
        </p:nvGrpSpPr>
        <p:grpSpPr>
          <a:xfrm>
            <a:off x="879987" y="1729891"/>
            <a:ext cx="6069452" cy="4295875"/>
            <a:chOff x="879987" y="1729891"/>
            <a:chExt cx="6069452" cy="4295875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793913B-96ED-05F1-784C-07DF2C79D1FC}"/>
                </a:ext>
              </a:extLst>
            </p:cNvPr>
            <p:cNvGrpSpPr/>
            <p:nvPr/>
          </p:nvGrpSpPr>
          <p:grpSpPr>
            <a:xfrm>
              <a:off x="879987" y="1729891"/>
              <a:ext cx="6069452" cy="1077218"/>
              <a:chOff x="879987" y="1908629"/>
              <a:chExt cx="6069452" cy="1077218"/>
            </a:xfrm>
          </p:grpSpPr>
          <p:pic>
            <p:nvPicPr>
              <p:cNvPr id="25" name="그래픽 24" descr="배지 체크 표시1 단색으로 채워진">
                <a:extLst>
                  <a:ext uri="{FF2B5EF4-FFF2-40B4-BE49-F238E27FC236}">
                    <a16:creationId xmlns:a16="http://schemas.microsoft.com/office/drawing/2014/main" id="{F35AF285-38AB-FE55-3985-1B01994B1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9987" y="1968433"/>
                <a:ext cx="218746" cy="21874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C84987-C1B2-02D5-79CF-413092B2BAC7}"/>
                  </a:ext>
                </a:extLst>
              </p:cNvPr>
              <p:cNvSpPr txBox="1"/>
              <p:nvPr/>
            </p:nvSpPr>
            <p:spPr>
              <a:xfrm>
                <a:off x="1080188" y="1908629"/>
                <a:ext cx="586925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0">
                  <a:spcAft>
                    <a:spcPts val="600"/>
                  </a:spcAft>
                </a:pP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유럽의약품청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(EMA)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에서 </a:t>
                </a:r>
                <a:r>
                  <a:rPr lang="en-US" altLang="ko-KR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Semaglutide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의 사용 후 </a:t>
                </a:r>
                <a:r>
                  <a:rPr lang="ko-KR" altLang="en-US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비동맥염성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 </a:t>
                </a:r>
                <a:r>
                  <a:rPr lang="ko-KR" altLang="en-US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앞허혈시신경병증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(</a:t>
                </a:r>
                <a:r>
                  <a:rPr lang="en-US" altLang="ko-KR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Nonarteritic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 Anterior Ischemic Optic Neuropathy, NAION)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의 발생을 매우 희귀한 부작용으로 분류하여 레이블에 추가됨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(2025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년 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6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월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).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E9D461D-BC34-17AA-CE55-7BD4AD90DB99}"/>
                </a:ext>
              </a:extLst>
            </p:cNvPr>
            <p:cNvGrpSpPr/>
            <p:nvPr/>
          </p:nvGrpSpPr>
          <p:grpSpPr>
            <a:xfrm>
              <a:off x="879987" y="2904941"/>
              <a:ext cx="5892227" cy="1277915"/>
              <a:chOff x="879987" y="3294330"/>
              <a:chExt cx="5892227" cy="1277915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B5E6CC12-F21E-49FC-B4E7-0B1ABA76CBD9}"/>
                  </a:ext>
                </a:extLst>
              </p:cNvPr>
              <p:cNvGrpSpPr/>
              <p:nvPr/>
            </p:nvGrpSpPr>
            <p:grpSpPr>
              <a:xfrm>
                <a:off x="879987" y="3294330"/>
                <a:ext cx="4358149" cy="338554"/>
                <a:chOff x="879987" y="1908629"/>
                <a:chExt cx="4358149" cy="338554"/>
              </a:xfrm>
            </p:grpSpPr>
            <p:pic>
              <p:nvPicPr>
                <p:cNvPr id="39" name="그래픽 38" descr="배지 체크 표시1 단색으로 채워진">
                  <a:extLst>
                    <a:ext uri="{FF2B5EF4-FFF2-40B4-BE49-F238E27FC236}">
                      <a16:creationId xmlns:a16="http://schemas.microsoft.com/office/drawing/2014/main" id="{9A92C2D0-D2C4-B531-DD84-297666D25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987" y="1968433"/>
                  <a:ext cx="218746" cy="218746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98E72CC-CD83-9B02-F91B-AA70510A0CA4}"/>
                    </a:ext>
                  </a:extLst>
                </p:cNvPr>
                <p:cNvSpPr txBox="1"/>
                <p:nvPr/>
              </p:nvSpPr>
              <p:spPr>
                <a:xfrm>
                  <a:off x="1080189" y="1908629"/>
                  <a:ext cx="415794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atinLnBrk="0">
                    <a:spcAft>
                      <a:spcPts val="600"/>
                    </a:spcAft>
                  </a:pPr>
                  <a:r>
                    <a:rPr lang="en-US" altLang="ko-KR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NAION</a:t>
                  </a:r>
                  <a:r>
                    <a:rPr lang="ko-KR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의 질병 개요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6729E3-9CCE-5806-D0A0-CB368530B801}"/>
                  </a:ext>
                </a:extLst>
              </p:cNvPr>
              <p:cNvSpPr txBox="1"/>
              <p:nvPr/>
            </p:nvSpPr>
            <p:spPr>
              <a:xfrm>
                <a:off x="902963" y="3618138"/>
                <a:ext cx="586925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7800" indent="-177800" latinLnBrk="0"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빠른 혈당 개선과 함께 나타나는 망막 혈류 변화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염증 반응 드물지만 급성 시신경염 중에 가장 흔한 질환 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(10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만명당 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2-10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명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)</a:t>
                </a:r>
              </a:p>
              <a:p>
                <a:pPr marL="177800" indent="-177800" latinLnBrk="0"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수 시간에서 수 일 사이에 진행하는 </a:t>
                </a:r>
                <a:r>
                  <a:rPr lang="ko-KR" altLang="en-US" sz="1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무통성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 시력 손실</a:t>
                </a:r>
              </a:p>
              <a:p>
                <a:pPr marL="177800" indent="-177800" latinLnBrk="0"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위험인자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: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저혈압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고혈압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당뇨병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이상지질혈증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빈혈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흡연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,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수면무호흡증</a:t>
                </a: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3EDD92A-39A2-1605-3B2B-0937EB89016E}"/>
                </a:ext>
              </a:extLst>
            </p:cNvPr>
            <p:cNvGrpSpPr/>
            <p:nvPr/>
          </p:nvGrpSpPr>
          <p:grpSpPr>
            <a:xfrm>
              <a:off x="879987" y="4280688"/>
              <a:ext cx="6069452" cy="584775"/>
              <a:chOff x="879987" y="1908629"/>
              <a:chExt cx="6069452" cy="584775"/>
            </a:xfrm>
          </p:grpSpPr>
          <p:pic>
            <p:nvPicPr>
              <p:cNvPr id="49" name="그래픽 48" descr="배지 체크 표시1 단색으로 채워진">
                <a:extLst>
                  <a:ext uri="{FF2B5EF4-FFF2-40B4-BE49-F238E27FC236}">
                    <a16:creationId xmlns:a16="http://schemas.microsoft.com/office/drawing/2014/main" id="{41ACD22D-AC93-5DD0-9572-35172BB01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9987" y="1968433"/>
                <a:ext cx="218746" cy="218746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3419B7A-9607-EA9F-BFB3-C56005826993}"/>
                  </a:ext>
                </a:extLst>
              </p:cNvPr>
              <p:cNvSpPr txBox="1"/>
              <p:nvPr/>
            </p:nvSpPr>
            <p:spPr>
              <a:xfrm>
                <a:off x="1080189" y="1908629"/>
                <a:ext cx="58692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0">
                  <a:spcAft>
                    <a:spcPts val="600"/>
                  </a:spcAft>
                </a:pP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기전 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불명확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자율신경계 이상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시신경 혈류 변화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, </a:t>
                </a:r>
                <a:r>
                  <a:rPr lang="ko-KR" altLang="en-US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야간저혈압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,</a:t>
                </a:r>
                <a:r>
                  <a: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 급격한 혈당 교정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EE7AE94C-43CD-F7C2-9B59-5E16C145EA94}"/>
                </a:ext>
              </a:extLst>
            </p:cNvPr>
            <p:cNvGrpSpPr/>
            <p:nvPr/>
          </p:nvGrpSpPr>
          <p:grpSpPr>
            <a:xfrm>
              <a:off x="879987" y="4963295"/>
              <a:ext cx="5878759" cy="1062471"/>
              <a:chOff x="879987" y="4963295"/>
              <a:chExt cx="5878759" cy="1062471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18782A5A-3FD6-5446-1DC0-72103BB4CC17}"/>
                  </a:ext>
                </a:extLst>
              </p:cNvPr>
              <p:cNvGrpSpPr/>
              <p:nvPr/>
            </p:nvGrpSpPr>
            <p:grpSpPr>
              <a:xfrm>
                <a:off x="879987" y="4963295"/>
                <a:ext cx="4358149" cy="338554"/>
                <a:chOff x="879987" y="1908629"/>
                <a:chExt cx="4358149" cy="338554"/>
              </a:xfrm>
            </p:grpSpPr>
            <p:pic>
              <p:nvPicPr>
                <p:cNvPr id="44" name="그래픽 43" descr="배지 체크 표시1 단색으로 채워진">
                  <a:extLst>
                    <a:ext uri="{FF2B5EF4-FFF2-40B4-BE49-F238E27FC236}">
                      <a16:creationId xmlns:a16="http://schemas.microsoft.com/office/drawing/2014/main" id="{4DCB100F-2E46-997F-16B2-92B75E30E5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987" y="1968433"/>
                  <a:ext cx="218746" cy="218746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C8250EA-D3EF-636D-8A0B-4C90B86D5180}"/>
                    </a:ext>
                  </a:extLst>
                </p:cNvPr>
                <p:cNvSpPr txBox="1"/>
                <p:nvPr/>
              </p:nvSpPr>
              <p:spPr>
                <a:xfrm>
                  <a:off x="1080189" y="1908629"/>
                  <a:ext cx="415794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atinLnBrk="0">
                    <a:spcAft>
                      <a:spcPts val="600"/>
                    </a:spcAft>
                  </a:pPr>
                  <a:r>
                    <a:rPr lang="ko-KR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ExtraBold" panose="02000903000000020004" pitchFamily="50" charset="-127"/>
                      <a:ea typeface="Pretendard ExtraBold" panose="02000903000000020004" pitchFamily="50" charset="-127"/>
                      <a:cs typeface="Pretendard ExtraBold" panose="02000903000000020004" pitchFamily="50" charset="-127"/>
                    </a:rPr>
                    <a:t>예방</a:t>
                  </a:r>
                  <a:endPara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endParaRPr>
                </a:p>
              </p:txBody>
            </p:sp>
          </p:grp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6DC6581D-291E-F900-2252-5C79DD2FFE97}"/>
                  </a:ext>
                </a:extLst>
              </p:cNvPr>
              <p:cNvGrpSpPr/>
              <p:nvPr/>
            </p:nvGrpSpPr>
            <p:grpSpPr>
              <a:xfrm>
                <a:off x="902964" y="5287102"/>
                <a:ext cx="5855782" cy="738664"/>
                <a:chOff x="902964" y="5287102"/>
                <a:chExt cx="5855782" cy="738664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E5FA6FC-1630-8541-D91F-44EF0B9A4977}"/>
                    </a:ext>
                  </a:extLst>
                </p:cNvPr>
                <p:cNvSpPr txBox="1"/>
                <p:nvPr/>
              </p:nvSpPr>
              <p:spPr>
                <a:xfrm>
                  <a:off x="902964" y="5287102"/>
                  <a:ext cx="2927891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7800" indent="-177800" latinLnBrk="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급성 시신경병증 병력 확인</a:t>
                  </a:r>
                </a:p>
                <a:p>
                  <a:pPr marL="177800" indent="-177800" latinLnBrk="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시야 일부의 흐릿하거나 희미한 시야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, </a:t>
                  </a:r>
                  <a:r>
                    <a:rPr lang="ko-KR" altLang="en-US" sz="14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색각</a:t>
                  </a:r>
                  <a:r>
                    <a:rPr lang="en-US" altLang="ko-KR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, </a:t>
                  </a: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대비 감도 저하 시 안과 진료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B9D6441-F640-0E84-389A-D55D07C568A0}"/>
                    </a:ext>
                  </a:extLst>
                </p:cNvPr>
                <p:cNvSpPr txBox="1"/>
                <p:nvPr/>
              </p:nvSpPr>
              <p:spPr>
                <a:xfrm>
                  <a:off x="3830855" y="5287102"/>
                  <a:ext cx="2927891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7800" indent="-177800" latinLnBrk="0">
                    <a:buFont typeface="Arial" panose="020B0604020202020204" pitchFamily="34" charset="0"/>
                    <a:buChar char="•"/>
                  </a:pPr>
                  <a:r>
                    <a:rPr lang="ko-KR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retendard Light" panose="02000403000000020004" pitchFamily="50" charset="-127"/>
                      <a:ea typeface="Pretendard Light" panose="02000403000000020004" pitchFamily="50" charset="-127"/>
                      <a:cs typeface="Pretendard Light" panose="02000403000000020004" pitchFamily="50" charset="-127"/>
                    </a:rPr>
                    <a:t>정기적인 안과 검진</a:t>
                  </a:r>
                </a:p>
              </p:txBody>
            </p: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5D0D94A-B2EB-71FB-FA18-2EBFF5CAB555}"/>
              </a:ext>
            </a:extLst>
          </p:cNvPr>
          <p:cNvSpPr txBox="1"/>
          <p:nvPr/>
        </p:nvSpPr>
        <p:spPr>
          <a:xfrm>
            <a:off x="5581650" y="62554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JAMA Ophthalmol 2024;1;142(8):732-739</a:t>
            </a:r>
          </a:p>
        </p:txBody>
      </p:sp>
    </p:spTree>
    <p:extLst>
      <p:ext uri="{BB962C8B-B14F-4D97-AF65-F5344CB8AC3E}">
        <p14:creationId xmlns:p14="http://schemas.microsoft.com/office/powerpoint/2010/main" val="1604318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148BA-C7A8-61FE-A0E2-080BCA6D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6D8BF1E-4793-5EE1-F282-FE397504FE05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55A83A5-9540-A377-B3BA-71B4D4F676F2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7764F79-B897-51D8-CEA1-90007E25C5C4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A2909FE-5B23-FBC5-5445-7E361FEBBF60}"/>
              </a:ext>
            </a:extLst>
          </p:cNvPr>
          <p:cNvSpPr/>
          <p:nvPr/>
        </p:nvSpPr>
        <p:spPr>
          <a:xfrm>
            <a:off x="5019675" y="1744477"/>
            <a:ext cx="6297611" cy="4136909"/>
          </a:xfrm>
          <a:prstGeom prst="roundRect">
            <a:avLst>
              <a:gd name="adj" fmla="val 3759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FA7A1-8BA1-60F2-115C-C95BE493FB5B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Tirzepatide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E5BDE5F2-D5A4-F076-2B02-3133CBFE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22" y="1959837"/>
            <a:ext cx="5877449" cy="1964463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E343A16-00EA-F939-D150-CDB9B1CC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74" y="4058413"/>
            <a:ext cx="5295900" cy="10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35FB7D-3FE9-34BF-4BC6-ABE92895ACF5}"/>
              </a:ext>
            </a:extLst>
          </p:cNvPr>
          <p:cNvSpPr txBox="1"/>
          <p:nvPr/>
        </p:nvSpPr>
        <p:spPr>
          <a:xfrm>
            <a:off x="5410199" y="5241063"/>
            <a:ext cx="632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GIP=Glucose-Dependent Insulinotropic Polypeptide; GLP-1=Glucagon-Like Peptide-1.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1. Coskun T, et al. Mol </a:t>
            </a:r>
            <a:r>
              <a:rPr lang="en-US" altLang="ko-KR" sz="1000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Metab</a:t>
            </a:r>
            <a:r>
              <a:rPr lang="en-US" altLang="ko-KR" sz="1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2018;18:3-14. 2. Urva S, et al. Diabetes. 2020;69(1):Abstract 971-P.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F039624-F145-AFF7-17D3-46F794E8DDF6}"/>
              </a:ext>
            </a:extLst>
          </p:cNvPr>
          <p:cNvSpPr/>
          <p:nvPr/>
        </p:nvSpPr>
        <p:spPr>
          <a:xfrm>
            <a:off x="1136134" y="3667401"/>
            <a:ext cx="3336806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E183C55-A68B-0E44-057E-E703E0E667CF}"/>
              </a:ext>
            </a:extLst>
          </p:cNvPr>
          <p:cNvSpPr/>
          <p:nvPr/>
        </p:nvSpPr>
        <p:spPr>
          <a:xfrm>
            <a:off x="1136134" y="3916321"/>
            <a:ext cx="549791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26874E1-2BE9-03EF-9500-86D1D7997782}"/>
              </a:ext>
            </a:extLst>
          </p:cNvPr>
          <p:cNvGrpSpPr/>
          <p:nvPr/>
        </p:nvGrpSpPr>
        <p:grpSpPr>
          <a:xfrm>
            <a:off x="879987" y="1729891"/>
            <a:ext cx="3920613" cy="3770263"/>
            <a:chOff x="879987" y="1729891"/>
            <a:chExt cx="3920613" cy="3770263"/>
          </a:xfrm>
        </p:grpSpPr>
        <p:pic>
          <p:nvPicPr>
            <p:cNvPr id="29" name="그래픽 28" descr="배지 체크 표시1 단색으로 채워진">
              <a:extLst>
                <a:ext uri="{FF2B5EF4-FFF2-40B4-BE49-F238E27FC236}">
                  <a16:creationId xmlns:a16="http://schemas.microsoft.com/office/drawing/2014/main" id="{71CA9CE7-EE73-967B-B115-B3A17CC34E6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1789695"/>
              <a:ext cx="218746" cy="21874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266499-83AE-CF38-58A6-DE074B3ADEB8}"/>
                </a:ext>
              </a:extLst>
            </p:cNvPr>
            <p:cNvSpPr txBox="1"/>
            <p:nvPr/>
          </p:nvSpPr>
          <p:spPr>
            <a:xfrm>
              <a:off x="1080189" y="1729891"/>
              <a:ext cx="3720411" cy="3770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 is a long-acting GIP receptor and GLP-1 receptor agonist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Its amino acid sequence including a C20 fatty diacid moiety that enables albumin binding and prolongs the half-life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Mean half-life of approximately 5 days (116.7 h), enabling once-weekly dosing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Its plasma concentrations in patients with renal and hepatic impairment do not differ from those in </a:t>
              </a:r>
              <a:r>
                <a:rPr lang="en-US" altLang="ko-KR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healthy people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pic>
          <p:nvPicPr>
            <p:cNvPr id="31" name="그래픽 30" descr="배지 체크 표시1 단색으로 채워진">
              <a:extLst>
                <a:ext uri="{FF2B5EF4-FFF2-40B4-BE49-F238E27FC236}">
                  <a16:creationId xmlns:a16="http://schemas.microsoft.com/office/drawing/2014/main" id="{93A87FCB-D2A5-DA3F-D273-32CA9A2A7F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2597986"/>
              <a:ext cx="218746" cy="218746"/>
            </a:xfrm>
            <a:prstGeom prst="rect">
              <a:avLst/>
            </a:prstGeom>
          </p:spPr>
        </p:pic>
        <p:pic>
          <p:nvPicPr>
            <p:cNvPr id="32" name="그래픽 31" descr="배지 체크 표시1 단색으로 채워진">
              <a:extLst>
                <a:ext uri="{FF2B5EF4-FFF2-40B4-BE49-F238E27FC236}">
                  <a16:creationId xmlns:a16="http://schemas.microsoft.com/office/drawing/2014/main" id="{F2E11485-741F-FDD4-1309-953F1D87066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3653986"/>
              <a:ext cx="218746" cy="218746"/>
            </a:xfrm>
            <a:prstGeom prst="rect">
              <a:avLst/>
            </a:prstGeom>
          </p:spPr>
        </p:pic>
        <p:pic>
          <p:nvPicPr>
            <p:cNvPr id="33" name="그래픽 32" descr="배지 체크 표시1 단색으로 채워진">
              <a:extLst>
                <a:ext uri="{FF2B5EF4-FFF2-40B4-BE49-F238E27FC236}">
                  <a16:creationId xmlns:a16="http://schemas.microsoft.com/office/drawing/2014/main" id="{2CDC5101-AFF3-C7B5-B2CB-99EDADA148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4462277"/>
              <a:ext cx="218746" cy="21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23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291B8-725C-3E7B-108E-446C6CD02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323AC7A-87AC-D99E-E791-71E4CE245069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0EB4A975-E59E-AA17-1F20-09B2913128FA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63CC3AB-B312-E7EE-8DD8-65E7D4855100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9CC4F3-0B68-EB3F-C236-032B1EE0BA33}"/>
              </a:ext>
            </a:extLst>
          </p:cNvPr>
          <p:cNvSpPr txBox="1"/>
          <p:nvPr/>
        </p:nvSpPr>
        <p:spPr>
          <a:xfrm>
            <a:off x="761999" y="508000"/>
            <a:ext cx="10776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Tirzepatide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once weekly 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sc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Mounjaro</a:t>
            </a: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 in Obesity treatment 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DF5C1E2-7F81-FC54-3079-B1620FD6B4AC}"/>
              </a:ext>
            </a:extLst>
          </p:cNvPr>
          <p:cNvSpPr/>
          <p:nvPr/>
        </p:nvSpPr>
        <p:spPr>
          <a:xfrm>
            <a:off x="874712" y="1784350"/>
            <a:ext cx="10442575" cy="4416426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0DB7CF6-3566-BCE6-03A8-B4E652CE149F}"/>
              </a:ext>
            </a:extLst>
          </p:cNvPr>
          <p:cNvGrpSpPr/>
          <p:nvPr/>
        </p:nvGrpSpPr>
        <p:grpSpPr>
          <a:xfrm>
            <a:off x="1130660" y="1987550"/>
            <a:ext cx="3927954" cy="2695575"/>
            <a:chOff x="7692846" y="1594701"/>
            <a:chExt cx="3927954" cy="2695575"/>
          </a:xfrm>
        </p:grpSpPr>
        <p:sp>
          <p:nvSpPr>
            <p:cNvPr id="7" name="내용 개체 틀 2">
              <a:extLst>
                <a:ext uri="{FF2B5EF4-FFF2-40B4-BE49-F238E27FC236}">
                  <a16:creationId xmlns:a16="http://schemas.microsoft.com/office/drawing/2014/main" id="{14CE9F51-90D6-3E14-BA89-4F373C84CB5F}"/>
                </a:ext>
              </a:extLst>
            </p:cNvPr>
            <p:cNvSpPr txBox="1">
              <a:spLocks/>
            </p:cNvSpPr>
            <p:nvPr/>
          </p:nvSpPr>
          <p:spPr>
            <a:xfrm>
              <a:off x="7924800" y="1594701"/>
              <a:ext cx="3696000" cy="26955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latinLnBrk="0">
                <a:lnSpc>
                  <a:spcPct val="100000"/>
                </a:lnSpc>
                <a:buNone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[2024. 7]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국내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식약처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허가</a:t>
              </a:r>
            </a:p>
          </p:txBody>
        </p:sp>
        <p:pic>
          <p:nvPicPr>
            <p:cNvPr id="17" name="그래픽 16" descr="배지 체크 표시1 단색으로 채워진">
              <a:extLst>
                <a:ext uri="{FF2B5EF4-FFF2-40B4-BE49-F238E27FC236}">
                  <a16:creationId xmlns:a16="http://schemas.microsoft.com/office/drawing/2014/main" id="{EDF47EB4-346F-7FEA-38F0-6F7551015B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92846" y="1660855"/>
              <a:ext cx="218746" cy="218746"/>
            </a:xfrm>
            <a:prstGeom prst="rect">
              <a:avLst/>
            </a:prstGeom>
          </p:spPr>
        </p:pic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C69DCEB-C843-6E21-425A-885FDBF9CD3E}"/>
              </a:ext>
            </a:extLst>
          </p:cNvPr>
          <p:cNvSpPr/>
          <p:nvPr/>
        </p:nvSpPr>
        <p:spPr>
          <a:xfrm>
            <a:off x="1117069" y="2450692"/>
            <a:ext cx="6713081" cy="931137"/>
          </a:xfrm>
          <a:prstGeom prst="roundRect">
            <a:avLst>
              <a:gd name="adj" fmla="val 21028"/>
            </a:avLst>
          </a:prstGeom>
          <a:solidFill>
            <a:schemeClr val="bg1"/>
          </a:solidFill>
          <a:ln w="19050">
            <a:solidFill>
              <a:srgbClr val="0FA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atinLnBrk="0"/>
            <a:r>
              <a: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아래와 같은 성인 환자의 만성 체중 관리를 위해 저칼로리 식이요법 및 운동요법의 </a:t>
            </a:r>
            <a:r>
              <a:rPr lang="ko-KR" altLang="en-US" sz="16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보조제</a:t>
            </a:r>
            <a:endParaRPr lang="ko-KR" altLang="en-US" sz="16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9CF3B-F024-7751-89BC-9404F328AFD9}"/>
              </a:ext>
            </a:extLst>
          </p:cNvPr>
          <p:cNvSpPr txBox="1"/>
          <p:nvPr/>
        </p:nvSpPr>
        <p:spPr>
          <a:xfrm>
            <a:off x="1237189" y="3516951"/>
            <a:ext cx="663997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latinLnBrk="0">
              <a:spcAft>
                <a:spcPts val="600"/>
              </a:spcAft>
              <a:buFontTx/>
              <a:buChar char="-"/>
            </a:pP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초기 체질량지수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(BMI)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가 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30 kg/m</a:t>
            </a:r>
            <a:r>
              <a:rPr lang="en-US" altLang="ko-KR" sz="1400" baseline="30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 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이상인 비만 환자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또는</a:t>
            </a:r>
          </a:p>
          <a:p>
            <a:pPr marL="174625" indent="-174625" latinLnBrk="0">
              <a:spcAft>
                <a:spcPts val="600"/>
              </a:spcAft>
              <a:buFontTx/>
              <a:buChar char="-"/>
            </a:pP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한 가지 이상의 체중 관련 동반질환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예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고혈압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이상지질혈증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제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형 당뇨병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폐쇄성 수면 </a:t>
            </a:r>
            <a:r>
              <a:rPr lang="ko-KR" altLang="en-US" sz="1400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무호흡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또는 심혈관 질환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 있으면서 초기 체질량지수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(BMI)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가 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27 kg/m</a:t>
            </a:r>
            <a:r>
              <a:rPr lang="en-US" altLang="ko-KR" sz="1400" baseline="30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이상 </a:t>
            </a:r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30 kg/m</a:t>
            </a:r>
            <a:r>
              <a:rPr lang="en-US" altLang="ko-KR" sz="1400" baseline="30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미만인 과체중 환자</a:t>
            </a: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EBCFCE9-EFF0-E9D5-1403-B44DB0590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84329"/>
              </p:ext>
            </p:extLst>
          </p:nvPr>
        </p:nvGraphicFramePr>
        <p:xfrm>
          <a:off x="8200570" y="2041004"/>
          <a:ext cx="280125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629">
                  <a:extLst>
                    <a:ext uri="{9D8B030D-6E8A-4147-A177-3AD203B41FA5}">
                      <a16:colId xmlns:a16="http://schemas.microsoft.com/office/drawing/2014/main" val="2145354685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1245704054"/>
                    </a:ext>
                  </a:extLst>
                </a:gridCol>
              </a:tblGrid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단계적 증량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</a:t>
                      </a:r>
                      <a:r>
                        <a:rPr lang="en-US" altLang="ko-KR" sz="1400" b="1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</a:t>
                      </a:r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회 용량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76432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1-4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2.5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15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5-8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58279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9-12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7.5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94629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13-16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10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17727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17-20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12.5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96968"/>
                  </a:ext>
                </a:extLst>
              </a:tr>
              <a:tr h="290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21-24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주차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15 mg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41171"/>
                  </a:ext>
                </a:extLst>
              </a:tr>
            </a:tbl>
          </a:graphicData>
        </a:graphic>
      </p:graphicFrame>
      <p:pic>
        <p:nvPicPr>
          <p:cNvPr id="26" name="내용 개체 틀 14">
            <a:extLst>
              <a:ext uri="{FF2B5EF4-FFF2-40B4-BE49-F238E27FC236}">
                <a16:creationId xmlns:a16="http://schemas.microsoft.com/office/drawing/2014/main" id="{D24AA3A8-7D64-98FB-B88D-725A3067D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41" y="4194496"/>
            <a:ext cx="2295388" cy="1818047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734193FA-0240-EBA3-5574-AC7C5A639263}"/>
              </a:ext>
            </a:extLst>
          </p:cNvPr>
          <p:cNvGrpSpPr/>
          <p:nvPr/>
        </p:nvGrpSpPr>
        <p:grpSpPr>
          <a:xfrm>
            <a:off x="1117069" y="4731657"/>
            <a:ext cx="6713081" cy="1229275"/>
            <a:chOff x="1117069" y="4731657"/>
            <a:chExt cx="6713081" cy="1229275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5BB631B-920A-589E-E883-6BCD75C44FEF}"/>
                </a:ext>
              </a:extLst>
            </p:cNvPr>
            <p:cNvSpPr/>
            <p:nvPr/>
          </p:nvSpPr>
          <p:spPr>
            <a:xfrm>
              <a:off x="1117069" y="4731657"/>
              <a:ext cx="6713081" cy="1229275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latinLnBrk="0"/>
              <a:endPara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DC601FA-CACD-361F-5C38-A14D103441CE}"/>
                </a:ext>
              </a:extLst>
            </p:cNvPr>
            <p:cNvSpPr/>
            <p:nvPr/>
          </p:nvSpPr>
          <p:spPr>
            <a:xfrm>
              <a:off x="6456890" y="4988648"/>
              <a:ext cx="933902" cy="2538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EE8BED1-3EB1-696A-CB1F-CC46BA7E0ECF}"/>
                </a:ext>
              </a:extLst>
            </p:cNvPr>
            <p:cNvSpPr/>
            <p:nvPr/>
          </p:nvSpPr>
          <p:spPr>
            <a:xfrm>
              <a:off x="1303864" y="5236298"/>
              <a:ext cx="2701741" cy="2538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BF60A-12C4-9E4D-5039-F2C9F1F10735}"/>
                </a:ext>
              </a:extLst>
            </p:cNvPr>
            <p:cNvSpPr txBox="1"/>
            <p:nvPr/>
          </p:nvSpPr>
          <p:spPr>
            <a:xfrm>
              <a:off x="1250750" y="4942185"/>
              <a:ext cx="62357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초기 체질량지수</a:t>
              </a:r>
              <a:r>
                <a:rPr lang="en-US" altLang="ko-KR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(BMI)</a:t>
              </a:r>
              <a:r>
                <a:rPr lang="ko-KR" altLang="en-US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가 </a:t>
              </a:r>
              <a:r>
                <a:rPr lang="en-US" altLang="ko-KR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30 kg/m</a:t>
              </a:r>
              <a:r>
                <a:rPr lang="en-US" altLang="ko-KR" sz="1600" baseline="300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2</a:t>
              </a:r>
              <a:r>
                <a:rPr lang="en-US" altLang="ko-KR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 </a:t>
              </a:r>
              <a:r>
                <a:rPr lang="ko-KR" altLang="en-US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이상인 성인 비만 환자에서 중등도에서 중증의 폐쇄성 수면 </a:t>
              </a:r>
              <a:r>
                <a:rPr lang="ko-KR" altLang="en-US" sz="16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무호흡</a:t>
              </a:r>
              <a:r>
                <a:rPr lang="en-US" altLang="ko-KR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(OSA)</a:t>
              </a:r>
              <a:r>
                <a:rPr lang="ko-KR" altLang="en-US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의 치료를 위해 저칼로리 식이요법 및 운동 요법의 </a:t>
              </a:r>
              <a:r>
                <a:rPr lang="ko-KR" altLang="en-US" sz="16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보조제</a:t>
              </a:r>
              <a:endPara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1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2055E-B430-233B-0484-B40FDFDBB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F700451-2D86-FACD-652F-8275785C417A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55A5CA6-19D9-0D76-91E0-8AA4FDA069B6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8203945-6419-2B67-2A1B-4820AF036680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2AD77B-3EEF-3650-D2DE-205A07DF0307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SURMOUNT 1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F64D67A-48EF-D465-DE2D-A85C0303F38C}"/>
              </a:ext>
            </a:extLst>
          </p:cNvPr>
          <p:cNvSpPr/>
          <p:nvPr/>
        </p:nvSpPr>
        <p:spPr>
          <a:xfrm>
            <a:off x="9108559" y="2295800"/>
            <a:ext cx="1992829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441C7E-37A7-FAAD-D32F-6F57A93F3683}"/>
              </a:ext>
            </a:extLst>
          </p:cNvPr>
          <p:cNvSpPr/>
          <p:nvPr/>
        </p:nvSpPr>
        <p:spPr>
          <a:xfrm>
            <a:off x="6765409" y="2539958"/>
            <a:ext cx="3935929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5106A7F-C844-32F6-EECC-00A2A9626E26}"/>
              </a:ext>
            </a:extLst>
          </p:cNvPr>
          <p:cNvSpPr/>
          <p:nvPr/>
        </p:nvSpPr>
        <p:spPr>
          <a:xfrm>
            <a:off x="6765410" y="2784116"/>
            <a:ext cx="3340616" cy="205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FF14B0-8716-9269-3C06-70A59536BB7A}"/>
              </a:ext>
            </a:extLst>
          </p:cNvPr>
          <p:cNvGrpSpPr/>
          <p:nvPr/>
        </p:nvGrpSpPr>
        <p:grpSpPr>
          <a:xfrm>
            <a:off x="6497899" y="1729891"/>
            <a:ext cx="4819389" cy="2139047"/>
            <a:chOff x="879987" y="1729891"/>
            <a:chExt cx="4819389" cy="2139047"/>
          </a:xfrm>
        </p:grpSpPr>
        <p:pic>
          <p:nvPicPr>
            <p:cNvPr id="6" name="그래픽 5" descr="배지 체크 표시1 단색으로 채워진">
              <a:extLst>
                <a:ext uri="{FF2B5EF4-FFF2-40B4-BE49-F238E27FC236}">
                  <a16:creationId xmlns:a16="http://schemas.microsoft.com/office/drawing/2014/main" id="{774C4455-8300-9D93-79B0-BC65548198A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9987" y="1789695"/>
              <a:ext cx="218746" cy="2187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02E04-8F7A-ED33-8B93-270013C662C9}"/>
                </a:ext>
              </a:extLst>
            </p:cNvPr>
            <p:cNvSpPr txBox="1"/>
            <p:nvPr/>
          </p:nvSpPr>
          <p:spPr>
            <a:xfrm>
              <a:off x="1080189" y="1729891"/>
              <a:ext cx="4619187" cy="2139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2539 adults with a body-mass index (BMI; the weight in kilograms divided by the square of the height in meters) of 30 or more, or 27 or more and at least one weight-related complication, excluding diabetes.</a:t>
              </a:r>
            </a:p>
            <a:p>
              <a:pPr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Once-weekly, subcutaneous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(5 mg, 10 mg, or 15 mg) or placebo for 72 weeks, including a 20-week dose-escalation period</a:t>
              </a:r>
            </a:p>
          </p:txBody>
        </p:sp>
        <p:pic>
          <p:nvPicPr>
            <p:cNvPr id="9" name="그래픽 8" descr="배지 체크 표시1 단색으로 채워진">
              <a:extLst>
                <a:ext uri="{FF2B5EF4-FFF2-40B4-BE49-F238E27FC236}">
                  <a16:creationId xmlns:a16="http://schemas.microsoft.com/office/drawing/2014/main" id="{BAB563FD-2710-6C94-11EF-2443FA07661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9987" y="3088529"/>
              <a:ext cx="218746" cy="218746"/>
            </a:xfrm>
            <a:prstGeom prst="rect">
              <a:avLst/>
            </a:prstGeom>
          </p:spPr>
        </p:pic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AC89AE9-5DBA-B0ED-B897-E08E480FA3B5}"/>
              </a:ext>
            </a:extLst>
          </p:cNvPr>
          <p:cNvSpPr/>
          <p:nvPr/>
        </p:nvSpPr>
        <p:spPr>
          <a:xfrm>
            <a:off x="874712" y="1295975"/>
            <a:ext cx="5274747" cy="4904801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B81A686-55EF-CF11-DC0D-9626B569636D}"/>
              </a:ext>
            </a:extLst>
          </p:cNvPr>
          <p:cNvGrpSpPr/>
          <p:nvPr/>
        </p:nvGrpSpPr>
        <p:grpSpPr>
          <a:xfrm>
            <a:off x="1273981" y="1474794"/>
            <a:ext cx="4404533" cy="4574431"/>
            <a:chOff x="1169206" y="1493844"/>
            <a:chExt cx="4404533" cy="4574431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3B700F6-FF20-0AD1-7B74-38639AA0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9206" y="1493844"/>
              <a:ext cx="4404533" cy="4574431"/>
            </a:xfrm>
            <a:prstGeom prst="rect">
              <a:avLst/>
            </a:prstGeom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9CCEF4F-7B34-C064-665E-C02ED4681DE7}"/>
                </a:ext>
              </a:extLst>
            </p:cNvPr>
            <p:cNvSpPr/>
            <p:nvPr/>
          </p:nvSpPr>
          <p:spPr>
            <a:xfrm>
              <a:off x="1180344" y="3284855"/>
              <a:ext cx="4382256" cy="937895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64044E-A38E-6B57-35FD-B5A1741938C0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2022;387:205-16.</a:t>
            </a:r>
          </a:p>
        </p:txBody>
      </p:sp>
    </p:spTree>
    <p:extLst>
      <p:ext uri="{BB962C8B-B14F-4D97-AF65-F5344CB8AC3E}">
        <p14:creationId xmlns:p14="http://schemas.microsoft.com/office/powerpoint/2010/main" val="961961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D8570-B640-5B11-2BAB-A8AFFAB40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E4C4A34-D3BF-0F43-156B-BF1110885259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E5C38EE-3879-2FD7-4D39-5474463AD2BA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9E74267-CB44-EFE2-CB6F-8DE99D675EF2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F91C567-9FBD-A161-8CAC-77FE7C3E4CA1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C8B67F-0BB5-AA1B-61AD-8E03F0006D23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SURMOUNT 1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F91949-56AB-5304-FBD9-24E6D1A5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1" y="2275695"/>
            <a:ext cx="5168899" cy="3334943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63145546-9671-2068-94DC-3344859251B6}"/>
              </a:ext>
            </a:extLst>
          </p:cNvPr>
          <p:cNvGrpSpPr/>
          <p:nvPr/>
        </p:nvGrpSpPr>
        <p:grpSpPr>
          <a:xfrm>
            <a:off x="1206848" y="1668846"/>
            <a:ext cx="4525912" cy="4196899"/>
            <a:chOff x="351623" y="984343"/>
            <a:chExt cx="5781261" cy="536099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A6B12BF-04EE-1698-4B53-44776FBA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23" y="984343"/>
              <a:ext cx="5781261" cy="536099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BB1DDCB-93B7-6CD9-692E-95AEBCDE136C}"/>
                </a:ext>
              </a:extLst>
            </p:cNvPr>
            <p:cNvSpPr/>
            <p:nvPr/>
          </p:nvSpPr>
          <p:spPr>
            <a:xfrm>
              <a:off x="1713297" y="2977123"/>
              <a:ext cx="490888" cy="20213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1088AE-C05B-BDC7-D6ED-C5C1E36E81F0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2022;387:205-16.</a:t>
            </a:r>
          </a:p>
        </p:txBody>
      </p:sp>
    </p:spTree>
    <p:extLst>
      <p:ext uri="{BB962C8B-B14F-4D97-AF65-F5344CB8AC3E}">
        <p14:creationId xmlns:p14="http://schemas.microsoft.com/office/powerpoint/2010/main" val="2168042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7A3E6-9735-0723-95BF-7A2650D30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F386443-0588-4A38-A52F-3E2039510124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1B20C79-1227-027C-1A86-6EEF23BED1BC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705CFA1-4A8F-9791-DE05-AC18631F96C0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45F7BA9-7E88-78C9-5B19-067EE073F45C}"/>
              </a:ext>
            </a:extLst>
          </p:cNvPr>
          <p:cNvSpPr/>
          <p:nvPr/>
        </p:nvSpPr>
        <p:spPr>
          <a:xfrm>
            <a:off x="874712" y="1676976"/>
            <a:ext cx="10442575" cy="2580538"/>
          </a:xfrm>
          <a:prstGeom prst="roundRect">
            <a:avLst>
              <a:gd name="adj" fmla="val 7520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38C18-9C06-5116-108B-B5600C50DB7A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Tirzepatide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효과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29D112-A4E6-9C57-192C-1A144BD8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54" y="2108222"/>
            <a:ext cx="2289443" cy="16844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A20C0E0-F723-801B-057F-A7E614C91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04" y="2100899"/>
            <a:ext cx="2245388" cy="187674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3F8F97F-A4A9-BEF1-1293-C4ECD4DC12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0" t="958" r="1382" b="50180"/>
          <a:stretch>
            <a:fillRect/>
          </a:stretch>
        </p:blipFill>
        <p:spPr>
          <a:xfrm>
            <a:off x="5871999" y="2225415"/>
            <a:ext cx="2557361" cy="1439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1142AFA-9843-6675-39AD-018D02823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42" t="50499" r="2372" b="1716"/>
          <a:stretch>
            <a:fillRect/>
          </a:stretch>
        </p:blipFill>
        <p:spPr>
          <a:xfrm>
            <a:off x="8548900" y="2225415"/>
            <a:ext cx="2589446" cy="1439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1B734-D322-8675-1AA5-F3C441303C08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N Engl J Med 2025 Online ahead of print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A3A1FC8-6E0B-FD13-D884-DFCA2F97DE8D}"/>
              </a:ext>
            </a:extLst>
          </p:cNvPr>
          <p:cNvGrpSpPr/>
          <p:nvPr/>
        </p:nvGrpSpPr>
        <p:grpSpPr>
          <a:xfrm>
            <a:off x="879987" y="4517210"/>
            <a:ext cx="10343070" cy="1231106"/>
            <a:chOff x="879987" y="1729891"/>
            <a:chExt cx="10343070" cy="1231106"/>
          </a:xfrm>
        </p:grpSpPr>
        <p:pic>
          <p:nvPicPr>
            <p:cNvPr id="10" name="그래픽 9" descr="배지 체크 표시1 단색으로 채워진">
              <a:extLst>
                <a:ext uri="{FF2B5EF4-FFF2-40B4-BE49-F238E27FC236}">
                  <a16:creationId xmlns:a16="http://schemas.microsoft.com/office/drawing/2014/main" id="{CDBDF33F-AC81-E9FD-8161-C36D8A0FFF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9987" y="1789695"/>
              <a:ext cx="218746" cy="21874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53CC0D-C8F8-C803-9214-5CCBB10B8AF2}"/>
                </a:ext>
              </a:extLst>
            </p:cNvPr>
            <p:cNvSpPr txBox="1"/>
            <p:nvPr/>
          </p:nvSpPr>
          <p:spPr>
            <a:xfrm>
              <a:off x="1080189" y="1729891"/>
              <a:ext cx="10142868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SURMOUNT-5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연구를 통해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최대 용량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사용군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최대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15mg)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은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semaglutide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최대 용량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사용군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최대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2.4mg)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대비 유의미한 체중 감량 효과를 보임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.</a:t>
              </a:r>
            </a:p>
            <a:p>
              <a:pPr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양 군에서 위장관계 부작용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부작용으로 인한 약제 중단 빈도에서 차이를 보이지 않음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.</a:t>
              </a:r>
            </a:p>
            <a:p>
              <a:pPr latinLnBrk="0">
                <a:spcAft>
                  <a:spcPts val="600"/>
                </a:spcAft>
              </a:pP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pic>
          <p:nvPicPr>
            <p:cNvPr id="16" name="그래픽 15" descr="배지 체크 표시1 단색으로 채워진">
              <a:extLst>
                <a:ext uri="{FF2B5EF4-FFF2-40B4-BE49-F238E27FC236}">
                  <a16:creationId xmlns:a16="http://schemas.microsoft.com/office/drawing/2014/main" id="{9B34159E-07CB-3645-8913-93B73C189F0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9987" y="2347730"/>
              <a:ext cx="218746" cy="21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8775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9EEAD-AD43-F4DB-FC57-6A064649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B9FEE70-58DB-0BF8-76FB-D9E9194FBBD8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B513DD9-3E95-BF96-0FBA-1EAC005B4811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6EC13C0-20CC-467C-10AF-E1A74C8A9E03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D96DD1D-B8A3-C799-2B3E-FCCA0E91440C}"/>
              </a:ext>
            </a:extLst>
          </p:cNvPr>
          <p:cNvSpPr/>
          <p:nvPr/>
        </p:nvSpPr>
        <p:spPr>
          <a:xfrm>
            <a:off x="4381500" y="1295976"/>
            <a:ext cx="6935787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325D8-27CA-69DC-6B84-6F2371372094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SURMOUNT-OSA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10EC18D-7101-8E94-658D-FD1D5A381FA0}"/>
              </a:ext>
            </a:extLst>
          </p:cNvPr>
          <p:cNvGrpSpPr/>
          <p:nvPr/>
        </p:nvGrpSpPr>
        <p:grpSpPr>
          <a:xfrm>
            <a:off x="4583217" y="1566941"/>
            <a:ext cx="6521825" cy="4458449"/>
            <a:chOff x="4545117" y="1592341"/>
            <a:chExt cx="6521825" cy="4458449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06E1AD6-5BE8-2165-0F6B-8458CC7D7B0F}"/>
                </a:ext>
              </a:extLst>
            </p:cNvPr>
            <p:cNvSpPr/>
            <p:nvPr/>
          </p:nvSpPr>
          <p:spPr>
            <a:xfrm>
              <a:off x="7866542" y="1592341"/>
              <a:ext cx="3200400" cy="2176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FB6942E-6FCA-F20C-EFF0-96646CA1E32A}"/>
                </a:ext>
              </a:extLst>
            </p:cNvPr>
            <p:cNvSpPr/>
            <p:nvPr/>
          </p:nvSpPr>
          <p:spPr>
            <a:xfrm>
              <a:off x="4545117" y="1592341"/>
              <a:ext cx="3200400" cy="2176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3AD4893-C2EF-436E-C413-61CA63438CBA}"/>
                </a:ext>
              </a:extLst>
            </p:cNvPr>
            <p:cNvSpPr/>
            <p:nvPr/>
          </p:nvSpPr>
          <p:spPr>
            <a:xfrm>
              <a:off x="4545117" y="3873798"/>
              <a:ext cx="3200400" cy="2176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2692717-AB6B-4D6C-59AC-D5CA3B8C5A52}"/>
                </a:ext>
              </a:extLst>
            </p:cNvPr>
            <p:cNvSpPr/>
            <p:nvPr/>
          </p:nvSpPr>
          <p:spPr>
            <a:xfrm>
              <a:off x="7866542" y="3873798"/>
              <a:ext cx="3200400" cy="2176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3AC74C9-0A23-3B46-3F96-49B6CF3D7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0" t="675" r="50387" b="50570"/>
            <a:stretch>
              <a:fillRect/>
            </a:stretch>
          </p:blipFill>
          <p:spPr>
            <a:xfrm>
              <a:off x="4711796" y="1676852"/>
              <a:ext cx="2820078" cy="203554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716EF8E-4453-3DC3-4D33-E9C86AAA6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457" t="628" r="508" b="50617"/>
            <a:stretch>
              <a:fillRect/>
            </a:stretch>
          </p:blipFill>
          <p:spPr>
            <a:xfrm>
              <a:off x="8021104" y="1676851"/>
              <a:ext cx="2771737" cy="2011999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EFEE4215-BAEB-C608-76C7-8CC880E5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7" t="50751" r="50500" b="494"/>
            <a:stretch>
              <a:fillRect/>
            </a:stretch>
          </p:blipFill>
          <p:spPr>
            <a:xfrm>
              <a:off x="4711796" y="3993651"/>
              <a:ext cx="2820078" cy="2035546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4372E0C6-FC4F-9D26-E529-79B304309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351" t="50679" r="336" b="566"/>
            <a:stretch>
              <a:fillRect/>
            </a:stretch>
          </p:blipFill>
          <p:spPr>
            <a:xfrm>
              <a:off x="8021104" y="3993651"/>
              <a:ext cx="2771737" cy="2000653"/>
            </a:xfrm>
            <a:prstGeom prst="rect">
              <a:avLst/>
            </a:prstGeom>
          </p:spPr>
        </p:pic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FC6B3B9-303C-E68A-1CE5-2FC2E53D581F}"/>
              </a:ext>
            </a:extLst>
          </p:cNvPr>
          <p:cNvSpPr/>
          <p:nvPr/>
        </p:nvSpPr>
        <p:spPr>
          <a:xfrm>
            <a:off x="1132741" y="2304517"/>
            <a:ext cx="1864459" cy="166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599FA71-3B04-DB69-D773-8AE4A22F1D6D}"/>
              </a:ext>
            </a:extLst>
          </p:cNvPr>
          <p:cNvSpPr/>
          <p:nvPr/>
        </p:nvSpPr>
        <p:spPr>
          <a:xfrm>
            <a:off x="1132741" y="1820358"/>
            <a:ext cx="2807434" cy="166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4CFE140-F962-0145-8091-1E54C9BCB180}"/>
              </a:ext>
            </a:extLst>
          </p:cNvPr>
          <p:cNvSpPr/>
          <p:nvPr/>
        </p:nvSpPr>
        <p:spPr>
          <a:xfrm>
            <a:off x="1132741" y="2062437"/>
            <a:ext cx="2807434" cy="166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20A041B-13D8-A0E2-8697-E93146906418}"/>
              </a:ext>
            </a:extLst>
          </p:cNvPr>
          <p:cNvGrpSpPr/>
          <p:nvPr/>
        </p:nvGrpSpPr>
        <p:grpSpPr>
          <a:xfrm>
            <a:off x="879987" y="1729891"/>
            <a:ext cx="3287871" cy="1892826"/>
            <a:chOff x="879987" y="1729891"/>
            <a:chExt cx="3287871" cy="1892826"/>
          </a:xfrm>
        </p:grpSpPr>
        <p:pic>
          <p:nvPicPr>
            <p:cNvPr id="8" name="그래픽 7" descr="배지 체크 표시1 단색으로 채워진">
              <a:extLst>
                <a:ext uri="{FF2B5EF4-FFF2-40B4-BE49-F238E27FC236}">
                  <a16:creationId xmlns:a16="http://schemas.microsoft.com/office/drawing/2014/main" id="{1DA8034D-159A-7D13-F275-5AE75A5F6D9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1789695"/>
              <a:ext cx="218746" cy="2187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832F3A-D025-91ED-8417-7DA953ED382F}"/>
                </a:ext>
              </a:extLst>
            </p:cNvPr>
            <p:cNvSpPr txBox="1"/>
            <p:nvPr/>
          </p:nvSpPr>
          <p:spPr>
            <a:xfrm>
              <a:off x="1080190" y="1729891"/>
              <a:ext cx="3087668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Participants with moderate-to-severe obstructive sleep apnea and obesity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receive either the maximum tolerated dose of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(10 mg or 15 mg) or placebo for 52 weeks.</a:t>
              </a:r>
            </a:p>
          </p:txBody>
        </p:sp>
        <p:pic>
          <p:nvPicPr>
            <p:cNvPr id="12" name="그래픽 11" descr="배지 체크 표시1 단색으로 채워진">
              <a:extLst>
                <a:ext uri="{FF2B5EF4-FFF2-40B4-BE49-F238E27FC236}">
                  <a16:creationId xmlns:a16="http://schemas.microsoft.com/office/drawing/2014/main" id="{1F516495-0139-D9C5-1E4F-DB5FB46C90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2597986"/>
              <a:ext cx="218746" cy="218746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F43C543-42D5-0D6B-4962-03A8C71810E7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2024;391:1193-205.</a:t>
            </a:r>
          </a:p>
        </p:txBody>
      </p:sp>
    </p:spTree>
    <p:extLst>
      <p:ext uri="{BB962C8B-B14F-4D97-AF65-F5344CB8AC3E}">
        <p14:creationId xmlns:p14="http://schemas.microsoft.com/office/powerpoint/2010/main" val="58159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88E35-F385-D259-4F23-4E186C896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4929BFC-A0A7-93AD-C1BD-8D172C5DA051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3A75EF3-54B4-76C6-5211-3A28F765AC71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0443522-E08E-05C4-C41E-4A20C72F9DD0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2F9148C-19A8-6D1D-A7A5-ADD2A1B539B4}"/>
              </a:ext>
            </a:extLst>
          </p:cNvPr>
          <p:cNvSpPr/>
          <p:nvPr/>
        </p:nvSpPr>
        <p:spPr>
          <a:xfrm>
            <a:off x="874712" y="2235418"/>
            <a:ext cx="10442575" cy="3965358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3D4AF-E187-3B34-A3BC-4762C00D80F5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SURMOUNT 1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2D74E1-4702-DA7C-EE08-89950EC2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" t="820" r="-1"/>
          <a:stretch>
            <a:fillRect/>
          </a:stretch>
        </p:blipFill>
        <p:spPr>
          <a:xfrm>
            <a:off x="6493746" y="2459992"/>
            <a:ext cx="4151795" cy="3587687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68E00CC3-84C3-0210-8984-1F09D2A3E9EE}"/>
              </a:ext>
            </a:extLst>
          </p:cNvPr>
          <p:cNvGrpSpPr/>
          <p:nvPr/>
        </p:nvGrpSpPr>
        <p:grpSpPr>
          <a:xfrm>
            <a:off x="1657152" y="2435398"/>
            <a:ext cx="4041103" cy="3565398"/>
            <a:chOff x="1247918" y="2759102"/>
            <a:chExt cx="3743181" cy="330254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B65A266-8FD4-81CC-00C5-655681ED5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7918" y="2759102"/>
              <a:ext cx="3743181" cy="3302546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73CA91E-5767-86E1-0764-5741B6FD850C}"/>
                </a:ext>
              </a:extLst>
            </p:cNvPr>
            <p:cNvSpPr/>
            <p:nvPr/>
          </p:nvSpPr>
          <p:spPr>
            <a:xfrm>
              <a:off x="1247918" y="4317999"/>
              <a:ext cx="3743181" cy="705413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E6DDDB-E2E9-4D44-3C50-E971CD425EF8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2024;392:958-71.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241913C-9424-A0AA-F25A-73419D652709}"/>
              </a:ext>
            </a:extLst>
          </p:cNvPr>
          <p:cNvSpPr/>
          <p:nvPr/>
        </p:nvSpPr>
        <p:spPr>
          <a:xfrm>
            <a:off x="8379695" y="1626246"/>
            <a:ext cx="2021605" cy="166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37502B-D309-8C89-843C-DE9512213FDF}"/>
              </a:ext>
            </a:extLst>
          </p:cNvPr>
          <p:cNvSpPr/>
          <p:nvPr/>
        </p:nvSpPr>
        <p:spPr>
          <a:xfrm>
            <a:off x="2384025" y="1306600"/>
            <a:ext cx="3407176" cy="166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7D5073-A893-DF4B-C2DD-21AE7A135D7C}"/>
              </a:ext>
            </a:extLst>
          </p:cNvPr>
          <p:cNvSpPr/>
          <p:nvPr/>
        </p:nvSpPr>
        <p:spPr>
          <a:xfrm>
            <a:off x="1140695" y="1873896"/>
            <a:ext cx="4345705" cy="166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563BB21-2A12-F333-E43C-635B17D00554}"/>
              </a:ext>
            </a:extLst>
          </p:cNvPr>
          <p:cNvGrpSpPr/>
          <p:nvPr/>
        </p:nvGrpSpPr>
        <p:grpSpPr>
          <a:xfrm>
            <a:off x="879987" y="1210126"/>
            <a:ext cx="10437301" cy="907941"/>
            <a:chOff x="879987" y="1729891"/>
            <a:chExt cx="10437301" cy="907941"/>
          </a:xfrm>
        </p:grpSpPr>
        <p:pic>
          <p:nvPicPr>
            <p:cNvPr id="12" name="그래픽 11" descr="배지 체크 표시1 단색으로 채워진">
              <a:extLst>
                <a:ext uri="{FF2B5EF4-FFF2-40B4-BE49-F238E27FC236}">
                  <a16:creationId xmlns:a16="http://schemas.microsoft.com/office/drawing/2014/main" id="{F3FA5C90-221C-BF85-2797-7586253FA1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1789695"/>
              <a:ext cx="218746" cy="21874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369597-5171-A22E-826D-26A09716BCD1}"/>
                </a:ext>
              </a:extLst>
            </p:cNvPr>
            <p:cNvSpPr txBox="1"/>
            <p:nvPr/>
          </p:nvSpPr>
          <p:spPr>
            <a:xfrm>
              <a:off x="1080190" y="1729891"/>
              <a:ext cx="10237098" cy="9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Participants with both obesity and prediabetes 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at a once-weekly dose of 5 mg, 10 mg, or 15 mg or placebo for a total of 176 weeks, followed by a 17-week off-treatment period.</a:t>
              </a:r>
            </a:p>
          </p:txBody>
        </p:sp>
        <p:pic>
          <p:nvPicPr>
            <p:cNvPr id="14" name="그래픽 13" descr="배지 체크 표시1 단색으로 채워진">
              <a:extLst>
                <a:ext uri="{FF2B5EF4-FFF2-40B4-BE49-F238E27FC236}">
                  <a16:creationId xmlns:a16="http://schemas.microsoft.com/office/drawing/2014/main" id="{319D0733-FFED-95F4-6A97-19E9F058B8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2107100"/>
              <a:ext cx="218746" cy="21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3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31FC5-E9CB-5F88-3109-6491085F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4718C12-E751-D786-0660-C7DBE7B1F2AA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F12CF4C-2BC4-913D-ABCE-BB0E5FFBA2CE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A04DC06-EBAD-D2E4-DB56-79EA4579E2D0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FCF533-7C15-8C02-E5EB-70B794A9B841}"/>
              </a:ext>
            </a:extLst>
          </p:cNvPr>
          <p:cNvSpPr txBox="1"/>
          <p:nvPr/>
        </p:nvSpPr>
        <p:spPr>
          <a:xfrm>
            <a:off x="762000" y="508000"/>
            <a:ext cx="6229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Screening and diagnosis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9790F5-46DB-C9FC-BF34-3E6EBADB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127412"/>
            <a:ext cx="10020300" cy="4603175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C381ADBE-9AD2-E253-660F-B098C4BF8667}"/>
              </a:ext>
            </a:extLst>
          </p:cNvPr>
          <p:cNvGrpSpPr/>
          <p:nvPr/>
        </p:nvGrpSpPr>
        <p:grpSpPr>
          <a:xfrm>
            <a:off x="1317625" y="5875922"/>
            <a:ext cx="9556750" cy="347078"/>
            <a:chOff x="1317625" y="5926722"/>
            <a:chExt cx="9556750" cy="34707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F985DC6-F2E9-8F67-59BA-74338A62F8C8}"/>
                </a:ext>
              </a:extLst>
            </p:cNvPr>
            <p:cNvSpPr/>
            <p:nvPr/>
          </p:nvSpPr>
          <p:spPr>
            <a:xfrm>
              <a:off x="1317625" y="5926722"/>
              <a:ext cx="9556750" cy="3385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C8F7CA-57EE-5E89-56FD-7EF93C6A8C45}"/>
                </a:ext>
              </a:extLst>
            </p:cNvPr>
            <p:cNvSpPr txBox="1"/>
            <p:nvPr/>
          </p:nvSpPr>
          <p:spPr>
            <a:xfrm>
              <a:off x="1473200" y="5935246"/>
              <a:ext cx="9245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ABCD, adiposity-based chronic disease, ORCD, obesity-related complication and diseases.</a:t>
              </a:r>
            </a:p>
          </p:txBody>
        </p:sp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0F38258C-1A45-5923-3736-7C0362DF4448}"/>
              </a:ext>
            </a:extLst>
          </p:cNvPr>
          <p:cNvSpPr/>
          <p:nvPr/>
        </p:nvSpPr>
        <p:spPr>
          <a:xfrm>
            <a:off x="3161670" y="1370580"/>
            <a:ext cx="406705" cy="40670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534C9F8-4132-B42A-E39D-4B85228C2D97}"/>
              </a:ext>
            </a:extLst>
          </p:cNvPr>
          <p:cNvSpPr/>
          <p:nvPr/>
        </p:nvSpPr>
        <p:spPr>
          <a:xfrm>
            <a:off x="2361568" y="3017881"/>
            <a:ext cx="406705" cy="40670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6523540-832A-11FA-FF24-061715BB0CFA}"/>
              </a:ext>
            </a:extLst>
          </p:cNvPr>
          <p:cNvSpPr/>
          <p:nvPr/>
        </p:nvSpPr>
        <p:spPr>
          <a:xfrm>
            <a:off x="6465362" y="3017881"/>
            <a:ext cx="406705" cy="40670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155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693D1-C8D1-9267-0A1E-3731A44F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19FBBF7-326C-CDDC-2DC4-CC4AEEF4955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5EF2D53-73F8-2A38-F3F2-6C28ADD87395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686A618-237B-0868-B14E-5985E06235D7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E4C7D20-2954-EDCA-7BBD-3B032F806335}"/>
              </a:ext>
            </a:extLst>
          </p:cNvPr>
          <p:cNvSpPr/>
          <p:nvPr/>
        </p:nvSpPr>
        <p:spPr>
          <a:xfrm>
            <a:off x="874712" y="2235418"/>
            <a:ext cx="10442575" cy="3965358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0A5D2-0B3A-5D6D-AA4D-DFA569AD217C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SURMOUNT-1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D45783C-6567-FFD3-6939-3D46F422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6" t="1022" r="871"/>
          <a:stretch>
            <a:fillRect/>
          </a:stretch>
        </p:blipFill>
        <p:spPr>
          <a:xfrm>
            <a:off x="6481304" y="2547404"/>
            <a:ext cx="4244340" cy="34201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881FE3F-9641-0E36-C3C6-396863BACB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" r="1"/>
          <a:stretch>
            <a:fillRect/>
          </a:stretch>
        </p:blipFill>
        <p:spPr>
          <a:xfrm>
            <a:off x="1455082" y="2489652"/>
            <a:ext cx="4252698" cy="3546232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2078517D-728B-7585-56EA-E9621C2AFA7D}"/>
              </a:ext>
            </a:extLst>
          </p:cNvPr>
          <p:cNvGrpSpPr/>
          <p:nvPr/>
        </p:nvGrpSpPr>
        <p:grpSpPr>
          <a:xfrm>
            <a:off x="879987" y="1210126"/>
            <a:ext cx="10437301" cy="907941"/>
            <a:chOff x="879987" y="1729891"/>
            <a:chExt cx="10437301" cy="907941"/>
          </a:xfrm>
        </p:grpSpPr>
        <p:pic>
          <p:nvPicPr>
            <p:cNvPr id="7" name="그래픽 6" descr="배지 체크 표시1 단색으로 채워진">
              <a:extLst>
                <a:ext uri="{FF2B5EF4-FFF2-40B4-BE49-F238E27FC236}">
                  <a16:creationId xmlns:a16="http://schemas.microsoft.com/office/drawing/2014/main" id="{D074EF13-4CFB-D0A5-2939-F5ABA1DB3D4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1789695"/>
              <a:ext cx="218746" cy="2187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192271-E428-2D2A-C3A5-ABC726841370}"/>
                </a:ext>
              </a:extLst>
            </p:cNvPr>
            <p:cNvSpPr txBox="1"/>
            <p:nvPr/>
          </p:nvSpPr>
          <p:spPr>
            <a:xfrm>
              <a:off x="1080190" y="1729891"/>
              <a:ext cx="10237098" cy="9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Participants with both obesity and prediabetes </a:t>
              </a:r>
            </a:p>
            <a:p>
              <a:pPr latinLnBrk="0">
                <a:spcAft>
                  <a:spcPts val="600"/>
                </a:spcAft>
              </a:pP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at a once-weekly dose of 5 mg, 10 mg, or 15 mg or placebo for a total of 176 weeks, followed by a 17-week off-treatment period.</a:t>
              </a:r>
            </a:p>
          </p:txBody>
        </p:sp>
        <p:pic>
          <p:nvPicPr>
            <p:cNvPr id="13" name="그래픽 12" descr="배지 체크 표시1 단색으로 채워진">
              <a:extLst>
                <a:ext uri="{FF2B5EF4-FFF2-40B4-BE49-F238E27FC236}">
                  <a16:creationId xmlns:a16="http://schemas.microsoft.com/office/drawing/2014/main" id="{238B3CD7-9DD5-AE63-480C-97BE17F7C1C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87" y="2107100"/>
              <a:ext cx="218746" cy="21874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61E07A1-2EDB-ECF8-3C3F-C6B61E415DDE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2024;392:958-71.</a:t>
            </a:r>
          </a:p>
        </p:txBody>
      </p:sp>
    </p:spTree>
    <p:extLst>
      <p:ext uri="{BB962C8B-B14F-4D97-AF65-F5344CB8AC3E}">
        <p14:creationId xmlns:p14="http://schemas.microsoft.com/office/powerpoint/2010/main" val="3088155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341B2-C2AF-EC1C-F404-EA36734D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A4A32B08-148E-FA9C-32CA-AC70BB650F83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235689C-ADAE-126D-68CA-B3D7FB0459AD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9A198AC-7226-BC75-6F0B-FB0D7A20688E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188DDB-0EA3-5C7C-ED95-39D3F66D7685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SYNERGY-NASH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8716666-8E71-D7F7-59FF-397B3F74C68D}"/>
              </a:ext>
            </a:extLst>
          </p:cNvPr>
          <p:cNvGrpSpPr/>
          <p:nvPr/>
        </p:nvGrpSpPr>
        <p:grpSpPr>
          <a:xfrm>
            <a:off x="7393249" y="1729891"/>
            <a:ext cx="4095489" cy="1646605"/>
            <a:chOff x="7393249" y="1729891"/>
            <a:chExt cx="4095489" cy="1646605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DFA81B7-3AA2-D732-3805-EDA4BD3084D7}"/>
                </a:ext>
              </a:extLst>
            </p:cNvPr>
            <p:cNvSpPr/>
            <p:nvPr/>
          </p:nvSpPr>
          <p:spPr>
            <a:xfrm>
              <a:off x="9366810" y="1806825"/>
              <a:ext cx="1856816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E591FD5-1FB5-B36D-EBD1-6C91B44B6D74}"/>
                </a:ext>
              </a:extLst>
            </p:cNvPr>
            <p:cNvSpPr/>
            <p:nvPr/>
          </p:nvSpPr>
          <p:spPr>
            <a:xfrm>
              <a:off x="7640245" y="2054475"/>
              <a:ext cx="3586555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D8F49AC-6BDB-304A-D65C-6D93A4A50544}"/>
                </a:ext>
              </a:extLst>
            </p:cNvPr>
            <p:cNvSpPr/>
            <p:nvPr/>
          </p:nvSpPr>
          <p:spPr>
            <a:xfrm>
              <a:off x="7640245" y="2302125"/>
              <a:ext cx="1999056" cy="20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C418111-F1D5-7AE2-5244-B9BCE10F5D9F}"/>
                </a:ext>
              </a:extLst>
            </p:cNvPr>
            <p:cNvGrpSpPr/>
            <p:nvPr/>
          </p:nvGrpSpPr>
          <p:grpSpPr>
            <a:xfrm>
              <a:off x="7393249" y="1729891"/>
              <a:ext cx="4095489" cy="1646605"/>
              <a:chOff x="879987" y="1729891"/>
              <a:chExt cx="4095489" cy="1646605"/>
            </a:xfrm>
          </p:grpSpPr>
          <p:pic>
            <p:nvPicPr>
              <p:cNvPr id="12" name="그래픽 11" descr="배지 체크 표시1 단색으로 채워진">
                <a:extLst>
                  <a:ext uri="{FF2B5EF4-FFF2-40B4-BE49-F238E27FC236}">
                    <a16:creationId xmlns:a16="http://schemas.microsoft.com/office/drawing/2014/main" id="{1D0CFBD3-1A14-6C99-FBE0-92DE12276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9987" y="1789695"/>
                <a:ext cx="218746" cy="21874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11E6FA-7CF2-BC36-5373-AE60D367E35E}"/>
                  </a:ext>
                </a:extLst>
              </p:cNvPr>
              <p:cNvSpPr txBox="1"/>
              <p:nvPr/>
            </p:nvSpPr>
            <p:spPr>
              <a:xfrm>
                <a:off x="1080189" y="1729891"/>
                <a:ext cx="3895287" cy="1646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Participants with biopsy-confirmed MASH and stage F2 or F3 (moderate or severe) fibrosis.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Once-weekly subcutaneous </a:t>
                </a:r>
                <a:r>
                  <a:rPr lang="en-US" altLang="ko-KR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tirzepatide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retendard ExtraBold" panose="02000903000000020004" pitchFamily="50" charset="-127"/>
                    <a:ea typeface="Pretendard ExtraBold" panose="02000903000000020004" pitchFamily="50" charset="-127"/>
                    <a:cs typeface="Pretendard ExtraBold" panose="02000903000000020004" pitchFamily="50" charset="-127"/>
                  </a:rPr>
                  <a:t> (5 mg, 10 mg, or 15 mg) or placebo for 52 weeks.</a:t>
                </a:r>
              </a:p>
            </p:txBody>
          </p:sp>
          <p:pic>
            <p:nvPicPr>
              <p:cNvPr id="19" name="그래픽 18" descr="배지 체크 표시1 단색으로 채워진">
                <a:extLst>
                  <a:ext uri="{FF2B5EF4-FFF2-40B4-BE49-F238E27FC236}">
                    <a16:creationId xmlns:a16="http://schemas.microsoft.com/office/drawing/2014/main" id="{42217D13-A30D-BB0D-3229-583D0D8D2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9987" y="2602754"/>
                <a:ext cx="218746" cy="218746"/>
              </a:xfrm>
              <a:prstGeom prst="rect">
                <a:avLst/>
              </a:prstGeom>
            </p:spPr>
          </p:pic>
        </p:grpSp>
      </p:grp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5C1B56C-EDBF-FCE3-8728-E69768C57456}"/>
              </a:ext>
            </a:extLst>
          </p:cNvPr>
          <p:cNvSpPr/>
          <p:nvPr/>
        </p:nvSpPr>
        <p:spPr>
          <a:xfrm>
            <a:off x="874712" y="1295975"/>
            <a:ext cx="6269038" cy="4904801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28B5B-38E0-A541-6659-1EEB63A31DD5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2024;391:299-310.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A3C6663-C7E7-7AB2-D785-B3B375FA5AC2}"/>
              </a:ext>
            </a:extLst>
          </p:cNvPr>
          <p:cNvGrpSpPr/>
          <p:nvPr/>
        </p:nvGrpSpPr>
        <p:grpSpPr>
          <a:xfrm>
            <a:off x="1082923" y="1509229"/>
            <a:ext cx="5873254" cy="4480956"/>
            <a:chOff x="998660" y="1462644"/>
            <a:chExt cx="5873254" cy="448095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B65F412-C429-9FDB-E440-E48F83E3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660" y="1462644"/>
              <a:ext cx="5873254" cy="4480956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E59CC8D-87EE-7DA5-95B5-A456DC04A457}"/>
                </a:ext>
              </a:extLst>
            </p:cNvPr>
            <p:cNvSpPr/>
            <p:nvPr/>
          </p:nvSpPr>
          <p:spPr>
            <a:xfrm>
              <a:off x="1035446" y="3369322"/>
              <a:ext cx="5788866" cy="8722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2193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AA2C2-0899-91D0-5405-C8D8B99F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F173989-37D7-DBD1-BBBF-1F60FE9A86DF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68EA4B3-34D2-5B11-852A-C968CA236610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DC5869C-9940-CF9D-E6AD-6DE55A69418D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B51ECE4-A15E-C82D-3FA7-C082D616DFD9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68E9F-B42A-A7DD-6E9B-9D96C145CA17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SYNERGY-NASH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EEA3D6-6094-1C2A-A8B8-4E51ED0B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" r="1157"/>
          <a:stretch>
            <a:fillRect/>
          </a:stretch>
        </p:blipFill>
        <p:spPr>
          <a:xfrm>
            <a:off x="1176338" y="1600200"/>
            <a:ext cx="4627696" cy="43929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FE0F142-DF56-3E2D-EE7F-449F1F07D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15908"/>
            <a:ext cx="4896414" cy="437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5169A-DFC2-8AC2-3EA9-CFA9912035AA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N Engl J Med  2024;391:299-310.</a:t>
            </a:r>
          </a:p>
        </p:txBody>
      </p:sp>
    </p:spTree>
    <p:extLst>
      <p:ext uri="{BB962C8B-B14F-4D97-AF65-F5344CB8AC3E}">
        <p14:creationId xmlns:p14="http://schemas.microsoft.com/office/powerpoint/2010/main" val="1396964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EFCD5-E82E-61E9-FFAD-0C78D300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6301E3A-58E8-694F-0FE4-B694B9376A09}"/>
              </a:ext>
            </a:extLst>
          </p:cNvPr>
          <p:cNvSpPr/>
          <p:nvPr/>
        </p:nvSpPr>
        <p:spPr>
          <a:xfrm>
            <a:off x="0" y="0"/>
            <a:ext cx="4019550" cy="1581150"/>
          </a:xfrm>
          <a:prstGeom prst="rect">
            <a:avLst/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A2E6E4E-F614-34C7-9FE5-A481840042C1}"/>
              </a:ext>
            </a:extLst>
          </p:cNvPr>
          <p:cNvSpPr/>
          <p:nvPr/>
        </p:nvSpPr>
        <p:spPr>
          <a:xfrm>
            <a:off x="344479" y="304800"/>
            <a:ext cx="11503042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8B0A2-D7F6-85FF-F0A6-508944469679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Tirzepatide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안전성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A212E4A-30AB-DBEE-55D2-E4B70498D215}"/>
              </a:ext>
            </a:extLst>
          </p:cNvPr>
          <p:cNvGrpSpPr/>
          <p:nvPr/>
        </p:nvGrpSpPr>
        <p:grpSpPr>
          <a:xfrm>
            <a:off x="1584814" y="1923716"/>
            <a:ext cx="2806700" cy="3689684"/>
            <a:chOff x="1584814" y="1923716"/>
            <a:chExt cx="2806700" cy="3689684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C76B5E1A-E8F9-06EF-F751-061D7AB7A5B6}"/>
                </a:ext>
              </a:extLst>
            </p:cNvPr>
            <p:cNvSpPr/>
            <p:nvPr/>
          </p:nvSpPr>
          <p:spPr>
            <a:xfrm>
              <a:off x="1584814" y="1923716"/>
              <a:ext cx="2806700" cy="3689684"/>
            </a:xfrm>
            <a:prstGeom prst="roundRect">
              <a:avLst>
                <a:gd name="adj" fmla="val 39286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1D3B08-43E7-0EEF-5D84-39DDD47DAD71}"/>
                </a:ext>
              </a:extLst>
            </p:cNvPr>
            <p:cNvSpPr txBox="1"/>
            <p:nvPr/>
          </p:nvSpPr>
          <p:spPr>
            <a:xfrm>
              <a:off x="1674109" y="2946307"/>
              <a:ext cx="262811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spcAft>
                  <a:spcPts val="600"/>
                </a:spcAft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SURPASS, SURMOUNT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연구에서 가장 흔하게 보고된 합병증은 위장관계 증상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오심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설사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변비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다른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인크레틴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주사제와 비슷한 빈도를 보이며 용량 증량 시기에 발생하며 시간이 지난 후 호전됨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EC64C3E-AFBE-7C8F-4ACE-BD758F996E5F}"/>
                </a:ext>
              </a:extLst>
            </p:cNvPr>
            <p:cNvSpPr/>
            <p:nvPr/>
          </p:nvSpPr>
          <p:spPr>
            <a:xfrm>
              <a:off x="2916164" y="2608942"/>
              <a:ext cx="144000" cy="144000"/>
            </a:xfrm>
            <a:prstGeom prst="ellipse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0F03A24-89A0-0F6C-931D-CF1442126389}"/>
              </a:ext>
            </a:extLst>
          </p:cNvPr>
          <p:cNvGrpSpPr/>
          <p:nvPr/>
        </p:nvGrpSpPr>
        <p:grpSpPr>
          <a:xfrm>
            <a:off x="4692651" y="1923716"/>
            <a:ext cx="2806700" cy="3689684"/>
            <a:chOff x="1584814" y="1923716"/>
            <a:chExt cx="2806700" cy="3689684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6A5E54C0-5272-62F9-C53F-18E148215461}"/>
                </a:ext>
              </a:extLst>
            </p:cNvPr>
            <p:cNvSpPr/>
            <p:nvPr/>
          </p:nvSpPr>
          <p:spPr>
            <a:xfrm>
              <a:off x="1584814" y="1923716"/>
              <a:ext cx="2806700" cy="3689684"/>
            </a:xfrm>
            <a:prstGeom prst="roundRect">
              <a:avLst>
                <a:gd name="adj" fmla="val 39286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0D891A-DB8E-7207-98A9-85B63F77DB54}"/>
                </a:ext>
              </a:extLst>
            </p:cNvPr>
            <p:cNvSpPr txBox="1"/>
            <p:nvPr/>
          </p:nvSpPr>
          <p:spPr>
            <a:xfrm>
              <a:off x="1781666" y="2946307"/>
              <a:ext cx="241299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담석증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췌장염 모두 발생이 </a:t>
              </a:r>
              <a:r>
                <a:rPr lang="en-US" altLang="ko-K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tirzepatide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사용군에서 발생 건수가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4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건 이내로 대조군과 차이가 없었으며 사용 용량과도 무관하였음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7DB4A50-598A-88E5-E5D2-7EE5EB18F563}"/>
                </a:ext>
              </a:extLst>
            </p:cNvPr>
            <p:cNvSpPr/>
            <p:nvPr/>
          </p:nvSpPr>
          <p:spPr>
            <a:xfrm>
              <a:off x="2916164" y="2608942"/>
              <a:ext cx="144000" cy="144000"/>
            </a:xfrm>
            <a:prstGeom prst="ellipse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E10AD0F-EBAA-6E61-E1F6-05D55B74CEB4}"/>
              </a:ext>
            </a:extLst>
          </p:cNvPr>
          <p:cNvGrpSpPr/>
          <p:nvPr/>
        </p:nvGrpSpPr>
        <p:grpSpPr>
          <a:xfrm>
            <a:off x="7800487" y="1923716"/>
            <a:ext cx="2806700" cy="3689684"/>
            <a:chOff x="1584814" y="1923716"/>
            <a:chExt cx="2806700" cy="3689684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D70B3044-DA07-CC5C-D00C-F7C0708D4117}"/>
                </a:ext>
              </a:extLst>
            </p:cNvPr>
            <p:cNvSpPr/>
            <p:nvPr/>
          </p:nvSpPr>
          <p:spPr>
            <a:xfrm>
              <a:off x="1584814" y="1923716"/>
              <a:ext cx="2806700" cy="3689684"/>
            </a:xfrm>
            <a:prstGeom prst="roundRect">
              <a:avLst>
                <a:gd name="adj" fmla="val 39286"/>
              </a:avLst>
            </a:prstGeom>
            <a:solidFill>
              <a:schemeClr val="bg1"/>
            </a:solidFill>
            <a:ln w="15875">
              <a:solidFill>
                <a:srgbClr val="0FA1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B79CE3-84F2-8D9A-9826-D5605D805734}"/>
                </a:ext>
              </a:extLst>
            </p:cNvPr>
            <p:cNvSpPr txBox="1"/>
            <p:nvPr/>
          </p:nvSpPr>
          <p:spPr>
            <a:xfrm>
              <a:off x="1930402" y="2946307"/>
              <a:ext cx="21155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이외에 갑상선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수질암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당뇨병성 망막병증 발생 위험 증거 없음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.</a:t>
              </a: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E098EE28-E8D0-5C50-7E71-AA42ED6713D4}"/>
                </a:ext>
              </a:extLst>
            </p:cNvPr>
            <p:cNvSpPr/>
            <p:nvPr/>
          </p:nvSpPr>
          <p:spPr>
            <a:xfrm>
              <a:off x="2916164" y="2608942"/>
              <a:ext cx="144000" cy="144000"/>
            </a:xfrm>
            <a:prstGeom prst="ellipse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E1E2AB3-A3CA-08B8-5A9F-136B68496CD4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N Engl J Med 2022;387:205-16</a:t>
            </a:r>
          </a:p>
        </p:txBody>
      </p:sp>
    </p:spTree>
    <p:extLst>
      <p:ext uri="{BB962C8B-B14F-4D97-AF65-F5344CB8AC3E}">
        <p14:creationId xmlns:p14="http://schemas.microsoft.com/office/powerpoint/2010/main" val="601286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E889B-55A4-5D48-A6A3-54352BD98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750AC2B-F27A-A1AC-0706-5C123C03448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9E989AD-B7EA-3A61-8BFF-8704D39CF909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D62457F-D9BA-6787-76C1-25E405D1FF08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AE65DD-1CB4-E0CB-C66F-D63EFCFD15E0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Medications for obesity: individualization of therapy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FE2901DF-4725-EED0-0DFE-A177BE53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9" y="1397001"/>
            <a:ext cx="10644859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5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12C85-AD2C-86EB-65CB-16C14E9E9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A1763A8-3B73-3F36-EAE6-35085989926A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9226953-4842-63B8-A494-C8319C7A4B7F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0388F08-D70A-0338-1E54-25EEA928773C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8EC63D-F47A-1A6E-7056-32CAB55D19AF}"/>
              </a:ext>
            </a:extLst>
          </p:cNvPr>
          <p:cNvSpPr/>
          <p:nvPr/>
        </p:nvSpPr>
        <p:spPr>
          <a:xfrm>
            <a:off x="762000" y="1295976"/>
            <a:ext cx="10555288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75B5D-E0C7-A062-9966-1571B76D8E1E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Clinical algorithm for pharmacologic therapy</a:t>
            </a:r>
            <a:endParaRPr lang="ko-KR" altLang="en-US" sz="3200" dirty="0">
              <a:solidFill>
                <a:srgbClr val="0FA17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2BF117-B37B-F892-9F33-7C7811DAB7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6000"/>
            <a:lum bright="11000" contrast="10000"/>
          </a:blip>
          <a:stretch>
            <a:fillRect/>
          </a:stretch>
        </p:blipFill>
        <p:spPr>
          <a:xfrm>
            <a:off x="1033670" y="1401416"/>
            <a:ext cx="10038521" cy="4711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0135D1-EC04-B68F-B91C-5532192FC58F}"/>
              </a:ext>
            </a:extLst>
          </p:cNvPr>
          <p:cNvSpPr txBox="1"/>
          <p:nvPr/>
        </p:nvSpPr>
        <p:spPr>
          <a:xfrm>
            <a:off x="8758988" y="6255441"/>
            <a:ext cx="29186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JOMES2025;34:322-343</a:t>
            </a:r>
          </a:p>
        </p:txBody>
      </p:sp>
    </p:spTree>
    <p:extLst>
      <p:ext uri="{BB962C8B-B14F-4D97-AF65-F5344CB8AC3E}">
        <p14:creationId xmlns:p14="http://schemas.microsoft.com/office/powerpoint/2010/main" val="379996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81124-C660-34AD-4288-1C00FE26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BBBCA97-4163-7D35-A675-CB034BDC28F0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74A5430-9944-43F8-8E97-D57BBD209CCC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5C66C77-7AC4-6F8B-B006-C193F8EB0633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2C48D52-4E67-5F86-147A-5BC5A346A074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E36D2-BAAD-EF6F-BE65-52E606CEAD4E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항비만약제를 선택할 때 고려할 사항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EBD47-77B9-3D4C-39E7-9C9044AA7EF2}"/>
              </a:ext>
            </a:extLst>
          </p:cNvPr>
          <p:cNvSpPr txBox="1"/>
          <p:nvPr/>
        </p:nvSpPr>
        <p:spPr>
          <a:xfrm>
            <a:off x="6343650" y="6255441"/>
            <a:ext cx="533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Endocrine Practice 31 (2025) 1351—1394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601FE1-A43F-B672-450A-C7EF0ACD0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4" y="1538023"/>
            <a:ext cx="8527774" cy="43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1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475CD-2480-B76B-9281-E27CAFC8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7890384-2C27-28FD-F608-3D0B800302B2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54ADAF6B-ED4A-A87A-37B1-F9C0A23EE2B9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9359766-D242-3671-0AF4-CB0BF0800719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6682F5-DC4A-560A-C6AB-6A238942AD09}"/>
              </a:ext>
            </a:extLst>
          </p:cNvPr>
          <p:cNvSpPr/>
          <p:nvPr/>
        </p:nvSpPr>
        <p:spPr>
          <a:xfrm>
            <a:off x="874712" y="624114"/>
            <a:ext cx="10442575" cy="5576662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내용 개체 틀 6">
            <a:extLst>
              <a:ext uri="{FF2B5EF4-FFF2-40B4-BE49-F238E27FC236}">
                <a16:creationId xmlns:a16="http://schemas.microsoft.com/office/drawing/2014/main" id="{B0C2BA00-DD15-1167-9CDA-27D05F28A9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9"/>
          <a:stretch>
            <a:fillRect/>
          </a:stretch>
        </p:blipFill>
        <p:spPr>
          <a:xfrm>
            <a:off x="881742" y="1406956"/>
            <a:ext cx="10207172" cy="407944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E36C1F5-BD0A-ADB3-C47D-D26AA05BC2C1}"/>
              </a:ext>
            </a:extLst>
          </p:cNvPr>
          <p:cNvSpPr/>
          <p:nvPr/>
        </p:nvSpPr>
        <p:spPr>
          <a:xfrm>
            <a:off x="5080000" y="4028096"/>
            <a:ext cx="1573987" cy="50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en-US" altLang="ko-KR" sz="16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16.9%</a:t>
            </a:r>
            <a:endParaRPr lang="ko-KR" altLang="en-US" sz="1600" dirty="0">
              <a:solidFill>
                <a:schemeClr val="tx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0AAEAA9-CE37-0C7F-A8C3-8B420C6AC048}"/>
              </a:ext>
            </a:extLst>
          </p:cNvPr>
          <p:cNvSpPr/>
          <p:nvPr/>
        </p:nvSpPr>
        <p:spPr>
          <a:xfrm>
            <a:off x="6611031" y="4028096"/>
            <a:ext cx="1410039" cy="50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Tirzepatide</a:t>
            </a:r>
            <a:r>
              <a:rPr lang="en-US" altLang="ko-KR" sz="16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20.9%</a:t>
            </a:r>
            <a:endParaRPr lang="ko-KR" altLang="en-US" sz="1600" dirty="0">
              <a:solidFill>
                <a:schemeClr val="tx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DF4905-C4E8-CF4B-C3ED-B3B48F0D8018}"/>
              </a:ext>
            </a:extLst>
          </p:cNvPr>
          <p:cNvSpPr/>
          <p:nvPr/>
        </p:nvSpPr>
        <p:spPr>
          <a:xfrm>
            <a:off x="3762789" y="1156436"/>
            <a:ext cx="1573987" cy="729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Phentermine +topiramate </a:t>
            </a:r>
            <a:r>
              <a:rPr lang="en-US" altLang="ko-KR" sz="16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7.8-10.7%</a:t>
            </a:r>
            <a:endParaRPr lang="ko-KR" altLang="en-US" sz="1600" dirty="0">
              <a:solidFill>
                <a:schemeClr val="tx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95FBA3F-6236-0F1C-1BC4-C8E37B935B45}"/>
              </a:ext>
            </a:extLst>
          </p:cNvPr>
          <p:cNvSpPr/>
          <p:nvPr/>
        </p:nvSpPr>
        <p:spPr>
          <a:xfrm>
            <a:off x="4183546" y="1885950"/>
            <a:ext cx="1573987" cy="729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Naltrexone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/bupropion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5.9-11.5%</a:t>
            </a:r>
            <a:endParaRPr lang="ko-KR" altLang="en-US" sz="1600" dirty="0">
              <a:solidFill>
                <a:schemeClr val="tx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72FC7CD-AC61-FF3F-B4A6-740DFD40C747}"/>
              </a:ext>
            </a:extLst>
          </p:cNvPr>
          <p:cNvSpPr/>
          <p:nvPr/>
        </p:nvSpPr>
        <p:spPr>
          <a:xfrm>
            <a:off x="4183545" y="5236604"/>
            <a:ext cx="1573987" cy="729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Liraglutide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6.0-8.4%</a:t>
            </a:r>
            <a:endParaRPr lang="ko-KR" altLang="en-US" sz="1600" dirty="0">
              <a:solidFill>
                <a:schemeClr val="tx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5601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602A8-CAA3-DE1B-2982-CF38A118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FDCA48D-542F-AA78-F642-B948D229FE93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B0BCC23-3460-2CC3-564A-13A4C6D8E564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5003549-7C8E-E106-4A02-4C2D20AC3E06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DDD7DF4-96B7-E0CD-608E-DAB6E828A28A}"/>
              </a:ext>
            </a:extLst>
          </p:cNvPr>
          <p:cNvSpPr/>
          <p:nvPr/>
        </p:nvSpPr>
        <p:spPr>
          <a:xfrm>
            <a:off x="4019550" y="2997792"/>
            <a:ext cx="7297737" cy="3202984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4CC90-67AA-8F65-08F4-D0ED4C49CF8B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수술 혹은 시술 전 </a:t>
            </a:r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의 사용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4ABC4DE-317A-8E5C-F530-F0BCB5C2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199800"/>
            <a:ext cx="6303691" cy="2873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423FDC-A034-3A2E-BA88-64E3E1B83794}"/>
              </a:ext>
            </a:extLst>
          </p:cNvPr>
          <p:cNvSpPr txBox="1"/>
          <p:nvPr/>
        </p:nvSpPr>
        <p:spPr>
          <a:xfrm>
            <a:off x="6343650" y="6255441"/>
            <a:ext cx="533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American Society of Anesthesiologists consensus-based guidance, 2023</a:t>
            </a:r>
            <a:endParaRPr lang="en" altLang="ko-Kore-US" sz="1100" i="1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C83401F-3DEA-6558-3199-F7AC50D324E9}"/>
              </a:ext>
            </a:extLst>
          </p:cNvPr>
          <p:cNvSpPr/>
          <p:nvPr/>
        </p:nvSpPr>
        <p:spPr>
          <a:xfrm>
            <a:off x="879987" y="3222123"/>
            <a:ext cx="3597688" cy="533678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Risk of Pulmonary Aspiration among Patients who underwent endoscopy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B818F88-7F36-09BC-68B9-87C9985E49EF}"/>
              </a:ext>
            </a:extLst>
          </p:cNvPr>
          <p:cNvGrpSpPr/>
          <p:nvPr/>
        </p:nvGrpSpPr>
        <p:grpSpPr>
          <a:xfrm>
            <a:off x="879987" y="1210126"/>
            <a:ext cx="10437301" cy="1554272"/>
            <a:chOff x="879987" y="1210126"/>
            <a:chExt cx="10437301" cy="1554272"/>
          </a:xfrm>
        </p:grpSpPr>
        <p:pic>
          <p:nvPicPr>
            <p:cNvPr id="18" name="그래픽 17" descr="배지 체크 표시1 단색으로 채워진">
              <a:extLst>
                <a:ext uri="{FF2B5EF4-FFF2-40B4-BE49-F238E27FC236}">
                  <a16:creationId xmlns:a16="http://schemas.microsoft.com/office/drawing/2014/main" id="{8A42AB46-6088-E9DD-3388-AD92DEB072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1269930"/>
              <a:ext cx="218746" cy="2187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B5174-377F-E2FE-83CD-B7D36E237CE2}"/>
                </a:ext>
              </a:extLst>
            </p:cNvPr>
            <p:cNvSpPr txBox="1"/>
            <p:nvPr/>
          </p:nvSpPr>
          <p:spPr>
            <a:xfrm>
              <a:off x="1080190" y="1210126"/>
              <a:ext cx="10237098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위배출지연으로 인해 위내용물 잔류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흡인의 위험이 높음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.</a:t>
              </a:r>
            </a:p>
            <a:p>
              <a:pPr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아직 일관된 권장사항은 없으나 일주일 전 사용을 중단하도록 권고함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환자의 상태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용량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수술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/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시술 종류에 따라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개별화하도록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권고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)</a:t>
              </a:r>
            </a:p>
            <a:p>
              <a:pPr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당뇨병 환자의 경우에는 약물 중단 시 혈당 상승에 대한 위험 고려하여 다른 종류의 당뇨병약제 변경 투여 고려</a:t>
              </a:r>
            </a:p>
            <a:p>
              <a:pPr latinLnBrk="0">
                <a:spcAft>
                  <a:spcPts val="600"/>
                </a:spcAft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약제 투여 중 위장 증상이 남아있는 경우 수술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/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시술 시 흡인 위험 증가를 고려하여 수술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/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시술 연기 고려 </a:t>
              </a:r>
            </a:p>
          </p:txBody>
        </p:sp>
        <p:pic>
          <p:nvPicPr>
            <p:cNvPr id="24" name="그래픽 23" descr="배지 체크 표시1 단색으로 채워진">
              <a:extLst>
                <a:ext uri="{FF2B5EF4-FFF2-40B4-BE49-F238E27FC236}">
                  <a16:creationId xmlns:a16="http://schemas.microsoft.com/office/drawing/2014/main" id="{3A1B2283-5C45-7547-2FA0-361682405D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1587335"/>
              <a:ext cx="218746" cy="218746"/>
            </a:xfrm>
            <a:prstGeom prst="rect">
              <a:avLst/>
            </a:prstGeom>
          </p:spPr>
        </p:pic>
        <p:pic>
          <p:nvPicPr>
            <p:cNvPr id="26" name="그래픽 25" descr="배지 체크 표시1 단색으로 채워진">
              <a:extLst>
                <a:ext uri="{FF2B5EF4-FFF2-40B4-BE49-F238E27FC236}">
                  <a16:creationId xmlns:a16="http://schemas.microsoft.com/office/drawing/2014/main" id="{317AEB3A-E74C-5E04-25F9-AC5BD66B4E9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2468637"/>
              <a:ext cx="218746" cy="218746"/>
            </a:xfrm>
            <a:prstGeom prst="rect">
              <a:avLst/>
            </a:prstGeom>
          </p:spPr>
        </p:pic>
        <p:pic>
          <p:nvPicPr>
            <p:cNvPr id="27" name="그래픽 26" descr="배지 체크 표시1 단색으로 채워진">
              <a:extLst>
                <a:ext uri="{FF2B5EF4-FFF2-40B4-BE49-F238E27FC236}">
                  <a16:creationId xmlns:a16="http://schemas.microsoft.com/office/drawing/2014/main" id="{35D73E38-ABCA-A0ED-A2B7-ED0C640DBA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87" y="2157417"/>
              <a:ext cx="218746" cy="21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313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B3AB43-BF83-C70C-C16B-5E0D6A476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C9ED9AD-9C72-7224-70C6-58E334484E65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970ADBF3-CE2B-C8ED-F50F-ACB643CE8E00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0FCFD6-7B6B-F607-49DB-67803DF33526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77CD883-0313-61E2-6505-5E838CE77A25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B35E1-FEE9-F597-7763-C9C388ECBBD6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중단 후 체중 증가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6252C8D-CA60-5806-CA76-A71B369C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43" y="1781052"/>
            <a:ext cx="10031913" cy="434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F4198-9639-A007-15F4-D6275FBD26F2}"/>
              </a:ext>
            </a:extLst>
          </p:cNvPr>
          <p:cNvSpPr txBox="1"/>
          <p:nvPr/>
        </p:nvSpPr>
        <p:spPr>
          <a:xfrm>
            <a:off x="6343650" y="6255441"/>
            <a:ext cx="533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Diabetes </a:t>
            </a:r>
            <a:r>
              <a:rPr lang="en-US" altLang="ko-Kore-US" sz="1100" i="1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Obes</a:t>
            </a:r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ore-US" sz="1100" i="1" dirty="0" err="1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Metab</a:t>
            </a:r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2020;22:929–937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121923F-A034-D477-1EEB-B18C7CD8C459}"/>
              </a:ext>
            </a:extLst>
          </p:cNvPr>
          <p:cNvSpPr/>
          <p:nvPr/>
        </p:nvSpPr>
        <p:spPr>
          <a:xfrm>
            <a:off x="1080043" y="1490523"/>
            <a:ext cx="1906997" cy="325577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STEP-1 Extension</a:t>
            </a:r>
          </a:p>
        </p:txBody>
      </p:sp>
    </p:spTree>
    <p:extLst>
      <p:ext uri="{BB962C8B-B14F-4D97-AF65-F5344CB8AC3E}">
        <p14:creationId xmlns:p14="http://schemas.microsoft.com/office/powerpoint/2010/main" val="91283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3F78F-1218-E6B9-B850-300D8DD8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1CA8D52-3C8C-D37C-BACF-E805C4CFF3DE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D4A78DB-CB29-17A3-BFDE-14938C9C1D9B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4D35008-AEC4-A92C-2D63-28F968F94177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8C9F365D-CBF0-BA31-B1FC-DB9DD9EF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83"/>
          <a:stretch>
            <a:fillRect/>
          </a:stretch>
        </p:blipFill>
        <p:spPr>
          <a:xfrm>
            <a:off x="1206500" y="1397574"/>
            <a:ext cx="9649748" cy="486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9A2E6-0249-C16E-5ECB-8B0D510F11FD}"/>
              </a:ext>
            </a:extLst>
          </p:cNvPr>
          <p:cNvSpPr txBox="1"/>
          <p:nvPr/>
        </p:nvSpPr>
        <p:spPr>
          <a:xfrm>
            <a:off x="762000" y="508000"/>
            <a:ext cx="8521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Adiposity-Based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2136987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16C7D-0235-F53C-250F-EBACD68CD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6CC6646-9E0F-4239-9586-FFD12C7FDFA4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1E69E6F-7ABC-4759-5495-AF47107691E5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F8F35C7-62D3-F0F7-0846-D51C0E1F23DF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35BAB38-B739-4601-C7F8-595F74A676E9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EF5F-8ECD-7007-FD1B-F8A72A6B2AAB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Semaglutide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중단 후 체중 증가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49E99-F8AF-A35B-0DCA-205B02CFFCD7}"/>
              </a:ext>
            </a:extLst>
          </p:cNvPr>
          <p:cNvSpPr txBox="1"/>
          <p:nvPr/>
        </p:nvSpPr>
        <p:spPr>
          <a:xfrm>
            <a:off x="6343650" y="6255441"/>
            <a:ext cx="533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JAMA. 2021;325:1414–25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3B8250E-3E34-242F-BB2D-52B09901DE42}"/>
              </a:ext>
            </a:extLst>
          </p:cNvPr>
          <p:cNvSpPr/>
          <p:nvPr/>
        </p:nvSpPr>
        <p:spPr>
          <a:xfrm>
            <a:off x="1080043" y="1490523"/>
            <a:ext cx="1906997" cy="325577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STEP-4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C26D0B7-6857-758C-2419-97FD1BE0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57" y="1870765"/>
            <a:ext cx="7659252" cy="423989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ADF3127-B235-17B6-A89E-43E6C4304C7C}"/>
              </a:ext>
            </a:extLst>
          </p:cNvPr>
          <p:cNvSpPr/>
          <p:nvPr/>
        </p:nvSpPr>
        <p:spPr>
          <a:xfrm>
            <a:off x="2299757" y="2572693"/>
            <a:ext cx="7659252" cy="1605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B47913C-549D-E536-D0E0-8C2CD894D043}"/>
              </a:ext>
            </a:extLst>
          </p:cNvPr>
          <p:cNvSpPr/>
          <p:nvPr/>
        </p:nvSpPr>
        <p:spPr>
          <a:xfrm>
            <a:off x="2299757" y="2877492"/>
            <a:ext cx="7659252" cy="4305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676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DBD97-3A09-7752-6A95-6FA5CF73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83726B1-7F10-290D-B463-DB5788881B7A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9B1CC193-067B-FA92-8707-BBF3379286BA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C258DFA-59F4-2D58-28FA-A9CC69F76618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EA835ED-717A-5022-3A64-62BCB2D9B102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50E7D-FBA9-F1DF-D167-0B03705F7D9B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Tirzepatide</a:t>
            </a:r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중단 후 체중 증가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2F169-D524-8883-DD73-151A6D3096F2}"/>
              </a:ext>
            </a:extLst>
          </p:cNvPr>
          <p:cNvSpPr txBox="1"/>
          <p:nvPr/>
        </p:nvSpPr>
        <p:spPr>
          <a:xfrm>
            <a:off x="6343650" y="6255441"/>
            <a:ext cx="533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JAMA. 2024;331(1):38-48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8A96D05-F0AA-448A-3C5C-57D23615CFE4}"/>
              </a:ext>
            </a:extLst>
          </p:cNvPr>
          <p:cNvSpPr/>
          <p:nvPr/>
        </p:nvSpPr>
        <p:spPr>
          <a:xfrm>
            <a:off x="1080043" y="1490523"/>
            <a:ext cx="1906997" cy="325577"/>
          </a:xfrm>
          <a:prstGeom prst="roundRect">
            <a:avLst>
              <a:gd name="adj" fmla="val 50000"/>
            </a:avLst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SURMOUNT-4 </a:t>
            </a:r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7105EB12-9B50-9A34-6EC7-98A67A4C425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85951"/>
            <a:ext cx="9452112" cy="41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C1017A9-C750-737C-8C00-80AADD202A1C}"/>
              </a:ext>
            </a:extLst>
          </p:cNvPr>
          <p:cNvSpPr/>
          <p:nvPr/>
        </p:nvSpPr>
        <p:spPr>
          <a:xfrm>
            <a:off x="1368286" y="2325791"/>
            <a:ext cx="9452111" cy="3255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097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D30FC4-1671-3CFF-FB5B-47CEC556A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F79BD6D-652F-0758-3242-F34F8E5F5222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6B1703B-11F3-ED88-DDD6-D75D040AEA64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EDE4BFA-116D-9286-CCB5-0F68D8676F12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EB9CC0E-5185-FD10-E6DD-554E17620451}"/>
              </a:ext>
            </a:extLst>
          </p:cNvPr>
          <p:cNvSpPr/>
          <p:nvPr/>
        </p:nvSpPr>
        <p:spPr>
          <a:xfrm>
            <a:off x="874712" y="1295976"/>
            <a:ext cx="10442575" cy="4904800"/>
          </a:xfrm>
          <a:prstGeom prst="roundRect">
            <a:avLst>
              <a:gd name="adj" fmla="val 4536"/>
            </a:avLst>
          </a:prstGeom>
          <a:solidFill>
            <a:schemeClr val="bg1"/>
          </a:solidFill>
          <a:ln w="15875">
            <a:solidFill>
              <a:srgbClr val="A6DA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40403-A912-FAB0-DBD7-232168DAAA5D}"/>
              </a:ext>
            </a:extLst>
          </p:cNvPr>
          <p:cNvSpPr txBox="1"/>
          <p:nvPr/>
        </p:nvSpPr>
        <p:spPr>
          <a:xfrm>
            <a:off x="761999" y="508000"/>
            <a:ext cx="10776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항비만약제를 선택할 때 고려할 사항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789E2C-B8F4-8795-430F-F92A5F289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55" y="1635815"/>
            <a:ext cx="6566087" cy="4285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7D6AA-1B8F-A0D8-42FC-4BC76A7EEA8A}"/>
              </a:ext>
            </a:extLst>
          </p:cNvPr>
          <p:cNvSpPr txBox="1"/>
          <p:nvPr/>
        </p:nvSpPr>
        <p:spPr>
          <a:xfrm>
            <a:off x="6343650" y="6255441"/>
            <a:ext cx="533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ore-US" sz="1100" i="1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Postgrad Med. 2022 May;134(4):359-375</a:t>
            </a:r>
          </a:p>
        </p:txBody>
      </p:sp>
    </p:spTree>
    <p:extLst>
      <p:ext uri="{BB962C8B-B14F-4D97-AF65-F5344CB8AC3E}">
        <p14:creationId xmlns:p14="http://schemas.microsoft.com/office/powerpoint/2010/main" val="3428349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1BEA7-7C88-FFA6-CB0D-AA9DDE6D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F2764ED-A4D0-893B-B42D-30293F0F3F9A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561DA1C-7406-912A-A9ED-457EE486B20E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A55E977-0613-3859-0FE8-444439C2F244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8563FEF4-F37F-E740-770E-98F373C89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09" y="431800"/>
            <a:ext cx="10224091" cy="60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D6313-B9E4-4D4C-2882-7C962819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F011FC5-E950-6697-3FED-1BBF2782BF0E}"/>
              </a:ext>
            </a:extLst>
          </p:cNvPr>
          <p:cNvSpPr/>
          <p:nvPr/>
        </p:nvSpPr>
        <p:spPr>
          <a:xfrm>
            <a:off x="0" y="0"/>
            <a:ext cx="4019550" cy="1581150"/>
          </a:xfrm>
          <a:prstGeom prst="rect">
            <a:avLst/>
          </a:prstGeom>
          <a:solidFill>
            <a:srgbClr val="0FA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A33021B-754E-9BA3-FA02-9143D4819A3D}"/>
              </a:ext>
            </a:extLst>
          </p:cNvPr>
          <p:cNvSpPr/>
          <p:nvPr/>
        </p:nvSpPr>
        <p:spPr>
          <a:xfrm>
            <a:off x="344479" y="304800"/>
            <a:ext cx="11503042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FF671-9390-ECC4-CEB7-94C745F91201}"/>
              </a:ext>
            </a:extLst>
          </p:cNvPr>
          <p:cNvSpPr txBox="1"/>
          <p:nvPr/>
        </p:nvSpPr>
        <p:spPr>
          <a:xfrm>
            <a:off x="762000" y="508000"/>
            <a:ext cx="6229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비만의 원인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3CC0818-EE54-A110-43F7-C95913C4B895}"/>
              </a:ext>
            </a:extLst>
          </p:cNvPr>
          <p:cNvGrpSpPr/>
          <p:nvPr/>
        </p:nvGrpSpPr>
        <p:grpSpPr>
          <a:xfrm>
            <a:off x="3737879" y="1295976"/>
            <a:ext cx="7565120" cy="4872596"/>
            <a:chOff x="3737879" y="1295976"/>
            <a:chExt cx="7565120" cy="487259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0E5645F5-440E-2E17-C9F1-A2BCBE73B3CB}"/>
                </a:ext>
              </a:extLst>
            </p:cNvPr>
            <p:cNvSpPr/>
            <p:nvPr/>
          </p:nvSpPr>
          <p:spPr>
            <a:xfrm>
              <a:off x="3737879" y="1295976"/>
              <a:ext cx="7565120" cy="4872596"/>
            </a:xfrm>
            <a:prstGeom prst="roundRect">
              <a:avLst>
                <a:gd name="adj" fmla="val 4472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E3443B4-645D-3A80-CE59-361D1AF49E9B}"/>
                </a:ext>
              </a:extLst>
            </p:cNvPr>
            <p:cNvSpPr txBox="1"/>
            <p:nvPr/>
          </p:nvSpPr>
          <p:spPr>
            <a:xfrm>
              <a:off x="3876894" y="1480687"/>
              <a:ext cx="24964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이차성</a:t>
              </a:r>
              <a:r>
                <a:rPr lang="ko-KR" altLang="en-US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비만</a:t>
              </a: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CA26B3A-CC60-2841-C228-20BB17AB9E7D}"/>
                </a:ext>
              </a:extLst>
            </p:cNvPr>
            <p:cNvSpPr/>
            <p:nvPr/>
          </p:nvSpPr>
          <p:spPr>
            <a:xfrm>
              <a:off x="3912546" y="1902156"/>
              <a:ext cx="782769" cy="1898814"/>
            </a:xfrm>
            <a:prstGeom prst="roundRect">
              <a:avLst>
                <a:gd name="adj" fmla="val 20391"/>
              </a:avLst>
            </a:prstGeom>
            <a:solidFill>
              <a:schemeClr val="bg1"/>
            </a:solidFill>
            <a:ln>
              <a:solidFill>
                <a:srgbClr val="0FA1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유전 및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선천성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장애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A789C-D589-EBDA-1BA4-D17C2EB650CB}"/>
                </a:ext>
              </a:extLst>
            </p:cNvPr>
            <p:cNvSpPr txBox="1"/>
            <p:nvPr/>
          </p:nvSpPr>
          <p:spPr>
            <a:xfrm>
              <a:off x="4740674" y="2041419"/>
              <a:ext cx="2666069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indent="-87313" latinLnBrk="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사람에게서 비만을 유발하는 것으로 알려진 유전자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</a:t>
              </a:r>
              <a:r>
                <a:rPr lang="en-US" altLang="ko-KR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ob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en-US" altLang="ko-KR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db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Proopiomelanocortin(POMC), Melanocortin 4 receptor(MC4R)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유전자 등</a:t>
              </a:r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pPr marL="87313" indent="-87313" latinLnBrk="0"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비만과 관련된 선천성 장애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</a:t>
              </a:r>
            </a:p>
            <a:p>
              <a:pPr marL="87313" latinLnBrk="0"/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프라더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-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윌리 증후군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(Prader-Willi syndrome)</a:t>
              </a:r>
            </a:p>
            <a:p>
              <a:pPr marL="87313" latinLnBrk="0"/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로렌스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-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문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-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비들 증후군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(Laurence-Moon-Biedl syndrome)</a:t>
              </a:r>
            </a:p>
            <a:p>
              <a:pPr marL="87313" latinLnBrk="0"/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알스트롬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증후군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</a:t>
              </a:r>
              <a:r>
                <a:rPr lang="en-US" altLang="ko-KR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Alström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syndrome)</a:t>
              </a:r>
            </a:p>
            <a:p>
              <a:pPr marL="87313" latinLnBrk="0"/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코헨 증후군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(Cohen syndrome)</a:t>
              </a:r>
            </a:p>
            <a:p>
              <a:pPr marL="87313" latinLnBrk="0"/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카펜터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증후군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(Carpenter syndrome)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4F663B16-F2EF-C403-11EB-1E8657897EB6}"/>
                </a:ext>
              </a:extLst>
            </p:cNvPr>
            <p:cNvSpPr/>
            <p:nvPr/>
          </p:nvSpPr>
          <p:spPr>
            <a:xfrm>
              <a:off x="3912546" y="3893208"/>
              <a:ext cx="782769" cy="2119403"/>
            </a:xfrm>
            <a:prstGeom prst="roundRect">
              <a:avLst>
                <a:gd name="adj" fmla="val 20391"/>
              </a:avLst>
            </a:prstGeom>
            <a:solidFill>
              <a:schemeClr val="bg1"/>
            </a:solidFill>
            <a:ln>
              <a:solidFill>
                <a:srgbClr val="0FA1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약물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D77C53-D2AC-945E-0464-C559531146F8}"/>
                </a:ext>
              </a:extLst>
            </p:cNvPr>
            <p:cNvSpPr txBox="1"/>
            <p:nvPr/>
          </p:nvSpPr>
          <p:spPr>
            <a:xfrm>
              <a:off x="4740673" y="3905472"/>
              <a:ext cx="2853927" cy="2149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항정신병약물 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Thioridazine, </a:t>
              </a:r>
              <a:r>
                <a:rPr lang="en-US" altLang="ko-KR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Olanzepine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Clozapine, Quetiapine, Risperidone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삼환계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항우울제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(Tricyclic antidepressants, TCAs):Imipramine, Amitriptyline, Nortriptyline, Doxepin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선택적 세로토닌 재흡수 </a:t>
              </a: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억제제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(Selective Serotonin Reuptake Inhibitor, SSRIs):Paroxetine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노르아드레날린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특정 세로토닌 항우울제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(Noradrenergic and Specific Serotonergic antidepressant, NaSSA):Mirtazapine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기분안정제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리튬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(lithium)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항전간제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Valproate, Carbamazepine, </a:t>
              </a:r>
              <a:r>
                <a:rPr lang="en-US" altLang="ko-KR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Gabapentine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Pregabalin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297EC1F-5124-212F-D30A-C20CE62FD8F1}"/>
                </a:ext>
              </a:extLst>
            </p:cNvPr>
            <p:cNvSpPr/>
            <p:nvPr/>
          </p:nvSpPr>
          <p:spPr>
            <a:xfrm>
              <a:off x="7576555" y="1902156"/>
              <a:ext cx="782769" cy="1417776"/>
            </a:xfrm>
            <a:prstGeom prst="roundRect">
              <a:avLst>
                <a:gd name="adj" fmla="val 20391"/>
              </a:avLst>
            </a:prstGeom>
            <a:solidFill>
              <a:schemeClr val="bg1"/>
            </a:solidFill>
            <a:ln>
              <a:solidFill>
                <a:srgbClr val="0FA1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약물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A8B04E-0519-FAAC-F64D-930ECB302D73}"/>
                </a:ext>
              </a:extLst>
            </p:cNvPr>
            <p:cNvSpPr txBox="1"/>
            <p:nvPr/>
          </p:nvSpPr>
          <p:spPr>
            <a:xfrm>
              <a:off x="8404683" y="1914419"/>
              <a:ext cx="2835882" cy="140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당뇨병 치료제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Insulin, Sulfonylurea, Glinide, Thiazolidinedione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세로토닌 </a:t>
              </a: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길항제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Pizotifen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1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세대 항히스타민제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(H1 antihistamines): Cyproheptadine•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베타 차단제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Propranolol, Metoprolol, Atenolol, Nadolol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알파 차단제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</a:t>
              </a:r>
              <a:r>
                <a:rPr lang="en-US" altLang="ko-KR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Terazocin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Prazosin, Clonidine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스테로이드 제제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경구 피임제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당질 </a:t>
              </a: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코르티코이드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제제</a:t>
              </a: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4B6BEF0A-065A-DB6A-16BD-55DDEA1DE687}"/>
                </a:ext>
              </a:extLst>
            </p:cNvPr>
            <p:cNvSpPr/>
            <p:nvPr/>
          </p:nvSpPr>
          <p:spPr>
            <a:xfrm>
              <a:off x="7576555" y="3462376"/>
              <a:ext cx="782769" cy="1089481"/>
            </a:xfrm>
            <a:prstGeom prst="roundRect">
              <a:avLst>
                <a:gd name="adj" fmla="val 20391"/>
              </a:avLst>
            </a:prstGeom>
            <a:solidFill>
              <a:schemeClr val="bg1"/>
            </a:solidFill>
            <a:ln>
              <a:solidFill>
                <a:srgbClr val="0FA1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신경 및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내분비계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질환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4AD576-6BC0-B3CE-AE8E-510883C88793}"/>
                </a:ext>
              </a:extLst>
            </p:cNvPr>
            <p:cNvSpPr txBox="1"/>
            <p:nvPr/>
          </p:nvSpPr>
          <p:spPr>
            <a:xfrm>
              <a:off x="8404683" y="3474639"/>
              <a:ext cx="283588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시상하부성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비만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: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외상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종양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감염성 질환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수술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뇌압 상승</a:t>
              </a:r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쿠싱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 증후군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(Cushing syndrome)•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인슐린종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(Insulinoma)</a:t>
              </a: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다낭성난소증후군</a:t>
              </a: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(Polycystic ovary syndrome)• </a:t>
              </a: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성장호르몬 결핍증</a:t>
              </a:r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갑상선기능저하증</a:t>
              </a: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93E43F5A-1FCD-3E80-E838-E706969CD6F8}"/>
                </a:ext>
              </a:extLst>
            </p:cNvPr>
            <p:cNvSpPr/>
            <p:nvPr/>
          </p:nvSpPr>
          <p:spPr>
            <a:xfrm>
              <a:off x="7576555" y="4694302"/>
              <a:ext cx="782769" cy="1318310"/>
            </a:xfrm>
            <a:prstGeom prst="roundRect">
              <a:avLst>
                <a:gd name="adj" fmla="val 20391"/>
              </a:avLst>
            </a:prstGeom>
            <a:solidFill>
              <a:schemeClr val="bg1"/>
            </a:solidFill>
            <a:ln>
              <a:solidFill>
                <a:srgbClr val="0FA1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정신질환</a:t>
              </a:r>
              <a:endParaRPr lang="en-US" altLang="ko-KR" sz="1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960596-E79D-C5D3-129F-6BBA75719628}"/>
                </a:ext>
              </a:extLst>
            </p:cNvPr>
            <p:cNvSpPr txBox="1"/>
            <p:nvPr/>
          </p:nvSpPr>
          <p:spPr>
            <a:xfrm>
              <a:off x="8404683" y="4706565"/>
              <a:ext cx="2835882" cy="1318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87313" indent="-87313" latinLnBrk="0">
                <a:spcAft>
                  <a:spcPts val="400"/>
                </a:spcAft>
                <a:buFont typeface="Arial" panose="020B0604020202020204" pitchFamily="34" charset="0"/>
                <a:buChar char="•"/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defRPr>
              </a:lvl1pPr>
            </a:lstStyle>
            <a:p>
              <a:r>
                <a:rPr lang="ko-KR" altLang="en-US" dirty="0"/>
                <a:t>정동장애</a:t>
              </a:r>
              <a:r>
                <a:rPr lang="en-US" altLang="ko-KR" dirty="0"/>
                <a:t>(Affective disorder): </a:t>
              </a:r>
              <a:r>
                <a:rPr lang="ko-KR" altLang="en-US" dirty="0"/>
                <a:t>주요 우울증</a:t>
              </a:r>
              <a:r>
                <a:rPr lang="en-US" altLang="ko-KR" dirty="0"/>
                <a:t>, </a:t>
              </a:r>
              <a:r>
                <a:rPr lang="ko-KR" altLang="en-US" dirty="0"/>
                <a:t>양극성 장애</a:t>
              </a:r>
              <a:endParaRPr lang="en-US" altLang="ko-KR" dirty="0"/>
            </a:p>
            <a:p>
              <a:r>
                <a:rPr lang="ko-KR" altLang="en-US" dirty="0"/>
                <a:t>불안장애</a:t>
              </a:r>
              <a:r>
                <a:rPr lang="en-US" altLang="ko-KR" dirty="0"/>
                <a:t>(Anxiety disorder): </a:t>
              </a:r>
              <a:r>
                <a:rPr lang="ko-KR" altLang="en-US" dirty="0"/>
                <a:t>공황장애</a:t>
              </a:r>
              <a:r>
                <a:rPr lang="en-US" altLang="ko-KR" dirty="0"/>
                <a:t>, </a:t>
              </a:r>
              <a:r>
                <a:rPr lang="ko-KR" altLang="en-US" dirty="0"/>
                <a:t>광장공포증</a:t>
              </a:r>
              <a:endParaRPr lang="en-US" altLang="ko-KR" dirty="0"/>
            </a:p>
            <a:p>
              <a:r>
                <a:rPr lang="ko-KR" altLang="en-US" dirty="0"/>
                <a:t>폭식장애</a:t>
              </a:r>
              <a:r>
                <a:rPr lang="en-US" altLang="ko-KR" dirty="0"/>
                <a:t>(Binge-eating disorder)</a:t>
              </a:r>
            </a:p>
            <a:p>
              <a:r>
                <a:rPr lang="ko-KR" altLang="en-US" dirty="0" err="1"/>
                <a:t>계절성정동장애</a:t>
              </a:r>
              <a:r>
                <a:rPr lang="en-US" altLang="ko-KR" dirty="0"/>
                <a:t>(Seasonal affective disorder)</a:t>
              </a:r>
            </a:p>
            <a:p>
              <a:r>
                <a:rPr lang="ko-KR" altLang="en-US" dirty="0"/>
                <a:t>주의력 결핍 과잉행동장애</a:t>
              </a:r>
              <a:r>
                <a:rPr lang="en-US" altLang="ko-KR" dirty="0"/>
                <a:t>(Attention deficit hyperactivity disorder)</a:t>
              </a:r>
            </a:p>
            <a:p>
              <a:r>
                <a:rPr lang="ko-KR" altLang="en-US" dirty="0"/>
                <a:t>알코올 </a:t>
              </a:r>
              <a:r>
                <a:rPr lang="ko-KR" altLang="en-US" dirty="0" err="1"/>
                <a:t>의존증</a:t>
              </a:r>
              <a:endParaRPr lang="ko-KR" altLang="en-US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BF78D79-870F-7E70-3ED2-819272643921}"/>
              </a:ext>
            </a:extLst>
          </p:cNvPr>
          <p:cNvGrpSpPr/>
          <p:nvPr/>
        </p:nvGrpSpPr>
        <p:grpSpPr>
          <a:xfrm>
            <a:off x="876301" y="1295975"/>
            <a:ext cx="2691766" cy="4872596"/>
            <a:chOff x="876301" y="1295975"/>
            <a:chExt cx="2691766" cy="4872596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93C6416-FC42-8E8E-276D-C1D12A4C55DF}"/>
                </a:ext>
              </a:extLst>
            </p:cNvPr>
            <p:cNvSpPr/>
            <p:nvPr/>
          </p:nvSpPr>
          <p:spPr>
            <a:xfrm>
              <a:off x="876301" y="1295975"/>
              <a:ext cx="2691766" cy="4872596"/>
            </a:xfrm>
            <a:prstGeom prst="roundRect">
              <a:avLst>
                <a:gd name="adj" fmla="val 7368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A4283-13F9-9E22-2FF0-636C72B6492D}"/>
                </a:ext>
              </a:extLst>
            </p:cNvPr>
            <p:cNvSpPr txBox="1"/>
            <p:nvPr/>
          </p:nvSpPr>
          <p:spPr>
            <a:xfrm>
              <a:off x="1066800" y="1480687"/>
              <a:ext cx="22535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600" dirty="0" err="1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일차성</a:t>
              </a:r>
              <a:r>
                <a:rPr lang="ko-KR" altLang="en-US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 비만</a:t>
              </a:r>
              <a:r>
                <a:rPr lang="en-US" altLang="ko-KR" sz="16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(&gt;90%) </a:t>
              </a:r>
              <a:endParaRPr lang="ko-KR" altLang="en-US" sz="16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AF17860A-5442-6F07-52AA-7B1E00AFE439}"/>
                </a:ext>
              </a:extLst>
            </p:cNvPr>
            <p:cNvCxnSpPr>
              <a:cxnSpLocks/>
            </p:cNvCxnSpPr>
            <p:nvPr/>
          </p:nvCxnSpPr>
          <p:spPr>
            <a:xfrm>
              <a:off x="3568067" y="1966650"/>
              <a:ext cx="0" cy="1249575"/>
            </a:xfrm>
            <a:prstGeom prst="line">
              <a:avLst/>
            </a:prstGeom>
            <a:ln>
              <a:solidFill>
                <a:srgbClr val="A6D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A334492-AD85-A11D-B1B5-36B18D60B791}"/>
                </a:ext>
              </a:extLst>
            </p:cNvPr>
            <p:cNvGrpSpPr/>
            <p:nvPr/>
          </p:nvGrpSpPr>
          <p:grpSpPr>
            <a:xfrm>
              <a:off x="1118885" y="2036518"/>
              <a:ext cx="2201472" cy="1028700"/>
              <a:chOff x="964486" y="3007900"/>
              <a:chExt cx="2201472" cy="1028700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CA098583-3783-526D-071F-2310D5921501}"/>
                  </a:ext>
                </a:extLst>
              </p:cNvPr>
              <p:cNvSpPr/>
              <p:nvPr/>
            </p:nvSpPr>
            <p:spPr>
              <a:xfrm>
                <a:off x="964486" y="3007900"/>
                <a:ext cx="1028700" cy="1028700"/>
              </a:xfrm>
              <a:prstGeom prst="ellipse">
                <a:avLst/>
              </a:prstGeom>
              <a:solidFill>
                <a:srgbClr val="0FA170"/>
              </a:solidFill>
              <a:ln>
                <a:solidFill>
                  <a:srgbClr val="0FA1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>
                    <a:solidFill>
                      <a:schemeClr val="bg1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섭취</a:t>
                </a:r>
                <a:endParaRPr lang="en-US" altLang="ko-KR" sz="14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endParaRPr>
              </a:p>
              <a:p>
                <a:pPr algn="ctr"/>
                <a:r>
                  <a:rPr lang="ko-KR" altLang="en-US" sz="1400" dirty="0">
                    <a:solidFill>
                      <a:schemeClr val="bg1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에너지</a:t>
                </a:r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322AF803-6880-B349-DA07-BA683E7CD9EA}"/>
                  </a:ext>
                </a:extLst>
              </p:cNvPr>
              <p:cNvSpPr/>
              <p:nvPr/>
            </p:nvSpPr>
            <p:spPr>
              <a:xfrm>
                <a:off x="2410708" y="3144625"/>
                <a:ext cx="755250" cy="755250"/>
              </a:xfrm>
              <a:prstGeom prst="ellipse">
                <a:avLst/>
              </a:prstGeom>
              <a:noFill/>
              <a:ln>
                <a:solidFill>
                  <a:srgbClr val="0FA1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400" dirty="0">
                    <a:solidFill>
                      <a:srgbClr val="0FA170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소비</a:t>
                </a:r>
                <a:endParaRPr lang="en-US" altLang="ko-KR" sz="1400" dirty="0">
                  <a:solidFill>
                    <a:srgbClr val="0FA17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endParaRPr>
              </a:p>
              <a:p>
                <a:pPr algn="ctr"/>
                <a:r>
                  <a:rPr lang="ko-KR" altLang="en-US" sz="1400" dirty="0">
                    <a:solidFill>
                      <a:srgbClr val="0FA170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  <a:cs typeface="Pretendard Light" panose="02000403000000020004" pitchFamily="50" charset="-127"/>
                  </a:rPr>
                  <a:t>에너지</a:t>
                </a:r>
              </a:p>
            </p:txBody>
          </p:sp>
          <p:sp>
            <p:nvSpPr>
              <p:cNvPr id="26" name="화살표: 갈매기형 수장 25">
                <a:extLst>
                  <a:ext uri="{FF2B5EF4-FFF2-40B4-BE49-F238E27FC236}">
                    <a16:creationId xmlns:a16="http://schemas.microsoft.com/office/drawing/2014/main" id="{5A4E218E-C7FD-D62B-6AF8-07185B1F1846}"/>
                  </a:ext>
                </a:extLst>
              </p:cNvPr>
              <p:cNvSpPr/>
              <p:nvPr/>
            </p:nvSpPr>
            <p:spPr>
              <a:xfrm>
                <a:off x="2089675" y="3358078"/>
                <a:ext cx="224543" cy="267772"/>
              </a:xfrm>
              <a:prstGeom prst="chevron">
                <a:avLst>
                  <a:gd name="adj" fmla="val 66600"/>
                </a:avLst>
              </a:prstGeom>
              <a:solidFill>
                <a:srgbClr val="0FA1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E25AF57-F1B1-00F0-AE36-8AA6C9385FEE}"/>
                </a:ext>
              </a:extLst>
            </p:cNvPr>
            <p:cNvSpPr/>
            <p:nvPr/>
          </p:nvSpPr>
          <p:spPr>
            <a:xfrm>
              <a:off x="1411336" y="3559629"/>
              <a:ext cx="619125" cy="2134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F8035E-043F-C011-7856-6B82B9056F40}"/>
                </a:ext>
              </a:extLst>
            </p:cNvPr>
            <p:cNvSpPr txBox="1"/>
            <p:nvPr/>
          </p:nvSpPr>
          <p:spPr>
            <a:xfrm>
              <a:off x="1114976" y="3504237"/>
              <a:ext cx="235437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← 생활습관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연령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인종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유전요인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사회경제적 요소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신경내분비변화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장내미생물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환경 화학물질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독소</a:t>
              </a:r>
            </a:p>
          </p:txBody>
        </p:sp>
      </p:grp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7EDF53C7-837C-34D9-C150-907C1EED5E41}"/>
              </a:ext>
            </a:extLst>
          </p:cNvPr>
          <p:cNvCxnSpPr>
            <a:cxnSpLocks/>
          </p:cNvCxnSpPr>
          <p:nvPr/>
        </p:nvCxnSpPr>
        <p:spPr>
          <a:xfrm>
            <a:off x="1119494" y="3345332"/>
            <a:ext cx="2205381" cy="0"/>
          </a:xfrm>
          <a:prstGeom prst="line">
            <a:avLst/>
          </a:prstGeom>
          <a:ln>
            <a:solidFill>
              <a:srgbClr val="0FA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7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3B082-8DFF-62DF-7F76-2AC7215D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8E7B9E8-6B7C-6322-EB2C-45BE7688A71D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EC1CC4E-0AA1-4D4F-0C06-5C91B6E93874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7939A6E-3385-1A23-3953-9C04D02DFA9A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3C2B99-2997-07F5-3851-3E794B868A88}"/>
              </a:ext>
            </a:extLst>
          </p:cNvPr>
          <p:cNvSpPr txBox="1"/>
          <p:nvPr/>
        </p:nvSpPr>
        <p:spPr>
          <a:xfrm>
            <a:off x="762000" y="508000"/>
            <a:ext cx="6229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비만의 동반질환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96DDFE7-818F-9929-0F7E-001DEFF3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75" y="2016104"/>
            <a:ext cx="3268679" cy="4236091"/>
          </a:xfrm>
          <a:prstGeom prst="rect">
            <a:avLst/>
          </a:prstGeom>
          <a:ln w="254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4CAFB-4768-F13E-6F42-D8774459648D}"/>
              </a:ext>
            </a:extLst>
          </p:cNvPr>
          <p:cNvSpPr txBox="1"/>
          <p:nvPr/>
        </p:nvSpPr>
        <p:spPr>
          <a:xfrm>
            <a:off x="762000" y="1092775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비만은 제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형 당뇨병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고혈압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이상지질혈증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대사증후군 및 관상동맥질환의 발생 위험을 높이고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총사망률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암 사망률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심혈관질환 사망률을 높임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.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DF0382B-FAE0-8EFF-A71B-9AB427F2C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64009"/>
              </p:ext>
            </p:extLst>
          </p:nvPr>
        </p:nvGraphicFramePr>
        <p:xfrm>
          <a:off x="4180114" y="1943100"/>
          <a:ext cx="7137174" cy="4243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9733">
                  <a:extLst>
                    <a:ext uri="{9D8B030D-6E8A-4147-A177-3AD203B41FA5}">
                      <a16:colId xmlns:a16="http://schemas.microsoft.com/office/drawing/2014/main" val="964580553"/>
                    </a:ext>
                  </a:extLst>
                </a:gridCol>
                <a:gridCol w="3669968">
                  <a:extLst>
                    <a:ext uri="{9D8B030D-6E8A-4147-A177-3AD203B41FA5}">
                      <a16:colId xmlns:a16="http://schemas.microsoft.com/office/drawing/2014/main" val="612977787"/>
                    </a:ext>
                  </a:extLst>
                </a:gridCol>
                <a:gridCol w="2507473">
                  <a:extLst>
                    <a:ext uri="{9D8B030D-6E8A-4147-A177-3AD203B41FA5}">
                      <a16:colId xmlns:a16="http://schemas.microsoft.com/office/drawing/2014/main" val="3352298817"/>
                    </a:ext>
                  </a:extLst>
                </a:gridCol>
              </a:tblGrid>
              <a:tr h="310951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계통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비만 동반 질환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필요한 검사의 종류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A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89992"/>
                  </a:ext>
                </a:extLst>
              </a:tr>
              <a:tr h="499024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심뇌혈관계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관상동맥질환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고혈압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뇌경색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허혈성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),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울혈성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 심부전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동맥경화증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폐색전증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하지정맥류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정맥혈전색전증</a:t>
                      </a:r>
                      <a:endParaRPr lang="ko-KR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ighlight>
                          <a:srgbClr val="FFC000"/>
                        </a:highlight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혈압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맥박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심전도 측정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의심 질환에 대한 정밀검사 시행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46688"/>
                  </a:ext>
                </a:extLst>
              </a:tr>
              <a:tr h="488462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위장관계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담석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비알코올성지방간질환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위식도역류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탈장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간기능검사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필요시 복부초음파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위내시경 검사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356461"/>
                  </a:ext>
                </a:extLst>
              </a:tr>
              <a:tr h="488462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호흡기계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천식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수면무호흡증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저환기증후군</a:t>
                      </a:r>
                      <a:endParaRPr lang="ko-KR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필요시 흉부 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X-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선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폐기능검사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목둘레측정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수면다원검사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53393"/>
                  </a:ext>
                </a:extLst>
              </a:tr>
              <a:tr h="491918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내분비계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제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2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형당뇨병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인슐린저항성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대사증후군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이상지질혈증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고요산혈증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C000"/>
                          </a:highlight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통풍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공복혈당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혈청지질검사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요산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(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당화혈색소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공복시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 인슐린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)</a:t>
                      </a:r>
                      <a:endParaRPr lang="ko-KR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35203"/>
                  </a:ext>
                </a:extLst>
              </a:tr>
              <a:tr h="889945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혈액종양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식도암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위암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결장직장암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간암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췌장암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담낭암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신장암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백혈병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다발성골수암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림프종</a:t>
                      </a:r>
                      <a:endParaRPr lang="en-US" altLang="ko-K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남자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: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전립선암</a:t>
                      </a:r>
                      <a:endParaRPr lang="en-US" altLang="ko-K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여자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: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유방암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(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폐경후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),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자궁내막암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난소암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자궁경부암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필요시 의심질환에 대한 정밀검사 시행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963"/>
                  </a:ext>
                </a:extLst>
              </a:tr>
              <a:tr h="620493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비뇨생식기계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생식선저하증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월경이상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다낭난소증후군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불임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난임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성조숙증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여성형유방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발기부전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산모임신합병증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태아기형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신질환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긴장성요실금</a:t>
                      </a:r>
                      <a:endParaRPr lang="ko-KR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필요시 의심질환에 대한 정밀검사 시행</a:t>
                      </a:r>
                    </a:p>
                    <a:p>
                      <a:pPr latinLnBrk="0"/>
                      <a:endParaRPr lang="ko-KR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81328"/>
                  </a:ext>
                </a:extLst>
              </a:tr>
              <a:tr h="434480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근골격계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운동제한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허리통증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골관절염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척수질환</a:t>
                      </a:r>
                      <a:r>
                        <a:rPr lang="en-US" altLang="ko-K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, </a:t>
                      </a:r>
                      <a:r>
                        <a:rPr lang="ko-KR" altLang="en-US" sz="12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족부질환</a:t>
                      </a:r>
                      <a:endParaRPr lang="ko-KR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retendard Light" panose="02000403000000020004" pitchFamily="50" charset="-127"/>
                        <a:ea typeface="Pretendard Light" panose="02000403000000020004" pitchFamily="50" charset="-127"/>
                        <a:cs typeface="Pretendard Light" panose="020004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ko-KR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retendard Light" panose="02000403000000020004" pitchFamily="50" charset="-127"/>
                          <a:ea typeface="Pretendard Light" panose="02000403000000020004" pitchFamily="50" charset="-127"/>
                          <a:cs typeface="Pretendard Light" panose="02000403000000020004" pitchFamily="50" charset="-127"/>
                        </a:rPr>
                        <a:t>필요시 의심 질환에 대한 정밀검사 시행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A1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56958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8647D6B-F878-6C97-7961-876444C6132E}"/>
              </a:ext>
            </a:extLst>
          </p:cNvPr>
          <p:cNvSpPr/>
          <p:nvPr/>
        </p:nvSpPr>
        <p:spPr>
          <a:xfrm>
            <a:off x="4263390" y="2359292"/>
            <a:ext cx="800100" cy="2617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심뇌혈관계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90F701-5D72-1C27-9CE1-5DE95CE414DC}"/>
              </a:ext>
            </a:extLst>
          </p:cNvPr>
          <p:cNvSpPr/>
          <p:nvPr/>
        </p:nvSpPr>
        <p:spPr>
          <a:xfrm>
            <a:off x="4263390" y="3857494"/>
            <a:ext cx="800100" cy="2617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내분비계</a:t>
            </a:r>
          </a:p>
        </p:txBody>
      </p:sp>
    </p:spTree>
    <p:extLst>
      <p:ext uri="{BB962C8B-B14F-4D97-AF65-F5344CB8AC3E}">
        <p14:creationId xmlns:p14="http://schemas.microsoft.com/office/powerpoint/2010/main" val="555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80362-A468-90DC-D312-EDE8E6BA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51ACD4C-3568-4512-E09D-7081E79CBB15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BC4DDCE-C125-5449-CCCE-FF7F4829454F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7BE3C7C-8A73-F7BE-C10A-0147E428C657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7BB27A-9939-2F40-3E4D-100DD0E4AFE0}"/>
              </a:ext>
            </a:extLst>
          </p:cNvPr>
          <p:cNvSpPr txBox="1"/>
          <p:nvPr/>
        </p:nvSpPr>
        <p:spPr>
          <a:xfrm>
            <a:off x="762000" y="508000"/>
            <a:ext cx="999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Evaluation of individuals with ABCD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0D152D3-A827-BDAE-1D01-5042C3F6E1D3}"/>
              </a:ext>
            </a:extLst>
          </p:cNvPr>
          <p:cNvGrpSpPr/>
          <p:nvPr/>
        </p:nvGrpSpPr>
        <p:grpSpPr>
          <a:xfrm>
            <a:off x="874713" y="1295976"/>
            <a:ext cx="6309858" cy="4912934"/>
            <a:chOff x="874713" y="1295976"/>
            <a:chExt cx="6309858" cy="4912934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00B013D6-62A7-1BAE-2B09-15B75BA72C6A}"/>
                </a:ext>
              </a:extLst>
            </p:cNvPr>
            <p:cNvSpPr/>
            <p:nvPr/>
          </p:nvSpPr>
          <p:spPr>
            <a:xfrm>
              <a:off x="874713" y="1295976"/>
              <a:ext cx="6309858" cy="4904800"/>
            </a:xfrm>
            <a:prstGeom prst="roundRect">
              <a:avLst>
                <a:gd name="adj" fmla="val 5313"/>
              </a:avLst>
            </a:prstGeom>
            <a:solidFill>
              <a:schemeClr val="bg1"/>
            </a:solidFill>
            <a:ln w="15875">
              <a:solidFill>
                <a:srgbClr val="A6DA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A54EF4-F8C9-5BB9-D0F6-E81B103E85D9}"/>
                </a:ext>
              </a:extLst>
            </p:cNvPr>
            <p:cNvSpPr txBox="1"/>
            <p:nvPr/>
          </p:nvSpPr>
          <p:spPr>
            <a:xfrm>
              <a:off x="1282698" y="1415290"/>
              <a:ext cx="2647043" cy="4793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Medical and Weight History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life trajectory of weight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previous efforts for weight loss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Physical Exam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include BMI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waist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waist-to-height ratio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Social History*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preferences for diet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physical activity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social determinants of health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smoking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Laboratory Obesity-Specific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A1C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fasting glucose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lipid panel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creatinine/eGFR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ALT/AST/platelets for FIB-4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  <a:p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General Health if Needed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CBC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electrolytes/CMP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urine analysis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ECG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1B50D7-D127-8BE4-4DA1-FF2560F370FB}"/>
                </a:ext>
              </a:extLst>
            </p:cNvPr>
            <p:cNvSpPr txBox="1"/>
            <p:nvPr/>
          </p:nvSpPr>
          <p:spPr>
            <a:xfrm>
              <a:off x="4195595" y="1415290"/>
              <a:ext cx="2647043" cy="37548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Family History*</a:t>
              </a:r>
            </a:p>
            <a:p>
              <a:b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</a:br>
              <a:r>
                <a:rPr lang="en-US" altLang="ko-KR" sz="1400" dirty="0">
                  <a:solidFill>
                    <a:srgbClr val="0FA170"/>
                  </a:solidFill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Review of Systems*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shortness of breath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orthopnea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dyspnea on exertion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chest pain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palpitations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syncope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trouble sleeping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polyuria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bleeding history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joint pain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stress incontinence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abdominal pain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heartburn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limitations in mobility and daily activities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fatigue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depression and stress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anxiety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internalized weight bias</a:t>
              </a:r>
            </a:p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stigmatization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4DD357-2BF1-0B33-6452-810D7928A616}"/>
                </a:ext>
              </a:extLst>
            </p:cNvPr>
            <p:cNvSpPr txBox="1"/>
            <p:nvPr/>
          </p:nvSpPr>
          <p:spPr>
            <a:xfrm>
              <a:off x="4253507" y="5883938"/>
              <a:ext cx="29310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retendard Light" panose="02000403000000020004" pitchFamily="50" charset="-127"/>
                </a:rPr>
                <a:t>*Can be obtained by questionnaire</a:t>
              </a:r>
            </a:p>
          </p:txBody>
        </p:sp>
      </p:grp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9C88DD16-6886-5C35-4E44-E8BA33EEC38D}"/>
              </a:ext>
            </a:extLst>
          </p:cNvPr>
          <p:cNvSpPr/>
          <p:nvPr/>
        </p:nvSpPr>
        <p:spPr>
          <a:xfrm>
            <a:off x="7984673" y="1295976"/>
            <a:ext cx="3332615" cy="4904800"/>
          </a:xfrm>
          <a:prstGeom prst="roundRect">
            <a:avLst>
              <a:gd name="adj" fmla="val 5313"/>
            </a:avLst>
          </a:prstGeom>
          <a:solidFill>
            <a:srgbClr val="0FA170"/>
          </a:solidFill>
          <a:ln w="15875">
            <a:solidFill>
              <a:srgbClr val="0FA1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68897-EBAD-6779-6A25-EA2410ADB31D}"/>
              </a:ext>
            </a:extLst>
          </p:cNvPr>
          <p:cNvSpPr txBox="1"/>
          <p:nvPr/>
        </p:nvSpPr>
        <p:spPr>
          <a:xfrm>
            <a:off x="8548593" y="1704360"/>
            <a:ext cx="2302096" cy="3616375"/>
          </a:xfrm>
          <a:prstGeom prst="rect">
            <a:avLst/>
          </a:prstGeom>
          <a:noFill/>
          <a:ln>
            <a:solidFill>
              <a:srgbClr val="0FA17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altLang="ko-KR" sz="1400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Directed Follow-Up Testing Only If Indicated based on Intake Evaluation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2-hour OGTT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ApoB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CXR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echocardiography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ambulatory BP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liver elastography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liver biopsy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polysomnography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psychological evaluation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TSH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cortisol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genetic testing (see text)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sociology referral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nutrition referral</a:t>
            </a:r>
          </a:p>
          <a:p>
            <a:pPr marL="87313" indent="-87313">
              <a:buNone/>
            </a:pPr>
            <a:br>
              <a:rPr lang="en-US" altLang="ko-KR" sz="105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endParaRPr lang="en-US" altLang="ko-KR" sz="1050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7" name="오른쪽 중괄호 26">
            <a:extLst>
              <a:ext uri="{FF2B5EF4-FFF2-40B4-BE49-F238E27FC236}">
                <a16:creationId xmlns:a16="http://schemas.microsoft.com/office/drawing/2014/main" id="{950BE559-77BD-9138-5C61-F4EEFB9D880B}"/>
              </a:ext>
            </a:extLst>
          </p:cNvPr>
          <p:cNvSpPr/>
          <p:nvPr/>
        </p:nvSpPr>
        <p:spPr>
          <a:xfrm>
            <a:off x="7387771" y="1581150"/>
            <a:ext cx="360720" cy="4307219"/>
          </a:xfrm>
          <a:prstGeom prst="rightBrace">
            <a:avLst>
              <a:gd name="adj1" fmla="val 16381"/>
              <a:gd name="adj2" fmla="val 50000"/>
            </a:avLst>
          </a:prstGeom>
          <a:ln>
            <a:solidFill>
              <a:srgbClr val="0FA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5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170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461F5-8679-6E9E-F523-1D29E1D1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2FA176A-A131-4E1D-4348-24FEE2E90129}"/>
              </a:ext>
            </a:extLst>
          </p:cNvPr>
          <p:cNvGrpSpPr/>
          <p:nvPr/>
        </p:nvGrpSpPr>
        <p:grpSpPr>
          <a:xfrm>
            <a:off x="0" y="0"/>
            <a:ext cx="11847521" cy="6553200"/>
            <a:chOff x="0" y="0"/>
            <a:chExt cx="11847521" cy="65532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67DC272-F214-83E7-BD6D-3F4575FFBF2A}"/>
                </a:ext>
              </a:extLst>
            </p:cNvPr>
            <p:cNvSpPr/>
            <p:nvPr/>
          </p:nvSpPr>
          <p:spPr>
            <a:xfrm>
              <a:off x="0" y="0"/>
              <a:ext cx="4019550" cy="1581150"/>
            </a:xfrm>
            <a:prstGeom prst="rect">
              <a:avLst/>
            </a:prstGeom>
            <a:solidFill>
              <a:srgbClr val="0FA1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ADDCA12-C689-3467-4B34-318B15A7F98E}"/>
                </a:ext>
              </a:extLst>
            </p:cNvPr>
            <p:cNvSpPr/>
            <p:nvPr/>
          </p:nvSpPr>
          <p:spPr>
            <a:xfrm>
              <a:off x="344479" y="304800"/>
              <a:ext cx="11503042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61EBDD-5D56-4B45-5ABE-E4B28B3B7459}"/>
              </a:ext>
            </a:extLst>
          </p:cNvPr>
          <p:cNvSpPr txBox="1"/>
          <p:nvPr/>
        </p:nvSpPr>
        <p:spPr>
          <a:xfrm>
            <a:off x="762000" y="508000"/>
            <a:ext cx="999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FA17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Weight-loss targets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EB9AB09-B9BD-4736-E819-42B024F7FC27}"/>
              </a:ext>
            </a:extLst>
          </p:cNvPr>
          <p:cNvGrpSpPr/>
          <p:nvPr/>
        </p:nvGrpSpPr>
        <p:grpSpPr>
          <a:xfrm>
            <a:off x="805542" y="1537608"/>
            <a:ext cx="10550073" cy="4500982"/>
            <a:chOff x="480784" y="1323748"/>
            <a:chExt cx="10998803" cy="469242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A552755-9357-81C2-2AD5-0DADA377F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784" y="1323748"/>
              <a:ext cx="10998803" cy="4692424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737789A-0E6A-1FD8-C9E8-AB9962D7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05" t="4268" r="78275" b="74081"/>
            <a:stretch>
              <a:fillRect/>
            </a:stretch>
          </p:blipFill>
          <p:spPr>
            <a:xfrm>
              <a:off x="683261" y="1352550"/>
              <a:ext cx="2133600" cy="1137920"/>
            </a:xfrm>
            <a:prstGeom prst="roundRect">
              <a:avLst>
                <a:gd name="adj" fmla="val 8417"/>
              </a:avLst>
            </a:prstGeom>
            <a:ln w="3492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93B9612-D37B-AD03-1EAB-5FBA6942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342" t="27993" r="8592" b="62646"/>
            <a:stretch>
              <a:fillRect/>
            </a:stretch>
          </p:blipFill>
          <p:spPr>
            <a:xfrm>
              <a:off x="1703971" y="2799247"/>
              <a:ext cx="8916403" cy="439253"/>
            </a:xfrm>
            <a:prstGeom prst="roundRect">
              <a:avLst>
                <a:gd name="adj" fmla="val 10585"/>
              </a:avLst>
            </a:prstGeom>
            <a:ln w="3492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29435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FA1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3343</Words>
  <Application>Microsoft Office PowerPoint</Application>
  <PresentationFormat>와이드스크린</PresentationFormat>
  <Paragraphs>509</Paragraphs>
  <Slides>53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0" baseType="lpstr">
      <vt:lpstr>Pretendard ExtraBold</vt:lpstr>
      <vt:lpstr>Pretendard Light</vt:lpstr>
      <vt:lpstr>Pretendard Medium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YOUNGHAE LEE</dc:creator>
  <cp:lastModifiedBy>Youn Huh</cp:lastModifiedBy>
  <cp:revision>41</cp:revision>
  <dcterms:created xsi:type="dcterms:W3CDTF">2025-10-20T14:48:27Z</dcterms:created>
  <dcterms:modified xsi:type="dcterms:W3CDTF">2026-04-10T08:19:03Z</dcterms:modified>
</cp:coreProperties>
</file>