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7"/>
  </p:notesMasterIdLst>
  <p:sldIdLst>
    <p:sldId id="256" r:id="rId5"/>
    <p:sldId id="2147483446" r:id="rId6"/>
    <p:sldId id="2147483343" r:id="rId7"/>
    <p:sldId id="2147483243" r:id="rId8"/>
    <p:sldId id="2147483372" r:id="rId9"/>
    <p:sldId id="2147483374" r:id="rId10"/>
    <p:sldId id="2147483373" r:id="rId11"/>
    <p:sldId id="2147483341" r:id="rId12"/>
    <p:sldId id="445" r:id="rId13"/>
    <p:sldId id="446" r:id="rId14"/>
    <p:sldId id="447" r:id="rId15"/>
    <p:sldId id="448" r:id="rId16"/>
    <p:sldId id="449" r:id="rId17"/>
    <p:sldId id="450" r:id="rId18"/>
    <p:sldId id="451" r:id="rId19"/>
    <p:sldId id="912" r:id="rId20"/>
    <p:sldId id="2147473802" r:id="rId21"/>
    <p:sldId id="2147473803" r:id="rId22"/>
    <p:sldId id="2147473790" r:id="rId23"/>
    <p:sldId id="2146848478" r:id="rId24"/>
    <p:sldId id="412" r:id="rId25"/>
    <p:sldId id="413" r:id="rId26"/>
    <p:sldId id="433" r:id="rId27"/>
    <p:sldId id="2146848450" r:id="rId28"/>
    <p:sldId id="2147471865" r:id="rId29"/>
    <p:sldId id="423" r:id="rId30"/>
    <p:sldId id="2147471859" r:id="rId31"/>
    <p:sldId id="2147483370" r:id="rId32"/>
    <p:sldId id="2146848484" r:id="rId33"/>
    <p:sldId id="428" r:id="rId34"/>
    <p:sldId id="407" r:id="rId35"/>
    <p:sldId id="2147471835" r:id="rId36"/>
    <p:sldId id="2146848428" r:id="rId37"/>
    <p:sldId id="2147471120" r:id="rId38"/>
    <p:sldId id="439" r:id="rId39"/>
    <p:sldId id="440" r:id="rId40"/>
    <p:sldId id="2147471852" r:id="rId41"/>
    <p:sldId id="2147483365" r:id="rId42"/>
    <p:sldId id="2147483247" r:id="rId43"/>
    <p:sldId id="2147471857" r:id="rId44"/>
    <p:sldId id="2147483371" r:id="rId45"/>
    <p:sldId id="2147472803" r:id="rId46"/>
    <p:sldId id="2147471877" r:id="rId47"/>
    <p:sldId id="2147470847" r:id="rId48"/>
    <p:sldId id="2147470861" r:id="rId49"/>
    <p:sldId id="2147376465" r:id="rId50"/>
    <p:sldId id="2147376472" r:id="rId51"/>
    <p:sldId id="2147483643" r:id="rId52"/>
    <p:sldId id="2147483041" r:id="rId53"/>
    <p:sldId id="2147483042" r:id="rId54"/>
    <p:sldId id="2147483644" r:id="rId55"/>
    <p:sldId id="411" r:id="rId56"/>
  </p:sldIdLst>
  <p:sldSz cx="12192000" cy="6858000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12" autoAdjust="0"/>
  </p:normalViewPr>
  <p:slideViewPr>
    <p:cSldViewPr>
      <p:cViewPr varScale="1">
        <p:scale>
          <a:sx n="78" d="100"/>
          <a:sy n="78" d="100"/>
        </p:scale>
        <p:origin x="850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14d4d09319c1cd1c" providerId="LiveId" clId="{CB0096B7-80BB-4000-8266-CBA0CDACD7C9}"/>
    <pc:docChg chg="undo custSel addSld delSld modSld">
      <pc:chgData name="" userId="14d4d09319c1cd1c" providerId="LiveId" clId="{CB0096B7-80BB-4000-8266-CBA0CDACD7C9}" dt="2026-03-07T05:29:30.833" v="327" actId="20577"/>
      <pc:docMkLst>
        <pc:docMk/>
      </pc:docMkLst>
      <pc:sldChg chg="modTransition">
        <pc:chgData name="" userId="14d4d09319c1cd1c" providerId="LiveId" clId="{CB0096B7-80BB-4000-8266-CBA0CDACD7C9}" dt="2026-03-07T04:49:47.076" v="271"/>
        <pc:sldMkLst>
          <pc:docMk/>
          <pc:sldMk cId="0" sldId="256"/>
        </pc:sldMkLst>
      </pc:sldChg>
      <pc:sldChg chg="modTransition">
        <pc:chgData name="" userId="14d4d09319c1cd1c" providerId="LiveId" clId="{CB0096B7-80BB-4000-8266-CBA0CDACD7C9}" dt="2026-03-07T04:49:47.076" v="271"/>
        <pc:sldMkLst>
          <pc:docMk/>
          <pc:sldMk cId="3766491552" sldId="411"/>
        </pc:sldMkLst>
      </pc:sldChg>
    </pc:docChg>
  </pc:docChgLst>
  <pc:docChgLst>
    <pc:chgData name="Lyu Youngsang" userId="14d4d09319c1cd1c" providerId="LiveId" clId="{C597ED1F-D236-4EDC-A3C8-3360317B97A7}"/>
    <pc:docChg chg="addSld modSld">
      <pc:chgData name="Lyu Youngsang" userId="14d4d09319c1cd1c" providerId="LiveId" clId="{C597ED1F-D236-4EDC-A3C8-3360317B97A7}" dt="2026-03-07T00:58:08.106" v="5" actId="1076"/>
      <pc:docMkLst>
        <pc:docMk/>
      </pc:docMkLst>
    </pc:docChg>
  </pc:docChgLst>
  <pc:docChgLst>
    <pc:chgData name="Lyu Youngsang" userId="14d4d09319c1cd1c" providerId="LiveId" clId="{6D581EC9-B3EE-42FA-8182-D184C72A0C03}"/>
    <pc:docChg chg="undo custSel addSld delSld modSld sldOrd delMainMaster">
      <pc:chgData name="Lyu Youngsang" userId="14d4d09319c1cd1c" providerId="LiveId" clId="{6D581EC9-B3EE-42FA-8182-D184C72A0C03}" dt="2026-02-02T15:00:26.590" v="619" actId="6549"/>
      <pc:docMkLst>
        <pc:docMk/>
      </pc:docMkLst>
      <pc:sldChg chg="modSp mod">
        <pc:chgData name="Lyu Youngsang" userId="14d4d09319c1cd1c" providerId="LiveId" clId="{6D581EC9-B3EE-42FA-8182-D184C72A0C03}" dt="2026-02-02T13:57:30.834" v="105" actId="20577"/>
        <pc:sldMkLst>
          <pc:docMk/>
          <pc:sldMk cId="0" sldId="256"/>
        </pc:sldMkLst>
        <pc:spChg chg="mod">
          <ac:chgData name="Lyu Youngsang" userId="14d4d09319c1cd1c" providerId="LiveId" clId="{6D581EC9-B3EE-42FA-8182-D184C72A0C03}" dt="2026-02-02T13:57:30.834" v="105" actId="20577"/>
          <ac:spMkLst>
            <pc:docMk/>
            <pc:sldMk cId="0" sldId="256"/>
            <ac:spMk id="2" creationId="{00000000-0000-0000-0000-000000000000}"/>
          </ac:spMkLst>
        </pc:spChg>
      </pc:sldChg>
      <pc:sldMasterChg chg="delSldLayout">
        <pc:chgData name="Lyu Youngsang" userId="14d4d09319c1cd1c" providerId="LiveId" clId="{6D581EC9-B3EE-42FA-8182-D184C72A0C03}" dt="2026-02-02T14:02:32.144" v="192" actId="47"/>
        <pc:sldMasterMkLst>
          <pc:docMk/>
          <pc:sldMasterMk cId="0" sldId="2147483648"/>
        </pc:sldMasterMkLst>
      </pc:sldMasterChg>
    </pc:docChg>
  </pc:docChgLst>
  <pc:docChgLst>
    <pc:chgData userId="14d4d09319c1cd1c" providerId="LiveId" clId="{57EFA093-8830-443F-A093-C80799D27978}"/>
    <pc:docChg chg="undo custSel addSld delSld modSld sldOrd">
      <pc:chgData name="" userId="14d4d09319c1cd1c" providerId="LiveId" clId="{57EFA093-8830-443F-A093-C80799D27978}" dt="2026-04-12T04:11:33.233" v="90" actId="2696"/>
      <pc:docMkLst>
        <pc:docMk/>
      </pc:docMkLst>
      <pc:sldChg chg="modSp">
        <pc:chgData name="" userId="14d4d09319c1cd1c" providerId="LiveId" clId="{57EFA093-8830-443F-A093-C80799D27978}" dt="2026-03-09T13:47:29.918" v="2" actId="20577"/>
        <pc:sldMkLst>
          <pc:docMk/>
          <pc:sldMk cId="0" sldId="256"/>
        </pc:sldMkLst>
        <pc:spChg chg="mod">
          <ac:chgData name="" userId="14d4d09319c1cd1c" providerId="LiveId" clId="{57EFA093-8830-443F-A093-C80799D27978}" dt="2026-03-09T13:47:29.918" v="2" actId="20577"/>
          <ac:spMkLst>
            <pc:docMk/>
            <pc:sldMk cId="0" sldId="256"/>
            <ac:spMk id="2" creationId="{00000000-0000-0000-0000-000000000000}"/>
          </ac:spMkLst>
        </pc:spChg>
      </pc:sldChg>
      <pc:sldChg chg="add">
        <pc:chgData name="" userId="14d4d09319c1cd1c" providerId="LiveId" clId="{57EFA093-8830-443F-A093-C80799D27978}" dt="2026-03-09T13:51:01.861" v="22"/>
        <pc:sldMkLst>
          <pc:docMk/>
          <pc:sldMk cId="109187699" sldId="445"/>
        </pc:sldMkLst>
      </pc:sldChg>
      <pc:sldChg chg="add">
        <pc:chgData name="" userId="14d4d09319c1cd1c" providerId="LiveId" clId="{57EFA093-8830-443F-A093-C80799D27978}" dt="2026-03-09T13:51:01.861" v="22"/>
        <pc:sldMkLst>
          <pc:docMk/>
          <pc:sldMk cId="1280633672" sldId="446"/>
        </pc:sldMkLst>
      </pc:sldChg>
      <pc:sldChg chg="add">
        <pc:chgData name="" userId="14d4d09319c1cd1c" providerId="LiveId" clId="{57EFA093-8830-443F-A093-C80799D27978}" dt="2026-03-09T13:51:01.861" v="22"/>
        <pc:sldMkLst>
          <pc:docMk/>
          <pc:sldMk cId="154889473" sldId="447"/>
        </pc:sldMkLst>
      </pc:sldChg>
      <pc:sldChg chg="add">
        <pc:chgData name="" userId="14d4d09319c1cd1c" providerId="LiveId" clId="{57EFA093-8830-443F-A093-C80799D27978}" dt="2026-03-09T13:51:01.861" v="22"/>
        <pc:sldMkLst>
          <pc:docMk/>
          <pc:sldMk cId="3980692170" sldId="448"/>
        </pc:sldMkLst>
      </pc:sldChg>
      <pc:sldChg chg="add">
        <pc:chgData name="" userId="14d4d09319c1cd1c" providerId="LiveId" clId="{57EFA093-8830-443F-A093-C80799D27978}" dt="2026-03-09T13:51:01.861" v="22"/>
        <pc:sldMkLst>
          <pc:docMk/>
          <pc:sldMk cId="3545736462" sldId="449"/>
        </pc:sldMkLst>
      </pc:sldChg>
      <pc:sldChg chg="add">
        <pc:chgData name="" userId="14d4d09319c1cd1c" providerId="LiveId" clId="{57EFA093-8830-443F-A093-C80799D27978}" dt="2026-03-09T13:51:01.861" v="22"/>
        <pc:sldMkLst>
          <pc:docMk/>
          <pc:sldMk cId="1113820601" sldId="450"/>
        </pc:sldMkLst>
      </pc:sldChg>
      <pc:sldChg chg="add">
        <pc:chgData name="" userId="14d4d09319c1cd1c" providerId="LiveId" clId="{57EFA093-8830-443F-A093-C80799D27978}" dt="2026-03-09T13:51:01.861" v="22"/>
        <pc:sldMkLst>
          <pc:docMk/>
          <pc:sldMk cId="1056609929" sldId="451"/>
        </pc:sldMkLst>
      </pc:sldChg>
      <pc:sldChg chg="add">
        <pc:chgData name="" userId="14d4d09319c1cd1c" providerId="LiveId" clId="{57EFA093-8830-443F-A093-C80799D27978}" dt="2026-03-09T13:54:04.120" v="31"/>
        <pc:sldMkLst>
          <pc:docMk/>
          <pc:sldMk cId="0" sldId="2146848428"/>
        </pc:sldMkLst>
      </pc:sldChg>
      <pc:sldChg chg="add">
        <pc:chgData name="" userId="14d4d09319c1cd1c" providerId="LiveId" clId="{57EFA093-8830-443F-A093-C80799D27978}" dt="2026-03-09T13:54:04.120" v="31"/>
        <pc:sldMkLst>
          <pc:docMk/>
          <pc:sldMk cId="0" sldId="2146848450"/>
        </pc:sldMkLst>
      </pc:sldChg>
      <pc:sldChg chg="add del">
        <pc:chgData name="" userId="14d4d09319c1cd1c" providerId="LiveId" clId="{57EFA093-8830-443F-A093-C80799D27978}" dt="2026-03-09T13:53:50.825" v="30"/>
        <pc:sldMkLst>
          <pc:docMk/>
          <pc:sldMk cId="0" sldId="2146848478"/>
        </pc:sldMkLst>
      </pc:sldChg>
      <pc:sldChg chg="add">
        <pc:chgData name="" userId="14d4d09319c1cd1c" providerId="LiveId" clId="{57EFA093-8830-443F-A093-C80799D27978}" dt="2026-03-09T13:54:04.120" v="31"/>
        <pc:sldMkLst>
          <pc:docMk/>
          <pc:sldMk cId="0" sldId="2146848484"/>
        </pc:sldMkLst>
      </pc:sldChg>
      <pc:sldChg chg="add">
        <pc:chgData name="" userId="14d4d09319c1cd1c" providerId="LiveId" clId="{57EFA093-8830-443F-A093-C80799D27978}" dt="2026-03-09T14:01:28.693" v="39"/>
        <pc:sldMkLst>
          <pc:docMk/>
          <pc:sldMk cId="1808221902" sldId="2147471120"/>
        </pc:sldMkLst>
      </pc:sldChg>
      <pc:sldChg chg="del">
        <pc:chgData name="" userId="14d4d09319c1cd1c" providerId="LiveId" clId="{57EFA093-8830-443F-A093-C80799D27978}" dt="2026-04-12T04:11:32.746" v="88" actId="2696"/>
        <pc:sldMkLst>
          <pc:docMk/>
          <pc:sldMk cId="3901569837" sldId="2147471842"/>
        </pc:sldMkLst>
      </pc:sldChg>
      <pc:sldChg chg="del">
        <pc:chgData name="" userId="14d4d09319c1cd1c" providerId="LiveId" clId="{57EFA093-8830-443F-A093-C80799D27978}" dt="2026-04-12T04:11:32.994" v="89" actId="2696"/>
        <pc:sldMkLst>
          <pc:docMk/>
          <pc:sldMk cId="1331196275" sldId="2147471843"/>
        </pc:sldMkLst>
      </pc:sldChg>
      <pc:sldChg chg="del">
        <pc:chgData name="" userId="14d4d09319c1cd1c" providerId="LiveId" clId="{57EFA093-8830-443F-A093-C80799D27978}" dt="2026-04-12T04:11:33.233" v="90" actId="2696"/>
        <pc:sldMkLst>
          <pc:docMk/>
          <pc:sldMk cId="1623452392" sldId="2147471844"/>
        </pc:sldMkLst>
      </pc:sldChg>
      <pc:sldChg chg="add">
        <pc:chgData name="" userId="14d4d09319c1cd1c" providerId="LiveId" clId="{57EFA093-8830-443F-A093-C80799D27978}" dt="2026-04-12T04:09:53.492" v="86"/>
        <pc:sldMkLst>
          <pc:docMk/>
          <pc:sldMk cId="1530770121" sldId="2147483243"/>
        </pc:sldMkLst>
      </pc:sldChg>
      <pc:sldChg chg="add">
        <pc:chgData name="" userId="14d4d09319c1cd1c" providerId="LiveId" clId="{57EFA093-8830-443F-A093-C80799D27978}" dt="2026-03-09T14:08:19.373" v="40"/>
        <pc:sldMkLst>
          <pc:docMk/>
          <pc:sldMk cId="1288478942" sldId="2147483247"/>
        </pc:sldMkLst>
      </pc:sldChg>
      <pc:sldChg chg="add">
        <pc:chgData name="" userId="14d4d09319c1cd1c" providerId="LiveId" clId="{57EFA093-8830-443F-A093-C80799D27978}" dt="2026-04-12T04:10:02.756" v="87"/>
        <pc:sldMkLst>
          <pc:docMk/>
          <pc:sldMk cId="346383823" sldId="2147483341"/>
        </pc:sldMkLst>
      </pc:sldChg>
      <pc:sldChg chg="add">
        <pc:chgData name="" userId="14d4d09319c1cd1c" providerId="LiveId" clId="{57EFA093-8830-443F-A093-C80799D27978}" dt="2026-04-12T04:09:35.167" v="85"/>
        <pc:sldMkLst>
          <pc:docMk/>
          <pc:sldMk cId="4196935676" sldId="2147483343"/>
        </pc:sldMkLst>
      </pc:sldChg>
      <pc:sldChg chg="add">
        <pc:chgData name="" userId="14d4d09319c1cd1c" providerId="LiveId" clId="{57EFA093-8830-443F-A093-C80799D27978}" dt="2026-03-09T14:08:19.373" v="40"/>
        <pc:sldMkLst>
          <pc:docMk/>
          <pc:sldMk cId="4238893192" sldId="2147483365"/>
        </pc:sldMkLst>
      </pc:sldChg>
      <pc:sldChg chg="add">
        <pc:chgData name="" userId="14d4d09319c1cd1c" providerId="LiveId" clId="{57EFA093-8830-443F-A093-C80799D27978}" dt="2026-04-12T04:09:53.492" v="86"/>
        <pc:sldMkLst>
          <pc:docMk/>
          <pc:sldMk cId="2151054269" sldId="2147483372"/>
        </pc:sldMkLst>
      </pc:sldChg>
      <pc:sldChg chg="add">
        <pc:chgData name="" userId="14d4d09319c1cd1c" providerId="LiveId" clId="{57EFA093-8830-443F-A093-C80799D27978}" dt="2026-04-12T04:09:53.492" v="86"/>
        <pc:sldMkLst>
          <pc:docMk/>
          <pc:sldMk cId="3888535218" sldId="2147483373"/>
        </pc:sldMkLst>
      </pc:sldChg>
      <pc:sldChg chg="add">
        <pc:chgData name="" userId="14d4d09319c1cd1c" providerId="LiveId" clId="{57EFA093-8830-443F-A093-C80799D27978}" dt="2026-04-12T04:09:53.492" v="86"/>
        <pc:sldMkLst>
          <pc:docMk/>
          <pc:sldMk cId="3988298773" sldId="2147483374"/>
        </pc:sldMkLst>
      </pc:sldChg>
      <pc:sldMasterChg chg="delSldLayout">
        <pc:chgData name="" userId="14d4d09319c1cd1c" providerId="LiveId" clId="{57EFA093-8830-443F-A093-C80799D27978}" dt="2026-03-09T13:47:36.730" v="13" actId="2696"/>
        <pc:sldMasterMkLst>
          <pc:docMk/>
          <pc:sldMasterMk cId="0" sldId="2147483648"/>
        </pc:sldMasterMkLst>
      </pc:sldMasterChg>
    </pc:docChg>
  </pc:docChgLst>
  <pc:docChgLst>
    <pc:chgData name="Lyu Youngsang" userId="14d4d09319c1cd1c" providerId="LiveId" clId="{F04F9FFF-F794-41C3-88DD-48571071FB33}"/>
    <pc:docChg chg="undo custSel addSld delSld modSld sldOrd">
      <pc:chgData name="Lyu Youngsang" userId="14d4d09319c1cd1c" providerId="LiveId" clId="{F04F9FFF-F794-41C3-88DD-48571071FB33}" dt="2026-03-10T02:06:32.023" v="189" actId="47"/>
      <pc:docMkLst>
        <pc:docMk/>
      </pc:docMkLst>
      <pc:sldChg chg="add modNotes">
        <pc:chgData name="Lyu Youngsang" userId="14d4d09319c1cd1c" providerId="LiveId" clId="{F04F9FFF-F794-41C3-88DD-48571071FB33}" dt="2026-03-10T01:35:52.756" v="108"/>
        <pc:sldMkLst>
          <pc:docMk/>
          <pc:sldMk cId="898902635" sldId="407"/>
        </pc:sldMkLst>
      </pc:sldChg>
      <pc:sldChg chg="add">
        <pc:chgData name="Lyu Youngsang" userId="14d4d09319c1cd1c" providerId="LiveId" clId="{F04F9FFF-F794-41C3-88DD-48571071FB33}" dt="2026-03-10T01:35:01.043" v="96"/>
        <pc:sldMkLst>
          <pc:docMk/>
          <pc:sldMk cId="87810615" sldId="412"/>
        </pc:sldMkLst>
      </pc:sldChg>
      <pc:sldChg chg="add">
        <pc:chgData name="Lyu Youngsang" userId="14d4d09319c1cd1c" providerId="LiveId" clId="{F04F9FFF-F794-41C3-88DD-48571071FB33}" dt="2026-03-10T01:35:01.043" v="96"/>
        <pc:sldMkLst>
          <pc:docMk/>
          <pc:sldMk cId="1993567450" sldId="413"/>
        </pc:sldMkLst>
      </pc:sldChg>
      <pc:sldChg chg="add">
        <pc:chgData name="Lyu Youngsang" userId="14d4d09319c1cd1c" providerId="LiveId" clId="{F04F9FFF-F794-41C3-88DD-48571071FB33}" dt="2026-03-10T01:35:14.003" v="99"/>
        <pc:sldMkLst>
          <pc:docMk/>
          <pc:sldMk cId="827698249" sldId="423"/>
        </pc:sldMkLst>
      </pc:sldChg>
      <pc:sldChg chg="modSp add mod">
        <pc:chgData name="Lyu Youngsang" userId="14d4d09319c1cd1c" providerId="LiveId" clId="{F04F9FFF-F794-41C3-88DD-48571071FB33}" dt="2026-03-10T01:35:30.691" v="103" actId="27636"/>
        <pc:sldMkLst>
          <pc:docMk/>
          <pc:sldMk cId="3434293280" sldId="428"/>
        </pc:sldMkLst>
        <pc:spChg chg="mod">
          <ac:chgData name="Lyu Youngsang" userId="14d4d09319c1cd1c" providerId="LiveId" clId="{F04F9FFF-F794-41C3-88DD-48571071FB33}" dt="2026-03-10T01:35:30.691" v="103" actId="27636"/>
          <ac:spMkLst>
            <pc:docMk/>
            <pc:sldMk cId="3434293280" sldId="428"/>
            <ac:spMk id="3" creationId="{712696CE-C497-46D2-9448-7D14AB6A8D1E}"/>
          </ac:spMkLst>
        </pc:spChg>
      </pc:sldChg>
      <pc:sldChg chg="add">
        <pc:chgData name="Lyu Youngsang" userId="14d4d09319c1cd1c" providerId="LiveId" clId="{F04F9FFF-F794-41C3-88DD-48571071FB33}" dt="2026-03-10T01:35:01.043" v="96"/>
        <pc:sldMkLst>
          <pc:docMk/>
          <pc:sldMk cId="58096196" sldId="433"/>
        </pc:sldMkLst>
      </pc:sldChg>
      <pc:sldChg chg="add">
        <pc:chgData name="Lyu Youngsang" userId="14d4d09319c1cd1c" providerId="LiveId" clId="{F04F9FFF-F794-41C3-88DD-48571071FB33}" dt="2026-03-10T01:36:17.038" v="110"/>
        <pc:sldMkLst>
          <pc:docMk/>
          <pc:sldMk cId="1333396048" sldId="439"/>
        </pc:sldMkLst>
      </pc:sldChg>
      <pc:sldChg chg="add">
        <pc:chgData name="Lyu Youngsang" userId="14d4d09319c1cd1c" providerId="LiveId" clId="{F04F9FFF-F794-41C3-88DD-48571071FB33}" dt="2026-03-10T01:36:17.038" v="110"/>
        <pc:sldMkLst>
          <pc:docMk/>
          <pc:sldMk cId="3812025569" sldId="440"/>
        </pc:sldMkLst>
      </pc:sldChg>
      <pc:sldChg chg="add">
        <pc:chgData name="Lyu Youngsang" userId="14d4d09319c1cd1c" providerId="LiveId" clId="{F04F9FFF-F794-41C3-88DD-48571071FB33}" dt="2026-03-10T01:27:07.115" v="1"/>
        <pc:sldMkLst>
          <pc:docMk/>
          <pc:sldMk cId="1097517320" sldId="912"/>
        </pc:sldMkLst>
      </pc:sldChg>
      <pc:sldChg chg="ord">
        <pc:chgData name="Lyu Youngsang" userId="14d4d09319c1cd1c" providerId="LiveId" clId="{F04F9FFF-F794-41C3-88DD-48571071FB33}" dt="2026-03-10T01:35:13.574" v="98"/>
        <pc:sldMkLst>
          <pc:docMk/>
          <pc:sldMk cId="0" sldId="2146848450"/>
        </pc:sldMkLst>
      </pc:sldChg>
      <pc:sldChg chg="addSp modSp mod modAnim">
        <pc:chgData name="Lyu Youngsang" userId="14d4d09319c1cd1c" providerId="LiveId" clId="{F04F9FFF-F794-41C3-88DD-48571071FB33}" dt="2026-03-10T01:55:59.170" v="154" actId="403"/>
        <pc:sldMkLst>
          <pc:docMk/>
          <pc:sldMk cId="0" sldId="2146848478"/>
        </pc:sldMkLst>
        <pc:spChg chg="mod">
          <ac:chgData name="Lyu Youngsang" userId="14d4d09319c1cd1c" providerId="LiveId" clId="{F04F9FFF-F794-41C3-88DD-48571071FB33}" dt="2026-03-10T01:55:56.050" v="153" actId="1076"/>
          <ac:spMkLst>
            <pc:docMk/>
            <pc:sldMk cId="0" sldId="2146848478"/>
            <ac:spMk id="4" creationId="{DBBEFD51-EC6B-40C0-866B-8CDEDDDA6D39}"/>
          </ac:spMkLst>
        </pc:spChg>
        <pc:spChg chg="mod">
          <ac:chgData name="Lyu Youngsang" userId="14d4d09319c1cd1c" providerId="LiveId" clId="{F04F9FFF-F794-41C3-88DD-48571071FB33}" dt="2026-03-10T01:55:56.050" v="153" actId="1076"/>
          <ac:spMkLst>
            <pc:docMk/>
            <pc:sldMk cId="0" sldId="2146848478"/>
            <ac:spMk id="5" creationId="{2725B2B8-4302-4387-A1AD-F59DF9F11AED}"/>
          </ac:spMkLst>
        </pc:spChg>
        <pc:spChg chg="mod">
          <ac:chgData name="Lyu Youngsang" userId="14d4d09319c1cd1c" providerId="LiveId" clId="{F04F9FFF-F794-41C3-88DD-48571071FB33}" dt="2026-03-10T01:55:56.050" v="153" actId="1076"/>
          <ac:spMkLst>
            <pc:docMk/>
            <pc:sldMk cId="0" sldId="2146848478"/>
            <ac:spMk id="6" creationId="{0E114E0B-D900-42EA-9A2B-B182C30AA1A3}"/>
          </ac:spMkLst>
        </pc:spChg>
        <pc:spChg chg="mod">
          <ac:chgData name="Lyu Youngsang" userId="14d4d09319c1cd1c" providerId="LiveId" clId="{F04F9FFF-F794-41C3-88DD-48571071FB33}" dt="2026-03-10T01:55:56.050" v="153" actId="1076"/>
          <ac:spMkLst>
            <pc:docMk/>
            <pc:sldMk cId="0" sldId="2146848478"/>
            <ac:spMk id="7" creationId="{C3D30267-7060-4EA8-94B3-35F4A14BD25E}"/>
          </ac:spMkLst>
        </pc:spChg>
        <pc:spChg chg="mod">
          <ac:chgData name="Lyu Youngsang" userId="14d4d09319c1cd1c" providerId="LiveId" clId="{F04F9FFF-F794-41C3-88DD-48571071FB33}" dt="2026-03-10T01:55:56.050" v="153" actId="1076"/>
          <ac:spMkLst>
            <pc:docMk/>
            <pc:sldMk cId="0" sldId="2146848478"/>
            <ac:spMk id="8" creationId="{EC634975-D0CE-445D-A078-FA1E72E20F41}"/>
          </ac:spMkLst>
        </pc:spChg>
        <pc:spChg chg="mod">
          <ac:chgData name="Lyu Youngsang" userId="14d4d09319c1cd1c" providerId="LiveId" clId="{F04F9FFF-F794-41C3-88DD-48571071FB33}" dt="2026-03-10T01:55:56.050" v="153" actId="1076"/>
          <ac:spMkLst>
            <pc:docMk/>
            <pc:sldMk cId="0" sldId="2146848478"/>
            <ac:spMk id="9" creationId="{AEB79050-9787-4484-8565-006A86416888}"/>
          </ac:spMkLst>
        </pc:spChg>
        <pc:spChg chg="mod">
          <ac:chgData name="Lyu Youngsang" userId="14d4d09319c1cd1c" providerId="LiveId" clId="{F04F9FFF-F794-41C3-88DD-48571071FB33}" dt="2026-03-10T01:55:56.050" v="153" actId="1076"/>
          <ac:spMkLst>
            <pc:docMk/>
            <pc:sldMk cId="0" sldId="2146848478"/>
            <ac:spMk id="10" creationId="{1CCA9E6A-19F8-4119-BADC-1190EBA14910}"/>
          </ac:spMkLst>
        </pc:spChg>
        <pc:spChg chg="add mod">
          <ac:chgData name="Lyu Youngsang" userId="14d4d09319c1cd1c" providerId="LiveId" clId="{F04F9FFF-F794-41C3-88DD-48571071FB33}" dt="2026-03-10T01:55:59.170" v="154" actId="403"/>
          <ac:spMkLst>
            <pc:docMk/>
            <pc:sldMk cId="0" sldId="2146848478"/>
            <ac:spMk id="11" creationId="{6CEC0F0B-98C2-4E6F-A4D0-F11E38C70A6C}"/>
          </ac:spMkLst>
        </pc:spChg>
      </pc:sldChg>
      <pc:sldChg chg="addSp delSp modSp add mod modClrScheme chgLayout">
        <pc:chgData name="Lyu Youngsang" userId="14d4d09319c1cd1c" providerId="LiveId" clId="{F04F9FFF-F794-41C3-88DD-48571071FB33}" dt="2026-03-10T02:04:56.146" v="184" actId="478"/>
        <pc:sldMkLst>
          <pc:docMk/>
          <pc:sldMk cId="2304951580" sldId="2147376465"/>
        </pc:sldMkLst>
        <pc:spChg chg="mod ord">
          <ac:chgData name="Lyu Youngsang" userId="14d4d09319c1cd1c" providerId="LiveId" clId="{F04F9FFF-F794-41C3-88DD-48571071FB33}" dt="2026-03-10T02:04:54.816" v="183" actId="1076"/>
          <ac:spMkLst>
            <pc:docMk/>
            <pc:sldMk cId="2304951580" sldId="2147376465"/>
            <ac:spMk id="5" creationId="{6CEA7DCF-D5D3-F34E-5605-9EBA72D5DA2F}"/>
          </ac:spMkLst>
        </pc:spChg>
        <pc:spChg chg="add del mod ord">
          <ac:chgData name="Lyu Youngsang" userId="14d4d09319c1cd1c" providerId="LiveId" clId="{F04F9FFF-F794-41C3-88DD-48571071FB33}" dt="2026-03-10T02:04:56.146" v="184" actId="478"/>
          <ac:spMkLst>
            <pc:docMk/>
            <pc:sldMk cId="2304951580" sldId="2147376465"/>
            <ac:spMk id="8" creationId="{13077DF6-D01B-438C-9E7D-FE733FF0E942}"/>
          </ac:spMkLst>
        </pc:spChg>
      </pc:sldChg>
      <pc:sldChg chg="addSp modSp add mod modClrScheme chgLayout">
        <pc:chgData name="Lyu Youngsang" userId="14d4d09319c1cd1c" providerId="LiveId" clId="{F04F9FFF-F794-41C3-88DD-48571071FB33}" dt="2026-03-10T02:03:49.635" v="178" actId="6549"/>
        <pc:sldMkLst>
          <pc:docMk/>
          <pc:sldMk cId="3272842572" sldId="2147376472"/>
        </pc:sldMkLst>
        <pc:spChg chg="mod ord">
          <ac:chgData name="Lyu Youngsang" userId="14d4d09319c1cd1c" providerId="LiveId" clId="{F04F9FFF-F794-41C3-88DD-48571071FB33}" dt="2026-03-10T02:03:49.635" v="178" actId="6549"/>
          <ac:spMkLst>
            <pc:docMk/>
            <pc:sldMk cId="3272842572" sldId="2147376472"/>
            <ac:spMk id="2" creationId="{B2931FA0-3AE6-47EE-9710-DCC9A49C871D}"/>
          </ac:spMkLst>
        </pc:spChg>
        <pc:spChg chg="add mod ord">
          <ac:chgData name="Lyu Youngsang" userId="14d4d09319c1cd1c" providerId="LiveId" clId="{F04F9FFF-F794-41C3-88DD-48571071FB33}" dt="2026-03-10T02:03:22.564" v="174" actId="700"/>
          <ac:spMkLst>
            <pc:docMk/>
            <pc:sldMk cId="3272842572" sldId="2147376472"/>
            <ac:spMk id="5" creationId="{2F8BAD71-6CA4-4CB8-99BC-E74C2BF30FB5}"/>
          </ac:spMkLst>
        </pc:spChg>
      </pc:sldChg>
      <pc:sldChg chg="add">
        <pc:chgData name="Lyu Youngsang" userId="14d4d09319c1cd1c" providerId="LiveId" clId="{F04F9FFF-F794-41C3-88DD-48571071FB33}" dt="2026-03-10T01:59:04.488" v="167"/>
        <pc:sldMkLst>
          <pc:docMk/>
          <pc:sldMk cId="3161958703" sldId="2147470847"/>
        </pc:sldMkLst>
      </pc:sldChg>
      <pc:sldChg chg="add">
        <pc:chgData name="Lyu Youngsang" userId="14d4d09319c1cd1c" providerId="LiveId" clId="{F04F9FFF-F794-41C3-88DD-48571071FB33}" dt="2026-03-10T01:59:04.488" v="167"/>
        <pc:sldMkLst>
          <pc:docMk/>
          <pc:sldMk cId="2970651479" sldId="2147470861"/>
        </pc:sldMkLst>
      </pc:sldChg>
      <pc:sldChg chg="add">
        <pc:chgData name="Lyu Youngsang" userId="14d4d09319c1cd1c" providerId="LiveId" clId="{F04F9FFF-F794-41C3-88DD-48571071FB33}" dt="2026-03-10T01:35:30.662" v="102"/>
        <pc:sldMkLst>
          <pc:docMk/>
          <pc:sldMk cId="2692790950" sldId="2147471835"/>
        </pc:sldMkLst>
      </pc:sldChg>
      <pc:sldChg chg="add">
        <pc:chgData name="Lyu Youngsang" userId="14d4d09319c1cd1c" providerId="LiveId" clId="{F04F9FFF-F794-41C3-88DD-48571071FB33}" dt="2026-03-10T01:38:02.227" v="111"/>
        <pc:sldMkLst>
          <pc:docMk/>
          <pc:sldMk cId="3901569837" sldId="2147471842"/>
        </pc:sldMkLst>
      </pc:sldChg>
      <pc:sldChg chg="delSp modSp add mod">
        <pc:chgData name="Lyu Youngsang" userId="14d4d09319c1cd1c" providerId="LiveId" clId="{F04F9FFF-F794-41C3-88DD-48571071FB33}" dt="2026-03-10T01:39:17.338" v="139" actId="14100"/>
        <pc:sldMkLst>
          <pc:docMk/>
          <pc:sldMk cId="1331196275" sldId="2147471843"/>
        </pc:sldMkLst>
        <pc:spChg chg="del mod">
          <ac:chgData name="Lyu Youngsang" userId="14d4d09319c1cd1c" providerId="LiveId" clId="{F04F9FFF-F794-41C3-88DD-48571071FB33}" dt="2026-03-10T01:38:57.539" v="130" actId="478"/>
          <ac:spMkLst>
            <pc:docMk/>
            <pc:sldMk cId="1331196275" sldId="2147471843"/>
            <ac:spMk id="3" creationId="{DD96909A-23AA-4FE8-BF13-15A67BEAE645}"/>
          </ac:spMkLst>
        </pc:spChg>
        <pc:spChg chg="mod">
          <ac:chgData name="Lyu Youngsang" userId="14d4d09319c1cd1c" providerId="LiveId" clId="{F04F9FFF-F794-41C3-88DD-48571071FB33}" dt="2026-03-10T01:39:17.338" v="139" actId="14100"/>
          <ac:spMkLst>
            <pc:docMk/>
            <pc:sldMk cId="1331196275" sldId="2147471843"/>
            <ac:spMk id="7" creationId="{13E5A4F0-200B-4A6A-896E-E03975EEB39A}"/>
          </ac:spMkLst>
        </pc:spChg>
        <pc:picChg chg="mod">
          <ac:chgData name="Lyu Youngsang" userId="14d4d09319c1cd1c" providerId="LiveId" clId="{F04F9FFF-F794-41C3-88DD-48571071FB33}" dt="2026-03-10T01:39:07.603" v="136" actId="14100"/>
          <ac:picMkLst>
            <pc:docMk/>
            <pc:sldMk cId="1331196275" sldId="2147471843"/>
            <ac:picMk id="4" creationId="{62FFEA96-BDFF-41DC-B5B9-98A9AD3FF560}"/>
          </ac:picMkLst>
        </pc:picChg>
        <pc:picChg chg="mod">
          <ac:chgData name="Lyu Youngsang" userId="14d4d09319c1cd1c" providerId="LiveId" clId="{F04F9FFF-F794-41C3-88DD-48571071FB33}" dt="2026-03-10T01:39:05.971" v="135" actId="14100"/>
          <ac:picMkLst>
            <pc:docMk/>
            <pc:sldMk cId="1331196275" sldId="2147471843"/>
            <ac:picMk id="5" creationId="{4BF2C03A-4097-4B8E-B9A7-86805AC68F5C}"/>
          </ac:picMkLst>
        </pc:picChg>
      </pc:sldChg>
      <pc:sldChg chg="delSp modSp add mod">
        <pc:chgData name="Lyu Youngsang" userId="14d4d09319c1cd1c" providerId="LiveId" clId="{F04F9FFF-F794-41C3-88DD-48571071FB33}" dt="2026-03-10T01:38:52.172" v="128" actId="1076"/>
        <pc:sldMkLst>
          <pc:docMk/>
          <pc:sldMk cId="1623452392" sldId="2147471844"/>
        </pc:sldMkLst>
        <pc:spChg chg="del">
          <ac:chgData name="Lyu Youngsang" userId="14d4d09319c1cd1c" providerId="LiveId" clId="{F04F9FFF-F794-41C3-88DD-48571071FB33}" dt="2026-03-10T01:38:18.615" v="119" actId="478"/>
          <ac:spMkLst>
            <pc:docMk/>
            <pc:sldMk cId="1623452392" sldId="2147471844"/>
            <ac:spMk id="2" creationId="{BE73C088-3B7D-4896-AC68-CAF51225C853}"/>
          </ac:spMkLst>
        </pc:spChg>
        <pc:spChg chg="del">
          <ac:chgData name="Lyu Youngsang" userId="14d4d09319c1cd1c" providerId="LiveId" clId="{F04F9FFF-F794-41C3-88DD-48571071FB33}" dt="2026-03-10T01:38:17.350" v="118" actId="478"/>
          <ac:spMkLst>
            <pc:docMk/>
            <pc:sldMk cId="1623452392" sldId="2147471844"/>
            <ac:spMk id="3" creationId="{DD96909A-23AA-4FE8-BF13-15A67BEAE645}"/>
          </ac:spMkLst>
        </pc:spChg>
        <pc:spChg chg="mod">
          <ac:chgData name="Lyu Youngsang" userId="14d4d09319c1cd1c" providerId="LiveId" clId="{F04F9FFF-F794-41C3-88DD-48571071FB33}" dt="2026-03-10T01:38:43.867" v="126" actId="14100"/>
          <ac:spMkLst>
            <pc:docMk/>
            <pc:sldMk cId="1623452392" sldId="2147471844"/>
            <ac:spMk id="8" creationId="{39F175A1-F741-4744-B1C4-433269B657E7}"/>
          </ac:spMkLst>
        </pc:spChg>
        <pc:spChg chg="mod">
          <ac:chgData name="Lyu Youngsang" userId="14d4d09319c1cd1c" providerId="LiveId" clId="{F04F9FFF-F794-41C3-88DD-48571071FB33}" dt="2026-03-10T01:38:47.444" v="127" actId="14100"/>
          <ac:spMkLst>
            <pc:docMk/>
            <pc:sldMk cId="1623452392" sldId="2147471844"/>
            <ac:spMk id="9" creationId="{C802F984-420F-451A-9951-6EF38E329A5A}"/>
          </ac:spMkLst>
        </pc:spChg>
        <pc:spChg chg="mod">
          <ac:chgData name="Lyu Youngsang" userId="14d4d09319c1cd1c" providerId="LiveId" clId="{F04F9FFF-F794-41C3-88DD-48571071FB33}" dt="2026-03-10T01:38:40.276" v="125" actId="14100"/>
          <ac:spMkLst>
            <pc:docMk/>
            <pc:sldMk cId="1623452392" sldId="2147471844"/>
            <ac:spMk id="10" creationId="{4E4F2857-CF1C-4B61-8424-FE67D79076C5}"/>
          </ac:spMkLst>
        </pc:spChg>
        <pc:spChg chg="mod">
          <ac:chgData name="Lyu Youngsang" userId="14d4d09319c1cd1c" providerId="LiveId" clId="{F04F9FFF-F794-41C3-88DD-48571071FB33}" dt="2026-03-10T01:38:14.443" v="117" actId="14100"/>
          <ac:spMkLst>
            <pc:docMk/>
            <pc:sldMk cId="1623452392" sldId="2147471844"/>
            <ac:spMk id="11" creationId="{19F1ED56-D217-4B37-93F4-D4A3E43168FB}"/>
          </ac:spMkLst>
        </pc:spChg>
        <pc:picChg chg="mod">
          <ac:chgData name="Lyu Youngsang" userId="14d4d09319c1cd1c" providerId="LiveId" clId="{F04F9FFF-F794-41C3-88DD-48571071FB33}" dt="2026-03-10T01:38:52.172" v="128" actId="1076"/>
          <ac:picMkLst>
            <pc:docMk/>
            <pc:sldMk cId="1623452392" sldId="2147471844"/>
            <ac:picMk id="6" creationId="{92061FBB-EE70-4ED8-8784-1941C7BF3948}"/>
          </ac:picMkLst>
        </pc:picChg>
        <pc:picChg chg="mod">
          <ac:chgData name="Lyu Youngsang" userId="14d4d09319c1cd1c" providerId="LiveId" clId="{F04F9FFF-F794-41C3-88DD-48571071FB33}" dt="2026-03-10T01:38:32.971" v="123" actId="1076"/>
          <ac:picMkLst>
            <pc:docMk/>
            <pc:sldMk cId="1623452392" sldId="2147471844"/>
            <ac:picMk id="7" creationId="{6750DC31-F0DF-4183-BFF5-E129812C553C}"/>
          </ac:picMkLst>
        </pc:picChg>
      </pc:sldChg>
      <pc:sldChg chg="add">
        <pc:chgData name="Lyu Youngsang" userId="14d4d09319c1cd1c" providerId="LiveId" clId="{F04F9FFF-F794-41C3-88DD-48571071FB33}" dt="2026-03-10T01:36:17.038" v="110"/>
        <pc:sldMkLst>
          <pc:docMk/>
          <pc:sldMk cId="593916960" sldId="2147471852"/>
        </pc:sldMkLst>
      </pc:sldChg>
      <pc:sldChg chg="add">
        <pc:chgData name="Lyu Youngsang" userId="14d4d09319c1cd1c" providerId="LiveId" clId="{F04F9FFF-F794-41C3-88DD-48571071FB33}" dt="2026-03-10T01:31:47.232" v="54"/>
        <pc:sldMkLst>
          <pc:docMk/>
          <pc:sldMk cId="591505169" sldId="2147471857"/>
        </pc:sldMkLst>
      </pc:sldChg>
      <pc:sldChg chg="add">
        <pc:chgData name="Lyu Youngsang" userId="14d4d09319c1cd1c" providerId="LiveId" clId="{F04F9FFF-F794-41C3-88DD-48571071FB33}" dt="2026-03-10T01:35:23.369" v="101"/>
        <pc:sldMkLst>
          <pc:docMk/>
          <pc:sldMk cId="3774749788" sldId="2147471859"/>
        </pc:sldMkLst>
      </pc:sldChg>
      <pc:sldChg chg="add">
        <pc:chgData name="Lyu Youngsang" userId="14d4d09319c1cd1c" providerId="LiveId" clId="{F04F9FFF-F794-41C3-88DD-48571071FB33}" dt="2026-03-10T01:35:14.003" v="99"/>
        <pc:sldMkLst>
          <pc:docMk/>
          <pc:sldMk cId="3966203928" sldId="2147471865"/>
        </pc:sldMkLst>
      </pc:sldChg>
      <pc:sldChg chg="add">
        <pc:chgData name="Lyu Youngsang" userId="14d4d09319c1cd1c" providerId="LiveId" clId="{F04F9FFF-F794-41C3-88DD-48571071FB33}" dt="2026-03-10T01:59:04.488" v="167"/>
        <pc:sldMkLst>
          <pc:docMk/>
          <pc:sldMk cId="2209605021" sldId="2147471877"/>
        </pc:sldMkLst>
      </pc:sldChg>
      <pc:sldChg chg="add">
        <pc:chgData name="Lyu Youngsang" userId="14d4d09319c1cd1c" providerId="LiveId" clId="{F04F9FFF-F794-41C3-88DD-48571071FB33}" dt="2026-03-10T02:06:01.627" v="185"/>
        <pc:sldMkLst>
          <pc:docMk/>
          <pc:sldMk cId="196347719" sldId="2147472803"/>
        </pc:sldMkLst>
      </pc:sldChg>
      <pc:sldChg chg="modSp add">
        <pc:chgData name="Lyu Youngsang" userId="14d4d09319c1cd1c" providerId="LiveId" clId="{F04F9FFF-F794-41C3-88DD-48571071FB33}" dt="2026-03-10T01:34:20.607" v="95" actId="404"/>
        <pc:sldMkLst>
          <pc:docMk/>
          <pc:sldMk cId="2740035695" sldId="2147473790"/>
        </pc:sldMkLst>
        <pc:spChg chg="mod">
          <ac:chgData name="Lyu Youngsang" userId="14d4d09319c1cd1c" providerId="LiveId" clId="{F04F9FFF-F794-41C3-88DD-48571071FB33}" dt="2026-03-10T01:34:20.607" v="95" actId="404"/>
          <ac:spMkLst>
            <pc:docMk/>
            <pc:sldMk cId="2740035695" sldId="2147473790"/>
            <ac:spMk id="8" creationId="{09B954DF-3EC2-4597-B2A0-F87C3B1BB710}"/>
          </ac:spMkLst>
        </pc:spChg>
      </pc:sldChg>
      <pc:sldChg chg="add">
        <pc:chgData name="Lyu Youngsang" userId="14d4d09319c1cd1c" providerId="LiveId" clId="{F04F9FFF-F794-41C3-88DD-48571071FB33}" dt="2026-03-10T01:27:01.677" v="0"/>
        <pc:sldMkLst>
          <pc:docMk/>
          <pc:sldMk cId="1385940984" sldId="2147473802"/>
        </pc:sldMkLst>
      </pc:sldChg>
      <pc:sldChg chg="add">
        <pc:chgData name="Lyu Youngsang" userId="14d4d09319c1cd1c" providerId="LiveId" clId="{F04F9FFF-F794-41C3-88DD-48571071FB33}" dt="2026-03-10T01:27:01.677" v="0"/>
        <pc:sldMkLst>
          <pc:docMk/>
          <pc:sldMk cId="3871412457" sldId="2147473803"/>
        </pc:sldMkLst>
      </pc:sldChg>
      <pc:sldChg chg="addSp delSp modSp add mod modClrScheme chgLayout">
        <pc:chgData name="Lyu Youngsang" userId="14d4d09319c1cd1c" providerId="LiveId" clId="{F04F9FFF-F794-41C3-88DD-48571071FB33}" dt="2026-03-10T02:01:34.975" v="169" actId="700"/>
        <pc:sldMkLst>
          <pc:docMk/>
          <pc:sldMk cId="2511141443" sldId="2147483041"/>
        </pc:sldMkLst>
        <pc:spChg chg="del mod ord">
          <ac:chgData name="Lyu Youngsang" userId="14d4d09319c1cd1c" providerId="LiveId" clId="{F04F9FFF-F794-41C3-88DD-48571071FB33}" dt="2026-03-10T02:01:34.975" v="169" actId="700"/>
          <ac:spMkLst>
            <pc:docMk/>
            <pc:sldMk cId="2511141443" sldId="2147483041"/>
            <ac:spMk id="2" creationId="{6A97D4B7-C795-4709-ADC6-D591EC4EDA67}"/>
          </ac:spMkLst>
        </pc:spChg>
        <pc:spChg chg="add mod ord">
          <ac:chgData name="Lyu Youngsang" userId="14d4d09319c1cd1c" providerId="LiveId" clId="{F04F9FFF-F794-41C3-88DD-48571071FB33}" dt="2026-03-10T02:01:34.975" v="169" actId="700"/>
          <ac:spMkLst>
            <pc:docMk/>
            <pc:sldMk cId="2511141443" sldId="2147483041"/>
            <ac:spMk id="4" creationId="{8E99F591-B680-459A-A431-026AB46F0611}"/>
          </ac:spMkLst>
        </pc:spChg>
        <pc:spChg chg="add mod ord">
          <ac:chgData name="Lyu Youngsang" userId="14d4d09319c1cd1c" providerId="LiveId" clId="{F04F9FFF-F794-41C3-88DD-48571071FB33}" dt="2026-03-10T02:01:34.975" v="169" actId="700"/>
          <ac:spMkLst>
            <pc:docMk/>
            <pc:sldMk cId="2511141443" sldId="2147483041"/>
            <ac:spMk id="5" creationId="{79A674D5-020A-49F8-8C73-03AAC8AA1B5E}"/>
          </ac:spMkLst>
        </pc:spChg>
      </pc:sldChg>
      <pc:sldChg chg="addSp delSp modSp add mod modClrScheme chgLayout">
        <pc:chgData name="Lyu Youngsang" userId="14d4d09319c1cd1c" providerId="LiveId" clId="{F04F9FFF-F794-41C3-88DD-48571071FB33}" dt="2026-03-10T02:01:34.975" v="169" actId="700"/>
        <pc:sldMkLst>
          <pc:docMk/>
          <pc:sldMk cId="3857377987" sldId="2147483042"/>
        </pc:sldMkLst>
        <pc:spChg chg="del mod ord">
          <ac:chgData name="Lyu Youngsang" userId="14d4d09319c1cd1c" providerId="LiveId" clId="{F04F9FFF-F794-41C3-88DD-48571071FB33}" dt="2026-03-10T02:01:34.975" v="169" actId="700"/>
          <ac:spMkLst>
            <pc:docMk/>
            <pc:sldMk cId="3857377987" sldId="2147483042"/>
            <ac:spMk id="2" creationId="{CB50C655-150B-4124-AEA4-D299172DC41F}"/>
          </ac:spMkLst>
        </pc:spChg>
        <pc:spChg chg="add mod ord">
          <ac:chgData name="Lyu Youngsang" userId="14d4d09319c1cd1c" providerId="LiveId" clId="{F04F9FFF-F794-41C3-88DD-48571071FB33}" dt="2026-03-10T02:01:34.975" v="169" actId="700"/>
          <ac:spMkLst>
            <pc:docMk/>
            <pc:sldMk cId="3857377987" sldId="2147483042"/>
            <ac:spMk id="4" creationId="{4DBBF940-A2CF-4413-886E-03CC475754EC}"/>
          </ac:spMkLst>
        </pc:spChg>
        <pc:spChg chg="add mod ord">
          <ac:chgData name="Lyu Youngsang" userId="14d4d09319c1cd1c" providerId="LiveId" clId="{F04F9FFF-F794-41C3-88DD-48571071FB33}" dt="2026-03-10T02:01:34.975" v="169" actId="700"/>
          <ac:spMkLst>
            <pc:docMk/>
            <pc:sldMk cId="3857377987" sldId="2147483042"/>
            <ac:spMk id="5" creationId="{AD274E9A-426A-43DD-93D0-7D83033C0785}"/>
          </ac:spMkLst>
        </pc:spChg>
      </pc:sldChg>
      <pc:sldChg chg="del">
        <pc:chgData name="Lyu Youngsang" userId="14d4d09319c1cd1c" providerId="LiveId" clId="{F04F9FFF-F794-41C3-88DD-48571071FB33}" dt="2026-03-10T01:29:59.119" v="11" actId="47"/>
        <pc:sldMkLst>
          <pc:docMk/>
          <pc:sldMk cId="1530770121" sldId="2147483243"/>
        </pc:sldMkLst>
      </pc:sldChg>
      <pc:sldChg chg="add del">
        <pc:chgData name="Lyu Youngsang" userId="14d4d09319c1cd1c" providerId="LiveId" clId="{F04F9FFF-F794-41C3-88DD-48571071FB33}" dt="2026-03-10T01:57:34.272" v="162" actId="47"/>
        <pc:sldMkLst>
          <pc:docMk/>
          <pc:sldMk cId="1288478942" sldId="2147483247"/>
        </pc:sldMkLst>
      </pc:sldChg>
      <pc:sldChg chg="del">
        <pc:chgData name="Lyu Youngsang" userId="14d4d09319c1cd1c" providerId="LiveId" clId="{F04F9FFF-F794-41C3-88DD-48571071FB33}" dt="2026-03-10T01:30:01.258" v="18" actId="47"/>
        <pc:sldMkLst>
          <pc:docMk/>
          <pc:sldMk cId="346383823" sldId="2147483341"/>
        </pc:sldMkLst>
      </pc:sldChg>
      <pc:sldChg chg="add del">
        <pc:chgData name="Lyu Youngsang" userId="14d4d09319c1cd1c" providerId="LiveId" clId="{F04F9FFF-F794-41C3-88DD-48571071FB33}" dt="2026-03-10T01:57:36.243" v="163" actId="47"/>
        <pc:sldMkLst>
          <pc:docMk/>
          <pc:sldMk cId="4238893192" sldId="2147483365"/>
        </pc:sldMkLst>
      </pc:sldChg>
      <pc:sldChg chg="add">
        <pc:chgData name="Lyu Youngsang" userId="14d4d09319c1cd1c" providerId="LiveId" clId="{F04F9FFF-F794-41C3-88DD-48571071FB33}" dt="2026-03-10T01:35:52.756" v="108"/>
        <pc:sldMkLst>
          <pc:docMk/>
          <pc:sldMk cId="973994606" sldId="2147483370"/>
        </pc:sldMkLst>
      </pc:sldChg>
      <pc:sldChg chg="modSp add mod">
        <pc:chgData name="Lyu Youngsang" userId="14d4d09319c1cd1c" providerId="LiveId" clId="{F04F9FFF-F794-41C3-88DD-48571071FB33}" dt="2026-03-10T01:58:33.409" v="164" actId="1076"/>
        <pc:sldMkLst>
          <pc:docMk/>
          <pc:sldMk cId="3271447527" sldId="2147483371"/>
        </pc:sldMkLst>
        <pc:spChg chg="mod">
          <ac:chgData name="Lyu Youngsang" userId="14d4d09319c1cd1c" providerId="LiveId" clId="{F04F9FFF-F794-41C3-88DD-48571071FB33}" dt="2026-03-10T01:58:33.409" v="164" actId="1076"/>
          <ac:spMkLst>
            <pc:docMk/>
            <pc:sldMk cId="3271447527" sldId="2147483371"/>
            <ac:spMk id="6" creationId="{455EB459-B0F3-421A-AB5A-0652B6A3B9C5}"/>
          </ac:spMkLst>
        </pc:spChg>
      </pc:sldChg>
      <pc:sldChg chg="del">
        <pc:chgData name="Lyu Youngsang" userId="14d4d09319c1cd1c" providerId="LiveId" clId="{F04F9FFF-F794-41C3-88DD-48571071FB33}" dt="2026-03-10T01:29:59.410" v="12" actId="47"/>
        <pc:sldMkLst>
          <pc:docMk/>
          <pc:sldMk cId="2151054269" sldId="2147483372"/>
        </pc:sldMkLst>
      </pc:sldChg>
      <pc:sldChg chg="del">
        <pc:chgData name="Lyu Youngsang" userId="14d4d09319c1cd1c" providerId="LiveId" clId="{F04F9FFF-F794-41C3-88DD-48571071FB33}" dt="2026-03-10T01:29:59.941" v="14" actId="47"/>
        <pc:sldMkLst>
          <pc:docMk/>
          <pc:sldMk cId="3888535218" sldId="2147483373"/>
        </pc:sldMkLst>
      </pc:sldChg>
      <pc:sldChg chg="del">
        <pc:chgData name="Lyu Youngsang" userId="14d4d09319c1cd1c" providerId="LiveId" clId="{F04F9FFF-F794-41C3-88DD-48571071FB33}" dt="2026-03-10T01:29:59.681" v="13" actId="47"/>
        <pc:sldMkLst>
          <pc:docMk/>
          <pc:sldMk cId="3988298773" sldId="2147483374"/>
        </pc:sldMkLst>
      </pc:sldChg>
      <pc:sldChg chg="add del">
        <pc:chgData name="Lyu Youngsang" userId="14d4d09319c1cd1c" providerId="LiveId" clId="{F04F9FFF-F794-41C3-88DD-48571071FB33}" dt="2026-03-10T02:06:27.356" v="187" actId="2696"/>
        <pc:sldMkLst>
          <pc:docMk/>
          <pc:sldMk cId="3032842032" sldId="2147483446"/>
        </pc:sldMkLst>
      </pc:sldChg>
      <pc:sldChg chg="addSp delSp modSp add mod modClrScheme chgLayout">
        <pc:chgData name="Lyu Youngsang" userId="14d4d09319c1cd1c" providerId="LiveId" clId="{F04F9FFF-F794-41C3-88DD-48571071FB33}" dt="2026-03-10T02:01:41.250" v="171" actId="207"/>
        <pc:sldMkLst>
          <pc:docMk/>
          <pc:sldMk cId="1185890524" sldId="2147483643"/>
        </pc:sldMkLst>
        <pc:spChg chg="add del mod ord">
          <ac:chgData name="Lyu Youngsang" userId="14d4d09319c1cd1c" providerId="LiveId" clId="{F04F9FFF-F794-41C3-88DD-48571071FB33}" dt="2026-03-10T02:01:38.478" v="170" actId="478"/>
          <ac:spMkLst>
            <pc:docMk/>
            <pc:sldMk cId="1185890524" sldId="2147483643"/>
            <ac:spMk id="2" creationId="{72BB821E-04DD-4AAA-95F4-769E50185E6B}"/>
          </ac:spMkLst>
        </pc:spChg>
        <pc:spChg chg="add mod ord">
          <ac:chgData name="Lyu Youngsang" userId="14d4d09319c1cd1c" providerId="LiveId" clId="{F04F9FFF-F794-41C3-88DD-48571071FB33}" dt="2026-03-10T02:01:34.975" v="169" actId="700"/>
          <ac:spMkLst>
            <pc:docMk/>
            <pc:sldMk cId="1185890524" sldId="2147483643"/>
            <ac:spMk id="3" creationId="{B4A5E314-ED9A-43BD-B552-95CF290A3637}"/>
          </ac:spMkLst>
        </pc:spChg>
        <pc:spChg chg="mod">
          <ac:chgData name="Lyu Youngsang" userId="14d4d09319c1cd1c" providerId="LiveId" clId="{F04F9FFF-F794-41C3-88DD-48571071FB33}" dt="2026-03-10T02:01:41.250" v="171" actId="207"/>
          <ac:spMkLst>
            <pc:docMk/>
            <pc:sldMk cId="1185890524" sldId="2147483643"/>
            <ac:spMk id="91" creationId="{CCE0DE02-5985-3022-80D9-8021DC4EAC8C}"/>
          </ac:spMkLst>
        </pc:spChg>
      </pc:sldChg>
      <pc:sldChg chg="add">
        <pc:chgData name="Lyu Youngsang" userId="14d4d09319c1cd1c" providerId="LiveId" clId="{F04F9FFF-F794-41C3-88DD-48571071FB33}" dt="2026-03-10T02:06:31.405" v="188"/>
        <pc:sldMkLst>
          <pc:docMk/>
          <pc:sldMk cId="973262610" sldId="2147483644"/>
        </pc:sldMkLst>
      </pc:sldChg>
      <pc:sldMasterChg chg="delSldLayout">
        <pc:chgData name="Lyu Youngsang" userId="14d4d09319c1cd1c" providerId="LiveId" clId="{F04F9FFF-F794-41C3-88DD-48571071FB33}" dt="2026-03-10T01:32:10.621" v="94" actId="47"/>
        <pc:sldMasterMkLst>
          <pc:docMk/>
          <pc:sldMasterMk cId="0" sldId="2147483648"/>
        </pc:sldMasterMkLst>
      </pc:sldMasterChg>
    </pc:docChg>
  </pc:docChgLst>
  <pc:docChgLst>
    <pc:chgData userId="14d4d09319c1cd1c" providerId="LiveId" clId="{27CF0C3F-10CA-48BF-B2D4-FC7B30E9069B}"/>
    <pc:docChg chg="undo custSel addSld delSld modSld sldOrd addMainMaster delMainMaster">
      <pc:chgData name="" userId="14d4d09319c1cd1c" providerId="LiveId" clId="{27CF0C3F-10CA-48BF-B2D4-FC7B30E9069B}" dt="2026-02-07T07:15:22.724" v="688"/>
      <pc:docMkLst>
        <pc:docMk/>
      </pc:docMkLst>
      <pc:sldChg chg="modSp">
        <pc:chgData name="" userId="14d4d09319c1cd1c" providerId="LiveId" clId="{27CF0C3F-10CA-48BF-B2D4-FC7B30E9069B}" dt="2026-02-07T06:35:46.319" v="51"/>
        <pc:sldMkLst>
          <pc:docMk/>
          <pc:sldMk cId="0" sldId="256"/>
        </pc:sldMkLst>
        <pc:spChg chg="mod">
          <ac:chgData name="" userId="14d4d09319c1cd1c" providerId="LiveId" clId="{27CF0C3F-10CA-48BF-B2D4-FC7B30E9069B}" dt="2026-02-07T06:35:46.319" v="51"/>
          <ac:spMkLst>
            <pc:docMk/>
            <pc:sldMk cId="0" sldId="256"/>
            <ac:spMk id="2" creationId="{00000000-0000-0000-0000-000000000000}"/>
          </ac:spMkLst>
        </pc:spChg>
      </pc:sldChg>
      <pc:sldMasterChg chg="addSldLayout delSldLayout">
        <pc:chgData name="" userId="14d4d09319c1cd1c" providerId="LiveId" clId="{27CF0C3F-10CA-48BF-B2D4-FC7B30E9069B}" dt="2026-02-07T06:38:40.525" v="191" actId="2696"/>
        <pc:sldMasterMkLst>
          <pc:docMk/>
          <pc:sldMasterMk cId="0" sldId="2147483648"/>
        </pc:sldMasterMkLst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B00A2-6588-4794-8CF8-D9A5377D5BFF}" type="datetimeFigureOut">
              <a:rPr lang="ko-KR" altLang="en-US" smtClean="0"/>
              <a:pPr/>
              <a:t>2026-04-12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F6488-2F69-4CEA-857F-5262C7DB5C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485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F6488-2F69-4CEA-857F-5262C7DB5CDD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6457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UKPDS observational study has shown that</a:t>
            </a:r>
          </a:p>
          <a:p>
            <a:r>
              <a:rPr lang="en-US" altLang="ko-KR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incidence of both microvascular and macrovascular complications is directly associated with the degree of hyperglycemia.</a:t>
            </a:r>
          </a:p>
          <a:p>
            <a:r>
              <a:rPr lang="en-US" altLang="ko-KR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can see that 1% reduction of A1c decreased MI by 14% and stroke by 12% as well as microvascular disease by 37%.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383B42-C3F3-42D5-9AD8-0645E94579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246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B51AF9-F7B7-4DB4-F214-7E177A44D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AB8D117-A1D2-5B93-4E4C-1D43EE0FD2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0C701DA-37FA-3149-D6E3-131070A186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endParaRPr lang="en-GB" altLang="ko-Kore-KR" sz="12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70E6DC2-72D2-A14D-BE40-F9A04FC8D7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71099-0C6F-E34A-A398-3D8CA43080BD}" type="slidenum">
              <a:rPr lang="en-US" altLang="ko-KR" smtClean="0"/>
              <a:t>46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411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5647B0-813D-0470-F5BC-3DFD29474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8976D29-D772-7D4A-5198-9286CB7F76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060D0F4-0634-13F3-8E14-0E8FCFCFCD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endParaRPr lang="en-GB" altLang="ko-Kore-KR" sz="12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CE8848F-74F6-95B4-E26B-F9EA6B1ED9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171099-0C6F-E34A-A398-3D8CA43080BD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278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365FA3-8CE3-488A-A229-99C1AD3FA802}" type="slidenum">
              <a:rPr lang="ko-KR" altLang="en-US" smtClean="0"/>
              <a:pPr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2501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365FA3-8CE3-488A-A229-99C1AD3FA802}" type="slidenum">
              <a:rPr lang="ko-KR" altLang="en-US" smtClean="0"/>
              <a:pPr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6153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B61C2-1120-55C2-D7FC-615F602B3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398B82D-7E09-1824-8B69-A43C03C4C7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718AB63-F6EC-4FE7-51E7-E3C63D33FE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ko-KR" altLang="en-US" i="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FDE5654-8FCA-B4CF-BFF1-99F34969A7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77380FDE-FCDD-4C7E-B5C1-CF84F70F37A3}" type="slidenum">
              <a:rPr lang="ko-KR" altLang="en-US" smtClean="0"/>
              <a:pPr lvl="0">
                <a:defRPr/>
              </a:pPr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2472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Fortunately, the recent Fact Sheet shows that the target achievement rate has significantly improved to 32.4%, which is a positive development.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D4448-BCFE-4E08-982B-7C62E7693941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6093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49950" cy="3348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5CF5D-EFED-4911-972C-905BD70294F8}" type="slidenum">
              <a:rPr lang="en-GB" smtClean="0">
                <a:solidFill>
                  <a:prstClr val="black"/>
                </a:solidFill>
              </a:rPr>
              <a:pPr/>
              <a:t>31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90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46150" y="1347788"/>
            <a:ext cx="4846638" cy="363696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/>
              <a:t>SGLT2</a:t>
            </a:r>
            <a:r>
              <a:rPr lang="en-US" altLang="ko-KR" baseline="0"/>
              <a:t> </a:t>
            </a:r>
            <a:r>
              <a:rPr lang="ko-KR" altLang="en-US" baseline="0"/>
              <a:t>억제제는 기존 약제와 다른 새로운 기전으로 작용하는 항당뇨병 약제로</a:t>
            </a:r>
            <a:r>
              <a:rPr lang="en-US" altLang="ko-KR" baseline="0"/>
              <a:t>, </a:t>
            </a:r>
            <a:r>
              <a:rPr lang="ko-KR" altLang="en-US" baseline="0"/>
              <a:t>연구결과 이러한 새로운 기전은 혈당 강하 효과 뿐 아니라 심장</a:t>
            </a:r>
            <a:r>
              <a:rPr lang="en-US" altLang="ko-KR" baseline="0"/>
              <a:t>, </a:t>
            </a:r>
            <a:r>
              <a:rPr lang="ko-KR" altLang="en-US" baseline="0"/>
              <a:t>신장에 대한 이점도 나타내는 것으로 알려져 있습니다</a:t>
            </a:r>
            <a:r>
              <a:rPr lang="en-US" altLang="ko-KR" baseline="0"/>
              <a:t>. </a:t>
            </a:r>
            <a:r>
              <a:rPr lang="ko-KR" altLang="en-US" baseline="0"/>
              <a:t>먼저</a:t>
            </a:r>
            <a:r>
              <a:rPr lang="en-US" altLang="ko-KR" baseline="0"/>
              <a:t>, SGLT2</a:t>
            </a:r>
            <a:r>
              <a:rPr lang="ko-KR" altLang="en-US" baseline="0"/>
              <a:t> 억제제가 혈당강하 효과를 나타내는 기전에 대해 말씀드리면</a:t>
            </a:r>
            <a:r>
              <a:rPr lang="en-US" altLang="ko-KR" baseline="0"/>
              <a:t>, SGLT2 </a:t>
            </a:r>
            <a:r>
              <a:rPr lang="ko-KR" altLang="en-US" baseline="0"/>
              <a:t>억제제는 신장의 근위세뇨관에 존재하는</a:t>
            </a:r>
            <a:r>
              <a:rPr lang="en-US" altLang="ko-KR" baseline="0"/>
              <a:t> SGLT2</a:t>
            </a:r>
            <a:r>
              <a:rPr lang="ko-KR" altLang="en-US" baseline="0"/>
              <a:t>를 억제하여 소변으로의 당 배설을 증가시킴으로서 혈당을 감소시키는 기전으로 작용합니다</a:t>
            </a:r>
            <a:r>
              <a:rPr lang="en-US" altLang="ko-KR" baseline="0"/>
              <a:t>. </a:t>
            </a:r>
            <a:r>
              <a:rPr lang="ko-KR" altLang="en-US" baseline="0"/>
              <a:t>이 기전은 인슐린 독립적인 기전으로 베타세포 기능이나 인슐린 민감성과 무관하게 작동합니다</a:t>
            </a:r>
            <a:r>
              <a:rPr lang="en-US" altLang="ko-KR" baseline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89AB0-949B-4CC3-B1CE-3334F98F78C2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319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333AF-2190-4600-AA92-DC25930AE7D6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502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9F7BD4A-E9AD-4316-A5DA-0D5AA6D7EE04}" type="slidenum">
              <a:rPr lang="en-US" altLang="ko-KR" smtClean="0"/>
              <a:pPr/>
              <a:t>43</a:t>
            </a:fld>
            <a:endParaRPr lang="en-US" altLang="ko-KR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3163" y="339725"/>
            <a:ext cx="4470400" cy="33528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4077" y="3907516"/>
            <a:ext cx="5167492" cy="4764169"/>
          </a:xfrm>
          <a:noFill/>
        </p:spPr>
        <p:txBody>
          <a:bodyPr lIns="91700" tIns="45851" rIns="91700" bIns="45851"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altLang="ko-KR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altLang="ko-KR" dirty="0"/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295825" y="4338429"/>
            <a:ext cx="6207600" cy="1299632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006" tIns="90004" rIns="91006" bIns="90004"/>
          <a:lstStyle/>
          <a:p>
            <a:pPr defTabSz="911225" latinLnBrk="0">
              <a:spcBef>
                <a:spcPct val="15000"/>
              </a:spcBef>
              <a:spcAft>
                <a:spcPct val="15000"/>
              </a:spcAft>
            </a:pPr>
            <a:r>
              <a:rPr kumimoji="0" lang="en-US" altLang="ko-KR" sz="90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 Unicode MS" pitchFamily="50" charset="-127"/>
              </a:rPr>
              <a:t>Purpose:</a:t>
            </a:r>
          </a:p>
          <a:p>
            <a:pPr defTabSz="911225" latinLnBrk="0">
              <a:spcBef>
                <a:spcPct val="15000"/>
              </a:spcBef>
              <a:spcAft>
                <a:spcPct val="15000"/>
              </a:spcAft>
            </a:pPr>
            <a:r>
              <a:rPr kumimoji="0" lang="en-US" altLang="ko-KR" sz="900" b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 Unicode MS" pitchFamily="50" charset="-127"/>
              </a:rPr>
              <a:t>To explain the MOA of JANUVIA.</a:t>
            </a:r>
          </a:p>
          <a:p>
            <a:pPr defTabSz="911225" latinLnBrk="0">
              <a:spcBef>
                <a:spcPct val="15000"/>
              </a:spcBef>
              <a:spcAft>
                <a:spcPct val="15000"/>
              </a:spcAft>
            </a:pPr>
            <a:r>
              <a:rPr kumimoji="0" lang="en-US" altLang="ko-KR" sz="90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 Unicode MS" pitchFamily="50" charset="-127"/>
              </a:rPr>
              <a:t>Takeaway:</a:t>
            </a:r>
          </a:p>
          <a:p>
            <a:pPr defTabSz="911225" latinLnBrk="0">
              <a:spcBef>
                <a:spcPct val="15000"/>
              </a:spcBef>
              <a:spcAft>
                <a:spcPct val="15000"/>
              </a:spcAft>
            </a:pPr>
            <a:r>
              <a:rPr kumimoji="0" lang="en-US" altLang="ko-KR" sz="900" b="0">
                <a:solidFill>
                  <a:schemeClr val="tx2"/>
                </a:solidFill>
                <a:latin typeface="Arial" pitchFamily="34" charset="0"/>
                <a:ea typeface="Arial Unicode MS" pitchFamily="50" charset="-127"/>
                <a:cs typeface="Arial Unicode MS" pitchFamily="50" charset="-127"/>
              </a:rPr>
              <a:t>Sitagliptin prolongs the action of the 2 incretin hormones. This leads to glucose-dependent effects on alpha and beta cells, which then leads to enhanced glycemic control through lowering of hepatic glucose production and increasing the uptake of glucose by peripheral tissues.</a:t>
            </a:r>
          </a:p>
        </p:txBody>
      </p:sp>
    </p:spTree>
    <p:extLst>
      <p:ext uri="{BB962C8B-B14F-4D97-AF65-F5344CB8AC3E}">
        <p14:creationId xmlns:p14="http://schemas.microsoft.com/office/powerpoint/2010/main" val="324282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E27B-43C3-461C-B1EA-1DA07F0CDA3C}" type="datetimeFigureOut">
              <a:rPr lang="ko-KR" altLang="en-US" smtClean="0"/>
              <a:pPr/>
              <a:t>2026-04-12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4FE3-A74F-4FE8-BA21-72DF64AB71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E27B-43C3-461C-B1EA-1DA07F0CDA3C}" type="datetimeFigureOut">
              <a:rPr lang="ko-KR" altLang="en-US" smtClean="0"/>
              <a:pPr/>
              <a:t>2026-04-12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4FE3-A74F-4FE8-BA21-72DF64AB71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E27B-43C3-461C-B1EA-1DA07F0CDA3C}" type="datetimeFigureOut">
              <a:rPr lang="ko-KR" altLang="en-US" smtClean="0"/>
              <a:pPr/>
              <a:t>2026-04-12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4FE3-A74F-4FE8-BA21-72DF64AB71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제목 1"/>
          <p:cNvSpPr>
            <a:spLocks noGrp="1"/>
          </p:cNvSpPr>
          <p:nvPr>
            <p:ph type="title" hasCustomPrompt="1"/>
          </p:nvPr>
        </p:nvSpPr>
        <p:spPr>
          <a:xfrm>
            <a:off x="335360" y="113508"/>
            <a:ext cx="11617291" cy="1011237"/>
          </a:xfrm>
          <a:prstGeom prst="rect">
            <a:avLst/>
          </a:prstGeom>
        </p:spPr>
        <p:txBody>
          <a:bodyPr anchor="ctr"/>
          <a:lstStyle>
            <a:lvl1pPr marL="0" algn="l" defTabSz="457200" rtl="0" eaLnBrk="1" latinLnBrk="0" hangingPunct="1">
              <a:spcBef>
                <a:spcPct val="0"/>
              </a:spcBef>
              <a:buNone/>
              <a:defRPr lang="ko-KR" altLang="en-US" sz="2400" b="1" kern="1200" dirty="0">
                <a:gradFill>
                  <a:gsLst>
                    <a:gs pos="100000">
                      <a:srgbClr val="1F0B50"/>
                    </a:gs>
                    <a:gs pos="0">
                      <a:srgbClr val="230B50"/>
                    </a:gs>
                  </a:gsLst>
                  <a:lin ang="5400000" scaled="0"/>
                </a:gra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ko-KR"/>
              <a:t>MASTER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5112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20216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8110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10896000" cy="426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EF87-7332-49C5-86E2-05CFC0817A8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AB9B-4FF6-4641-B41D-1A26C9D4CE5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16868FC-B7DE-4736-A8C4-5762DBFD1F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45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823892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사용자 지정 레이아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4435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120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pos="9656" userDrawn="1">
          <p15:clr>
            <a:srgbClr val="FBAE40"/>
          </p15:clr>
        </p15:guide>
        <p15:guide id="5" pos="58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마스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12193433" cy="68580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" y="-7648"/>
            <a:ext cx="12205597" cy="686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8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Title &amp;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4">
            <a:extLst>
              <a:ext uri="{FF2B5EF4-FFF2-40B4-BE49-F238E27FC236}">
                <a16:creationId xmlns:a16="http://schemas.microsoft.com/office/drawing/2014/main" id="{8CF82284-FB91-734C-A8FA-687D11FE6C10}"/>
              </a:ext>
            </a:extLst>
          </p:cNvPr>
          <p:cNvSpPr/>
          <p:nvPr userDrawn="1"/>
        </p:nvSpPr>
        <p:spPr>
          <a:xfrm>
            <a:off x="0" y="1"/>
            <a:ext cx="8652933" cy="914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80B8E351-59C4-E940-AC2F-1522EC038ECC}"/>
              </a:ext>
            </a:extLst>
          </p:cNvPr>
          <p:cNvSpPr/>
          <p:nvPr userDrawn="1"/>
        </p:nvSpPr>
        <p:spPr>
          <a:xfrm>
            <a:off x="8654964" y="6766560"/>
            <a:ext cx="3537035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 userDrawn="1">
            <p:ph type="sldNum" sz="quarter" idx="14"/>
          </p:nvPr>
        </p:nvSpPr>
        <p:spPr/>
        <p:txBody>
          <a:bodyPr/>
          <a:lstStyle/>
          <a:p>
            <a:fld id="{CFA9C6AD-F5D9-4909-94C3-E6A9EFC35C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Presentation Name | CONFIDENTIAL</a:t>
            </a:r>
            <a:endParaRPr lang="en-US" dirty="0"/>
          </a:p>
        </p:txBody>
      </p:sp>
      <p:pic>
        <p:nvPicPr>
          <p:cNvPr id="13" name="Picture 2" descr="C:\Users\jallison\AppData\Local\Temp\VMwareDnD\a0679ae3\DS_logo_portrait_format_4color_rgb_120206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61115" y="1"/>
            <a:ext cx="789747" cy="777277"/>
          </a:xfrm>
          <a:prstGeom prst="rect">
            <a:avLst/>
          </a:prstGeom>
          <a:noFill/>
        </p:spPr>
      </p:pic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1598AEF1-4CF9-644E-BB56-BEAF61B645C6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09600" y="1524000"/>
            <a:ext cx="10871200" cy="4724400"/>
          </a:xfrm>
        </p:spPr>
        <p:txBody>
          <a:bodyPr/>
          <a:lstStyle>
            <a:lvl1pPr marL="0" indent="0"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marL="688975" indent="-231775">
              <a:buClr>
                <a:schemeClr val="accent2"/>
              </a:buClr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2pPr>
            <a:lvl3pPr marL="1027113" indent="-225425">
              <a:buClr>
                <a:schemeClr val="accent2"/>
              </a:buClr>
              <a:buFont typeface="Arial" pitchFamily="34" charset="0"/>
              <a:buChar char="•"/>
              <a:defRPr sz="2200">
                <a:latin typeface="Arial" pitchFamily="34" charset="0"/>
                <a:cs typeface="Arial" pitchFamily="34" charset="0"/>
              </a:defRPr>
            </a:lvl3pPr>
            <a:lvl4pPr marL="1377950" indent="-238125">
              <a:buClr>
                <a:schemeClr val="accent2"/>
              </a:buClr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chemeClr val="accent2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altLang="ja-JP" dirty="0"/>
              <a:t>Click to edit text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66345D-2AEA-4C16-89A1-D4D341F17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ko-KR" altLang="en-US"/>
              <a:t>마스터 제목 스타일 편집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0442252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빈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내용 개체 틀 2">
            <a:extLst>
              <a:ext uri="{FF2B5EF4-FFF2-40B4-BE49-F238E27FC236}">
                <a16:creationId xmlns:a16="http://schemas.microsoft.com/office/drawing/2014/main" id="{F8C072F3-5A5B-490F-BB1C-223486BC0F73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837528" y="1472972"/>
            <a:ext cx="10516953" cy="4351708"/>
          </a:xfrm>
          <a:prstGeom prst="rect">
            <a:avLst/>
          </a:prstGeom>
        </p:spPr>
        <p:txBody>
          <a:bodyPr/>
          <a:lstStyle>
            <a:lvl1pPr marL="201588" indent="-201588">
              <a:defRPr sz="2117" b="1"/>
            </a:lvl1pPr>
          </a:lstStyle>
          <a:p>
            <a:pPr lvl="0"/>
            <a:r>
              <a:rPr lang="ko-KR" altLang="en-US" dirty="0"/>
              <a:t>텍스트를 입력하세요</a:t>
            </a:r>
          </a:p>
        </p:txBody>
      </p:sp>
      <p:sp>
        <p:nvSpPr>
          <p:cNvPr id="16" name="제목 1">
            <a:extLst>
              <a:ext uri="{FF2B5EF4-FFF2-40B4-BE49-F238E27FC236}">
                <a16:creationId xmlns:a16="http://schemas.microsoft.com/office/drawing/2014/main" id="{33B4EE51-58F3-4F91-951E-9B36159517A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" y="-56977"/>
            <a:ext cx="12192000" cy="938344"/>
          </a:xfrm>
          <a:prstGeom prst="rect">
            <a:avLst/>
          </a:prstGeom>
        </p:spPr>
        <p:txBody>
          <a:bodyPr lIns="612000" tIns="432000">
            <a:spAutoFit/>
          </a:bodyPr>
          <a:lstStyle>
            <a:lvl1pPr>
              <a:defRPr sz="3292" b="1" spc="-94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ko-KR" altLang="en-US" dirty="0"/>
              <a:t>대제목을 입력하세요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95175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9">
          <p15:clr>
            <a:srgbClr val="FBAE40"/>
          </p15:clr>
        </p15:guide>
        <p15:guide id="2" pos="4353">
          <p15:clr>
            <a:srgbClr val="FBAE40"/>
          </p15:clr>
        </p15:guide>
        <p15:guide id="3" pos="84">
          <p15:clr>
            <a:srgbClr val="FBAE40"/>
          </p15:clr>
        </p15:guide>
        <p15:guide id="4" pos="8623">
          <p15:clr>
            <a:srgbClr val="FBAE40"/>
          </p15:clr>
        </p15:guide>
        <p15:guide id="5" orient="horz" pos="68">
          <p15:clr>
            <a:srgbClr val="FBAE40"/>
          </p15:clr>
        </p15:guide>
        <p15:guide id="6" orient="horz" pos="4830">
          <p15:clr>
            <a:srgbClr val="FBAE40"/>
          </p15:clr>
        </p15:guide>
        <p15:guide id="7" pos="8479">
          <p15:clr>
            <a:srgbClr val="FBAE40"/>
          </p15:clr>
        </p15:guide>
        <p15:guide id="8" orient="horz" pos="4716">
          <p15:clr>
            <a:srgbClr val="FBAE40"/>
          </p15:clr>
        </p15:guide>
        <p15:guide id="9" pos="231">
          <p15:clr>
            <a:srgbClr val="FBAE40"/>
          </p15:clr>
        </p15:guide>
        <p15:guide id="10" orient="horz" pos="1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add title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83BF171-11B0-4BBC-A5E0-54E06540B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EF87-7332-49C5-86E2-05CFC0817A8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2026-04-12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D4BEBA1-3B3D-4B4B-9C17-2B3431510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4A63ACE-2F21-4C6E-8E2B-F2CF74469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AB9B-4FF6-4641-B41D-1A26C9D4CE5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135AE9C-0192-4702-9483-2D7F666258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474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2712382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E27B-43C3-461C-B1EA-1DA07F0CDA3C}" type="datetimeFigureOut">
              <a:rPr lang="ko-KR" altLang="en-US" smtClean="0"/>
              <a:pPr/>
              <a:t>2026-04-12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4FE3-A74F-4FE8-BA21-72DF64AB71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527472" y="6501848"/>
            <a:ext cx="571005" cy="356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defTabSz="914377" latinLnBrk="0">
              <a:defRPr/>
            </a:pPr>
            <a:fld id="{DF53DF3C-40C1-48C7-9AC1-4B7B47CBF901}" type="slidenum">
              <a:rPr lang="en-US" smtClean="0">
                <a:solidFill>
                  <a:srgbClr val="44546A">
                    <a:lumMod val="60000"/>
                    <a:lumOff val="40000"/>
                  </a:srgbClr>
                </a:solidFill>
                <a:latin typeface="Calibri" panose="020F0502020204030204"/>
              </a:rPr>
              <a:pPr defTabSz="914377" latinLnBrk="0">
                <a:defRPr/>
              </a:pPr>
              <a:t>‹#›</a:t>
            </a:fld>
            <a:endParaRPr lang="en-US" dirty="0">
              <a:solidFill>
                <a:srgbClr val="44546A">
                  <a:lumMod val="60000"/>
                  <a:lumOff val="40000"/>
                </a:srgbClr>
              </a:solidFill>
              <a:latin typeface="Calibri" panose="020F0502020204030204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defTabSz="914377" latinLnBrk="0">
              <a:defRPr/>
            </a:pPr>
            <a:endParaRPr lang="en-US" sz="120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3925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1231B8-417D-224B-A601-BE0A0C04E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8933" y="6377158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87C26E-76E8-F74A-ABD7-29242BE2C250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7ABDA6-88B6-446E-962C-A48F5946B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26717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133C-5F9C-4F7F-9637-3E296898A7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869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44832" y="6597352"/>
            <a:ext cx="1247168" cy="260648"/>
          </a:xfrm>
        </p:spPr>
        <p:txBody>
          <a:bodyPr/>
          <a:lstStyle/>
          <a:p>
            <a:fld id="{4AD7133C-5F9C-4F7F-9637-3E296898A7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6342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9372676" y="6519460"/>
            <a:ext cx="2844800" cy="365124"/>
          </a:xfrm>
          <a:prstGeom prst="rect">
            <a:avLst/>
          </a:prstGeom>
        </p:spPr>
        <p:txBody>
          <a:bodyPr/>
          <a:lstStyle>
            <a:lvl1pPr>
              <a:defRPr sz="675"/>
            </a:lvl1pPr>
          </a:lstStyle>
          <a:p>
            <a:fld id="{966662F3-D692-4C1B-801A-1DEE9356920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52424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양쪽 모서리가 둥근 사각형 2">
            <a:extLst>
              <a:ext uri="{FF2B5EF4-FFF2-40B4-BE49-F238E27FC236}">
                <a16:creationId xmlns:a16="http://schemas.microsoft.com/office/drawing/2014/main" id="{1591A71D-C201-C27F-3357-E7518A4870FC}"/>
              </a:ext>
            </a:extLst>
          </p:cNvPr>
          <p:cNvSpPr/>
          <p:nvPr userDrawn="1"/>
        </p:nvSpPr>
        <p:spPr>
          <a:xfrm flipV="1">
            <a:off x="-1200" y="0"/>
            <a:ext cx="12193200" cy="1152000"/>
          </a:xfrm>
          <a:prstGeom prst="round2SameRect">
            <a:avLst>
              <a:gd name="adj1" fmla="val 31736"/>
              <a:gd name="adj2" fmla="val 0"/>
            </a:avLst>
          </a:prstGeom>
          <a:solidFill>
            <a:srgbClr val="FFF7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2C390F75-C45E-3604-56D6-2DAE22566141}"/>
              </a:ext>
            </a:extLst>
          </p:cNvPr>
          <p:cNvSpPr/>
          <p:nvPr userDrawn="1"/>
        </p:nvSpPr>
        <p:spPr>
          <a:xfrm>
            <a:off x="0" y="6729984"/>
            <a:ext cx="12192000" cy="128016"/>
          </a:xfrm>
          <a:prstGeom prst="rect">
            <a:avLst/>
          </a:prstGeom>
          <a:solidFill>
            <a:srgbClr val="DA06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pic>
        <p:nvPicPr>
          <p:cNvPr id="6" name="그림 5" descr="텍스트, 폰트, 스크린샷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D3017C4-2B50-CB00-8770-071D1E1982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9" t="40446" r="38539" b="41576"/>
          <a:stretch>
            <a:fillRect/>
          </a:stretch>
        </p:blipFill>
        <p:spPr>
          <a:xfrm>
            <a:off x="10812819" y="6382719"/>
            <a:ext cx="914661" cy="324557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5A87FEF5-7348-5320-78B5-48D5B4B086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211" y="292884"/>
            <a:ext cx="1360640" cy="566816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5EE5F42C-43DD-4248-AF68-B38E679914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670" y="0"/>
            <a:ext cx="10528635" cy="1036320"/>
          </a:xfrm>
          <a:prstGeom prst="rect">
            <a:avLst/>
          </a:prstGeom>
        </p:spPr>
        <p:txBody>
          <a:bodyPr anchor="b"/>
          <a:lstStyle>
            <a:lvl1pPr>
              <a:defRPr sz="3000" b="1" spc="0">
                <a:solidFill>
                  <a:srgbClr val="D8060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1" lang="en-US" altLang="ko-KR"/>
              <a:t>Insert Your Title Here</a:t>
            </a:r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472419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E27B-43C3-461C-B1EA-1DA07F0CDA3C}" type="datetimeFigureOut">
              <a:rPr lang="ko-KR" altLang="en-US" smtClean="0"/>
              <a:pPr/>
              <a:t>2026-04-12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4FE3-A74F-4FE8-BA21-72DF64AB71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E27B-43C3-461C-B1EA-1DA07F0CDA3C}" type="datetimeFigureOut">
              <a:rPr lang="ko-KR" altLang="en-US" smtClean="0"/>
              <a:pPr/>
              <a:t>2026-04-12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4FE3-A74F-4FE8-BA21-72DF64AB71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E27B-43C3-461C-B1EA-1DA07F0CDA3C}" type="datetimeFigureOut">
              <a:rPr lang="ko-KR" altLang="en-US" smtClean="0"/>
              <a:pPr/>
              <a:t>2026-04-12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4FE3-A74F-4FE8-BA21-72DF64AB71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E27B-43C3-461C-B1EA-1DA07F0CDA3C}" type="datetimeFigureOut">
              <a:rPr lang="ko-KR" altLang="en-US" smtClean="0"/>
              <a:pPr/>
              <a:t>2026-04-12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4FE3-A74F-4FE8-BA21-72DF64AB71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E27B-43C3-461C-B1EA-1DA07F0CDA3C}" type="datetimeFigureOut">
              <a:rPr lang="ko-KR" altLang="en-US" smtClean="0"/>
              <a:pPr/>
              <a:t>2026-04-12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4FE3-A74F-4FE8-BA21-72DF64AB71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E27B-43C3-461C-B1EA-1DA07F0CDA3C}" type="datetimeFigureOut">
              <a:rPr lang="ko-KR" altLang="en-US" smtClean="0"/>
              <a:pPr/>
              <a:t>2026-04-12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4FE3-A74F-4FE8-BA21-72DF64AB71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E27B-43C3-461C-B1EA-1DA07F0CDA3C}" type="datetimeFigureOut">
              <a:rPr lang="ko-KR" altLang="en-US" smtClean="0"/>
              <a:pPr/>
              <a:t>2026-04-12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4FE3-A74F-4FE8-BA21-72DF64AB71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BE27B-43C3-461C-B1EA-1DA07F0CDA3C}" type="datetimeFigureOut">
              <a:rPr lang="ko-KR" altLang="en-US" smtClean="0"/>
              <a:pPr/>
              <a:t>2026-04-12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84FE3-A74F-4FE8-BA21-72DF64AB71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3" r:id="rId12"/>
    <p:sldLayoutId id="2147483696" r:id="rId13"/>
    <p:sldLayoutId id="2147483697" r:id="rId14"/>
    <p:sldLayoutId id="2147483699" r:id="rId15"/>
    <p:sldLayoutId id="2147483758" r:id="rId16"/>
    <p:sldLayoutId id="2147483759" r:id="rId17"/>
    <p:sldLayoutId id="2147483760" r:id="rId18"/>
    <p:sldLayoutId id="2147483761" r:id="rId19"/>
    <p:sldLayoutId id="2147483762" r:id="rId20"/>
    <p:sldLayoutId id="2147483763" r:id="rId21"/>
    <p:sldLayoutId id="2147483764" r:id="rId22"/>
    <p:sldLayoutId id="2147483765" r:id="rId23"/>
    <p:sldLayoutId id="2147483766" r:id="rId24"/>
    <p:sldLayoutId id="2147483767" r:id="rId25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svg"/><Relationship Id="rId9" Type="http://schemas.openxmlformats.org/officeDocument/2006/relationships/image" Target="../media/image49.sv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52.emf"/><Relationship Id="rId4" Type="http://schemas.openxmlformats.org/officeDocument/2006/relationships/oleObject" Target="../embeddings/oleObject1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19436" y="1685418"/>
            <a:ext cx="10153128" cy="1470025"/>
          </a:xfrm>
        </p:spPr>
        <p:txBody>
          <a:bodyPr>
            <a:normAutofit/>
          </a:bodyPr>
          <a:lstStyle/>
          <a:p>
            <a:r>
              <a:rPr lang="ko-KR" altLang="en-US" b="1" dirty="0"/>
              <a:t>당뇨병 관리</a:t>
            </a:r>
            <a:r>
              <a:rPr lang="en-US" altLang="ko-KR" b="1" dirty="0"/>
              <a:t>: </a:t>
            </a:r>
            <a:r>
              <a:rPr lang="ko-KR" altLang="en-US" b="1" dirty="0"/>
              <a:t>적절한 혈당조절을 위한 약제 병용요법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EA42E8-C07C-4B55-8B16-9BB1356C2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34" y="3717032"/>
            <a:ext cx="2717732" cy="52322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latinLnBrk="1" hangingPunct="1">
              <a:defRPr/>
            </a:pPr>
            <a:r>
              <a:rPr lang="en-US" altLang="ko-K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Young Sang </a:t>
            </a:r>
            <a:r>
              <a:rPr lang="en-US" altLang="ko-KR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Lyu</a:t>
            </a:r>
            <a:endParaRPr lang="en-US" altLang="ko-KR" sz="280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79970F-79EF-4727-A592-CCB9B0AEA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3486" y="4581129"/>
            <a:ext cx="6185028" cy="83099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Department of Endocrinology &amp; Metabolism,</a:t>
            </a:r>
          </a:p>
          <a:p>
            <a:pPr algn="ctr" eaLnBrk="1" latinLnBrk="1" hangingPunct="1">
              <a:defRPr/>
            </a:pPr>
            <a:r>
              <a:rPr lang="en-US" altLang="ko-K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College of Medicine, </a:t>
            </a:r>
            <a:r>
              <a:rPr lang="en-US" altLang="ko-KR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Chosun</a:t>
            </a:r>
            <a:r>
              <a:rPr lang="en-US" altLang="ko-K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University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27F9CEFE-2399-4810-A562-5CEE47E2D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89" y="-237265"/>
            <a:ext cx="12826709" cy="938344"/>
          </a:xfrm>
        </p:spPr>
        <p:txBody>
          <a:bodyPr/>
          <a:lstStyle/>
          <a:p>
            <a:r>
              <a:rPr lang="en-US" altLang="ko-KR" dirty="0"/>
              <a:t>Diabetes Factsheet in KOREA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4BFC61-D605-4F9B-A8F1-57CC40F60153}"/>
              </a:ext>
            </a:extLst>
          </p:cNvPr>
          <p:cNvSpPr txBox="1"/>
          <p:nvPr/>
        </p:nvSpPr>
        <p:spPr>
          <a:xfrm>
            <a:off x="949833" y="7087618"/>
            <a:ext cx="11091373" cy="237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941" i="1" dirty="0">
                <a:latin typeface="+mn-ea"/>
              </a:rPr>
              <a:t>당뇨병 진단기준</a:t>
            </a:r>
            <a:r>
              <a:rPr lang="en-US" altLang="ko-KR" sz="941" i="1" dirty="0">
                <a:latin typeface="+mn-ea"/>
              </a:rPr>
              <a:t>: 4</a:t>
            </a:r>
            <a:r>
              <a:rPr lang="ko-KR" altLang="en-US" sz="941" i="1" dirty="0">
                <a:latin typeface="+mn-ea"/>
              </a:rPr>
              <a:t>개 경우 중 하나 이상에 해당되는 경우 </a:t>
            </a:r>
            <a:r>
              <a:rPr lang="en-US" altLang="ko-KR" sz="941" i="1" dirty="0">
                <a:latin typeface="+mn-ea"/>
              </a:rPr>
              <a:t>1. </a:t>
            </a:r>
            <a:r>
              <a:rPr lang="ko-KR" altLang="en-US" sz="941" i="1" dirty="0">
                <a:latin typeface="+mn-ea"/>
              </a:rPr>
              <a:t>의사로부터 당뇨병을 진단받은 경우 </a:t>
            </a:r>
            <a:r>
              <a:rPr lang="en-US" altLang="ko-KR" sz="941" i="1" dirty="0">
                <a:latin typeface="+mn-ea"/>
              </a:rPr>
              <a:t>2. </a:t>
            </a:r>
            <a:r>
              <a:rPr lang="ko-KR" altLang="en-US" sz="941" i="1" dirty="0">
                <a:latin typeface="+mn-ea"/>
              </a:rPr>
              <a:t>당뇨병약제로 치료 중인 경우 </a:t>
            </a:r>
            <a:r>
              <a:rPr lang="en-US" altLang="ko-KR" sz="941" i="1" dirty="0">
                <a:latin typeface="+mn-ea"/>
              </a:rPr>
              <a:t>3. </a:t>
            </a:r>
            <a:r>
              <a:rPr lang="ko-KR" altLang="en-US" sz="941" i="1" dirty="0">
                <a:latin typeface="+mn-ea"/>
              </a:rPr>
              <a:t>공복혈당이 </a:t>
            </a:r>
            <a:r>
              <a:rPr lang="en-US" altLang="ko-KR" sz="941" i="1" dirty="0">
                <a:latin typeface="+mn-ea"/>
              </a:rPr>
              <a:t>126 mg/dL </a:t>
            </a:r>
            <a:r>
              <a:rPr lang="ko-KR" altLang="en-US" sz="941" i="1" dirty="0">
                <a:latin typeface="+mn-ea"/>
              </a:rPr>
              <a:t>이상인 경우 </a:t>
            </a:r>
            <a:r>
              <a:rPr lang="en-US" altLang="ko-KR" sz="941" i="1" dirty="0">
                <a:latin typeface="+mn-ea"/>
              </a:rPr>
              <a:t>4. </a:t>
            </a:r>
            <a:r>
              <a:rPr lang="ko-KR" altLang="en-US" sz="941" i="1" dirty="0">
                <a:latin typeface="+mn-ea"/>
              </a:rPr>
              <a:t>당화혈색소가 </a:t>
            </a:r>
            <a:r>
              <a:rPr lang="en-US" altLang="ko-KR" sz="941" i="1" dirty="0">
                <a:latin typeface="+mn-ea"/>
              </a:rPr>
              <a:t>6.5% </a:t>
            </a:r>
            <a:r>
              <a:rPr lang="ko-KR" altLang="en-US" sz="941" i="1" dirty="0">
                <a:latin typeface="+mn-ea"/>
              </a:rPr>
              <a:t>이상인 경우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BE326E-9B6C-48A3-A290-8FEC052FDE89}"/>
              </a:ext>
            </a:extLst>
          </p:cNvPr>
          <p:cNvSpPr txBox="1"/>
          <p:nvPr/>
        </p:nvSpPr>
        <p:spPr>
          <a:xfrm>
            <a:off x="2952655" y="941430"/>
            <a:ext cx="7194598" cy="4181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117" b="1" u="sng" dirty="0"/>
              <a:t>최근 </a:t>
            </a:r>
            <a:r>
              <a:rPr lang="en-US" altLang="ko-KR" sz="2117" b="1" u="sng" dirty="0"/>
              <a:t>11</a:t>
            </a:r>
            <a:r>
              <a:rPr lang="ko-KR" altLang="en-US" sz="2117" b="1" u="sng" dirty="0"/>
              <a:t>년간 당뇨병 유병률 및 인구 변화</a:t>
            </a:r>
            <a:r>
              <a:rPr lang="en-US" altLang="ko-KR" sz="2117" b="1" u="sng" dirty="0"/>
              <a:t>(2012 – 2022</a:t>
            </a:r>
            <a:r>
              <a:rPr lang="ko-KR" altLang="en-US" sz="2117" b="1" u="sng" dirty="0"/>
              <a:t>년</a:t>
            </a:r>
            <a:r>
              <a:rPr lang="en-US" altLang="ko-KR" sz="2117" b="1" u="sng" dirty="0"/>
              <a:t>)</a:t>
            </a:r>
            <a:endParaRPr lang="ko-KR" altLang="en-US" sz="2117" b="1" u="sng" dirty="0"/>
          </a:p>
        </p:txBody>
      </p:sp>
      <p:pic>
        <p:nvPicPr>
          <p:cNvPr id="10" name="그림 9" descr="스크린샷, 라인, 빛, 밤이(가) 표시된 사진&#10;&#10;자동 생성된 설명">
            <a:extLst>
              <a:ext uri="{FF2B5EF4-FFF2-40B4-BE49-F238E27FC236}">
                <a16:creationId xmlns:a16="http://schemas.microsoft.com/office/drawing/2014/main" id="{7B5DFC9D-AF57-497C-BE31-08B1495EB3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58" t="23162" r="4651" b="16149"/>
          <a:stretch/>
        </p:blipFill>
        <p:spPr>
          <a:xfrm>
            <a:off x="949834" y="1228262"/>
            <a:ext cx="10674654" cy="524343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E3E3DDD-1FB9-4784-BF62-F5BE97043B2A}"/>
              </a:ext>
            </a:extLst>
          </p:cNvPr>
          <p:cNvSpPr txBox="1"/>
          <p:nvPr/>
        </p:nvSpPr>
        <p:spPr>
          <a:xfrm>
            <a:off x="8717909" y="7397127"/>
            <a:ext cx="3408827" cy="237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altLang="ko-KR" sz="941" dirty="0"/>
              <a:t>Diabetes Factsheet in Korea</a:t>
            </a:r>
            <a:r>
              <a:rPr lang="en-US" altLang="ko-KR" sz="941" dirty="0"/>
              <a:t>.</a:t>
            </a:r>
            <a:r>
              <a:rPr lang="pt-BR" altLang="ko-KR" sz="941" dirty="0"/>
              <a:t> </a:t>
            </a:r>
            <a:r>
              <a:rPr lang="en-US" altLang="ko-KR" sz="941" dirty="0"/>
              <a:t>2024</a:t>
            </a:r>
            <a:endParaRPr lang="pt-BR" altLang="ko-KR" sz="941" dirty="0"/>
          </a:p>
        </p:txBody>
      </p:sp>
    </p:spTree>
    <p:extLst>
      <p:ext uri="{BB962C8B-B14F-4D97-AF65-F5344CB8AC3E}">
        <p14:creationId xmlns:p14="http://schemas.microsoft.com/office/powerpoint/2010/main" val="128063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A4ACA-1052-5AAA-D55E-7A3796314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54199E7-D871-6FF1-FFB4-14DAAF917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266" y="298529"/>
            <a:ext cx="11063037" cy="1394572"/>
          </a:xfrm>
        </p:spPr>
        <p:txBody>
          <a:bodyPr>
            <a:normAutofit/>
          </a:bodyPr>
          <a:lstStyle/>
          <a:p>
            <a:r>
              <a:rPr lang="ko-KR" altLang="en-US" sz="2946" b="1" dirty="0">
                <a:latin typeface="+mn-ea"/>
                <a:ea typeface="+mn-ea"/>
                <a:cs typeface="Pretendard" panose="02000503000000020004" pitchFamily="50" charset="-127"/>
              </a:rPr>
              <a:t>당뇨병 </a:t>
            </a:r>
            <a:r>
              <a:rPr lang="ko-KR" altLang="en-US" sz="2946" b="1" dirty="0" err="1">
                <a:latin typeface="+mn-ea"/>
                <a:ea typeface="+mn-ea"/>
                <a:cs typeface="Pretendard" panose="02000503000000020004" pitchFamily="50" charset="-127"/>
              </a:rPr>
              <a:t>조절율</a:t>
            </a:r>
            <a:r>
              <a:rPr lang="en-US" altLang="ko-KR" sz="2946" b="1" dirty="0">
                <a:latin typeface="+mn-ea"/>
                <a:ea typeface="+mn-ea"/>
                <a:cs typeface="Pretendard" panose="02000503000000020004" pitchFamily="50" charset="-127"/>
              </a:rPr>
              <a:t>(2019-2020)</a:t>
            </a:r>
            <a:endParaRPr lang="ko-KR" altLang="en-US" sz="2946" b="1" dirty="0">
              <a:latin typeface="+mn-ea"/>
              <a:ea typeface="+mn-ea"/>
              <a:cs typeface="Pretendard" panose="02000503000000020004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3EA826B2-5946-A001-B098-910DCDF75F64}"/>
              </a:ext>
            </a:extLst>
          </p:cNvPr>
          <p:cNvSpPr/>
          <p:nvPr/>
        </p:nvSpPr>
        <p:spPr>
          <a:xfrm>
            <a:off x="256052" y="1212905"/>
            <a:ext cx="10468060" cy="481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84" b="1" dirty="0">
                <a:solidFill>
                  <a:schemeClr val="accent2">
                    <a:lumMod val="75000"/>
                  </a:schemeClr>
                </a:solidFill>
                <a:latin typeface="+mn-ea"/>
                <a:cs typeface="Pretendard" panose="02000503000000020004" pitchFamily="50" charset="-127"/>
              </a:rPr>
              <a:t>I</a:t>
            </a:r>
            <a:r>
              <a:rPr lang="en-US" altLang="ko-KR" sz="1684" b="1" i="1" dirty="0">
                <a:solidFill>
                  <a:schemeClr val="accent2">
                    <a:lumMod val="75000"/>
                  </a:schemeClr>
                </a:solidFill>
                <a:latin typeface="+mn-ea"/>
                <a:cs typeface="Pretendard" panose="02000503000000020004" pitchFamily="50" charset="-127"/>
              </a:rPr>
              <a:t> </a:t>
            </a:r>
            <a:r>
              <a:rPr lang="ko-KR" altLang="en-US" sz="1684" b="1" dirty="0">
                <a:solidFill>
                  <a:srgbClr val="174C46"/>
                </a:solidFill>
                <a:latin typeface="+mn-ea"/>
                <a:cs typeface="Pretendard" panose="02000503000000020004" pitchFamily="50" charset="-127"/>
              </a:rPr>
              <a:t>당뇨병 </a:t>
            </a:r>
            <a:r>
              <a:rPr lang="ko-KR" altLang="en-US" sz="1684" b="1" dirty="0" err="1">
                <a:solidFill>
                  <a:srgbClr val="174C46"/>
                </a:solidFill>
                <a:latin typeface="+mn-ea"/>
                <a:cs typeface="Pretendard" panose="02000503000000020004" pitchFamily="50" charset="-127"/>
              </a:rPr>
              <a:t>유병자</a:t>
            </a:r>
            <a:r>
              <a:rPr lang="ko-KR" altLang="en-US" sz="1684" b="1" dirty="0">
                <a:solidFill>
                  <a:srgbClr val="174C46"/>
                </a:solidFill>
                <a:latin typeface="+mn-ea"/>
                <a:cs typeface="Pretendard" panose="02000503000000020004" pitchFamily="50" charset="-127"/>
              </a:rPr>
              <a:t> 중 당화혈색소가 </a:t>
            </a:r>
            <a:r>
              <a:rPr lang="en-US" altLang="ko-KR" sz="1684" b="1" dirty="0">
                <a:solidFill>
                  <a:srgbClr val="174C46"/>
                </a:solidFill>
                <a:latin typeface="+mn-ea"/>
                <a:cs typeface="Pretendard" panose="02000503000000020004" pitchFamily="50" charset="-127"/>
              </a:rPr>
              <a:t>6.5%</a:t>
            </a:r>
            <a:r>
              <a:rPr lang="ko-KR" altLang="en-US" sz="1684" b="1" dirty="0">
                <a:solidFill>
                  <a:srgbClr val="174C46"/>
                </a:solidFill>
                <a:latin typeface="+mn-ea"/>
                <a:cs typeface="Pretendard" panose="02000503000000020004" pitchFamily="50" charset="-127"/>
              </a:rPr>
              <a:t> 이상인 경우가 전체의 </a:t>
            </a:r>
            <a:r>
              <a:rPr lang="en-US" altLang="ko-KR" sz="1684" b="1" dirty="0">
                <a:solidFill>
                  <a:schemeClr val="accent2">
                    <a:lumMod val="75000"/>
                  </a:schemeClr>
                </a:solidFill>
                <a:latin typeface="+mn-ea"/>
                <a:cs typeface="Pretendard" panose="02000503000000020004" pitchFamily="50" charset="-127"/>
              </a:rPr>
              <a:t>75.5%</a:t>
            </a:r>
            <a:endParaRPr lang="ko-KR" altLang="en-US" sz="1684" b="1" i="1" dirty="0">
              <a:solidFill>
                <a:srgbClr val="174C46"/>
              </a:solidFill>
              <a:latin typeface="+mn-ea"/>
              <a:cs typeface="Pretendard" panose="02000503000000020004" pitchFamily="50" charset="-127"/>
            </a:endParaRPr>
          </a:p>
        </p:txBody>
      </p:sp>
      <p:sp>
        <p:nvSpPr>
          <p:cNvPr id="18" name="내용 개체 틀 3">
            <a:extLst>
              <a:ext uri="{FF2B5EF4-FFF2-40B4-BE49-F238E27FC236}">
                <a16:creationId xmlns:a16="http://schemas.microsoft.com/office/drawing/2014/main" id="{A780834D-F1DE-8FD8-3665-FE699300A3C7}"/>
              </a:ext>
            </a:extLst>
          </p:cNvPr>
          <p:cNvSpPr txBox="1">
            <a:spLocks/>
          </p:cNvSpPr>
          <p:nvPr/>
        </p:nvSpPr>
        <p:spPr>
          <a:xfrm>
            <a:off x="-317351" y="6825094"/>
            <a:ext cx="10642701" cy="303027"/>
          </a:xfrm>
          <a:prstGeom prst="rect">
            <a:avLst/>
          </a:prstGeom>
        </p:spPr>
        <p:txBody>
          <a:bodyPr anchor="ctr" anchorCtr="0"/>
          <a:lstStyle>
            <a:defPPr>
              <a:defRPr lang="ko-KR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ko-KR" sz="842" dirty="0">
                <a:solidFill>
                  <a:schemeClr val="bg1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Ref. </a:t>
            </a:r>
            <a:r>
              <a:rPr lang="en-US" altLang="ko-KR" sz="842" b="1" dirty="0">
                <a:solidFill>
                  <a:schemeClr val="bg1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1</a:t>
            </a:r>
            <a:r>
              <a:rPr lang="en-US" altLang="ko-KR" sz="842" dirty="0">
                <a:solidFill>
                  <a:schemeClr val="bg1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 Diabetes Fact Sheet in Korea 2022. </a:t>
            </a:r>
          </a:p>
        </p:txBody>
      </p:sp>
      <p:sp>
        <p:nvSpPr>
          <p:cNvPr id="9" name="모서리가 둥근 직사각형 45">
            <a:extLst>
              <a:ext uri="{FF2B5EF4-FFF2-40B4-BE49-F238E27FC236}">
                <a16:creationId xmlns:a16="http://schemas.microsoft.com/office/drawing/2014/main" id="{5FE45D21-A5D2-DBB8-5247-343F32F2B24D}"/>
              </a:ext>
            </a:extLst>
          </p:cNvPr>
          <p:cNvSpPr/>
          <p:nvPr/>
        </p:nvSpPr>
        <p:spPr>
          <a:xfrm>
            <a:off x="676592" y="1804902"/>
            <a:ext cx="4344205" cy="4492654"/>
          </a:xfrm>
          <a:prstGeom prst="roundRect">
            <a:avLst>
              <a:gd name="adj" fmla="val 6060"/>
            </a:avLst>
          </a:prstGeom>
          <a:solidFill>
            <a:schemeClr val="bg1"/>
          </a:solidFill>
          <a:ln w="9525">
            <a:solidFill>
              <a:srgbClr val="174C46"/>
            </a:solidFill>
            <a:prstDash val="sysDot"/>
          </a:ln>
          <a:effectLst>
            <a:outerShdw dist="508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1922">
              <a:defRPr/>
            </a:pPr>
            <a:endParaRPr lang="ko-KR" altLang="en-US" sz="1894" dirty="0">
              <a:solidFill>
                <a:prstClr val="white"/>
              </a:solidFill>
              <a:latin typeface="Pretendard" panose="02000503000000020004" pitchFamily="50" charset="-127"/>
              <a:ea typeface="맑은 고딕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E9056A41-86F0-06F0-44E1-D0A578978634}"/>
              </a:ext>
            </a:extLst>
          </p:cNvPr>
          <p:cNvSpPr/>
          <p:nvPr/>
        </p:nvSpPr>
        <p:spPr>
          <a:xfrm>
            <a:off x="676592" y="1804903"/>
            <a:ext cx="4344205" cy="507204"/>
          </a:xfrm>
          <a:prstGeom prst="rect">
            <a:avLst/>
          </a:prstGeom>
          <a:solidFill>
            <a:srgbClr val="174C4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79" b="1" dirty="0">
                <a:solidFill>
                  <a:schemeClr val="bg1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혈당 조절 상태 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8B6CC1C5-104F-BF72-1959-960041BFF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067261" y="5377545"/>
            <a:ext cx="337813" cy="746333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924442A3-1C0A-777A-6A95-2AAA9AD4F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680886" y="5372017"/>
            <a:ext cx="338074" cy="74690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7970A2D-4975-0600-CF04-F64A5081277C}"/>
              </a:ext>
            </a:extLst>
          </p:cNvPr>
          <p:cNvSpPr txBox="1"/>
          <p:nvPr/>
        </p:nvSpPr>
        <p:spPr>
          <a:xfrm>
            <a:off x="845087" y="2491356"/>
            <a:ext cx="4028437" cy="772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74" b="1" dirty="0">
                <a:latin typeface="+mn-ea"/>
                <a:cs typeface="Pretendard" panose="02000503000000020004" pitchFamily="50" charset="-127"/>
              </a:rPr>
              <a:t>당뇨병을 치료중임에도 </a:t>
            </a:r>
            <a:r>
              <a:rPr lang="en-US" altLang="ko-KR" sz="1474" b="1" dirty="0">
                <a:solidFill>
                  <a:schemeClr val="accent2">
                    <a:lumMod val="75000"/>
                  </a:schemeClr>
                </a:solidFill>
                <a:latin typeface="+mn-ea"/>
                <a:cs typeface="Pretendard" panose="02000503000000020004" pitchFamily="50" charset="-127"/>
              </a:rPr>
              <a:t>10</a:t>
            </a:r>
            <a:r>
              <a:rPr lang="ko-KR" altLang="en-US" sz="1474" b="1" dirty="0">
                <a:solidFill>
                  <a:schemeClr val="accent2">
                    <a:lumMod val="75000"/>
                  </a:schemeClr>
                </a:solidFill>
                <a:latin typeface="+mn-ea"/>
                <a:cs typeface="Pretendard" panose="02000503000000020004" pitchFamily="50" charset="-127"/>
              </a:rPr>
              <a:t>명 중 </a:t>
            </a:r>
            <a:r>
              <a:rPr lang="en-US" altLang="ko-KR" sz="1474" b="1" dirty="0">
                <a:solidFill>
                  <a:schemeClr val="accent2">
                    <a:lumMod val="75000"/>
                  </a:schemeClr>
                </a:solidFill>
                <a:latin typeface="+mn-ea"/>
                <a:cs typeface="Pretendard" panose="02000503000000020004" pitchFamily="50" charset="-127"/>
              </a:rPr>
              <a:t>7</a:t>
            </a:r>
            <a:r>
              <a:rPr lang="ko-KR" altLang="en-US" sz="1474" b="1" dirty="0">
                <a:solidFill>
                  <a:schemeClr val="accent2">
                    <a:lumMod val="75000"/>
                  </a:schemeClr>
                </a:solidFill>
                <a:latin typeface="+mn-ea"/>
                <a:cs typeface="Pretendard" panose="02000503000000020004" pitchFamily="50" charset="-127"/>
              </a:rPr>
              <a:t>명</a:t>
            </a:r>
            <a:r>
              <a:rPr lang="ko-KR" altLang="en-US" sz="1474" b="1" dirty="0">
                <a:latin typeface="+mn-ea"/>
                <a:cs typeface="Pretendard" panose="02000503000000020004" pitchFamily="50" charset="-127"/>
              </a:rPr>
              <a:t>은 </a:t>
            </a:r>
            <a:endParaRPr lang="en-US" altLang="ko-KR" sz="1474" b="1" dirty="0">
              <a:latin typeface="+mn-ea"/>
              <a:cs typeface="Pretendard" panose="02000503000000020004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474" b="1" dirty="0">
                <a:solidFill>
                  <a:schemeClr val="accent2">
                    <a:lumMod val="75000"/>
                  </a:schemeClr>
                </a:solidFill>
                <a:latin typeface="+mn-ea"/>
                <a:cs typeface="Pretendard" panose="02000503000000020004" pitchFamily="50" charset="-127"/>
              </a:rPr>
              <a:t>당화혈색소 </a:t>
            </a:r>
            <a:r>
              <a:rPr lang="en-US" altLang="ko-KR" sz="1474" b="1" dirty="0">
                <a:solidFill>
                  <a:schemeClr val="accent2">
                    <a:lumMod val="75000"/>
                  </a:schemeClr>
                </a:solidFill>
                <a:latin typeface="+mn-ea"/>
                <a:cs typeface="Pretendard" panose="02000503000000020004" pitchFamily="50" charset="-127"/>
              </a:rPr>
              <a:t>6.5% </a:t>
            </a:r>
            <a:r>
              <a:rPr lang="ko-KR" altLang="en-US" sz="1474" b="1" dirty="0">
                <a:latin typeface="+mn-ea"/>
                <a:cs typeface="Pretendard" panose="02000503000000020004" pitchFamily="50" charset="-127"/>
              </a:rPr>
              <a:t>이상 이었습니다</a:t>
            </a:r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8F8174D0-E5FB-9A19-A08E-5D58186B7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312483" y="5372017"/>
            <a:ext cx="338074" cy="746907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8D930DB5-3754-D969-433F-1C3FAD55D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424" y="3691823"/>
            <a:ext cx="554139" cy="1139067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9C1ADE36-1224-164A-45F7-B269CDE17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600" y="3685999"/>
            <a:ext cx="554568" cy="1139942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CB21230C-F8D9-9122-2CA0-63969FB6F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204" y="3685999"/>
            <a:ext cx="554568" cy="1139942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530EDF06-D3E8-0B78-4685-A2EF35FF0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814" y="3691823"/>
            <a:ext cx="554139" cy="1139067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E6E47255-AFAF-3ABF-0295-11A23DCFF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991" y="3685999"/>
            <a:ext cx="554568" cy="1139942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CD158780-D8D2-D960-79F2-ED663A23D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595" y="3685999"/>
            <a:ext cx="554568" cy="1139942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33D4E96D-632A-A7AD-907B-AC32A691C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44" y="3691823"/>
            <a:ext cx="554139" cy="1139067"/>
          </a:xfrm>
          <a:prstGeom prst="rect">
            <a:avLst/>
          </a:prstGeom>
        </p:spPr>
      </p:pic>
      <p:grpSp>
        <p:nvGrpSpPr>
          <p:cNvPr id="38" name="그룹 37">
            <a:extLst>
              <a:ext uri="{FF2B5EF4-FFF2-40B4-BE49-F238E27FC236}">
                <a16:creationId xmlns:a16="http://schemas.microsoft.com/office/drawing/2014/main" id="{7581C354-2AB8-7D25-5FD0-C1F4C36B45DC}"/>
              </a:ext>
            </a:extLst>
          </p:cNvPr>
          <p:cNvGrpSpPr/>
          <p:nvPr/>
        </p:nvGrpSpPr>
        <p:grpSpPr>
          <a:xfrm rot="16200000">
            <a:off x="1981319" y="2205257"/>
            <a:ext cx="1743631" cy="4083778"/>
            <a:chOff x="3727450" y="1733550"/>
            <a:chExt cx="1657350" cy="3611448"/>
          </a:xfrm>
        </p:grpSpPr>
        <p:sp>
          <p:nvSpPr>
            <p:cNvPr id="39" name="모서리가 둥근 직사각형 5">
              <a:extLst>
                <a:ext uri="{FF2B5EF4-FFF2-40B4-BE49-F238E27FC236}">
                  <a16:creationId xmlns:a16="http://schemas.microsoft.com/office/drawing/2014/main" id="{5F0B9E96-F389-3B76-604E-3011209E29D5}"/>
                </a:ext>
              </a:extLst>
            </p:cNvPr>
            <p:cNvSpPr/>
            <p:nvPr/>
          </p:nvSpPr>
          <p:spPr>
            <a:xfrm>
              <a:off x="3727450" y="1733550"/>
              <a:ext cx="1657350" cy="3611448"/>
            </a:xfrm>
            <a:prstGeom prst="round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94" dirty="0">
                <a:latin typeface="Pretendard" panose="02000503000000020004" pitchFamily="50" charset="-127"/>
                <a:ea typeface="Pretendard" panose="02000503000000020004" pitchFamily="50" charset="-127"/>
              </a:endParaRPr>
            </a:p>
          </p:txBody>
        </p:sp>
        <p:sp>
          <p:nvSpPr>
            <p:cNvPr id="40" name="모서리가 둥근 직사각형 12">
              <a:extLst>
                <a:ext uri="{FF2B5EF4-FFF2-40B4-BE49-F238E27FC236}">
                  <a16:creationId xmlns:a16="http://schemas.microsoft.com/office/drawing/2014/main" id="{09AD49EE-C0A1-446D-AF64-523787645BE5}"/>
                </a:ext>
              </a:extLst>
            </p:cNvPr>
            <p:cNvSpPr/>
            <p:nvPr/>
          </p:nvSpPr>
          <p:spPr>
            <a:xfrm>
              <a:off x="3727450" y="1733550"/>
              <a:ext cx="1657350" cy="3611448"/>
            </a:xfrm>
            <a:prstGeom prst="round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94" dirty="0">
                <a:latin typeface="Pretendard" panose="02000503000000020004" pitchFamily="50" charset="-127"/>
                <a:ea typeface="Pretendard" panose="02000503000000020004" pitchFamily="50" charset="-127"/>
              </a:endParaRPr>
            </a:p>
          </p:txBody>
        </p:sp>
      </p:grp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3C0D885A-3201-433E-7300-8B9A2722AEB5}"/>
              </a:ext>
            </a:extLst>
          </p:cNvPr>
          <p:cNvSpPr/>
          <p:nvPr/>
        </p:nvSpPr>
        <p:spPr>
          <a:xfrm>
            <a:off x="296874" y="6445090"/>
            <a:ext cx="11991030" cy="221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842" b="1" dirty="0">
                <a:latin typeface="+mn-ea"/>
                <a:cs typeface="Pretendard" panose="02000503000000020004" pitchFamily="50" charset="-127"/>
              </a:rPr>
              <a:t>당뇨병 진단기준</a:t>
            </a:r>
            <a:r>
              <a:rPr lang="en-US" altLang="ko-KR" sz="842" dirty="0">
                <a:latin typeface="+mn-ea"/>
                <a:cs typeface="Pretendard" panose="02000503000000020004" pitchFamily="50" charset="-127"/>
              </a:rPr>
              <a:t> | 4</a:t>
            </a:r>
            <a:r>
              <a:rPr lang="ko-KR" altLang="en-US" sz="842" dirty="0">
                <a:latin typeface="+mn-ea"/>
                <a:cs typeface="Pretendard" panose="02000503000000020004" pitchFamily="50" charset="-127"/>
              </a:rPr>
              <a:t>개 경우 중 하나 이상에 해당되는 경우 ➀ 의사로부터 당뇨병을 진단받은 경우 ➁ 당뇨병약제로 치료 중인 경우 ➂ 공복혈당이 </a:t>
            </a:r>
            <a:r>
              <a:rPr lang="en-US" altLang="ko-KR" sz="842" dirty="0">
                <a:latin typeface="+mn-ea"/>
                <a:cs typeface="Pretendard" panose="02000503000000020004" pitchFamily="50" charset="-127"/>
              </a:rPr>
              <a:t>126 mg/dL </a:t>
            </a:r>
            <a:r>
              <a:rPr lang="ko-KR" altLang="en-US" sz="842" dirty="0">
                <a:latin typeface="+mn-ea"/>
                <a:cs typeface="Pretendard" panose="02000503000000020004" pitchFamily="50" charset="-127"/>
              </a:rPr>
              <a:t>이상인 경우 ➃ 당화혈색소가 </a:t>
            </a:r>
            <a:r>
              <a:rPr lang="en-US" altLang="ko-KR" sz="842" dirty="0">
                <a:latin typeface="+mn-ea"/>
                <a:cs typeface="Pretendard" panose="02000503000000020004" pitchFamily="50" charset="-127"/>
              </a:rPr>
              <a:t>6.5% </a:t>
            </a:r>
            <a:r>
              <a:rPr lang="ko-KR" altLang="en-US" sz="842" dirty="0">
                <a:latin typeface="+mn-ea"/>
                <a:cs typeface="Pretendard" panose="02000503000000020004" pitchFamily="50" charset="-127"/>
              </a:rPr>
              <a:t>이상인 경우</a:t>
            </a:r>
            <a:endParaRPr lang="en-US" altLang="ko-KR" sz="842" dirty="0">
              <a:latin typeface="+mn-ea"/>
              <a:cs typeface="Pretendard" panose="02000503000000020004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F872DD1-344A-87AD-14BB-F9620ACA7E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3708" y="1778461"/>
            <a:ext cx="5661994" cy="4188249"/>
          </a:xfrm>
          <a:prstGeom prst="rect">
            <a:avLst/>
          </a:prstGeom>
        </p:spPr>
      </p:pic>
      <p:grpSp>
        <p:nvGrpSpPr>
          <p:cNvPr id="13" name="그룹 12">
            <a:extLst>
              <a:ext uri="{FF2B5EF4-FFF2-40B4-BE49-F238E27FC236}">
                <a16:creationId xmlns:a16="http://schemas.microsoft.com/office/drawing/2014/main" id="{0733A329-3D33-DD10-8EC9-69215656FC65}"/>
              </a:ext>
            </a:extLst>
          </p:cNvPr>
          <p:cNvGrpSpPr/>
          <p:nvPr/>
        </p:nvGrpSpPr>
        <p:grpSpPr>
          <a:xfrm>
            <a:off x="7268518" y="1958144"/>
            <a:ext cx="1401521" cy="2883128"/>
            <a:chOff x="3727450" y="1733550"/>
            <a:chExt cx="1657350" cy="3611448"/>
          </a:xfrm>
        </p:grpSpPr>
        <p:sp>
          <p:nvSpPr>
            <p:cNvPr id="14" name="모서리가 둥근 직사각형 5">
              <a:extLst>
                <a:ext uri="{FF2B5EF4-FFF2-40B4-BE49-F238E27FC236}">
                  <a16:creationId xmlns:a16="http://schemas.microsoft.com/office/drawing/2014/main" id="{30E0694D-2225-424B-00B2-DBFD963ED05F}"/>
                </a:ext>
              </a:extLst>
            </p:cNvPr>
            <p:cNvSpPr/>
            <p:nvPr/>
          </p:nvSpPr>
          <p:spPr>
            <a:xfrm>
              <a:off x="3727450" y="1733550"/>
              <a:ext cx="1657350" cy="3611448"/>
            </a:xfrm>
            <a:prstGeom prst="round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94" dirty="0">
                <a:latin typeface="Pretendard" panose="02000503000000020004" pitchFamily="50" charset="-127"/>
                <a:ea typeface="Pretendard" panose="02000503000000020004" pitchFamily="50" charset="-127"/>
              </a:endParaRPr>
            </a:p>
          </p:txBody>
        </p:sp>
        <p:sp>
          <p:nvSpPr>
            <p:cNvPr id="15" name="모서리가 둥근 직사각형 12">
              <a:extLst>
                <a:ext uri="{FF2B5EF4-FFF2-40B4-BE49-F238E27FC236}">
                  <a16:creationId xmlns:a16="http://schemas.microsoft.com/office/drawing/2014/main" id="{D87237A2-60EC-00A6-32AA-3FEA641E8D5D}"/>
                </a:ext>
              </a:extLst>
            </p:cNvPr>
            <p:cNvSpPr/>
            <p:nvPr/>
          </p:nvSpPr>
          <p:spPr>
            <a:xfrm>
              <a:off x="3727450" y="1733550"/>
              <a:ext cx="1657350" cy="3611448"/>
            </a:xfrm>
            <a:prstGeom prst="round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94" dirty="0">
                <a:latin typeface="Pretendard" panose="02000503000000020004" pitchFamily="50" charset="-127"/>
                <a:ea typeface="Pretendard" panose="020005030000000200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88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6CD310-4E84-F1FB-DF20-3A69D795F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스크린샷, 텍스트, 디자인이(가) 표시된 사진&#10;&#10;자동 생성된 설명">
            <a:extLst>
              <a:ext uri="{FF2B5EF4-FFF2-40B4-BE49-F238E27FC236}">
                <a16:creationId xmlns:a16="http://schemas.microsoft.com/office/drawing/2014/main" id="{71B97DF9-053B-9109-AC66-36FE2456C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854" y="-174326"/>
            <a:ext cx="9872309" cy="7206651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49F553DE-DC98-4146-8988-853316380785}"/>
              </a:ext>
            </a:extLst>
          </p:cNvPr>
          <p:cNvSpPr/>
          <p:nvPr/>
        </p:nvSpPr>
        <p:spPr>
          <a:xfrm>
            <a:off x="6683893" y="2600616"/>
            <a:ext cx="580255" cy="33593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94"/>
          </a:p>
        </p:txBody>
      </p:sp>
    </p:spTree>
    <p:extLst>
      <p:ext uri="{BB962C8B-B14F-4D97-AF65-F5344CB8AC3E}">
        <p14:creationId xmlns:p14="http://schemas.microsoft.com/office/powerpoint/2010/main" val="398069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9D6D0-96EE-D421-6F4A-4419FAB45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스크린샷, 라인이(가) 표시된 사진&#10;&#10;자동 생성된 설명">
            <a:extLst>
              <a:ext uri="{FF2B5EF4-FFF2-40B4-BE49-F238E27FC236}">
                <a16:creationId xmlns:a16="http://schemas.microsoft.com/office/drawing/2014/main" id="{F63BB443-4225-701D-9B76-62CC80911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854" y="-174326"/>
            <a:ext cx="9872309" cy="7206651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72440122-2C6C-4B10-874F-6C605A7D12A0}"/>
              </a:ext>
            </a:extLst>
          </p:cNvPr>
          <p:cNvSpPr/>
          <p:nvPr/>
        </p:nvSpPr>
        <p:spPr>
          <a:xfrm>
            <a:off x="6565132" y="2315572"/>
            <a:ext cx="671027" cy="33729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94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26A5D40-0174-4310-BFB5-83366F940A6F}"/>
              </a:ext>
            </a:extLst>
          </p:cNvPr>
          <p:cNvSpPr/>
          <p:nvPr/>
        </p:nvSpPr>
        <p:spPr>
          <a:xfrm>
            <a:off x="2098095" y="2416530"/>
            <a:ext cx="1491945" cy="32719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94"/>
          </a:p>
        </p:txBody>
      </p:sp>
    </p:spTree>
    <p:extLst>
      <p:ext uri="{BB962C8B-B14F-4D97-AF65-F5344CB8AC3E}">
        <p14:creationId xmlns:p14="http://schemas.microsoft.com/office/powerpoint/2010/main" val="354573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CEC57BB6-CE5E-4DFF-A91C-87DF2B466E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85"/>
          <a:stretch/>
        </p:blipFill>
        <p:spPr>
          <a:xfrm>
            <a:off x="197880" y="102128"/>
            <a:ext cx="10491847" cy="2159728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B2B2182F-6CAE-4043-8256-A3A10505D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18" y="2832928"/>
            <a:ext cx="9170549" cy="3439762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FE42C95F-514C-4BFC-9270-1DD2B12C119A}"/>
              </a:ext>
            </a:extLst>
          </p:cNvPr>
          <p:cNvSpPr/>
          <p:nvPr/>
        </p:nvSpPr>
        <p:spPr>
          <a:xfrm>
            <a:off x="197880" y="6579890"/>
            <a:ext cx="33348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 err="1"/>
              <a:t>Lancet</a:t>
            </a:r>
            <a:r>
              <a:rPr lang="ko-KR" altLang="en-US" sz="1200" dirty="0"/>
              <a:t> </a:t>
            </a:r>
            <a:r>
              <a:rPr lang="ko-KR" altLang="en-US" sz="1200" dirty="0" err="1"/>
              <a:t>Diabetes</a:t>
            </a:r>
            <a:r>
              <a:rPr lang="ko-KR" altLang="en-US" sz="1200" dirty="0"/>
              <a:t> </a:t>
            </a:r>
            <a:r>
              <a:rPr lang="ko-KR" altLang="en-US" sz="1200" dirty="0" err="1"/>
              <a:t>Endocrinol</a:t>
            </a:r>
            <a:r>
              <a:rPr lang="ko-KR" altLang="en-US" sz="1200" dirty="0"/>
              <a:t> 2023; 11: 731–42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76FA011B-BB8E-4B3B-8886-EE0879BA10B4}"/>
              </a:ext>
            </a:extLst>
          </p:cNvPr>
          <p:cNvSpPr/>
          <p:nvPr/>
        </p:nvSpPr>
        <p:spPr>
          <a:xfrm>
            <a:off x="737813" y="2086042"/>
            <a:ext cx="7285170" cy="38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0602" indent="-300602">
              <a:buFont typeface="Arial" panose="020B0604020202020204" pitchFamily="34" charset="0"/>
              <a:buChar char="•"/>
            </a:pPr>
            <a:r>
              <a:rPr lang="en-US" altLang="ko-KR" sz="1894" dirty="0"/>
              <a:t>19 high-income countries using two large-scale data sources</a:t>
            </a:r>
            <a:endParaRPr lang="ko-KR" altLang="en-US" sz="1894" dirty="0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2D29C32F-EE0B-4F70-A6C3-22C8D1B59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CD02225-235D-4D09-84B0-19D81FD432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382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38DB86B0-7553-4A02-90CB-A1EC48FD1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37" y="2062967"/>
            <a:ext cx="5265947" cy="4356672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3F24E64F-56B3-4D67-B695-5051B9AB8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265" y="2062963"/>
            <a:ext cx="5126025" cy="4646475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CA07C4FD-0752-453A-9200-69CF5D4B5421}"/>
              </a:ext>
            </a:extLst>
          </p:cNvPr>
          <p:cNvSpPr/>
          <p:nvPr/>
        </p:nvSpPr>
        <p:spPr>
          <a:xfrm>
            <a:off x="115185" y="6565600"/>
            <a:ext cx="33348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 err="1"/>
              <a:t>Lancet</a:t>
            </a:r>
            <a:r>
              <a:rPr lang="ko-KR" altLang="en-US" sz="1200" dirty="0"/>
              <a:t> </a:t>
            </a:r>
            <a:r>
              <a:rPr lang="ko-KR" altLang="en-US" sz="1200" dirty="0" err="1"/>
              <a:t>Diabetes</a:t>
            </a:r>
            <a:r>
              <a:rPr lang="ko-KR" altLang="en-US" sz="1200" dirty="0"/>
              <a:t> </a:t>
            </a:r>
            <a:r>
              <a:rPr lang="ko-KR" altLang="en-US" sz="1200" dirty="0" err="1"/>
              <a:t>Endocrinol</a:t>
            </a:r>
            <a:r>
              <a:rPr lang="ko-KR" altLang="en-US" sz="1200" dirty="0"/>
              <a:t> 2023; 11: 731–42</a:t>
            </a:r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33D0399D-F85E-4144-9AE9-672F0EC42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2306ED39-A455-40CD-9FC6-34FCD1804D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575CB2E-56BB-49FF-9A51-A7997CEC35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885"/>
          <a:stretch/>
        </p:blipFill>
        <p:spPr>
          <a:xfrm>
            <a:off x="197880" y="102128"/>
            <a:ext cx="10005990" cy="205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60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74ADA-D1A5-4182-8845-08F94A68E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20694" y="7523435"/>
            <a:ext cx="3218368" cy="320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330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defTabSz="330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defTabSz="330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defTabSz="330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defTabSz="330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defTabSz="330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defTabSz="330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defTabSz="330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defTabSz="330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algn="r" defTabSz="347344">
              <a:defRPr/>
            </a:pPr>
            <a:r>
              <a:rPr lang="nb-NO" altLang="ko-KR" sz="1411" dirty="0">
                <a:solidFill>
                  <a:prstClr val="black"/>
                </a:solidFill>
              </a:rPr>
              <a:t>UKPDS 80. N Eng J Med 2008; 359:</a:t>
            </a:r>
          </a:p>
        </p:txBody>
      </p:sp>
      <p:pic>
        <p:nvPicPr>
          <p:cNvPr id="4" name="그림 1">
            <a:extLst>
              <a:ext uri="{FF2B5EF4-FFF2-40B4-BE49-F238E27FC236}">
                <a16:creationId xmlns:a16="http://schemas.microsoft.com/office/drawing/2014/main" id="{44C49E24-FA63-4E68-9747-90D08D9C4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82" y="556377"/>
            <a:ext cx="10185648" cy="574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86694DEB-0E76-41B9-A705-3D297DF55862}"/>
              </a:ext>
            </a:extLst>
          </p:cNvPr>
          <p:cNvSpPr/>
          <p:nvPr/>
        </p:nvSpPr>
        <p:spPr>
          <a:xfrm>
            <a:off x="400058" y="253174"/>
            <a:ext cx="9637254" cy="430374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>
            <a:spAutoFit/>
          </a:bodyPr>
          <a:lstStyle/>
          <a:p>
            <a:pPr>
              <a:lnSpc>
                <a:spcPts val="3156"/>
              </a:lnSpc>
              <a:defRPr/>
            </a:pPr>
            <a:r>
              <a:rPr lang="en-US" altLang="ko-KR" sz="4233" b="1" dirty="0"/>
              <a:t>"Legacy Effect" through UKPDS study </a:t>
            </a:r>
            <a:endParaRPr lang="en-US" altLang="ko-KR" sz="4233" b="1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latin typeface="Arial" panose="020B0604020202020204" pitchFamily="34" charset="0"/>
              <a:cs typeface="Arial" panose="020B0604020202020204" pitchFamily="34" charset="0"/>
              <a:sym typeface="맑은 고딕" panose="020B0503020000020004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C00DE13-BF56-49EE-89A8-D480DEC00EE5}"/>
              </a:ext>
            </a:extLst>
          </p:cNvPr>
          <p:cNvSpPr/>
          <p:nvPr/>
        </p:nvSpPr>
        <p:spPr bwMode="auto">
          <a:xfrm>
            <a:off x="1003181" y="1912208"/>
            <a:ext cx="8449438" cy="183344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 eaLnBrk="1" latinLnBrk="1" hangingPunct="1">
              <a:defRPr/>
            </a:pPr>
            <a:endParaRPr lang="ko-KR" altLang="en-US" sz="25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CB628346-5BB5-45D1-85D8-B24849AC4371}"/>
              </a:ext>
            </a:extLst>
          </p:cNvPr>
          <p:cNvSpPr/>
          <p:nvPr/>
        </p:nvSpPr>
        <p:spPr bwMode="auto">
          <a:xfrm>
            <a:off x="1003176" y="3727877"/>
            <a:ext cx="10063152" cy="189555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 eaLnBrk="1" latinLnBrk="1" hangingPunct="1">
              <a:defRPr/>
            </a:pPr>
            <a:endParaRPr lang="ko-KR" altLang="en-US" sz="252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62515C2A-8997-476D-BC96-3EE2254BC2CB}"/>
              </a:ext>
            </a:extLst>
          </p:cNvPr>
          <p:cNvSpPr/>
          <p:nvPr/>
        </p:nvSpPr>
        <p:spPr bwMode="auto">
          <a:xfrm>
            <a:off x="2666363" y="6179640"/>
            <a:ext cx="7016097" cy="678190"/>
          </a:xfrm>
          <a:prstGeom prst="roundRect">
            <a:avLst/>
          </a:prstGeom>
          <a:solidFill>
            <a:srgbClr val="FF9900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1" latinLnBrk="1" hangingPunct="1">
              <a:defRPr/>
            </a:pPr>
            <a:r>
              <a:rPr lang="en-US" altLang="ko-KR" sz="2807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UKPDS, </a:t>
            </a:r>
            <a:r>
              <a:rPr lang="ko-KR" altLang="en-US" sz="2807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당뇨신환</a:t>
            </a:r>
            <a:r>
              <a:rPr lang="en-US" altLang="ko-KR" sz="2807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HbA1c : 7.0% vs 7.9%</a:t>
            </a:r>
          </a:p>
        </p:txBody>
      </p:sp>
    </p:spTree>
    <p:extLst>
      <p:ext uri="{BB962C8B-B14F-4D97-AF65-F5344CB8AC3E}">
        <p14:creationId xmlns:p14="http://schemas.microsoft.com/office/powerpoint/2010/main" val="1097517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6760C2-778C-4C58-AFAA-75FB8E6F0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24B3466-1007-4779-BA41-3FB505BF9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330602E-AA35-4C02-9589-B2715A250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F3FA84E-7A29-4AEE-B171-702F39A26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255" y="1827109"/>
            <a:ext cx="10119159" cy="219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940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D24F617-7EDF-4019-98FD-8592CE1E5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B635EBE-F770-40C4-8F5C-C5863D62E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863" y="175"/>
            <a:ext cx="6915037" cy="6857650"/>
          </a:xfrm>
          <a:prstGeom prst="rect">
            <a:avLst/>
          </a:prstGeom>
        </p:spPr>
      </p:pic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754BF52B-C088-41BA-A306-323C5013466A}"/>
              </a:ext>
            </a:extLst>
          </p:cNvPr>
          <p:cNvSpPr/>
          <p:nvPr/>
        </p:nvSpPr>
        <p:spPr bwMode="auto">
          <a:xfrm>
            <a:off x="7247823" y="1521848"/>
            <a:ext cx="4945974" cy="678190"/>
          </a:xfrm>
          <a:prstGeom prst="roundRect">
            <a:avLst/>
          </a:prstGeom>
          <a:solidFill>
            <a:srgbClr val="FF9900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latinLnBrk="1">
              <a:defRPr/>
            </a:pPr>
            <a:r>
              <a:rPr lang="en-US" altLang="ko-KR" sz="2807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Diabetes-related endpoint</a:t>
            </a: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758CDD05-FA81-4E56-997A-530A9AC9EB6C}"/>
              </a:ext>
            </a:extLst>
          </p:cNvPr>
          <p:cNvSpPr/>
          <p:nvPr/>
        </p:nvSpPr>
        <p:spPr bwMode="auto">
          <a:xfrm>
            <a:off x="7982325" y="3670251"/>
            <a:ext cx="3808622" cy="678190"/>
          </a:xfrm>
          <a:prstGeom prst="roundRect">
            <a:avLst/>
          </a:prstGeom>
          <a:solidFill>
            <a:srgbClr val="FF9900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latinLnBrk="1">
              <a:defRPr/>
            </a:pPr>
            <a:r>
              <a:rPr lang="en-US" altLang="ko-KR" sz="2807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Myocardial infarction</a:t>
            </a: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6831C3ED-4026-4389-AC2D-6640B62F61D1}"/>
              </a:ext>
            </a:extLst>
          </p:cNvPr>
          <p:cNvSpPr/>
          <p:nvPr/>
        </p:nvSpPr>
        <p:spPr bwMode="auto">
          <a:xfrm>
            <a:off x="6987941" y="6179635"/>
            <a:ext cx="5078071" cy="678190"/>
          </a:xfrm>
          <a:prstGeom prst="roundRect">
            <a:avLst/>
          </a:prstGeom>
          <a:solidFill>
            <a:srgbClr val="FF9900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latinLnBrk="1">
              <a:defRPr/>
            </a:pPr>
            <a:r>
              <a:rPr lang="en-US" altLang="ko-KR" sz="2807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Microvascular complication</a:t>
            </a:r>
          </a:p>
        </p:txBody>
      </p:sp>
    </p:spTree>
    <p:extLst>
      <p:ext uri="{BB962C8B-B14F-4D97-AF65-F5344CB8AC3E}">
        <p14:creationId xmlns:p14="http://schemas.microsoft.com/office/powerpoint/2010/main" val="3871412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2">
            <a:extLst>
              <a:ext uri="{FF2B5EF4-FFF2-40B4-BE49-F238E27FC236}">
                <a16:creationId xmlns:a16="http://schemas.microsoft.com/office/drawing/2014/main" id="{393A3625-A407-E243-FBD2-E20794FF3C9F}"/>
              </a:ext>
            </a:extLst>
          </p:cNvPr>
          <p:cNvGraphicFramePr>
            <a:graphicFrameLocks noGrp="1"/>
          </p:cNvGraphicFramePr>
          <p:nvPr/>
        </p:nvGraphicFramePr>
        <p:xfrm>
          <a:off x="194905" y="575160"/>
          <a:ext cx="11802192" cy="5481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6110">
                  <a:extLst>
                    <a:ext uri="{9D8B030D-6E8A-4147-A177-3AD203B41FA5}">
                      <a16:colId xmlns:a16="http://schemas.microsoft.com/office/drawing/2014/main" val="1966932007"/>
                    </a:ext>
                  </a:extLst>
                </a:gridCol>
                <a:gridCol w="1535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7639">
                  <a:extLst>
                    <a:ext uri="{9D8B030D-6E8A-4147-A177-3AD203B41FA5}">
                      <a16:colId xmlns:a16="http://schemas.microsoft.com/office/drawing/2014/main" val="1109461245"/>
                    </a:ext>
                  </a:extLst>
                </a:gridCol>
                <a:gridCol w="2257639">
                  <a:extLst>
                    <a:ext uri="{9D8B030D-6E8A-4147-A177-3AD203B41FA5}">
                      <a16:colId xmlns:a16="http://schemas.microsoft.com/office/drawing/2014/main" val="1619419807"/>
                    </a:ext>
                  </a:extLst>
                </a:gridCol>
                <a:gridCol w="2257639">
                  <a:extLst>
                    <a:ext uri="{9D8B030D-6E8A-4147-A177-3AD203B41FA5}">
                      <a16:colId xmlns:a16="http://schemas.microsoft.com/office/drawing/2014/main" val="3081265996"/>
                    </a:ext>
                  </a:extLst>
                </a:gridCol>
                <a:gridCol w="2257639">
                  <a:extLst>
                    <a:ext uri="{9D8B030D-6E8A-4147-A177-3AD203B41FA5}">
                      <a16:colId xmlns:a16="http://schemas.microsoft.com/office/drawing/2014/main" val="3938398474"/>
                    </a:ext>
                  </a:extLst>
                </a:gridCol>
              </a:tblGrid>
              <a:tr h="657193"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8267" marR="128267" marT="64134" marB="6413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UKPDS</a:t>
                      </a:r>
                    </a:p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(n=5,102)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8267" marR="128267" marT="64134" marB="641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ACCORD</a:t>
                      </a:r>
                    </a:p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(n=10,251)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8267" marR="128267" marT="64134" marB="64134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ADVANCD</a:t>
                      </a:r>
                    </a:p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(n=11,140)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8267" marR="128267" marT="64134" marB="64134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VADT</a:t>
                      </a:r>
                    </a:p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(n=1,791)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8267" marR="128267" marT="64134" marB="64134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304347"/>
                  </a:ext>
                </a:extLst>
              </a:tr>
              <a:tr h="1209057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Patients with type 2 </a:t>
                      </a:r>
                    </a:p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diabetes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8267" marR="128267" marT="64134" marB="64134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Newly diagnosed </a:t>
                      </a:r>
                    </a:p>
                    <a:p>
                      <a:pPr algn="ctr" latinLnBrk="1"/>
                      <a:r>
                        <a:rPr lang="en-US" altLang="ko-KR" sz="1600" b="0" dirty="0"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53 </a:t>
                      </a:r>
                      <a:r>
                        <a:rPr lang="en-US" altLang="ko-KR" sz="1600" b="0" dirty="0" err="1"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yrs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8267" marR="128267" marT="64134" marB="641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Older, 62 </a:t>
                      </a:r>
                      <a:r>
                        <a:rPr lang="en-US" altLang="ko-KR" sz="1600" b="0" dirty="0" err="1"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yrs</a:t>
                      </a:r>
                      <a:r>
                        <a:rPr lang="en-US" altLang="ko-KR" sz="1600" b="0" dirty="0"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 latinLnBrk="1"/>
                      <a:r>
                        <a:rPr lang="en-US" altLang="ko-KR" sz="1600" b="0" dirty="0"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High CV risk</a:t>
                      </a:r>
                    </a:p>
                    <a:p>
                      <a:pPr algn="ctr" latinLnBrk="1"/>
                      <a:r>
                        <a:rPr lang="en-US" altLang="ko-KR" sz="1600" b="0" dirty="0"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Diabetes for &gt;10yr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8267" marR="128267" marT="64134" marB="64134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Older, 66 </a:t>
                      </a:r>
                      <a:r>
                        <a:rPr lang="en-US" altLang="ko-KR" sz="1600" b="0" dirty="0" err="1"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yrs</a:t>
                      </a:r>
                      <a:r>
                        <a:rPr lang="en-US" altLang="ko-KR" sz="1600" b="0" dirty="0"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 latinLnBrk="1"/>
                      <a:r>
                        <a:rPr lang="en-US" altLang="ko-KR" sz="1600" b="0" dirty="0"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High CV risk </a:t>
                      </a:r>
                    </a:p>
                    <a:p>
                      <a:pPr algn="ctr" latinLnBrk="1"/>
                      <a:r>
                        <a:rPr lang="en-US" altLang="ko-KR" sz="1600" b="0" dirty="0"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Diabetes for &gt;8yr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8267" marR="128267" marT="64134" marB="64134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Older, 60 </a:t>
                      </a:r>
                      <a:r>
                        <a:rPr lang="en-US" altLang="ko-KR" sz="1600" b="0" dirty="0" err="1"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yrs</a:t>
                      </a:r>
                      <a:r>
                        <a:rPr lang="en-US" altLang="ko-KR" sz="1600" b="0" dirty="0"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 latinLnBrk="1"/>
                      <a:r>
                        <a:rPr lang="en-US" altLang="ko-KR" sz="1600" b="0" dirty="0"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High CV risk </a:t>
                      </a:r>
                    </a:p>
                    <a:p>
                      <a:pPr algn="ctr" latinLnBrk="1"/>
                      <a:r>
                        <a:rPr lang="en-US" altLang="ko-KR" sz="1600" b="0" dirty="0"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Diabetes for average 11.5 </a:t>
                      </a:r>
                      <a:r>
                        <a:rPr lang="en-US" altLang="ko-KR" sz="1600" b="0" dirty="0" err="1"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yrs</a:t>
                      </a:r>
                      <a:r>
                        <a:rPr lang="en-US" altLang="ko-KR" sz="1600" b="0" dirty="0"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97% men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8267" marR="128267" marT="64134" marB="64134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262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Years of follow-up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8267" marR="128267" marT="64134" marB="64134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10+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8267" marR="128267" marT="64134" marB="641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3.5+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8267" marR="128267" marT="64134" marB="64134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5+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8267" marR="128267" marT="64134" marB="64134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6+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8267" marR="128267" marT="64134" marB="64134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4564299"/>
                  </a:ext>
                </a:extLst>
              </a:tr>
              <a:tr h="381262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HbA1c % at </a:t>
                      </a:r>
                      <a:r>
                        <a:rPr lang="en-US" altLang="ko-KR" sz="16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randomisation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8267" marR="128267" marT="64134" marB="64134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7.1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8267" marR="128267" marT="64134" marB="641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8.1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8267" marR="128267" marT="64134" marB="64134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7.2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8267" marR="128267" marT="64134" marB="64134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9.4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8267" marR="128267" marT="64134" marB="64134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0676278"/>
                  </a:ext>
                </a:extLst>
              </a:tr>
              <a:tr h="381262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HbA1c % at trial end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8267" marR="128267" marT="64134" marB="64134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Standard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8267" marR="128267" marT="64134" marB="64134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7.9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8267" marR="128267" marT="64134" marB="641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7.5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8267" marR="128267" marT="64134" marB="64134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7.3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8267" marR="128267" marT="64134" marB="64134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8.4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8267" marR="128267" marT="64134" marB="64134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26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Intensive</a:t>
                      </a:r>
                      <a:endParaRPr lang="ko-KR" altLang="en-US" sz="1600" b="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8267" marR="128267" marT="64134" marB="64134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7.0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8267" marR="128267" marT="64134" marB="641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6.4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8267" marR="128267" marT="64134" marB="64134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6.5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8267" marR="128267" marT="64134" marB="64134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8.9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8267" marR="128267" marT="64134" marB="64134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262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Deaths (absolute %)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8267" marR="128267" marT="64134" marB="64134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Standard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8267" marR="128267" marT="64134" marB="64134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1.9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8267" marR="128267" marT="64134" marB="641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4.0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8267" marR="128267" marT="64134" marB="64134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9.6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8267" marR="128267" marT="64134" marB="64134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8267" marR="128267" marT="64134" marB="64134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04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6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Intensive</a:t>
                      </a:r>
                      <a:endParaRPr lang="ko-KR" altLang="en-US" sz="1600" b="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8267" marR="128267" marT="64134" marB="64134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1.8</a:t>
                      </a:r>
                      <a:endParaRPr lang="ko-KR" altLang="en-US" sz="1600" b="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8267" marR="128267" marT="64134" marB="641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5.0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8267" marR="128267" marT="64134" marB="64134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8.9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8267" marR="128267" marT="64134" marB="64134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8267" marR="128267" marT="64134" marB="64134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7193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Effect of intensive control on outcomes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8267" marR="128267" marT="64134" marB="64134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Microvascular complications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8267" marR="128267" marT="64134" marB="64134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↓</a:t>
                      </a:r>
                    </a:p>
                  </a:txBody>
                  <a:tcPr marL="128267" marR="128267" marT="64134" marB="641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↓</a:t>
                      </a:r>
                    </a:p>
                  </a:txBody>
                  <a:tcPr marL="128267" marR="128267" marT="64134" marB="64134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↓</a:t>
                      </a:r>
                    </a:p>
                  </a:txBody>
                  <a:tcPr marL="128267" marR="128267" marT="64134" marB="64134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↓</a:t>
                      </a:r>
                    </a:p>
                  </a:txBody>
                  <a:tcPr marL="128267" marR="128267" marT="64134" marB="64134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679108"/>
                  </a:ext>
                </a:extLst>
              </a:tr>
              <a:tr h="65719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Macrovascular complications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8267" marR="128267" marT="64134" marB="64134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↓</a:t>
                      </a:r>
                    </a:p>
                  </a:txBody>
                  <a:tcPr marL="128267" marR="128267" marT="64134" marB="641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8267" marR="128267" marT="64134" marB="64134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8267" marR="128267" marT="64134" marB="64134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8267" marR="128267" marT="64134" marB="64134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448209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BAEDEA7-76D1-B79D-9A28-09FB08F570F9}"/>
              </a:ext>
            </a:extLst>
          </p:cNvPr>
          <p:cNvSpPr txBox="1"/>
          <p:nvPr/>
        </p:nvSpPr>
        <p:spPr>
          <a:xfrm>
            <a:off x="518526" y="6516773"/>
            <a:ext cx="11597095" cy="241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970" dirty="0"/>
              <a:t>Bailey, C. J. et al. </a:t>
            </a:r>
            <a:r>
              <a:rPr lang="en-US" altLang="ko-KR" sz="970" dirty="0" err="1"/>
              <a:t>Glycaemic</a:t>
            </a:r>
            <a:r>
              <a:rPr lang="en-US" altLang="ko-KR" sz="970" dirty="0"/>
              <a:t> control and cardiovascular outcome trials in type 2 diabetes. The British Journal of Diabetes &amp; Vascular Disease, 2012;12(4):161–164.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C39A09-A9FA-CDDA-FC66-0E7A8197DBAF}"/>
              </a:ext>
            </a:extLst>
          </p:cNvPr>
          <p:cNvSpPr txBox="1"/>
          <p:nvPr/>
        </p:nvSpPr>
        <p:spPr>
          <a:xfrm>
            <a:off x="-1580248" y="176"/>
            <a:ext cx="15008853" cy="615115"/>
          </a:xfrm>
          <a:prstGeom prst="rect">
            <a:avLst/>
          </a:prstGeom>
        </p:spPr>
        <p:txBody>
          <a:bodyPr vert="horz" lIns="50499" tIns="50499" rIns="50499" bIns="50499" rtlCol="0" anchor="ctr">
            <a:noAutofit/>
          </a:bodyPr>
          <a:lstStyle>
            <a:defPPr>
              <a:defRPr lang="ko-KR"/>
            </a:defPPr>
            <a:lvl1pPr algn="ctr" latinLnBrk="0">
              <a:spcBef>
                <a:spcPct val="0"/>
              </a:spcBef>
              <a:defRPr sz="2000" b="1" spc="-20">
                <a:ln>
                  <a:solidFill>
                    <a:sysClr val="window" lastClr="FFFFFF">
                      <a:lumMod val="50000"/>
                      <a:alpha val="0"/>
                    </a:sysClr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ko-KR" sz="2822" dirty="0">
                <a:cs typeface="Aharoni" panose="02010803020104030203" pitchFamily="2" charset="-79"/>
              </a:rPr>
              <a:t>Effect of intensive glucose control on major adverse cardiac events in T2DM</a:t>
            </a:r>
          </a:p>
        </p:txBody>
      </p:sp>
      <p:sp>
        <p:nvSpPr>
          <p:cNvPr id="6" name="사각형: 둥근 모서리 9">
            <a:extLst>
              <a:ext uri="{FF2B5EF4-FFF2-40B4-BE49-F238E27FC236}">
                <a16:creationId xmlns:a16="http://schemas.microsoft.com/office/drawing/2014/main" id="{4D21DD6B-6D67-6A6D-69BF-5699328EA039}"/>
              </a:ext>
            </a:extLst>
          </p:cNvPr>
          <p:cNvSpPr/>
          <p:nvPr/>
        </p:nvSpPr>
        <p:spPr>
          <a:xfrm flipH="1">
            <a:off x="194906" y="5037433"/>
            <a:ext cx="1251068" cy="867722"/>
          </a:xfrm>
          <a:prstGeom prst="roundRect">
            <a:avLst>
              <a:gd name="adj" fmla="val 14919"/>
            </a:avLst>
          </a:prstGeom>
          <a:noFill/>
          <a:ln w="19050">
            <a:solidFill>
              <a:schemeClr val="accent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128267" tIns="64134" rIns="128267" bIns="64134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z="1235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ko-KR" sz="1235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09B954DF-3EC2-4597-B2A0-F87C3B1BB710}"/>
              </a:ext>
            </a:extLst>
          </p:cNvPr>
          <p:cNvSpPr/>
          <p:nvPr/>
        </p:nvSpPr>
        <p:spPr bwMode="auto">
          <a:xfrm>
            <a:off x="313431" y="2523169"/>
            <a:ext cx="11802190" cy="1811663"/>
          </a:xfrm>
          <a:prstGeom prst="roundRect">
            <a:avLst/>
          </a:prstGeom>
          <a:solidFill>
            <a:srgbClr val="FF9900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641249" indent="-641249" algn="ctr">
              <a:buAutoNum type="arabicPeriod"/>
              <a:defRPr/>
            </a:pPr>
            <a:r>
              <a:rPr lang="en-US" altLang="ko-KR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Hypoglycemic is </a:t>
            </a:r>
            <a:r>
              <a:rPr lang="en-US" altLang="ko-KR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hamful</a:t>
            </a:r>
            <a:r>
              <a:rPr lang="en-US" altLang="ko-KR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individualized approach</a:t>
            </a:r>
          </a:p>
          <a:p>
            <a:pPr marL="641249" indent="-641249" algn="ctr">
              <a:buAutoNum type="arabicPeriod"/>
              <a:defRPr/>
            </a:pPr>
            <a:endParaRPr lang="en-US" altLang="ko-KR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41249" indent="-641249" algn="ctr">
              <a:buAutoNum type="arabicPeriod"/>
              <a:defRPr/>
            </a:pPr>
            <a:r>
              <a:rPr lang="en-US" altLang="ko-KR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Intensive glucose control is beneficial in newly diagnosed DM</a:t>
            </a:r>
          </a:p>
        </p:txBody>
      </p:sp>
    </p:spTree>
    <p:extLst>
      <p:ext uri="{BB962C8B-B14F-4D97-AF65-F5344CB8AC3E}">
        <p14:creationId xmlns:p14="http://schemas.microsoft.com/office/powerpoint/2010/main" val="2740035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18B1A9-69C0-5A53-3A4F-D35624BC5344}"/>
              </a:ext>
            </a:extLst>
          </p:cNvPr>
          <p:cNvSpPr txBox="1"/>
          <p:nvPr/>
        </p:nvSpPr>
        <p:spPr>
          <a:xfrm>
            <a:off x="843280" y="355794"/>
            <a:ext cx="10290453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나눔스퀘어" panose="02020603020101020101" pitchFamily="18" charset="-127"/>
                <a:cs typeface="+mn-cs"/>
              </a:rPr>
              <a:t>Ideal Combination of Diabetes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6B4D52-10D9-449E-897A-01ED535A8E49}"/>
              </a:ext>
            </a:extLst>
          </p:cNvPr>
          <p:cNvSpPr txBox="1"/>
          <p:nvPr/>
        </p:nvSpPr>
        <p:spPr>
          <a:xfrm>
            <a:off x="2033627" y="1901413"/>
            <a:ext cx="7181493" cy="416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나눔스퀘어" panose="02020603020101020101" pitchFamily="18" charset="-127"/>
                <a:cs typeface="+mn-cs"/>
              </a:rPr>
              <a:t>Complication target</a:t>
            </a:r>
          </a:p>
          <a:p>
            <a:pPr marL="1143000" marR="0" lvl="0" indent="-114300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나눔스퀘어" panose="02020603020101020101" pitchFamily="18" charset="-127"/>
                <a:cs typeface="+mn-cs"/>
              </a:rPr>
              <a:t>High efficacy</a:t>
            </a:r>
          </a:p>
          <a:p>
            <a:pPr marL="1143000" marR="0" lvl="0" indent="-114300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나눔스퀘어" panose="02020603020101020101" pitchFamily="18" charset="-127"/>
                <a:cs typeface="+mn-cs"/>
              </a:rPr>
              <a:t>Weight control</a:t>
            </a:r>
          </a:p>
          <a:p>
            <a:pPr marL="1143000" marR="0" lvl="0" indent="-114300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나눔스퀘어" panose="02020603020101020101" pitchFamily="18" charset="-127"/>
                <a:cs typeface="+mn-cs"/>
              </a:rPr>
              <a:t>Lower hypoglycemia</a:t>
            </a:r>
          </a:p>
          <a:p>
            <a:pPr marL="1143000" marR="0" lvl="0" indent="-114300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나눔스퀘어" panose="02020603020101020101" pitchFamily="18" charset="-127"/>
                <a:cs typeface="+mn-cs"/>
              </a:rPr>
              <a:t>Durability</a:t>
            </a:r>
          </a:p>
        </p:txBody>
      </p:sp>
    </p:spTree>
    <p:extLst>
      <p:ext uri="{BB962C8B-B14F-4D97-AF65-F5344CB8AC3E}">
        <p14:creationId xmlns:p14="http://schemas.microsoft.com/office/powerpoint/2010/main" val="303284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DBBEFD51-EC6B-40C0-866B-8CDEDDDA6D39}"/>
              </a:ext>
            </a:extLst>
          </p:cNvPr>
          <p:cNvSpPr/>
          <p:nvPr/>
        </p:nvSpPr>
        <p:spPr bwMode="auto">
          <a:xfrm>
            <a:off x="4221236" y="552500"/>
            <a:ext cx="3743325" cy="647700"/>
          </a:xfrm>
          <a:prstGeom prst="roundRect">
            <a:avLst/>
          </a:prstGeom>
          <a:solidFill>
            <a:srgbClr val="FF9900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 algn="ctr" eaLnBrk="1" latinLnBrk="1" hangingPunct="1">
              <a:defRPr/>
            </a:pPr>
            <a:r>
              <a:rPr lang="en-US" altLang="ko-KR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Metformin </a:t>
            </a:r>
            <a:endParaRPr lang="ko-KR" alt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화살표: 아래쪽 4">
            <a:extLst>
              <a:ext uri="{FF2B5EF4-FFF2-40B4-BE49-F238E27FC236}">
                <a16:creationId xmlns:a16="http://schemas.microsoft.com/office/drawing/2014/main" id="{2725B2B8-4302-4387-A1AD-F59DF9F11AED}"/>
              </a:ext>
            </a:extLst>
          </p:cNvPr>
          <p:cNvSpPr/>
          <p:nvPr/>
        </p:nvSpPr>
        <p:spPr bwMode="auto">
          <a:xfrm>
            <a:off x="5805560" y="1416101"/>
            <a:ext cx="431800" cy="71913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 eaLnBrk="1" latinLnBrk="1" hangingPunct="1">
              <a:defRPr/>
            </a:pPr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0E114E0B-D900-42EA-9A2B-B182C30AA1A3}"/>
              </a:ext>
            </a:extLst>
          </p:cNvPr>
          <p:cNvSpPr/>
          <p:nvPr/>
        </p:nvSpPr>
        <p:spPr bwMode="auto">
          <a:xfrm>
            <a:off x="4221236" y="2351137"/>
            <a:ext cx="3743325" cy="649288"/>
          </a:xfrm>
          <a:prstGeom prst="roundRect">
            <a:avLst/>
          </a:prstGeom>
          <a:solidFill>
            <a:srgbClr val="FF9900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 algn="ctr" eaLnBrk="1" latinLnBrk="1" hangingPunct="1">
              <a:defRPr/>
            </a:pPr>
            <a:r>
              <a:rPr lang="en-US" altLang="ko-KR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SGLT2 inhibitor </a:t>
            </a:r>
            <a:endParaRPr lang="ko-KR" alt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C3D30267-7060-4EA8-94B3-35F4A14BD25E}"/>
              </a:ext>
            </a:extLst>
          </p:cNvPr>
          <p:cNvSpPr/>
          <p:nvPr/>
        </p:nvSpPr>
        <p:spPr bwMode="auto">
          <a:xfrm>
            <a:off x="2060648" y="4437112"/>
            <a:ext cx="3744913" cy="647700"/>
          </a:xfrm>
          <a:prstGeom prst="roundRect">
            <a:avLst/>
          </a:prstGeom>
          <a:solidFill>
            <a:srgbClr val="FF9900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 algn="ctr" eaLnBrk="1" latinLnBrk="1" hangingPunct="1">
              <a:defRPr/>
            </a:pPr>
            <a:r>
              <a:rPr lang="en-US" altLang="ko-KR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DPP-4 </a:t>
            </a:r>
            <a:r>
              <a:rPr lang="en-US" altLang="ko-KR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inhibitor</a:t>
            </a:r>
            <a:endParaRPr lang="ko-KR" alt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EC634975-D0CE-445D-A078-FA1E72E20F41}"/>
              </a:ext>
            </a:extLst>
          </p:cNvPr>
          <p:cNvSpPr/>
          <p:nvPr/>
        </p:nvSpPr>
        <p:spPr bwMode="auto">
          <a:xfrm>
            <a:off x="6740598" y="4437112"/>
            <a:ext cx="3744913" cy="647700"/>
          </a:xfrm>
          <a:prstGeom prst="roundRect">
            <a:avLst/>
          </a:prstGeom>
          <a:solidFill>
            <a:srgbClr val="FF9900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 algn="ctr" eaLnBrk="1" latinLnBrk="1" hangingPunct="1">
              <a:defRPr/>
            </a:pPr>
            <a:r>
              <a:rPr lang="en-US" altLang="ko-KR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Thiazolidinione</a:t>
            </a:r>
            <a:endParaRPr lang="ko-KR" alt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화살표: 아래쪽 8">
            <a:extLst>
              <a:ext uri="{FF2B5EF4-FFF2-40B4-BE49-F238E27FC236}">
                <a16:creationId xmlns:a16="http://schemas.microsoft.com/office/drawing/2014/main" id="{AEB79050-9787-4484-8565-006A86416888}"/>
              </a:ext>
            </a:extLst>
          </p:cNvPr>
          <p:cNvSpPr/>
          <p:nvPr/>
        </p:nvSpPr>
        <p:spPr bwMode="auto">
          <a:xfrm rot="2227065">
            <a:off x="4560960" y="3263950"/>
            <a:ext cx="431800" cy="90805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 eaLnBrk="1" latinLnBrk="1" hangingPunct="1">
              <a:defRPr/>
            </a:pPr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화살표: 아래쪽 9">
            <a:extLst>
              <a:ext uri="{FF2B5EF4-FFF2-40B4-BE49-F238E27FC236}">
                <a16:creationId xmlns:a16="http://schemas.microsoft.com/office/drawing/2014/main" id="{1CCA9E6A-19F8-4119-BADC-1190EBA14910}"/>
              </a:ext>
            </a:extLst>
          </p:cNvPr>
          <p:cNvSpPr/>
          <p:nvPr/>
        </p:nvSpPr>
        <p:spPr bwMode="auto">
          <a:xfrm rot="19748074">
            <a:off x="7231135" y="3256012"/>
            <a:ext cx="431800" cy="90805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 eaLnBrk="1" latinLnBrk="1" hangingPunct="1">
              <a:defRPr/>
            </a:pPr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6CEC0F0B-98C2-4E6F-A4D0-F11E38C70A6C}"/>
              </a:ext>
            </a:extLst>
          </p:cNvPr>
          <p:cNvSpPr/>
          <p:nvPr/>
        </p:nvSpPr>
        <p:spPr bwMode="auto">
          <a:xfrm>
            <a:off x="1962367" y="5535317"/>
            <a:ext cx="8556192" cy="901211"/>
          </a:xfrm>
          <a:prstGeom prst="roundRect">
            <a:avLst/>
          </a:prstGeom>
          <a:solidFill>
            <a:srgbClr val="AB0A30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defTabSz="1219170" latinLnBrk="1">
              <a:defRPr/>
            </a:pPr>
            <a:r>
              <a:rPr lang="en-US" altLang="ko-KR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/>
                <a:ea typeface="맑은 고딕" panose="020B0503020000020004" pitchFamily="50" charset="-127"/>
              </a:rPr>
              <a:t>Intensive glucose control without hypoglycemia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36F145B-21BD-433B-AA36-72B73A839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50415"/>
            <a:ext cx="8229600" cy="1143000"/>
          </a:xfrm>
        </p:spPr>
        <p:txBody>
          <a:bodyPr/>
          <a:lstStyle/>
          <a:p>
            <a:r>
              <a:rPr lang="en-US" altLang="ko-KR" dirty="0"/>
              <a:t>Metformin</a:t>
            </a:r>
            <a:endParaRPr lang="ko-KR" altLang="en-US" dirty="0"/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F38DB408-C2CF-43BF-AA95-295C05BBF4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3208" y="1916833"/>
            <a:ext cx="4976122" cy="4061769"/>
          </a:xfrm>
          <a:prstGeom prst="rect">
            <a:avLst/>
          </a:prstGeom>
        </p:spPr>
      </p:pic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2D75C117-5751-4C57-BF96-98D6EA6DEE76}"/>
              </a:ext>
            </a:extLst>
          </p:cNvPr>
          <p:cNvSpPr txBox="1">
            <a:spLocks/>
          </p:cNvSpPr>
          <p:nvPr/>
        </p:nvSpPr>
        <p:spPr>
          <a:xfrm>
            <a:off x="7104112" y="2332038"/>
            <a:ext cx="341003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2800" dirty="0"/>
              <a:t>간 포도당 생산 저하</a:t>
            </a:r>
            <a:endParaRPr lang="en-US" altLang="ko-KR" sz="2800" dirty="0"/>
          </a:p>
          <a:p>
            <a:pPr marL="0" indent="0">
              <a:buNone/>
            </a:pPr>
            <a:endParaRPr lang="en-US" altLang="ko-KR" sz="2800" dirty="0"/>
          </a:p>
          <a:p>
            <a:pPr marL="0" indent="0">
              <a:buNone/>
            </a:pPr>
            <a:r>
              <a:rPr lang="ko-KR" altLang="en-US" sz="2800" dirty="0"/>
              <a:t>말초조직의 포도당 흡수 증가</a:t>
            </a:r>
            <a:endParaRPr lang="en-US" altLang="ko-KR" sz="2800" dirty="0"/>
          </a:p>
          <a:p>
            <a:pPr marL="0" indent="0">
              <a:buNone/>
            </a:pPr>
            <a:endParaRPr lang="en-US" altLang="ko-KR" sz="2800" dirty="0"/>
          </a:p>
          <a:p>
            <a:pPr marL="0" indent="0">
              <a:buNone/>
            </a:pPr>
            <a:r>
              <a:rPr lang="ko-KR" altLang="en-US" sz="2800" dirty="0"/>
              <a:t>포도당 이용률 증가</a:t>
            </a:r>
          </a:p>
        </p:txBody>
      </p:sp>
    </p:spTree>
    <p:extLst>
      <p:ext uri="{BB962C8B-B14F-4D97-AF65-F5344CB8AC3E}">
        <p14:creationId xmlns:p14="http://schemas.microsoft.com/office/powerpoint/2010/main" val="87810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36F145B-21BD-433B-AA36-72B73A839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50415"/>
            <a:ext cx="8229600" cy="1143000"/>
          </a:xfrm>
        </p:spPr>
        <p:txBody>
          <a:bodyPr/>
          <a:lstStyle/>
          <a:p>
            <a:r>
              <a:rPr lang="en-US" altLang="ko-KR" dirty="0"/>
              <a:t>Metformin</a:t>
            </a:r>
            <a:endParaRPr lang="ko-KR" altLang="en-US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B248976-6AAD-4819-8EFF-3BE425DBD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/>
              <a:t>효능 및 효과</a:t>
            </a:r>
            <a:endParaRPr lang="en-US" altLang="ko-KR" dirty="0"/>
          </a:p>
          <a:p>
            <a:pPr lvl="1"/>
            <a:r>
              <a:rPr lang="ko-KR" altLang="en-US" dirty="0"/>
              <a:t>당화혈색소 감소 효과</a:t>
            </a:r>
            <a:r>
              <a:rPr lang="en-US" altLang="ko-KR" dirty="0"/>
              <a:t>: </a:t>
            </a:r>
            <a:r>
              <a:rPr lang="ko-KR" altLang="en-US" dirty="0"/>
              <a:t>매우 우수</a:t>
            </a:r>
            <a:endParaRPr lang="en-US" altLang="ko-KR" dirty="0"/>
          </a:p>
          <a:p>
            <a:pPr lvl="1"/>
            <a:r>
              <a:rPr lang="ko-KR" altLang="en-US" dirty="0"/>
              <a:t>혈당 </a:t>
            </a:r>
            <a:r>
              <a:rPr lang="en-US" altLang="ko-KR" dirty="0"/>
              <a:t>60-70 mg/dL, </a:t>
            </a:r>
            <a:r>
              <a:rPr lang="ko-KR" altLang="en-US" dirty="0"/>
              <a:t>당화혈색소 </a:t>
            </a:r>
            <a:r>
              <a:rPr lang="en-US" altLang="ko-KR" dirty="0"/>
              <a:t>1-2%</a:t>
            </a:r>
          </a:p>
          <a:p>
            <a:endParaRPr lang="en-US" altLang="ko-KR" dirty="0"/>
          </a:p>
          <a:p>
            <a:r>
              <a:rPr lang="ko-KR" altLang="en-US" dirty="0"/>
              <a:t>저혈당</a:t>
            </a:r>
            <a:r>
              <a:rPr lang="en-US" altLang="ko-KR" dirty="0"/>
              <a:t>:  (</a:t>
            </a:r>
            <a:r>
              <a:rPr lang="ko-KR" altLang="en-US" dirty="0"/>
              <a:t>거의</a:t>
            </a:r>
            <a:r>
              <a:rPr lang="en-US" altLang="ko-KR" dirty="0"/>
              <a:t>) </a:t>
            </a:r>
            <a:r>
              <a:rPr lang="ko-KR" altLang="en-US" dirty="0"/>
              <a:t>없음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체중</a:t>
            </a:r>
            <a:r>
              <a:rPr lang="en-US" altLang="ko-KR" dirty="0"/>
              <a:t>: </a:t>
            </a:r>
            <a:r>
              <a:rPr lang="ko-KR" altLang="en-US" dirty="0"/>
              <a:t>약간 감소 </a:t>
            </a:r>
            <a:r>
              <a:rPr lang="en-US" altLang="ko-KR" dirty="0"/>
              <a:t>(1-2kg)</a:t>
            </a:r>
            <a:r>
              <a:rPr lang="ko-KR" altLang="en-US" dirty="0"/>
              <a:t> 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심혈관 보호효과</a:t>
            </a:r>
            <a:r>
              <a:rPr lang="en-US" altLang="ko-KR" dirty="0"/>
              <a:t>: </a:t>
            </a:r>
            <a:r>
              <a:rPr lang="ko-KR" altLang="en-US" dirty="0"/>
              <a:t>보통</a:t>
            </a:r>
            <a:r>
              <a:rPr lang="en-US" altLang="ko-KR" dirty="0"/>
              <a:t>-</a:t>
            </a:r>
            <a:r>
              <a:rPr lang="ko-KR" altLang="en-US" dirty="0"/>
              <a:t>우수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3567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36F145B-21BD-433B-AA36-72B73A839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50415"/>
            <a:ext cx="8229600" cy="1143000"/>
          </a:xfrm>
        </p:spPr>
        <p:txBody>
          <a:bodyPr/>
          <a:lstStyle/>
          <a:p>
            <a:r>
              <a:rPr lang="en-US" altLang="ko-KR" dirty="0"/>
              <a:t>Metformin</a:t>
            </a:r>
            <a:endParaRPr lang="ko-KR" altLang="en-US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B248976-6AAD-4819-8EFF-3BE425DBD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단점</a:t>
            </a:r>
            <a:endParaRPr lang="en-US" altLang="ko-KR" dirty="0"/>
          </a:p>
          <a:p>
            <a:pPr lvl="1"/>
            <a:r>
              <a:rPr lang="ko-KR" altLang="en-US" dirty="0"/>
              <a:t>약이 크다 </a:t>
            </a:r>
            <a:endParaRPr lang="en-US" altLang="ko-KR" dirty="0"/>
          </a:p>
          <a:p>
            <a:pPr lvl="1"/>
            <a:r>
              <a:rPr lang="en-US" altLang="ko-KR" dirty="0"/>
              <a:t>GI trouble (</a:t>
            </a:r>
            <a:r>
              <a:rPr lang="ko-KR" altLang="en-US" dirty="0"/>
              <a:t>용량 의존적</a:t>
            </a:r>
            <a:r>
              <a:rPr lang="en-US" altLang="ko-KR" dirty="0"/>
              <a:t>) </a:t>
            </a:r>
          </a:p>
          <a:p>
            <a:pPr lvl="1"/>
            <a:r>
              <a:rPr lang="en-US" altLang="ko-KR" dirty="0"/>
              <a:t>CKD </a:t>
            </a:r>
            <a:r>
              <a:rPr lang="ko-KR" altLang="en-US" dirty="0"/>
              <a:t>에서는 사용이 제한적</a:t>
            </a:r>
            <a:endParaRPr lang="en-US" altLang="ko-KR" dirty="0"/>
          </a:p>
          <a:p>
            <a:pPr lvl="1"/>
            <a:r>
              <a:rPr lang="en-US" altLang="ko-KR" dirty="0"/>
              <a:t>Stress </a:t>
            </a:r>
            <a:r>
              <a:rPr lang="ko-KR" altLang="en-US" dirty="0"/>
              <a:t>상황 </a:t>
            </a:r>
            <a:r>
              <a:rPr lang="en-US" altLang="ko-KR" dirty="0"/>
              <a:t>(infection), CKD, Liver</a:t>
            </a:r>
            <a:r>
              <a:rPr lang="ko-KR" altLang="en-US" dirty="0"/>
              <a:t> </a:t>
            </a:r>
            <a:r>
              <a:rPr lang="en-US" altLang="ko-KR" dirty="0"/>
              <a:t>failure </a:t>
            </a:r>
            <a:r>
              <a:rPr lang="ko-KR" altLang="en-US" dirty="0"/>
              <a:t>환자에서는 </a:t>
            </a:r>
            <a:r>
              <a:rPr lang="en-US" altLang="ko-KR" dirty="0"/>
              <a:t>lactic acidosis </a:t>
            </a:r>
            <a:r>
              <a:rPr lang="ko-KR" altLang="en-US" dirty="0"/>
              <a:t>의 위험도 증가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58096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제목 1">
            <a:extLst>
              <a:ext uri="{FF2B5EF4-FFF2-40B4-BE49-F238E27FC236}">
                <a16:creationId xmlns:a16="http://schemas.microsoft.com/office/drawing/2014/main" id="{D384B280-CA64-4417-B274-0AF6228305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DPP-4 inhibitors: Mechanism of action </a:t>
            </a:r>
            <a:endParaRPr lang="ko-KR" altLang="en-US"/>
          </a:p>
        </p:txBody>
      </p:sp>
      <p:sp>
        <p:nvSpPr>
          <p:cNvPr id="21507" name="내용 개체 틀 2">
            <a:extLst>
              <a:ext uri="{FF2B5EF4-FFF2-40B4-BE49-F238E27FC236}">
                <a16:creationId xmlns:a16="http://schemas.microsoft.com/office/drawing/2014/main" id="{56E15139-BF21-4A51-8929-5CE76A87CE7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981200" y="1600201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47650" indent="-247650"/>
            <a:endParaRPr lang="ko-KR" altLang="en-US"/>
          </a:p>
        </p:txBody>
      </p:sp>
      <p:pic>
        <p:nvPicPr>
          <p:cNvPr id="21508" name="그림 3">
            <a:extLst>
              <a:ext uri="{FF2B5EF4-FFF2-40B4-BE49-F238E27FC236}">
                <a16:creationId xmlns:a16="http://schemas.microsoft.com/office/drawing/2014/main" id="{0C2F49A9-35AF-4B15-93EE-DD850F256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9" y="1341438"/>
            <a:ext cx="809942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FDC6FDC1-3A65-4B94-8775-44EE59C16A09}"/>
              </a:ext>
            </a:extLst>
          </p:cNvPr>
          <p:cNvSpPr/>
          <p:nvPr/>
        </p:nvSpPr>
        <p:spPr>
          <a:xfrm>
            <a:off x="3359151" y="6432550"/>
            <a:ext cx="715327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ko-KR" sz="1000" dirty="0">
                <a:latin typeface="+mj-lt"/>
              </a:rPr>
              <a:t>Drucker. Expert </a:t>
            </a:r>
            <a:r>
              <a:rPr lang="en-US" altLang="ko-KR" sz="1000" dirty="0" err="1">
                <a:latin typeface="+mj-lt"/>
              </a:rPr>
              <a:t>Opin</a:t>
            </a:r>
            <a:r>
              <a:rPr lang="en-US" altLang="ko-KR" sz="1000" dirty="0">
                <a:latin typeface="+mj-lt"/>
              </a:rPr>
              <a:t> Invest Drugs 2003;12:87–100</a:t>
            </a:r>
          </a:p>
          <a:p>
            <a:pPr algn="r">
              <a:defRPr/>
            </a:pPr>
            <a:r>
              <a:rPr lang="en-US" altLang="ko-KR" sz="1000" dirty="0" err="1">
                <a:latin typeface="+mj-lt"/>
              </a:rPr>
              <a:t>Ahrén</a:t>
            </a:r>
            <a:r>
              <a:rPr lang="en-US" altLang="ko-KR" sz="1000" dirty="0">
                <a:latin typeface="+mj-lt"/>
              </a:rPr>
              <a:t> </a:t>
            </a:r>
            <a:r>
              <a:rPr lang="en-US" altLang="ko-KR" sz="1000" dirty="0" err="1">
                <a:latin typeface="+mj-lt"/>
              </a:rPr>
              <a:t>Curr</a:t>
            </a:r>
            <a:r>
              <a:rPr lang="en-US" altLang="ko-KR" sz="1000" dirty="0">
                <a:latin typeface="+mj-lt"/>
              </a:rPr>
              <a:t> Diab Rep. 2003;3:365–372.</a:t>
            </a:r>
            <a:endParaRPr lang="ko-KR" altLang="en-US" sz="10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96CF3F-C932-4F00-A7DF-0E42D996D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DPP-4 inhibitor </a:t>
            </a:r>
            <a:r>
              <a:rPr lang="ko-KR" altLang="en-US" dirty="0"/>
              <a:t>임상적 효과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403BF60-1AED-472F-A518-365BECDF8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Glucose dependent insulin secretion</a:t>
            </a:r>
          </a:p>
          <a:p>
            <a:endParaRPr lang="en-US" altLang="ko-KR" dirty="0"/>
          </a:p>
          <a:p>
            <a:r>
              <a:rPr lang="ko-KR" altLang="en-US" dirty="0"/>
              <a:t>식후혈당 감소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저혈당</a:t>
            </a:r>
            <a:r>
              <a:rPr lang="en-US" altLang="ko-KR" dirty="0"/>
              <a:t>: </a:t>
            </a:r>
            <a:r>
              <a:rPr lang="ko-KR" altLang="en-US" dirty="0"/>
              <a:t>없음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당화혈색소</a:t>
            </a:r>
            <a:r>
              <a:rPr lang="en-US" altLang="ko-KR" dirty="0"/>
              <a:t>: 0.5 ~ 0.8 % </a:t>
            </a:r>
            <a:r>
              <a:rPr lang="ko-KR" altLang="en-US" dirty="0"/>
              <a:t>감소</a:t>
            </a:r>
          </a:p>
        </p:txBody>
      </p:sp>
    </p:spTree>
    <p:extLst>
      <p:ext uri="{BB962C8B-B14F-4D97-AF65-F5344CB8AC3E}">
        <p14:creationId xmlns:p14="http://schemas.microsoft.com/office/powerpoint/2010/main" val="3966203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96CF3F-C932-4F00-A7DF-0E42D996D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DPP-4 inhibitor </a:t>
            </a:r>
            <a:r>
              <a:rPr lang="ko-KR" altLang="en-US" dirty="0"/>
              <a:t>임상적 효과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403BF60-1AED-472F-A518-365BECDF8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</a:t>
            </a:r>
            <a:r>
              <a:rPr lang="ko-KR" altLang="en-US" dirty="0"/>
              <a:t>차 약제인 </a:t>
            </a:r>
            <a:r>
              <a:rPr lang="ko-KR" altLang="en-US" dirty="0" err="1"/>
              <a:t>메트포민과</a:t>
            </a:r>
            <a:r>
              <a:rPr lang="ko-KR" altLang="en-US" dirty="0"/>
              <a:t> 궁합이 좋다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기저질환이 많은 고령환자에서 부담없이 </a:t>
            </a:r>
            <a:r>
              <a:rPr lang="ko-KR" altLang="en-US" dirty="0" err="1"/>
              <a:t>쓸수</a:t>
            </a:r>
            <a:r>
              <a:rPr lang="ko-KR" altLang="en-US" dirty="0"/>
              <a:t> 있다</a:t>
            </a:r>
            <a:r>
              <a:rPr lang="en-US" altLang="ko-KR" dirty="0"/>
              <a:t>. (</a:t>
            </a:r>
            <a:r>
              <a:rPr lang="ko-KR" altLang="en-US" dirty="0"/>
              <a:t>부작용이 적고</a:t>
            </a:r>
            <a:r>
              <a:rPr lang="en-US" altLang="ko-KR" dirty="0"/>
              <a:t>, </a:t>
            </a:r>
            <a:r>
              <a:rPr lang="ko-KR" altLang="en-US" dirty="0"/>
              <a:t>저혈당이 적어서</a:t>
            </a:r>
            <a:r>
              <a:rPr lang="en-US" altLang="ko-KR" dirty="0"/>
              <a:t>)</a:t>
            </a:r>
          </a:p>
          <a:p>
            <a:endParaRPr lang="en-US" altLang="ko-KR" dirty="0"/>
          </a:p>
          <a:p>
            <a:r>
              <a:rPr lang="ko-KR" altLang="en-US" dirty="0"/>
              <a:t>신장기능이 </a:t>
            </a:r>
            <a:r>
              <a:rPr lang="ko-KR" altLang="en-US" dirty="0" err="1"/>
              <a:t>안좋다고</a:t>
            </a:r>
            <a:r>
              <a:rPr lang="ko-KR" altLang="en-US" dirty="0"/>
              <a:t> 사용하기 편하다 </a:t>
            </a:r>
            <a:r>
              <a:rPr lang="en-US" altLang="ko-KR" dirty="0"/>
              <a:t>(</a:t>
            </a:r>
            <a:r>
              <a:rPr lang="ko-KR" altLang="en-US" dirty="0"/>
              <a:t>투석환자에서도 일부약제는 사용 가능</a:t>
            </a:r>
            <a:r>
              <a:rPr lang="en-US" altLang="ko-KR" dirty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7698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96CF3F-C932-4F00-A7DF-0E42D996D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CKD </a:t>
            </a:r>
            <a:r>
              <a:rPr lang="ko-KR" altLang="en-US" dirty="0"/>
              <a:t>에서 용량조절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B9CBF672-7F53-4BDC-A159-415CA6D6310B}"/>
              </a:ext>
            </a:extLst>
          </p:cNvPr>
          <p:cNvGrpSpPr/>
          <p:nvPr/>
        </p:nvGrpSpPr>
        <p:grpSpPr>
          <a:xfrm>
            <a:off x="1514857" y="1639973"/>
            <a:ext cx="9058221" cy="2581116"/>
            <a:chOff x="-9144" y="1639973"/>
            <a:chExt cx="9058221" cy="2581116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25C898A1-9E9F-40FD-B0CF-2949CD3A2A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9317" b="21656"/>
            <a:stretch/>
          </p:blipFill>
          <p:spPr>
            <a:xfrm>
              <a:off x="-9144" y="2180235"/>
              <a:ext cx="9053682" cy="2040854"/>
            </a:xfrm>
            <a:prstGeom prst="rect">
              <a:avLst/>
            </a:prstGeom>
          </p:spPr>
        </p:pic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25EBB2D4-F7C1-48C5-85A3-11CEB2B0DA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190" b="84423"/>
            <a:stretch/>
          </p:blipFill>
          <p:spPr>
            <a:xfrm>
              <a:off x="-4604" y="1639973"/>
              <a:ext cx="9053681" cy="5402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4749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Straight Connector 69">
            <a:extLst>
              <a:ext uri="{FF2B5EF4-FFF2-40B4-BE49-F238E27FC236}">
                <a16:creationId xmlns:a16="http://schemas.microsoft.com/office/drawing/2014/main" id="{25540698-CB2F-4A5C-972F-3A51B5856850}"/>
              </a:ext>
            </a:extLst>
          </p:cNvPr>
          <p:cNvCxnSpPr/>
          <p:nvPr/>
        </p:nvCxnSpPr>
        <p:spPr bwMode="auto">
          <a:xfrm>
            <a:off x="3789548" y="5162381"/>
            <a:ext cx="0" cy="434420"/>
          </a:xfrm>
          <a:prstGeom prst="line">
            <a:avLst/>
          </a:prstGeom>
          <a:noFill/>
          <a:ln w="28575" cap="flat" cmpd="sng" algn="ctr">
            <a:solidFill>
              <a:srgbClr val="83005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70">
            <a:extLst>
              <a:ext uri="{FF2B5EF4-FFF2-40B4-BE49-F238E27FC236}">
                <a16:creationId xmlns:a16="http://schemas.microsoft.com/office/drawing/2014/main" id="{3BA1BAB1-8F73-41BF-81C6-6EE8FFD80C44}"/>
              </a:ext>
            </a:extLst>
          </p:cNvPr>
          <p:cNvCxnSpPr/>
          <p:nvPr/>
        </p:nvCxnSpPr>
        <p:spPr bwMode="auto">
          <a:xfrm>
            <a:off x="3637148" y="5615549"/>
            <a:ext cx="304800" cy="0"/>
          </a:xfrm>
          <a:prstGeom prst="line">
            <a:avLst/>
          </a:prstGeom>
          <a:noFill/>
          <a:ln w="28575" cap="flat" cmpd="sng" algn="ctr">
            <a:solidFill>
              <a:srgbClr val="83005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1" name="Freeform 2">
            <a:extLst>
              <a:ext uri="{FF2B5EF4-FFF2-40B4-BE49-F238E27FC236}">
                <a16:creationId xmlns:a16="http://schemas.microsoft.com/office/drawing/2014/main" id="{BCFA37B8-9D03-4474-862B-F8931FDE30DE}"/>
              </a:ext>
            </a:extLst>
          </p:cNvPr>
          <p:cNvSpPr>
            <a:spLocks/>
          </p:cNvSpPr>
          <p:nvPr/>
        </p:nvSpPr>
        <p:spPr bwMode="gray">
          <a:xfrm>
            <a:off x="4895507" y="3570263"/>
            <a:ext cx="1952720" cy="2182970"/>
          </a:xfrm>
          <a:custGeom>
            <a:avLst/>
            <a:gdLst>
              <a:gd name="T0" fmla="*/ 0 w 1214"/>
              <a:gd name="T1" fmla="*/ 2147483647 h 1864"/>
              <a:gd name="T2" fmla="*/ 2147483647 w 1214"/>
              <a:gd name="T3" fmla="*/ 0 h 1864"/>
              <a:gd name="T4" fmla="*/ 2147483647 w 1214"/>
              <a:gd name="T5" fmla="*/ 2147483647 h 1864"/>
              <a:gd name="T6" fmla="*/ 0 w 1214"/>
              <a:gd name="T7" fmla="*/ 2147483647 h 1864"/>
              <a:gd name="T8" fmla="*/ 0 60000 65536"/>
              <a:gd name="T9" fmla="*/ 0 60000 65536"/>
              <a:gd name="T10" fmla="*/ 0 60000 65536"/>
              <a:gd name="T11" fmla="*/ 0 60000 65536"/>
              <a:gd name="T12" fmla="*/ 0 w 1214"/>
              <a:gd name="T13" fmla="*/ 0 h 1864"/>
              <a:gd name="T14" fmla="*/ 1590 w 1214"/>
              <a:gd name="T15" fmla="*/ 1152 h 1864"/>
              <a:gd name="connsiteX0" fmla="*/ 165 w 9959"/>
              <a:gd name="connsiteY0" fmla="*/ 10000 h 10000"/>
              <a:gd name="connsiteX1" fmla="*/ 0 w 9959"/>
              <a:gd name="connsiteY1" fmla="*/ 8407 h 10000"/>
              <a:gd name="connsiteX2" fmla="*/ 1738 w 9959"/>
              <a:gd name="connsiteY2" fmla="*/ 0 h 10000"/>
              <a:gd name="connsiteX3" fmla="*/ 9959 w 9959"/>
              <a:gd name="connsiteY3" fmla="*/ 8407 h 10000"/>
              <a:gd name="connsiteX4" fmla="*/ 165 w 9959"/>
              <a:gd name="connsiteY4" fmla="*/ 10000 h 10000"/>
              <a:gd name="connsiteX0" fmla="*/ 10000 w 10000"/>
              <a:gd name="connsiteY0" fmla="*/ 8407 h 8407"/>
              <a:gd name="connsiteX1" fmla="*/ 0 w 10000"/>
              <a:gd name="connsiteY1" fmla="*/ 8407 h 8407"/>
              <a:gd name="connsiteX2" fmla="*/ 1745 w 10000"/>
              <a:gd name="connsiteY2" fmla="*/ 0 h 8407"/>
              <a:gd name="connsiteX3" fmla="*/ 10000 w 10000"/>
              <a:gd name="connsiteY3" fmla="*/ 8407 h 8407"/>
              <a:gd name="connsiteX0" fmla="*/ 10000 w 10000"/>
              <a:gd name="connsiteY0" fmla="*/ 10000 h 10740"/>
              <a:gd name="connsiteX1" fmla="*/ 0 w 10000"/>
              <a:gd name="connsiteY1" fmla="*/ 10000 h 10740"/>
              <a:gd name="connsiteX2" fmla="*/ 1745 w 10000"/>
              <a:gd name="connsiteY2" fmla="*/ 0 h 10740"/>
              <a:gd name="connsiteX3" fmla="*/ 10000 w 10000"/>
              <a:gd name="connsiteY3" fmla="*/ 10000 h 10740"/>
              <a:gd name="connsiteX0" fmla="*/ 10000 w 10000"/>
              <a:gd name="connsiteY0" fmla="*/ 10000 h 10000"/>
              <a:gd name="connsiteX1" fmla="*/ 0 w 10000"/>
              <a:gd name="connsiteY1" fmla="*/ 10000 h 10000"/>
              <a:gd name="connsiteX2" fmla="*/ 1745 w 10000"/>
              <a:gd name="connsiteY2" fmla="*/ 0 h 10000"/>
              <a:gd name="connsiteX3" fmla="*/ 10000 w 10000"/>
              <a:gd name="connsiteY3" fmla="*/ 10000 h 10000"/>
              <a:gd name="connsiteX0" fmla="*/ 10124 w 10124"/>
              <a:gd name="connsiteY0" fmla="*/ 10000 h 10000"/>
              <a:gd name="connsiteX1" fmla="*/ 0 w 10124"/>
              <a:gd name="connsiteY1" fmla="*/ 10000 h 10000"/>
              <a:gd name="connsiteX2" fmla="*/ 1745 w 10124"/>
              <a:gd name="connsiteY2" fmla="*/ 0 h 10000"/>
              <a:gd name="connsiteX3" fmla="*/ 10124 w 10124"/>
              <a:gd name="connsiteY3" fmla="*/ 10000 h 10000"/>
              <a:gd name="connsiteX0" fmla="*/ 10174 w 10174"/>
              <a:gd name="connsiteY0" fmla="*/ 10000 h 10000"/>
              <a:gd name="connsiteX1" fmla="*/ 0 w 10174"/>
              <a:gd name="connsiteY1" fmla="*/ 10000 h 10000"/>
              <a:gd name="connsiteX2" fmla="*/ 1795 w 10174"/>
              <a:gd name="connsiteY2" fmla="*/ 0 h 10000"/>
              <a:gd name="connsiteX3" fmla="*/ 10174 w 10174"/>
              <a:gd name="connsiteY3" fmla="*/ 10000 h 10000"/>
              <a:gd name="connsiteX0" fmla="*/ 10174 w 10174"/>
              <a:gd name="connsiteY0" fmla="*/ 8775 h 8775"/>
              <a:gd name="connsiteX1" fmla="*/ 0 w 10174"/>
              <a:gd name="connsiteY1" fmla="*/ 8775 h 8775"/>
              <a:gd name="connsiteX2" fmla="*/ 951 w 10174"/>
              <a:gd name="connsiteY2" fmla="*/ 0 h 8775"/>
              <a:gd name="connsiteX3" fmla="*/ 10174 w 10174"/>
              <a:gd name="connsiteY3" fmla="*/ 8775 h 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74" h="8775">
                <a:moveTo>
                  <a:pt x="10174" y="8775"/>
                </a:moveTo>
                <a:lnTo>
                  <a:pt x="0" y="8775"/>
                </a:lnTo>
                <a:lnTo>
                  <a:pt x="951" y="0"/>
                </a:lnTo>
                <a:lnTo>
                  <a:pt x="10174" y="8775"/>
                </a:lnTo>
                <a:close/>
              </a:path>
            </a:pathLst>
          </a:custGeom>
          <a:gradFill flip="none" rotWithShape="1">
            <a:gsLst>
              <a:gs pos="0">
                <a:srgbClr val="F18B6C">
                  <a:lumMod val="60000"/>
                  <a:lumOff val="40000"/>
                </a:srgbClr>
              </a:gs>
              <a:gs pos="100000">
                <a:srgbClr val="F18B6C">
                  <a:tint val="45000"/>
                  <a:satMod val="220000"/>
                  <a:alpha val="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>
              <a:ln>
                <a:noFill/>
              </a:ln>
              <a:solidFill>
                <a:srgbClr val="308C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Text Box 8">
            <a:extLst>
              <a:ext uri="{FF2B5EF4-FFF2-40B4-BE49-F238E27FC236}">
                <a16:creationId xmlns:a16="http://schemas.microsoft.com/office/drawing/2014/main" id="{B410BB98-11D6-4970-B327-FD4C59C64458}"/>
              </a:ext>
            </a:extLst>
          </p:cNvPr>
          <p:cNvSpPr txBox="1">
            <a:spLocks noChangeArrowheads="1"/>
          </p:cNvSpPr>
          <p:nvPr/>
        </p:nvSpPr>
        <p:spPr bwMode="invGray">
          <a:xfrm>
            <a:off x="4878117" y="5711855"/>
            <a:ext cx="1949450" cy="485775"/>
          </a:xfrm>
          <a:prstGeom prst="rect">
            <a:avLst/>
          </a:prstGeom>
          <a:gradFill rotWithShape="1">
            <a:gsLst>
              <a:gs pos="0">
                <a:srgbClr val="C7C2BA">
                  <a:shade val="51000"/>
                  <a:satMod val="130000"/>
                </a:srgbClr>
              </a:gs>
              <a:gs pos="80000">
                <a:srgbClr val="C7C2BA">
                  <a:shade val="93000"/>
                  <a:satMod val="130000"/>
                </a:srgbClr>
              </a:gs>
              <a:gs pos="100000">
                <a:srgbClr val="C7C2BA">
                  <a:shade val="94000"/>
                  <a:satMod val="135000"/>
                </a:srgbClr>
              </a:gs>
            </a:gsLst>
            <a:lin ang="16200000" scaled="0"/>
          </a:gradFill>
          <a:ln w="28575" cap="flat" cmpd="sng" algn="ctr">
            <a:solidFill>
              <a:srgbClr val="7AB800"/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EC703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GB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SGLT1 and GLUT1</a:t>
            </a:r>
          </a:p>
        </p:txBody>
      </p:sp>
      <p:sp>
        <p:nvSpPr>
          <p:cNvPr id="93" name="Freeform 2">
            <a:extLst>
              <a:ext uri="{FF2B5EF4-FFF2-40B4-BE49-F238E27FC236}">
                <a16:creationId xmlns:a16="http://schemas.microsoft.com/office/drawing/2014/main" id="{8773552F-493B-4C28-A946-A92B23D52BB1}"/>
              </a:ext>
            </a:extLst>
          </p:cNvPr>
          <p:cNvSpPr>
            <a:spLocks/>
          </p:cNvSpPr>
          <p:nvPr/>
        </p:nvSpPr>
        <p:spPr bwMode="gray">
          <a:xfrm>
            <a:off x="2679684" y="3048337"/>
            <a:ext cx="1971676" cy="2703413"/>
          </a:xfrm>
          <a:custGeom>
            <a:avLst/>
            <a:gdLst>
              <a:gd name="T0" fmla="*/ 0 w 1233"/>
              <a:gd name="T1" fmla="*/ 2147483647 h 2001"/>
              <a:gd name="T2" fmla="*/ 2147483647 w 1233"/>
              <a:gd name="T3" fmla="*/ 0 h 2001"/>
              <a:gd name="T4" fmla="*/ 2147483647 w 1233"/>
              <a:gd name="T5" fmla="*/ 2147483647 h 2001"/>
              <a:gd name="T6" fmla="*/ 0 w 1233"/>
              <a:gd name="T7" fmla="*/ 2147483647 h 2001"/>
              <a:gd name="T8" fmla="*/ 0 60000 65536"/>
              <a:gd name="T9" fmla="*/ 0 60000 65536"/>
              <a:gd name="T10" fmla="*/ 0 60000 65536"/>
              <a:gd name="T11" fmla="*/ 0 60000 65536"/>
              <a:gd name="T12" fmla="*/ 0 w 1233"/>
              <a:gd name="T13" fmla="*/ 0 h 2001"/>
              <a:gd name="T14" fmla="*/ 1590 w 1233"/>
              <a:gd name="T15" fmla="*/ 1152 h 2001"/>
              <a:gd name="connsiteX0" fmla="*/ 8 w 10000"/>
              <a:gd name="connsiteY0" fmla="*/ 10000 h 10000"/>
              <a:gd name="connsiteX1" fmla="*/ 0 w 10000"/>
              <a:gd name="connsiteY1" fmla="*/ 8581 h 10000"/>
              <a:gd name="connsiteX2" fmla="*/ 7762 w 10000"/>
              <a:gd name="connsiteY2" fmla="*/ 0 h 10000"/>
              <a:gd name="connsiteX3" fmla="*/ 10000 w 10000"/>
              <a:gd name="connsiteY3" fmla="*/ 8641 h 10000"/>
              <a:gd name="connsiteX4" fmla="*/ 8 w 10000"/>
              <a:gd name="connsiteY4" fmla="*/ 10000 h 10000"/>
              <a:gd name="connsiteX0" fmla="*/ 10000 w 10000"/>
              <a:gd name="connsiteY0" fmla="*/ 8641 h 8641"/>
              <a:gd name="connsiteX1" fmla="*/ 0 w 10000"/>
              <a:gd name="connsiteY1" fmla="*/ 8581 h 8641"/>
              <a:gd name="connsiteX2" fmla="*/ 7762 w 10000"/>
              <a:gd name="connsiteY2" fmla="*/ 0 h 8641"/>
              <a:gd name="connsiteX3" fmla="*/ 10000 w 10000"/>
              <a:gd name="connsiteY3" fmla="*/ 8641 h 8641"/>
              <a:gd name="connsiteX0" fmla="*/ 10146 w 10146"/>
              <a:gd name="connsiteY0" fmla="*/ 11617 h 11617"/>
              <a:gd name="connsiteX1" fmla="*/ 0 w 10146"/>
              <a:gd name="connsiteY1" fmla="*/ 9931 h 11617"/>
              <a:gd name="connsiteX2" fmla="*/ 7762 w 10146"/>
              <a:gd name="connsiteY2" fmla="*/ 0 h 11617"/>
              <a:gd name="connsiteX3" fmla="*/ 10146 w 10146"/>
              <a:gd name="connsiteY3" fmla="*/ 11617 h 11617"/>
              <a:gd name="connsiteX0" fmla="*/ 10146 w 10146"/>
              <a:gd name="connsiteY0" fmla="*/ 11617 h 11617"/>
              <a:gd name="connsiteX1" fmla="*/ 0 w 10146"/>
              <a:gd name="connsiteY1" fmla="*/ 11568 h 11617"/>
              <a:gd name="connsiteX2" fmla="*/ 7762 w 10146"/>
              <a:gd name="connsiteY2" fmla="*/ 0 h 11617"/>
              <a:gd name="connsiteX3" fmla="*/ 10146 w 10146"/>
              <a:gd name="connsiteY3" fmla="*/ 11617 h 11617"/>
              <a:gd name="connsiteX0" fmla="*/ 10073 w 10073"/>
              <a:gd name="connsiteY0" fmla="*/ 11617 h 11617"/>
              <a:gd name="connsiteX1" fmla="*/ 0 w 10073"/>
              <a:gd name="connsiteY1" fmla="*/ 11568 h 11617"/>
              <a:gd name="connsiteX2" fmla="*/ 7762 w 10073"/>
              <a:gd name="connsiteY2" fmla="*/ 0 h 11617"/>
              <a:gd name="connsiteX3" fmla="*/ 10073 w 10073"/>
              <a:gd name="connsiteY3" fmla="*/ 11617 h 1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3" h="11617">
                <a:moveTo>
                  <a:pt x="10073" y="11617"/>
                </a:moveTo>
                <a:lnTo>
                  <a:pt x="0" y="11568"/>
                </a:lnTo>
                <a:lnTo>
                  <a:pt x="7762" y="0"/>
                </a:lnTo>
                <a:lnTo>
                  <a:pt x="10073" y="11617"/>
                </a:lnTo>
                <a:close/>
              </a:path>
            </a:pathLst>
          </a:custGeom>
          <a:gradFill flip="none" rotWithShape="1">
            <a:gsLst>
              <a:gs pos="0">
                <a:srgbClr val="F18B6C">
                  <a:lumMod val="60000"/>
                  <a:lumOff val="40000"/>
                </a:srgbClr>
              </a:gs>
              <a:gs pos="100000">
                <a:srgbClr val="F18B6C">
                  <a:tint val="45000"/>
                  <a:satMod val="220000"/>
                  <a:alpha val="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>
              <a:ln>
                <a:noFill/>
              </a:ln>
              <a:solidFill>
                <a:srgbClr val="308C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Text Box 7">
            <a:extLst>
              <a:ext uri="{FF2B5EF4-FFF2-40B4-BE49-F238E27FC236}">
                <a16:creationId xmlns:a16="http://schemas.microsoft.com/office/drawing/2014/main" id="{340C63A9-15BD-41AE-8BD4-F27B7EF21CCF}"/>
              </a:ext>
            </a:extLst>
          </p:cNvPr>
          <p:cNvSpPr txBox="1">
            <a:spLocks noChangeArrowheads="1"/>
          </p:cNvSpPr>
          <p:nvPr/>
        </p:nvSpPr>
        <p:spPr bwMode="invGray">
          <a:xfrm>
            <a:off x="2666984" y="5721687"/>
            <a:ext cx="1984375" cy="485775"/>
          </a:xfrm>
          <a:prstGeom prst="rect">
            <a:avLst/>
          </a:prstGeom>
          <a:gradFill rotWithShape="1">
            <a:gsLst>
              <a:gs pos="0">
                <a:srgbClr val="4B306A">
                  <a:shade val="51000"/>
                  <a:satMod val="130000"/>
                </a:srgbClr>
              </a:gs>
              <a:gs pos="80000">
                <a:srgbClr val="4B306A">
                  <a:shade val="93000"/>
                  <a:satMod val="130000"/>
                </a:srgbClr>
              </a:gs>
              <a:gs pos="100000">
                <a:srgbClr val="4B306A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306A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C8F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altLang="en-U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SGLT2 and GLUT2</a:t>
            </a:r>
          </a:p>
        </p:txBody>
      </p:sp>
      <p:pic>
        <p:nvPicPr>
          <p:cNvPr id="95" name="Picture 93">
            <a:extLst>
              <a:ext uri="{FF2B5EF4-FFF2-40B4-BE49-F238E27FC236}">
                <a16:creationId xmlns:a16="http://schemas.microsoft.com/office/drawing/2014/main" id="{7499B9DF-AFF7-4C16-89A3-62D5C8206D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73" y="2079968"/>
            <a:ext cx="5248667" cy="3347592"/>
          </a:xfrm>
          <a:prstGeom prst="rect">
            <a:avLst/>
          </a:prstGeom>
        </p:spPr>
      </p:pic>
      <p:sp>
        <p:nvSpPr>
          <p:cNvPr id="96" name="Rectangle 58">
            <a:extLst>
              <a:ext uri="{FF2B5EF4-FFF2-40B4-BE49-F238E27FC236}">
                <a16:creationId xmlns:a16="http://schemas.microsoft.com/office/drawing/2014/main" id="{BB9FE24E-CE89-4DD3-9C86-10D004DF8401}"/>
              </a:ext>
            </a:extLst>
          </p:cNvPr>
          <p:cNvSpPr>
            <a:spLocks noChangeArrowheads="1"/>
          </p:cNvSpPr>
          <p:nvPr/>
        </p:nvSpPr>
        <p:spPr bwMode="gray">
          <a:xfrm>
            <a:off x="7065375" y="1721798"/>
            <a:ext cx="15557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Collecting </a:t>
            </a:r>
            <a:b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duct</a:t>
            </a:r>
          </a:p>
        </p:txBody>
      </p:sp>
      <p:sp>
        <p:nvSpPr>
          <p:cNvPr id="97" name="Rectangle 10">
            <a:extLst>
              <a:ext uri="{FF2B5EF4-FFF2-40B4-BE49-F238E27FC236}">
                <a16:creationId xmlns:a16="http://schemas.microsoft.com/office/drawing/2014/main" id="{8F494453-4870-4420-953D-EE27F0F6241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68151" y="2101963"/>
            <a:ext cx="14351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Proximal </a:t>
            </a:r>
            <a:b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tubule</a:t>
            </a:r>
          </a:p>
        </p:txBody>
      </p:sp>
      <p:sp>
        <p:nvSpPr>
          <p:cNvPr id="98" name="Rectangle 53">
            <a:extLst>
              <a:ext uri="{FF2B5EF4-FFF2-40B4-BE49-F238E27FC236}">
                <a16:creationId xmlns:a16="http://schemas.microsoft.com/office/drawing/2014/main" id="{87F8A3EC-5D95-44C6-A5E5-E7113724435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30913" y="2153826"/>
            <a:ext cx="17399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Glomerulus</a:t>
            </a:r>
          </a:p>
        </p:txBody>
      </p:sp>
      <p:sp>
        <p:nvSpPr>
          <p:cNvPr id="99" name="Rectangle 54">
            <a:extLst>
              <a:ext uri="{FF2B5EF4-FFF2-40B4-BE49-F238E27FC236}">
                <a16:creationId xmlns:a16="http://schemas.microsoft.com/office/drawing/2014/main" id="{B67921BC-FE98-4317-9672-BE9FD93C1565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16055" y="2025520"/>
            <a:ext cx="124618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Distal </a:t>
            </a:r>
            <a:b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tubule</a:t>
            </a:r>
          </a:p>
        </p:txBody>
      </p:sp>
      <p:sp>
        <p:nvSpPr>
          <p:cNvPr id="100" name="AutoShape 37">
            <a:extLst>
              <a:ext uri="{FF2B5EF4-FFF2-40B4-BE49-F238E27FC236}">
                <a16:creationId xmlns:a16="http://schemas.microsoft.com/office/drawing/2014/main" id="{C99CF640-4329-4FDE-B4FB-A6622424088C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22536" y="2471760"/>
            <a:ext cx="1338262" cy="1089025"/>
          </a:xfrm>
          <a:prstGeom prst="rightArrow">
            <a:avLst>
              <a:gd name="adj1" fmla="val 50000"/>
              <a:gd name="adj2" fmla="val 44716"/>
            </a:avLst>
          </a:prstGeom>
          <a:gradFill rotWithShape="1">
            <a:gsLst>
              <a:gs pos="0">
                <a:srgbClr val="F0AB00">
                  <a:shade val="51000"/>
                  <a:satMod val="130000"/>
                </a:srgbClr>
              </a:gs>
              <a:gs pos="80000">
                <a:srgbClr val="F0AB00">
                  <a:shade val="93000"/>
                  <a:satMod val="130000"/>
                </a:srgbClr>
              </a:gs>
              <a:gs pos="100000">
                <a:srgbClr val="F0AB00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0AB00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Glucose</a:t>
            </a:r>
            <a:br>
              <a:rPr kumimoji="0" lang="en-GB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kumimoji="0" lang="en-GB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filtration</a:t>
            </a:r>
          </a:p>
        </p:txBody>
      </p:sp>
      <p:sp>
        <p:nvSpPr>
          <p:cNvPr id="101" name="Freeform 60">
            <a:extLst>
              <a:ext uri="{FF2B5EF4-FFF2-40B4-BE49-F238E27FC236}">
                <a16:creationId xmlns:a16="http://schemas.microsoft.com/office/drawing/2014/main" id="{6D94753A-277F-4072-82C2-02FAD3A1FA66}"/>
              </a:ext>
            </a:extLst>
          </p:cNvPr>
          <p:cNvSpPr>
            <a:spLocks/>
          </p:cNvSpPr>
          <p:nvPr/>
        </p:nvSpPr>
        <p:spPr bwMode="gray">
          <a:xfrm>
            <a:off x="2991448" y="3148552"/>
            <a:ext cx="1287462" cy="1195387"/>
          </a:xfrm>
          <a:custGeom>
            <a:avLst/>
            <a:gdLst>
              <a:gd name="T0" fmla="*/ 2147483647 w 868"/>
              <a:gd name="T1" fmla="*/ 0 h 460"/>
              <a:gd name="T2" fmla="*/ 2147483647 w 868"/>
              <a:gd name="T3" fmla="*/ 2147483647 h 460"/>
              <a:gd name="T4" fmla="*/ 2147483647 w 868"/>
              <a:gd name="T5" fmla="*/ 2147483647 h 460"/>
              <a:gd name="T6" fmla="*/ 0 w 868"/>
              <a:gd name="T7" fmla="*/ 2147483647 h 460"/>
              <a:gd name="T8" fmla="*/ 0 60000 65536"/>
              <a:gd name="T9" fmla="*/ 0 60000 65536"/>
              <a:gd name="T10" fmla="*/ 0 60000 65536"/>
              <a:gd name="T11" fmla="*/ 0 60000 65536"/>
              <a:gd name="T12" fmla="*/ 0 w 868"/>
              <a:gd name="T13" fmla="*/ 0 h 460"/>
              <a:gd name="T14" fmla="*/ 868 w 868"/>
              <a:gd name="T15" fmla="*/ 460 h 4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8" h="460">
                <a:moveTo>
                  <a:pt x="853" y="0"/>
                </a:moveTo>
                <a:cubicBezTo>
                  <a:pt x="848" y="42"/>
                  <a:pt x="868" y="181"/>
                  <a:pt x="821" y="252"/>
                </a:cubicBezTo>
                <a:cubicBezTo>
                  <a:pt x="774" y="323"/>
                  <a:pt x="710" y="396"/>
                  <a:pt x="573" y="428"/>
                </a:cubicBezTo>
                <a:cubicBezTo>
                  <a:pt x="436" y="460"/>
                  <a:pt x="119" y="439"/>
                  <a:pt x="0" y="442"/>
                </a:cubicBezTo>
              </a:path>
            </a:pathLst>
          </a:custGeom>
          <a:noFill/>
          <a:ln w="177800">
            <a:solidFill>
              <a:srgbClr val="ECCC7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Rectangle 13">
            <a:extLst>
              <a:ext uri="{FF2B5EF4-FFF2-40B4-BE49-F238E27FC236}">
                <a16:creationId xmlns:a16="http://schemas.microsoft.com/office/drawing/2014/main" id="{F364A0BF-C224-4AA5-B232-65D2CE0E5889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16973" y="2948527"/>
            <a:ext cx="536575" cy="269875"/>
          </a:xfrm>
          <a:prstGeom prst="rect">
            <a:avLst/>
          </a:prstGeom>
          <a:gradFill rotWithShape="1">
            <a:gsLst>
              <a:gs pos="0">
                <a:srgbClr val="4B306A">
                  <a:shade val="51000"/>
                  <a:satMod val="130000"/>
                </a:srgbClr>
              </a:gs>
              <a:gs pos="80000">
                <a:srgbClr val="4B306A">
                  <a:shade val="93000"/>
                  <a:satMod val="130000"/>
                </a:srgbClr>
              </a:gs>
              <a:gs pos="100000">
                <a:srgbClr val="4B306A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306A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18000" tIns="10800" rIns="18000" bIns="10800" anchor="ctr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S1</a:t>
            </a:r>
            <a:endParaRPr kumimoji="0" lang="en-US" alt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3" name="Freeform 61">
            <a:extLst>
              <a:ext uri="{FF2B5EF4-FFF2-40B4-BE49-F238E27FC236}">
                <a16:creationId xmlns:a16="http://schemas.microsoft.com/office/drawing/2014/main" id="{FC9314CB-96BD-4EBD-8056-B374B21708E1}"/>
              </a:ext>
            </a:extLst>
          </p:cNvPr>
          <p:cNvSpPr>
            <a:spLocks/>
          </p:cNvSpPr>
          <p:nvPr/>
        </p:nvSpPr>
        <p:spPr bwMode="gray">
          <a:xfrm>
            <a:off x="2883296" y="3575893"/>
            <a:ext cx="2038350" cy="1047750"/>
          </a:xfrm>
          <a:custGeom>
            <a:avLst/>
            <a:gdLst>
              <a:gd name="T0" fmla="*/ 2147483647 w 1284"/>
              <a:gd name="T1" fmla="*/ 0 h 732"/>
              <a:gd name="T2" fmla="*/ 2147483647 w 1284"/>
              <a:gd name="T3" fmla="*/ 2147483647 h 732"/>
              <a:gd name="T4" fmla="*/ 2147483647 w 1284"/>
              <a:gd name="T5" fmla="*/ 2147483647 h 732"/>
              <a:gd name="T6" fmla="*/ 2147483647 w 1284"/>
              <a:gd name="T7" fmla="*/ 2147483647 h 732"/>
              <a:gd name="T8" fmla="*/ 0 w 1284"/>
              <a:gd name="T9" fmla="*/ 2147483647 h 7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84"/>
              <a:gd name="T16" fmla="*/ 0 h 732"/>
              <a:gd name="T17" fmla="*/ 1284 w 1284"/>
              <a:gd name="T18" fmla="*/ 732 h 7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84" h="732">
                <a:moveTo>
                  <a:pt x="1273" y="0"/>
                </a:moveTo>
                <a:cubicBezTo>
                  <a:pt x="1268" y="89"/>
                  <a:pt x="1284" y="415"/>
                  <a:pt x="1241" y="532"/>
                </a:cubicBezTo>
                <a:cubicBezTo>
                  <a:pt x="1198" y="649"/>
                  <a:pt x="1143" y="668"/>
                  <a:pt x="1017" y="700"/>
                </a:cubicBezTo>
                <a:cubicBezTo>
                  <a:pt x="891" y="732"/>
                  <a:pt x="656" y="723"/>
                  <a:pt x="487" y="727"/>
                </a:cubicBezTo>
                <a:cubicBezTo>
                  <a:pt x="318" y="731"/>
                  <a:pt x="101" y="727"/>
                  <a:pt x="0" y="727"/>
                </a:cubicBezTo>
              </a:path>
            </a:pathLst>
          </a:custGeom>
          <a:noFill/>
          <a:ln w="69850">
            <a:solidFill>
              <a:srgbClr val="ECCC7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Text Box 70">
            <a:extLst>
              <a:ext uri="{FF2B5EF4-FFF2-40B4-BE49-F238E27FC236}">
                <a16:creationId xmlns:a16="http://schemas.microsoft.com/office/drawing/2014/main" id="{003C2BF1-3AAB-43C5-A2DF-D28BCF3DE79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756546" y="3470455"/>
            <a:ext cx="555625" cy="279400"/>
          </a:xfrm>
          <a:prstGeom prst="rect">
            <a:avLst/>
          </a:prstGeom>
          <a:gradFill rotWithShape="1">
            <a:gsLst>
              <a:gs pos="0">
                <a:srgbClr val="F0AB00">
                  <a:shade val="51000"/>
                  <a:satMod val="130000"/>
                </a:srgbClr>
              </a:gs>
              <a:gs pos="80000">
                <a:srgbClr val="F0AB00">
                  <a:shade val="93000"/>
                  <a:satMod val="130000"/>
                </a:srgbClr>
              </a:gs>
              <a:gs pos="100000">
                <a:srgbClr val="F0AB00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0AB00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18000" tIns="10800" rIns="18000" bIns="10800" anchor="ctr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S3</a:t>
            </a:r>
            <a:endParaRPr kumimoji="0" lang="en-GB" alt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5" name="Rectangle 55">
            <a:extLst>
              <a:ext uri="{FF2B5EF4-FFF2-40B4-BE49-F238E27FC236}">
                <a16:creationId xmlns:a16="http://schemas.microsoft.com/office/drawing/2014/main" id="{8C7CB3F2-8033-4659-8982-8F5641770313}"/>
              </a:ext>
            </a:extLst>
          </p:cNvPr>
          <p:cNvSpPr>
            <a:spLocks noChangeArrowheads="1"/>
          </p:cNvSpPr>
          <p:nvPr/>
        </p:nvSpPr>
        <p:spPr bwMode="gray">
          <a:xfrm>
            <a:off x="5501650" y="5217944"/>
            <a:ext cx="1357312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Loop </a:t>
            </a:r>
            <a:b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of </a:t>
            </a:r>
            <a:r>
              <a:rPr kumimoji="0" lang="en-US" alt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Henle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6" name="AutoShape 63">
            <a:extLst>
              <a:ext uri="{FF2B5EF4-FFF2-40B4-BE49-F238E27FC236}">
                <a16:creationId xmlns:a16="http://schemas.microsoft.com/office/drawing/2014/main" id="{7551FB21-CAFA-410B-9AB4-CE62123F8EAB}"/>
              </a:ext>
            </a:extLst>
          </p:cNvPr>
          <p:cNvSpPr>
            <a:spLocks noChangeArrowheads="1"/>
          </p:cNvSpPr>
          <p:nvPr/>
        </p:nvSpPr>
        <p:spPr bwMode="gray">
          <a:xfrm>
            <a:off x="938033" y="3781447"/>
            <a:ext cx="2112963" cy="1169987"/>
          </a:xfrm>
          <a:prstGeom prst="leftArrow">
            <a:avLst>
              <a:gd name="adj1" fmla="val 49861"/>
              <a:gd name="adj2" fmla="val 37666"/>
            </a:avLst>
          </a:prstGeom>
          <a:gradFill rotWithShape="1">
            <a:gsLst>
              <a:gs pos="0">
                <a:srgbClr val="F0AB00">
                  <a:shade val="51000"/>
                  <a:satMod val="130000"/>
                </a:srgbClr>
              </a:gs>
              <a:gs pos="80000">
                <a:srgbClr val="F0AB00">
                  <a:shade val="93000"/>
                  <a:satMod val="130000"/>
                </a:srgbClr>
              </a:gs>
              <a:gs pos="100000">
                <a:srgbClr val="F0AB00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0AB00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Glucose</a:t>
            </a:r>
            <a:br>
              <a:rPr kumimoji="0" lang="en-GB" alt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kumimoji="0" lang="en-GB" alt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reabsorption</a:t>
            </a:r>
          </a:p>
        </p:txBody>
      </p:sp>
      <p:sp>
        <p:nvSpPr>
          <p:cNvPr id="107" name="Hexagon 107">
            <a:extLst>
              <a:ext uri="{FF2B5EF4-FFF2-40B4-BE49-F238E27FC236}">
                <a16:creationId xmlns:a16="http://schemas.microsoft.com/office/drawing/2014/main" id="{143BE473-A276-4CA6-B556-F2DCC5200E2B}"/>
              </a:ext>
            </a:extLst>
          </p:cNvPr>
          <p:cNvSpPr/>
          <p:nvPr/>
        </p:nvSpPr>
        <p:spPr bwMode="auto">
          <a:xfrm rot="5400000">
            <a:off x="3594143" y="2703203"/>
            <a:ext cx="80966" cy="74895"/>
          </a:xfrm>
          <a:prstGeom prst="hexagon">
            <a:avLst/>
          </a:prstGeom>
          <a:gradFill rotWithShape="1">
            <a:gsLst>
              <a:gs pos="0">
                <a:srgbClr val="8FC6FF"/>
              </a:gs>
              <a:gs pos="80000">
                <a:srgbClr val="8FC6FF">
                  <a:lumMod val="75000"/>
                </a:srgbClr>
              </a:gs>
              <a:gs pos="100000">
                <a:srgbClr val="8FC6FF">
                  <a:lumMod val="90000"/>
                </a:srgbClr>
              </a:gs>
            </a:gsLst>
            <a:lin ang="5400000" scaled="0"/>
          </a:gradFill>
          <a:ln w="3175">
            <a:solidFill>
              <a:srgbClr val="FFFFFF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127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0" cap="none" spc="0" normalizeH="0" baseline="0" noProof="0">
              <a:ln>
                <a:noFill/>
              </a:ln>
              <a:solidFill>
                <a:srgbClr val="308C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Hexagon 108">
            <a:extLst>
              <a:ext uri="{FF2B5EF4-FFF2-40B4-BE49-F238E27FC236}">
                <a16:creationId xmlns:a16="http://schemas.microsoft.com/office/drawing/2014/main" id="{E338FCED-C25C-4DC7-A6B1-F92DEF3AAEF3}"/>
              </a:ext>
            </a:extLst>
          </p:cNvPr>
          <p:cNvSpPr/>
          <p:nvPr/>
        </p:nvSpPr>
        <p:spPr bwMode="auto">
          <a:xfrm rot="5400000">
            <a:off x="2797218" y="3040543"/>
            <a:ext cx="80966" cy="74895"/>
          </a:xfrm>
          <a:prstGeom prst="hexagon">
            <a:avLst/>
          </a:prstGeom>
          <a:gradFill rotWithShape="1">
            <a:gsLst>
              <a:gs pos="0">
                <a:srgbClr val="8FC6FF"/>
              </a:gs>
              <a:gs pos="80000">
                <a:srgbClr val="8FC6FF">
                  <a:lumMod val="75000"/>
                </a:srgbClr>
              </a:gs>
              <a:gs pos="100000">
                <a:srgbClr val="8FC6FF">
                  <a:lumMod val="90000"/>
                </a:srgbClr>
              </a:gs>
            </a:gsLst>
            <a:lin ang="5400000" scaled="0"/>
          </a:gradFill>
          <a:ln w="3175">
            <a:solidFill>
              <a:srgbClr val="FFFFFF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127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0" cap="none" spc="0" normalizeH="0" baseline="0" noProof="0">
              <a:ln>
                <a:noFill/>
              </a:ln>
              <a:solidFill>
                <a:srgbClr val="308C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Hexagon 109">
            <a:extLst>
              <a:ext uri="{FF2B5EF4-FFF2-40B4-BE49-F238E27FC236}">
                <a16:creationId xmlns:a16="http://schemas.microsoft.com/office/drawing/2014/main" id="{F4BBC68E-DF33-47FA-8DDE-9F0F98CAD2EF}"/>
              </a:ext>
            </a:extLst>
          </p:cNvPr>
          <p:cNvSpPr/>
          <p:nvPr/>
        </p:nvSpPr>
        <p:spPr bwMode="auto">
          <a:xfrm rot="5400000">
            <a:off x="2712287" y="2793691"/>
            <a:ext cx="80966" cy="74895"/>
          </a:xfrm>
          <a:prstGeom prst="hexagon">
            <a:avLst/>
          </a:prstGeom>
          <a:gradFill rotWithShape="1">
            <a:gsLst>
              <a:gs pos="0">
                <a:srgbClr val="8FC6FF"/>
              </a:gs>
              <a:gs pos="80000">
                <a:srgbClr val="8FC6FF">
                  <a:lumMod val="75000"/>
                </a:srgbClr>
              </a:gs>
              <a:gs pos="100000">
                <a:srgbClr val="8FC6FF">
                  <a:lumMod val="90000"/>
                </a:srgbClr>
              </a:gs>
            </a:gsLst>
            <a:lin ang="5400000" scaled="0"/>
          </a:gradFill>
          <a:ln w="3175">
            <a:solidFill>
              <a:srgbClr val="FFFFFF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127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0" cap="none" spc="0" normalizeH="0" baseline="0" noProof="0">
              <a:ln>
                <a:noFill/>
              </a:ln>
              <a:solidFill>
                <a:srgbClr val="308C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Hexagon 110">
            <a:extLst>
              <a:ext uri="{FF2B5EF4-FFF2-40B4-BE49-F238E27FC236}">
                <a16:creationId xmlns:a16="http://schemas.microsoft.com/office/drawing/2014/main" id="{84C061DA-17F7-4552-9DAF-0BAE15A78333}"/>
              </a:ext>
            </a:extLst>
          </p:cNvPr>
          <p:cNvSpPr/>
          <p:nvPr/>
        </p:nvSpPr>
        <p:spPr bwMode="auto">
          <a:xfrm rot="5400000">
            <a:off x="2626561" y="3068324"/>
            <a:ext cx="80966" cy="74895"/>
          </a:xfrm>
          <a:prstGeom prst="hexagon">
            <a:avLst/>
          </a:prstGeom>
          <a:gradFill rotWithShape="1">
            <a:gsLst>
              <a:gs pos="0">
                <a:srgbClr val="8FC6FF"/>
              </a:gs>
              <a:gs pos="80000">
                <a:srgbClr val="8FC6FF">
                  <a:lumMod val="75000"/>
                </a:srgbClr>
              </a:gs>
              <a:gs pos="100000">
                <a:srgbClr val="8FC6FF">
                  <a:lumMod val="90000"/>
                </a:srgbClr>
              </a:gs>
            </a:gsLst>
            <a:lin ang="5400000" scaled="0"/>
          </a:gradFill>
          <a:ln w="3175">
            <a:solidFill>
              <a:srgbClr val="FFFFFF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127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0" cap="none" spc="0" normalizeH="0" baseline="0" noProof="0">
              <a:ln>
                <a:noFill/>
              </a:ln>
              <a:solidFill>
                <a:srgbClr val="308C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Hexagon 111">
            <a:extLst>
              <a:ext uri="{FF2B5EF4-FFF2-40B4-BE49-F238E27FC236}">
                <a16:creationId xmlns:a16="http://schemas.microsoft.com/office/drawing/2014/main" id="{6D5D11F4-8DB8-4849-A267-7D3292948F5C}"/>
              </a:ext>
            </a:extLst>
          </p:cNvPr>
          <p:cNvSpPr/>
          <p:nvPr/>
        </p:nvSpPr>
        <p:spPr bwMode="auto">
          <a:xfrm rot="5400000">
            <a:off x="2704349" y="3188184"/>
            <a:ext cx="80966" cy="74895"/>
          </a:xfrm>
          <a:prstGeom prst="hexagon">
            <a:avLst/>
          </a:prstGeom>
          <a:gradFill rotWithShape="1">
            <a:gsLst>
              <a:gs pos="0">
                <a:srgbClr val="8FC6FF"/>
              </a:gs>
              <a:gs pos="80000">
                <a:srgbClr val="8FC6FF">
                  <a:lumMod val="75000"/>
                </a:srgbClr>
              </a:gs>
              <a:gs pos="100000">
                <a:srgbClr val="8FC6FF">
                  <a:lumMod val="90000"/>
                </a:srgbClr>
              </a:gs>
            </a:gsLst>
            <a:lin ang="5400000" scaled="0"/>
          </a:gradFill>
          <a:ln w="3175">
            <a:solidFill>
              <a:srgbClr val="FFFFFF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127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0" cap="none" spc="0" normalizeH="0" baseline="0" noProof="0">
              <a:ln>
                <a:noFill/>
              </a:ln>
              <a:solidFill>
                <a:srgbClr val="308C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Hexagon 112">
            <a:extLst>
              <a:ext uri="{FF2B5EF4-FFF2-40B4-BE49-F238E27FC236}">
                <a16:creationId xmlns:a16="http://schemas.microsoft.com/office/drawing/2014/main" id="{CAD67CCC-9EFD-438A-A2C7-9C4E08121223}"/>
              </a:ext>
            </a:extLst>
          </p:cNvPr>
          <p:cNvSpPr/>
          <p:nvPr/>
        </p:nvSpPr>
        <p:spPr bwMode="auto">
          <a:xfrm rot="5400000">
            <a:off x="2521787" y="3187393"/>
            <a:ext cx="80966" cy="74895"/>
          </a:xfrm>
          <a:prstGeom prst="hexagon">
            <a:avLst/>
          </a:prstGeom>
          <a:gradFill rotWithShape="1">
            <a:gsLst>
              <a:gs pos="0">
                <a:srgbClr val="8FC6FF"/>
              </a:gs>
              <a:gs pos="80000">
                <a:srgbClr val="8FC6FF">
                  <a:lumMod val="75000"/>
                </a:srgbClr>
              </a:gs>
              <a:gs pos="100000">
                <a:srgbClr val="8FC6FF">
                  <a:lumMod val="90000"/>
                </a:srgbClr>
              </a:gs>
            </a:gsLst>
            <a:lin ang="5400000" scaled="0"/>
          </a:gradFill>
          <a:ln w="3175">
            <a:solidFill>
              <a:srgbClr val="FFFFFF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127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0" cap="none" spc="0" normalizeH="0" baseline="0" noProof="0">
              <a:ln>
                <a:noFill/>
              </a:ln>
              <a:solidFill>
                <a:srgbClr val="308C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Hexagon 113">
            <a:extLst>
              <a:ext uri="{FF2B5EF4-FFF2-40B4-BE49-F238E27FC236}">
                <a16:creationId xmlns:a16="http://schemas.microsoft.com/office/drawing/2014/main" id="{42B464FC-02FF-44B9-A80C-7B77401AC7EA}"/>
              </a:ext>
            </a:extLst>
          </p:cNvPr>
          <p:cNvSpPr/>
          <p:nvPr/>
        </p:nvSpPr>
        <p:spPr bwMode="auto">
          <a:xfrm rot="5400000">
            <a:off x="2441622" y="2860368"/>
            <a:ext cx="80966" cy="74895"/>
          </a:xfrm>
          <a:prstGeom prst="hexagon">
            <a:avLst/>
          </a:prstGeom>
          <a:gradFill rotWithShape="1">
            <a:gsLst>
              <a:gs pos="0">
                <a:srgbClr val="8FC6FF"/>
              </a:gs>
              <a:gs pos="80000">
                <a:srgbClr val="8FC6FF">
                  <a:lumMod val="75000"/>
                </a:srgbClr>
              </a:gs>
              <a:gs pos="100000">
                <a:srgbClr val="8FC6FF">
                  <a:lumMod val="90000"/>
                </a:srgbClr>
              </a:gs>
            </a:gsLst>
            <a:lin ang="5400000" scaled="0"/>
          </a:gradFill>
          <a:ln w="3175">
            <a:solidFill>
              <a:srgbClr val="FFFFFF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127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0" cap="none" spc="0" normalizeH="0" baseline="0" noProof="0">
              <a:ln>
                <a:noFill/>
              </a:ln>
              <a:solidFill>
                <a:srgbClr val="308C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Hexagon 114">
            <a:extLst>
              <a:ext uri="{FF2B5EF4-FFF2-40B4-BE49-F238E27FC236}">
                <a16:creationId xmlns:a16="http://schemas.microsoft.com/office/drawing/2014/main" id="{048FD35B-F202-48CB-9C30-8D213B550835}"/>
              </a:ext>
            </a:extLst>
          </p:cNvPr>
          <p:cNvSpPr/>
          <p:nvPr/>
        </p:nvSpPr>
        <p:spPr bwMode="auto">
          <a:xfrm rot="5400000">
            <a:off x="2432887" y="3041340"/>
            <a:ext cx="80966" cy="74895"/>
          </a:xfrm>
          <a:prstGeom prst="hexagon">
            <a:avLst/>
          </a:prstGeom>
          <a:gradFill rotWithShape="1">
            <a:gsLst>
              <a:gs pos="0">
                <a:srgbClr val="8FC6FF"/>
              </a:gs>
              <a:gs pos="80000">
                <a:srgbClr val="8FC6FF">
                  <a:lumMod val="75000"/>
                </a:srgbClr>
              </a:gs>
              <a:gs pos="100000">
                <a:srgbClr val="8FC6FF">
                  <a:lumMod val="90000"/>
                </a:srgbClr>
              </a:gs>
            </a:gsLst>
            <a:lin ang="5400000" scaled="0"/>
          </a:gradFill>
          <a:ln w="3175">
            <a:solidFill>
              <a:srgbClr val="FFFFFF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127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0" cap="none" spc="0" normalizeH="0" baseline="0" noProof="0">
              <a:ln>
                <a:noFill/>
              </a:ln>
              <a:solidFill>
                <a:srgbClr val="308C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Hexagon 115">
            <a:extLst>
              <a:ext uri="{FF2B5EF4-FFF2-40B4-BE49-F238E27FC236}">
                <a16:creationId xmlns:a16="http://schemas.microsoft.com/office/drawing/2014/main" id="{BBA3E822-D0AD-4B56-8D32-8617E8E24072}"/>
              </a:ext>
            </a:extLst>
          </p:cNvPr>
          <p:cNvSpPr/>
          <p:nvPr/>
        </p:nvSpPr>
        <p:spPr bwMode="auto">
          <a:xfrm rot="5400000">
            <a:off x="3382213" y="2951645"/>
            <a:ext cx="80966" cy="74895"/>
          </a:xfrm>
          <a:prstGeom prst="hexagon">
            <a:avLst/>
          </a:prstGeom>
          <a:gradFill rotWithShape="1">
            <a:gsLst>
              <a:gs pos="0">
                <a:srgbClr val="8FC6FF"/>
              </a:gs>
              <a:gs pos="80000">
                <a:srgbClr val="8FC6FF">
                  <a:lumMod val="75000"/>
                </a:srgbClr>
              </a:gs>
              <a:gs pos="100000">
                <a:srgbClr val="8FC6FF">
                  <a:lumMod val="90000"/>
                </a:srgbClr>
              </a:gs>
            </a:gsLst>
            <a:lin ang="5400000" scaled="0"/>
          </a:gradFill>
          <a:ln w="3175">
            <a:solidFill>
              <a:srgbClr val="FFFFFF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127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0" cap="none" spc="0" normalizeH="0" baseline="0" noProof="0">
              <a:ln>
                <a:noFill/>
              </a:ln>
              <a:solidFill>
                <a:srgbClr val="308C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Hexagon 116">
            <a:extLst>
              <a:ext uri="{FF2B5EF4-FFF2-40B4-BE49-F238E27FC236}">
                <a16:creationId xmlns:a16="http://schemas.microsoft.com/office/drawing/2014/main" id="{601158F0-2C87-42D1-B68F-EEB26BB095BB}"/>
              </a:ext>
            </a:extLst>
          </p:cNvPr>
          <p:cNvSpPr/>
          <p:nvPr/>
        </p:nvSpPr>
        <p:spPr bwMode="auto">
          <a:xfrm rot="5400000">
            <a:off x="3521118" y="2867511"/>
            <a:ext cx="80966" cy="74895"/>
          </a:xfrm>
          <a:prstGeom prst="hexagon">
            <a:avLst/>
          </a:prstGeom>
          <a:gradFill rotWithShape="1">
            <a:gsLst>
              <a:gs pos="0">
                <a:srgbClr val="8FC6FF"/>
              </a:gs>
              <a:gs pos="80000">
                <a:srgbClr val="8FC6FF">
                  <a:lumMod val="75000"/>
                </a:srgbClr>
              </a:gs>
              <a:gs pos="100000">
                <a:srgbClr val="8FC6FF">
                  <a:lumMod val="90000"/>
                </a:srgbClr>
              </a:gs>
            </a:gsLst>
            <a:lin ang="5400000" scaled="0"/>
          </a:gradFill>
          <a:ln w="3175">
            <a:solidFill>
              <a:srgbClr val="FFFFFF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127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0" cap="none" spc="0" normalizeH="0" baseline="0" noProof="0">
              <a:ln>
                <a:noFill/>
              </a:ln>
              <a:solidFill>
                <a:srgbClr val="308C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Hexagon 117">
            <a:extLst>
              <a:ext uri="{FF2B5EF4-FFF2-40B4-BE49-F238E27FC236}">
                <a16:creationId xmlns:a16="http://schemas.microsoft.com/office/drawing/2014/main" id="{4786C6F6-9D17-4C78-B4EB-BDBB88306D33}"/>
              </a:ext>
            </a:extLst>
          </p:cNvPr>
          <p:cNvSpPr/>
          <p:nvPr/>
        </p:nvSpPr>
        <p:spPr bwMode="auto">
          <a:xfrm rot="5400000">
            <a:off x="4125955" y="2793693"/>
            <a:ext cx="80966" cy="74895"/>
          </a:xfrm>
          <a:prstGeom prst="hexagon">
            <a:avLst/>
          </a:prstGeom>
          <a:gradFill rotWithShape="1">
            <a:gsLst>
              <a:gs pos="0">
                <a:srgbClr val="8FC6FF"/>
              </a:gs>
              <a:gs pos="80000">
                <a:srgbClr val="8FC6FF">
                  <a:lumMod val="75000"/>
                </a:srgbClr>
              </a:gs>
              <a:gs pos="100000">
                <a:srgbClr val="8FC6FF">
                  <a:lumMod val="90000"/>
                </a:srgbClr>
              </a:gs>
            </a:gsLst>
            <a:lin ang="5400000" scaled="0"/>
          </a:gradFill>
          <a:ln w="3175">
            <a:solidFill>
              <a:srgbClr val="FFFFFF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127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0" cap="none" spc="0" normalizeH="0" baseline="0" noProof="0">
              <a:ln>
                <a:noFill/>
              </a:ln>
              <a:solidFill>
                <a:srgbClr val="308C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Hexagon 118">
            <a:extLst>
              <a:ext uri="{FF2B5EF4-FFF2-40B4-BE49-F238E27FC236}">
                <a16:creationId xmlns:a16="http://schemas.microsoft.com/office/drawing/2014/main" id="{27BABDA2-58FF-4BAB-95CE-CA93A0167B26}"/>
              </a:ext>
            </a:extLst>
          </p:cNvPr>
          <p:cNvSpPr/>
          <p:nvPr/>
        </p:nvSpPr>
        <p:spPr bwMode="auto">
          <a:xfrm rot="5400000">
            <a:off x="3651293" y="2553186"/>
            <a:ext cx="80966" cy="74895"/>
          </a:xfrm>
          <a:prstGeom prst="hexagon">
            <a:avLst/>
          </a:prstGeom>
          <a:gradFill rotWithShape="1">
            <a:gsLst>
              <a:gs pos="0">
                <a:srgbClr val="8FC6FF"/>
              </a:gs>
              <a:gs pos="80000">
                <a:srgbClr val="8FC6FF">
                  <a:lumMod val="75000"/>
                </a:srgbClr>
              </a:gs>
              <a:gs pos="100000">
                <a:srgbClr val="8FC6FF">
                  <a:lumMod val="90000"/>
                </a:srgbClr>
              </a:gs>
            </a:gsLst>
            <a:lin ang="5400000" scaled="0"/>
          </a:gradFill>
          <a:ln w="3175">
            <a:solidFill>
              <a:srgbClr val="FFFFFF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127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0" cap="none" spc="0" normalizeH="0" baseline="0" noProof="0">
              <a:ln>
                <a:noFill/>
              </a:ln>
              <a:solidFill>
                <a:srgbClr val="308C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Hexagon 119">
            <a:extLst>
              <a:ext uri="{FF2B5EF4-FFF2-40B4-BE49-F238E27FC236}">
                <a16:creationId xmlns:a16="http://schemas.microsoft.com/office/drawing/2014/main" id="{33E6CEFA-BED8-446A-8583-0F05086A1411}"/>
              </a:ext>
            </a:extLst>
          </p:cNvPr>
          <p:cNvSpPr/>
          <p:nvPr/>
        </p:nvSpPr>
        <p:spPr bwMode="auto">
          <a:xfrm rot="5400000">
            <a:off x="3806074" y="2467462"/>
            <a:ext cx="80966" cy="74895"/>
          </a:xfrm>
          <a:prstGeom prst="hexagon">
            <a:avLst/>
          </a:prstGeom>
          <a:gradFill rotWithShape="1">
            <a:gsLst>
              <a:gs pos="0">
                <a:srgbClr val="8FC6FF"/>
              </a:gs>
              <a:gs pos="80000">
                <a:srgbClr val="8FC6FF">
                  <a:lumMod val="75000"/>
                </a:srgbClr>
              </a:gs>
              <a:gs pos="100000">
                <a:srgbClr val="8FC6FF">
                  <a:lumMod val="90000"/>
                </a:srgbClr>
              </a:gs>
            </a:gsLst>
            <a:lin ang="5400000" scaled="0"/>
          </a:gradFill>
          <a:ln w="3175">
            <a:solidFill>
              <a:srgbClr val="FFFFFF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127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0" cap="none" spc="0" normalizeH="0" baseline="0" noProof="0">
              <a:ln>
                <a:noFill/>
              </a:ln>
              <a:solidFill>
                <a:srgbClr val="308C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Hexagon 120">
            <a:extLst>
              <a:ext uri="{FF2B5EF4-FFF2-40B4-BE49-F238E27FC236}">
                <a16:creationId xmlns:a16="http://schemas.microsoft.com/office/drawing/2014/main" id="{2D4BF498-89C7-476E-938B-5A5DF0A26880}"/>
              </a:ext>
            </a:extLst>
          </p:cNvPr>
          <p:cNvSpPr/>
          <p:nvPr/>
        </p:nvSpPr>
        <p:spPr bwMode="auto">
          <a:xfrm rot="5400000">
            <a:off x="3958474" y="2457938"/>
            <a:ext cx="80966" cy="74895"/>
          </a:xfrm>
          <a:prstGeom prst="hexagon">
            <a:avLst/>
          </a:prstGeom>
          <a:gradFill rotWithShape="1">
            <a:gsLst>
              <a:gs pos="0">
                <a:srgbClr val="8FC6FF"/>
              </a:gs>
              <a:gs pos="80000">
                <a:srgbClr val="8FC6FF">
                  <a:lumMod val="75000"/>
                </a:srgbClr>
              </a:gs>
              <a:gs pos="100000">
                <a:srgbClr val="8FC6FF">
                  <a:lumMod val="90000"/>
                </a:srgbClr>
              </a:gs>
            </a:gsLst>
            <a:lin ang="5400000" scaled="0"/>
          </a:gradFill>
          <a:ln w="3175">
            <a:solidFill>
              <a:srgbClr val="FFFFFF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127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0" cap="none" spc="0" normalizeH="0" baseline="0" noProof="0">
              <a:ln>
                <a:noFill/>
              </a:ln>
              <a:solidFill>
                <a:srgbClr val="308C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Hexagon 121">
            <a:extLst>
              <a:ext uri="{FF2B5EF4-FFF2-40B4-BE49-F238E27FC236}">
                <a16:creationId xmlns:a16="http://schemas.microsoft.com/office/drawing/2014/main" id="{C3705477-FACD-4D86-8640-1AB454947E00}"/>
              </a:ext>
            </a:extLst>
          </p:cNvPr>
          <p:cNvSpPr/>
          <p:nvPr/>
        </p:nvSpPr>
        <p:spPr bwMode="auto">
          <a:xfrm rot="5400000">
            <a:off x="4041817" y="2565095"/>
            <a:ext cx="80966" cy="74895"/>
          </a:xfrm>
          <a:prstGeom prst="hexagon">
            <a:avLst/>
          </a:prstGeom>
          <a:gradFill rotWithShape="1">
            <a:gsLst>
              <a:gs pos="0">
                <a:srgbClr val="8FC6FF"/>
              </a:gs>
              <a:gs pos="80000">
                <a:srgbClr val="8FC6FF">
                  <a:lumMod val="75000"/>
                </a:srgbClr>
              </a:gs>
              <a:gs pos="100000">
                <a:srgbClr val="8FC6FF">
                  <a:lumMod val="90000"/>
                </a:srgbClr>
              </a:gs>
            </a:gsLst>
            <a:lin ang="5400000" scaled="0"/>
          </a:gradFill>
          <a:ln w="3175">
            <a:solidFill>
              <a:srgbClr val="FFFFFF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127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0" cap="none" spc="0" normalizeH="0" baseline="0" noProof="0">
              <a:ln>
                <a:noFill/>
              </a:ln>
              <a:solidFill>
                <a:srgbClr val="308C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Hexagon 122">
            <a:extLst>
              <a:ext uri="{FF2B5EF4-FFF2-40B4-BE49-F238E27FC236}">
                <a16:creationId xmlns:a16="http://schemas.microsoft.com/office/drawing/2014/main" id="{3FFDAF52-A4AB-4336-A069-5B86275FC44E}"/>
              </a:ext>
            </a:extLst>
          </p:cNvPr>
          <p:cNvSpPr/>
          <p:nvPr/>
        </p:nvSpPr>
        <p:spPr bwMode="auto">
          <a:xfrm rot="5400000">
            <a:off x="4122780" y="2681777"/>
            <a:ext cx="80966" cy="74895"/>
          </a:xfrm>
          <a:prstGeom prst="hexagon">
            <a:avLst/>
          </a:prstGeom>
          <a:gradFill rotWithShape="1">
            <a:gsLst>
              <a:gs pos="0">
                <a:srgbClr val="8FC6FF"/>
              </a:gs>
              <a:gs pos="80000">
                <a:srgbClr val="8FC6FF">
                  <a:lumMod val="75000"/>
                </a:srgbClr>
              </a:gs>
              <a:gs pos="100000">
                <a:srgbClr val="8FC6FF">
                  <a:lumMod val="90000"/>
                </a:srgbClr>
              </a:gs>
            </a:gsLst>
            <a:lin ang="5400000" scaled="0"/>
          </a:gradFill>
          <a:ln w="3175">
            <a:solidFill>
              <a:srgbClr val="FFFFFF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127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0" cap="none" spc="0" normalizeH="0" baseline="0" noProof="0">
              <a:ln>
                <a:noFill/>
              </a:ln>
              <a:solidFill>
                <a:srgbClr val="308C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Hexagon 123">
            <a:extLst>
              <a:ext uri="{FF2B5EF4-FFF2-40B4-BE49-F238E27FC236}">
                <a16:creationId xmlns:a16="http://schemas.microsoft.com/office/drawing/2014/main" id="{401126A8-FB74-43BE-839A-A989DB5B92C0}"/>
              </a:ext>
            </a:extLst>
          </p:cNvPr>
          <p:cNvSpPr/>
          <p:nvPr/>
        </p:nvSpPr>
        <p:spPr bwMode="auto">
          <a:xfrm rot="5400000">
            <a:off x="2709906" y="2920693"/>
            <a:ext cx="80966" cy="74895"/>
          </a:xfrm>
          <a:prstGeom prst="hexagon">
            <a:avLst/>
          </a:prstGeom>
          <a:gradFill rotWithShape="1">
            <a:gsLst>
              <a:gs pos="0">
                <a:srgbClr val="8FC6FF"/>
              </a:gs>
              <a:gs pos="80000">
                <a:srgbClr val="8FC6FF">
                  <a:lumMod val="75000"/>
                </a:srgbClr>
              </a:gs>
              <a:gs pos="100000">
                <a:srgbClr val="8FC6FF">
                  <a:lumMod val="90000"/>
                </a:srgbClr>
              </a:gs>
            </a:gsLst>
            <a:lin ang="5400000" scaled="0"/>
          </a:gradFill>
          <a:ln w="3175">
            <a:solidFill>
              <a:srgbClr val="FFFFFF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127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0" cap="none" spc="0" normalizeH="0" baseline="0" noProof="0">
              <a:ln>
                <a:noFill/>
              </a:ln>
              <a:solidFill>
                <a:srgbClr val="308C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Hexagon 124">
            <a:extLst>
              <a:ext uri="{FF2B5EF4-FFF2-40B4-BE49-F238E27FC236}">
                <a16:creationId xmlns:a16="http://schemas.microsoft.com/office/drawing/2014/main" id="{C0B581FD-B41B-449A-9104-0E01CA22CE19}"/>
              </a:ext>
            </a:extLst>
          </p:cNvPr>
          <p:cNvSpPr/>
          <p:nvPr/>
        </p:nvSpPr>
        <p:spPr bwMode="auto">
          <a:xfrm rot="5400000">
            <a:off x="2574174" y="2780200"/>
            <a:ext cx="80966" cy="74895"/>
          </a:xfrm>
          <a:prstGeom prst="hexagon">
            <a:avLst/>
          </a:prstGeom>
          <a:gradFill rotWithShape="1">
            <a:gsLst>
              <a:gs pos="0">
                <a:srgbClr val="8FC6FF"/>
              </a:gs>
              <a:gs pos="80000">
                <a:srgbClr val="8FC6FF">
                  <a:lumMod val="75000"/>
                </a:srgbClr>
              </a:gs>
              <a:gs pos="100000">
                <a:srgbClr val="8FC6FF">
                  <a:lumMod val="90000"/>
                </a:srgbClr>
              </a:gs>
            </a:gsLst>
            <a:lin ang="5400000" scaled="0"/>
          </a:gradFill>
          <a:ln w="3175">
            <a:solidFill>
              <a:srgbClr val="FFFFFF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127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0" cap="none" spc="0" normalizeH="0" baseline="0" noProof="0">
              <a:ln>
                <a:noFill/>
              </a:ln>
              <a:solidFill>
                <a:srgbClr val="308C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Hexagon 125">
            <a:extLst>
              <a:ext uri="{FF2B5EF4-FFF2-40B4-BE49-F238E27FC236}">
                <a16:creationId xmlns:a16="http://schemas.microsoft.com/office/drawing/2014/main" id="{CD039A80-4465-480E-B363-05D26B4C88C7}"/>
              </a:ext>
            </a:extLst>
          </p:cNvPr>
          <p:cNvSpPr/>
          <p:nvPr/>
        </p:nvSpPr>
        <p:spPr bwMode="auto">
          <a:xfrm rot="5400000">
            <a:off x="2569408" y="2946888"/>
            <a:ext cx="80966" cy="74895"/>
          </a:xfrm>
          <a:prstGeom prst="hexagon">
            <a:avLst/>
          </a:prstGeom>
          <a:gradFill rotWithShape="1">
            <a:gsLst>
              <a:gs pos="0">
                <a:srgbClr val="8FC6FF"/>
              </a:gs>
              <a:gs pos="80000">
                <a:srgbClr val="8FC6FF">
                  <a:lumMod val="75000"/>
                </a:srgbClr>
              </a:gs>
              <a:gs pos="100000">
                <a:srgbClr val="8FC6FF">
                  <a:lumMod val="90000"/>
                </a:srgbClr>
              </a:gs>
            </a:gsLst>
            <a:lin ang="5400000" scaled="0"/>
          </a:gradFill>
          <a:ln w="3175">
            <a:solidFill>
              <a:srgbClr val="FFFFFF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127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0" cap="none" spc="0" normalizeH="0" baseline="0" noProof="0">
              <a:ln>
                <a:noFill/>
              </a:ln>
              <a:solidFill>
                <a:srgbClr val="308C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Hexagon 126">
            <a:extLst>
              <a:ext uri="{FF2B5EF4-FFF2-40B4-BE49-F238E27FC236}">
                <a16:creationId xmlns:a16="http://schemas.microsoft.com/office/drawing/2014/main" id="{703CE368-133B-4D6E-B065-29E19173BF0C}"/>
              </a:ext>
            </a:extLst>
          </p:cNvPr>
          <p:cNvSpPr/>
          <p:nvPr/>
        </p:nvSpPr>
        <p:spPr bwMode="auto">
          <a:xfrm rot="5400000">
            <a:off x="2578143" y="3323917"/>
            <a:ext cx="80966" cy="74895"/>
          </a:xfrm>
          <a:prstGeom prst="hexagon">
            <a:avLst/>
          </a:prstGeom>
          <a:gradFill rotWithShape="1">
            <a:gsLst>
              <a:gs pos="0">
                <a:srgbClr val="8FC6FF"/>
              </a:gs>
              <a:gs pos="80000">
                <a:srgbClr val="8FC6FF">
                  <a:lumMod val="75000"/>
                </a:srgbClr>
              </a:gs>
              <a:gs pos="100000">
                <a:srgbClr val="8FC6FF">
                  <a:lumMod val="90000"/>
                </a:srgbClr>
              </a:gs>
            </a:gsLst>
            <a:lin ang="5400000" scaled="0"/>
          </a:gradFill>
          <a:ln w="3175">
            <a:solidFill>
              <a:srgbClr val="FFFFFF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127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0" cap="none" spc="0" normalizeH="0" baseline="0" noProof="0">
              <a:ln>
                <a:noFill/>
              </a:ln>
              <a:solidFill>
                <a:srgbClr val="308C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Hexagon 127">
            <a:extLst>
              <a:ext uri="{FF2B5EF4-FFF2-40B4-BE49-F238E27FC236}">
                <a16:creationId xmlns:a16="http://schemas.microsoft.com/office/drawing/2014/main" id="{66A9BFB5-7AF0-40E6-B674-28B9A558E583}"/>
              </a:ext>
            </a:extLst>
          </p:cNvPr>
          <p:cNvSpPr/>
          <p:nvPr/>
        </p:nvSpPr>
        <p:spPr bwMode="auto">
          <a:xfrm rot="5400000">
            <a:off x="2378912" y="3173107"/>
            <a:ext cx="80966" cy="74895"/>
          </a:xfrm>
          <a:prstGeom prst="hexagon">
            <a:avLst/>
          </a:prstGeom>
          <a:gradFill rotWithShape="1">
            <a:gsLst>
              <a:gs pos="0">
                <a:srgbClr val="8FC6FF"/>
              </a:gs>
              <a:gs pos="80000">
                <a:srgbClr val="8FC6FF">
                  <a:lumMod val="75000"/>
                </a:srgbClr>
              </a:gs>
              <a:gs pos="100000">
                <a:srgbClr val="8FC6FF">
                  <a:lumMod val="90000"/>
                </a:srgbClr>
              </a:gs>
            </a:gsLst>
            <a:lin ang="5400000" scaled="0"/>
          </a:gradFill>
          <a:ln w="3175">
            <a:solidFill>
              <a:srgbClr val="FFFFFF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127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0" cap="none" spc="0" normalizeH="0" baseline="0" noProof="0">
              <a:ln>
                <a:noFill/>
              </a:ln>
              <a:solidFill>
                <a:srgbClr val="308C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Hexagon 128">
            <a:extLst>
              <a:ext uri="{FF2B5EF4-FFF2-40B4-BE49-F238E27FC236}">
                <a16:creationId xmlns:a16="http://schemas.microsoft.com/office/drawing/2014/main" id="{76BE66B5-A879-4B8E-90E1-326603A5E886}"/>
              </a:ext>
            </a:extLst>
          </p:cNvPr>
          <p:cNvSpPr/>
          <p:nvPr/>
        </p:nvSpPr>
        <p:spPr bwMode="auto">
          <a:xfrm rot="5400000">
            <a:off x="2421774" y="3311220"/>
            <a:ext cx="80966" cy="74895"/>
          </a:xfrm>
          <a:prstGeom prst="hexagon">
            <a:avLst/>
          </a:prstGeom>
          <a:gradFill rotWithShape="1">
            <a:gsLst>
              <a:gs pos="0">
                <a:srgbClr val="8FC6FF"/>
              </a:gs>
              <a:gs pos="80000">
                <a:srgbClr val="8FC6FF">
                  <a:lumMod val="75000"/>
                </a:srgbClr>
              </a:gs>
              <a:gs pos="100000">
                <a:srgbClr val="8FC6FF">
                  <a:lumMod val="90000"/>
                </a:srgbClr>
              </a:gs>
            </a:gsLst>
            <a:lin ang="5400000" scaled="0"/>
          </a:gradFill>
          <a:ln w="3175">
            <a:solidFill>
              <a:srgbClr val="FFFFFF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127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0" cap="none" spc="0" normalizeH="0" baseline="0" noProof="0">
              <a:ln>
                <a:noFill/>
              </a:ln>
              <a:solidFill>
                <a:srgbClr val="308C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Hexagon 129">
            <a:extLst>
              <a:ext uri="{FF2B5EF4-FFF2-40B4-BE49-F238E27FC236}">
                <a16:creationId xmlns:a16="http://schemas.microsoft.com/office/drawing/2014/main" id="{2EFF19CB-096E-4F7F-B2E1-09AA126270D7}"/>
              </a:ext>
            </a:extLst>
          </p:cNvPr>
          <p:cNvSpPr/>
          <p:nvPr/>
        </p:nvSpPr>
        <p:spPr bwMode="auto">
          <a:xfrm rot="5400000">
            <a:off x="4216443" y="3250894"/>
            <a:ext cx="80966" cy="74895"/>
          </a:xfrm>
          <a:prstGeom prst="hexagon">
            <a:avLst/>
          </a:prstGeom>
          <a:gradFill rotWithShape="1">
            <a:gsLst>
              <a:gs pos="0">
                <a:srgbClr val="8FC6FF"/>
              </a:gs>
              <a:gs pos="80000">
                <a:srgbClr val="8FC6FF">
                  <a:lumMod val="75000"/>
                </a:srgbClr>
              </a:gs>
              <a:gs pos="100000">
                <a:srgbClr val="8FC6FF">
                  <a:lumMod val="90000"/>
                </a:srgbClr>
              </a:gs>
            </a:gsLst>
            <a:lin ang="5400000" scaled="0"/>
          </a:gradFill>
          <a:ln w="3175">
            <a:solidFill>
              <a:srgbClr val="FFFFFF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127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0" cap="none" spc="0" normalizeH="0" baseline="0" noProof="0">
              <a:ln>
                <a:noFill/>
              </a:ln>
              <a:solidFill>
                <a:srgbClr val="308C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Hexagon 130">
            <a:extLst>
              <a:ext uri="{FF2B5EF4-FFF2-40B4-BE49-F238E27FC236}">
                <a16:creationId xmlns:a16="http://schemas.microsoft.com/office/drawing/2014/main" id="{AF2F37B2-A2D1-47A5-AD4E-A69073DD9341}"/>
              </a:ext>
            </a:extLst>
          </p:cNvPr>
          <p:cNvSpPr/>
          <p:nvPr/>
        </p:nvSpPr>
        <p:spPr bwMode="auto">
          <a:xfrm rot="5400000">
            <a:off x="4167513" y="3789050"/>
            <a:ext cx="80966" cy="74895"/>
          </a:xfrm>
          <a:prstGeom prst="hexagon">
            <a:avLst/>
          </a:prstGeom>
          <a:gradFill rotWithShape="1">
            <a:gsLst>
              <a:gs pos="0">
                <a:srgbClr val="8FC6FF"/>
              </a:gs>
              <a:gs pos="80000">
                <a:srgbClr val="8FC6FF">
                  <a:lumMod val="75000"/>
                </a:srgbClr>
              </a:gs>
              <a:gs pos="100000">
                <a:srgbClr val="8FC6FF">
                  <a:lumMod val="90000"/>
                </a:srgbClr>
              </a:gs>
            </a:gsLst>
            <a:lin ang="5400000" scaled="0"/>
          </a:gradFill>
          <a:ln w="3175">
            <a:solidFill>
              <a:srgbClr val="FFFFFF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127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0" cap="none" spc="0" normalizeH="0" baseline="0" noProof="0">
              <a:ln>
                <a:noFill/>
              </a:ln>
              <a:solidFill>
                <a:srgbClr val="308C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Hexagon 131">
            <a:extLst>
              <a:ext uri="{FF2B5EF4-FFF2-40B4-BE49-F238E27FC236}">
                <a16:creationId xmlns:a16="http://schemas.microsoft.com/office/drawing/2014/main" id="{1593C781-244B-48A2-82E3-172BC332725B}"/>
              </a:ext>
            </a:extLst>
          </p:cNvPr>
          <p:cNvSpPr/>
          <p:nvPr/>
        </p:nvSpPr>
        <p:spPr bwMode="auto">
          <a:xfrm rot="5400000">
            <a:off x="3087730" y="4251027"/>
            <a:ext cx="80966" cy="74895"/>
          </a:xfrm>
          <a:prstGeom prst="hexagon">
            <a:avLst/>
          </a:prstGeom>
          <a:gradFill rotWithShape="1">
            <a:gsLst>
              <a:gs pos="0">
                <a:srgbClr val="8FC6FF"/>
              </a:gs>
              <a:gs pos="80000">
                <a:srgbClr val="8FC6FF">
                  <a:lumMod val="75000"/>
                </a:srgbClr>
              </a:gs>
              <a:gs pos="100000">
                <a:srgbClr val="8FC6FF">
                  <a:lumMod val="90000"/>
                </a:srgbClr>
              </a:gs>
            </a:gsLst>
            <a:lin ang="5400000" scaled="0"/>
          </a:gradFill>
          <a:ln w="3175">
            <a:solidFill>
              <a:srgbClr val="FFFFFF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127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0" cap="none" spc="0" normalizeH="0" baseline="0" noProof="0">
              <a:ln>
                <a:noFill/>
              </a:ln>
              <a:solidFill>
                <a:srgbClr val="308C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Hexagon 132">
            <a:extLst>
              <a:ext uri="{FF2B5EF4-FFF2-40B4-BE49-F238E27FC236}">
                <a16:creationId xmlns:a16="http://schemas.microsoft.com/office/drawing/2014/main" id="{070CA8FA-5CB6-4D53-89F7-9DE6AB60E832}"/>
              </a:ext>
            </a:extLst>
          </p:cNvPr>
          <p:cNvSpPr/>
          <p:nvPr/>
        </p:nvSpPr>
        <p:spPr bwMode="auto">
          <a:xfrm rot="5400000">
            <a:off x="4854618" y="3369960"/>
            <a:ext cx="80966" cy="74895"/>
          </a:xfrm>
          <a:prstGeom prst="hexagon">
            <a:avLst/>
          </a:prstGeom>
          <a:gradFill rotWithShape="1">
            <a:gsLst>
              <a:gs pos="0">
                <a:srgbClr val="8FC6FF"/>
              </a:gs>
              <a:gs pos="80000">
                <a:srgbClr val="8FC6FF">
                  <a:lumMod val="75000"/>
                </a:srgbClr>
              </a:gs>
              <a:gs pos="100000">
                <a:srgbClr val="8FC6FF">
                  <a:lumMod val="90000"/>
                </a:srgbClr>
              </a:gs>
            </a:gsLst>
            <a:lin ang="5400000" scaled="0"/>
          </a:gradFill>
          <a:ln w="3175">
            <a:solidFill>
              <a:srgbClr val="FFFFFF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127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0" cap="none" spc="0" normalizeH="0" baseline="0" noProof="0">
              <a:ln>
                <a:noFill/>
              </a:ln>
              <a:solidFill>
                <a:srgbClr val="308C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Hexagon 133">
            <a:extLst>
              <a:ext uri="{FF2B5EF4-FFF2-40B4-BE49-F238E27FC236}">
                <a16:creationId xmlns:a16="http://schemas.microsoft.com/office/drawing/2014/main" id="{699FC34F-E141-4B46-B88C-E23DFB1B1B49}"/>
              </a:ext>
            </a:extLst>
          </p:cNvPr>
          <p:cNvSpPr/>
          <p:nvPr/>
        </p:nvSpPr>
        <p:spPr bwMode="auto">
          <a:xfrm rot="5400000">
            <a:off x="4859380" y="3898599"/>
            <a:ext cx="80966" cy="74895"/>
          </a:xfrm>
          <a:prstGeom prst="hexagon">
            <a:avLst/>
          </a:prstGeom>
          <a:gradFill rotWithShape="1">
            <a:gsLst>
              <a:gs pos="0">
                <a:srgbClr val="8FC6FF"/>
              </a:gs>
              <a:gs pos="80000">
                <a:srgbClr val="8FC6FF">
                  <a:lumMod val="75000"/>
                </a:srgbClr>
              </a:gs>
              <a:gs pos="100000">
                <a:srgbClr val="8FC6FF">
                  <a:lumMod val="90000"/>
                </a:srgbClr>
              </a:gs>
            </a:gsLst>
            <a:lin ang="5400000" scaled="0"/>
          </a:gradFill>
          <a:ln w="3175">
            <a:solidFill>
              <a:srgbClr val="FFFFFF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127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0" cap="none" spc="0" normalizeH="0" baseline="0" noProof="0">
              <a:ln>
                <a:noFill/>
              </a:ln>
              <a:solidFill>
                <a:srgbClr val="308C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AutoShape 37">
            <a:extLst>
              <a:ext uri="{FF2B5EF4-FFF2-40B4-BE49-F238E27FC236}">
                <a16:creationId xmlns:a16="http://schemas.microsoft.com/office/drawing/2014/main" id="{B4B4FC96-BFD9-410B-8685-92F1249E2BA1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7524835" y="5518974"/>
            <a:ext cx="576065" cy="1008112"/>
          </a:xfrm>
          <a:prstGeom prst="rightArrow">
            <a:avLst>
              <a:gd name="adj1" fmla="val 50000"/>
              <a:gd name="adj2" fmla="val 44716"/>
            </a:avLst>
          </a:prstGeom>
          <a:solidFill>
            <a:srgbClr val="FF0000"/>
          </a:solidFill>
          <a:ln w="9525" cap="flat" cmpd="sng" algn="ctr">
            <a:solidFill>
              <a:srgbClr val="F0AB00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5" name="Hexagon 136">
            <a:extLst>
              <a:ext uri="{FF2B5EF4-FFF2-40B4-BE49-F238E27FC236}">
                <a16:creationId xmlns:a16="http://schemas.microsoft.com/office/drawing/2014/main" id="{B27CA6FD-49A2-49BD-A241-858DFEE6E3CB}"/>
              </a:ext>
            </a:extLst>
          </p:cNvPr>
          <p:cNvSpPr/>
          <p:nvPr/>
        </p:nvSpPr>
        <p:spPr bwMode="auto">
          <a:xfrm rot="5400000">
            <a:off x="3635417" y="4246250"/>
            <a:ext cx="80966" cy="74895"/>
          </a:xfrm>
          <a:prstGeom prst="hexagon">
            <a:avLst/>
          </a:prstGeom>
          <a:gradFill rotWithShape="1">
            <a:gsLst>
              <a:gs pos="0">
                <a:srgbClr val="8FC6FF"/>
              </a:gs>
              <a:gs pos="80000">
                <a:srgbClr val="8FC6FF">
                  <a:lumMod val="75000"/>
                </a:srgbClr>
              </a:gs>
              <a:gs pos="100000">
                <a:srgbClr val="8FC6FF">
                  <a:lumMod val="90000"/>
                </a:srgbClr>
              </a:gs>
            </a:gsLst>
            <a:lin ang="5400000" scaled="0"/>
          </a:gradFill>
          <a:ln w="3175">
            <a:solidFill>
              <a:srgbClr val="FFFFFF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127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0" cap="none" spc="0" normalizeH="0" baseline="0" noProof="0">
              <a:ln>
                <a:noFill/>
              </a:ln>
              <a:solidFill>
                <a:srgbClr val="308C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Hexagon 137">
            <a:extLst>
              <a:ext uri="{FF2B5EF4-FFF2-40B4-BE49-F238E27FC236}">
                <a16:creationId xmlns:a16="http://schemas.microsoft.com/office/drawing/2014/main" id="{03A56F08-A3AE-4105-BF7B-A60C941BDF2F}"/>
              </a:ext>
            </a:extLst>
          </p:cNvPr>
          <p:cNvSpPr/>
          <p:nvPr/>
        </p:nvSpPr>
        <p:spPr bwMode="auto">
          <a:xfrm rot="5400000">
            <a:off x="7774029" y="3122304"/>
            <a:ext cx="80966" cy="74895"/>
          </a:xfrm>
          <a:prstGeom prst="hexagon">
            <a:avLst/>
          </a:prstGeom>
          <a:gradFill rotWithShape="1">
            <a:gsLst>
              <a:gs pos="0">
                <a:srgbClr val="8FC6FF"/>
              </a:gs>
              <a:gs pos="80000">
                <a:srgbClr val="8FC6FF">
                  <a:lumMod val="75000"/>
                </a:srgbClr>
              </a:gs>
              <a:gs pos="100000">
                <a:srgbClr val="8FC6FF">
                  <a:lumMod val="90000"/>
                </a:srgbClr>
              </a:gs>
            </a:gsLst>
            <a:lin ang="5400000" scaled="0"/>
          </a:gradFill>
          <a:ln w="3175">
            <a:solidFill>
              <a:srgbClr val="FFFFFF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127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0" cap="none" spc="0" normalizeH="0" baseline="0" noProof="0">
              <a:ln>
                <a:noFill/>
              </a:ln>
              <a:solidFill>
                <a:srgbClr val="308C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Hexagon 138">
            <a:extLst>
              <a:ext uri="{FF2B5EF4-FFF2-40B4-BE49-F238E27FC236}">
                <a16:creationId xmlns:a16="http://schemas.microsoft.com/office/drawing/2014/main" id="{9A2577A3-4562-4FC8-B9E4-404C22B13B25}"/>
              </a:ext>
            </a:extLst>
          </p:cNvPr>
          <p:cNvSpPr/>
          <p:nvPr/>
        </p:nvSpPr>
        <p:spPr bwMode="auto">
          <a:xfrm rot="5400000">
            <a:off x="7726405" y="2879417"/>
            <a:ext cx="80966" cy="74895"/>
          </a:xfrm>
          <a:prstGeom prst="hexagon">
            <a:avLst/>
          </a:prstGeom>
          <a:gradFill rotWithShape="1">
            <a:gsLst>
              <a:gs pos="0">
                <a:srgbClr val="8FC6FF"/>
              </a:gs>
              <a:gs pos="80000">
                <a:srgbClr val="8FC6FF">
                  <a:lumMod val="75000"/>
                </a:srgbClr>
              </a:gs>
              <a:gs pos="100000">
                <a:srgbClr val="8FC6FF">
                  <a:lumMod val="90000"/>
                </a:srgbClr>
              </a:gs>
            </a:gsLst>
            <a:lin ang="5400000" scaled="0"/>
          </a:gradFill>
          <a:ln w="3175">
            <a:solidFill>
              <a:srgbClr val="FFFFFF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127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0" cap="none" spc="0" normalizeH="0" baseline="0" noProof="0">
              <a:ln>
                <a:noFill/>
              </a:ln>
              <a:solidFill>
                <a:srgbClr val="308C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Hexagon 139">
            <a:extLst>
              <a:ext uri="{FF2B5EF4-FFF2-40B4-BE49-F238E27FC236}">
                <a16:creationId xmlns:a16="http://schemas.microsoft.com/office/drawing/2014/main" id="{C5C67E71-4BCE-490C-B262-0C096DC7F451}"/>
              </a:ext>
            </a:extLst>
          </p:cNvPr>
          <p:cNvSpPr/>
          <p:nvPr/>
        </p:nvSpPr>
        <p:spPr bwMode="auto">
          <a:xfrm rot="5400000">
            <a:off x="7740692" y="3441394"/>
            <a:ext cx="80966" cy="74895"/>
          </a:xfrm>
          <a:prstGeom prst="hexagon">
            <a:avLst/>
          </a:prstGeom>
          <a:gradFill rotWithShape="1">
            <a:gsLst>
              <a:gs pos="0">
                <a:srgbClr val="8FC6FF"/>
              </a:gs>
              <a:gs pos="80000">
                <a:srgbClr val="8FC6FF">
                  <a:lumMod val="75000"/>
                </a:srgbClr>
              </a:gs>
              <a:gs pos="100000">
                <a:srgbClr val="8FC6FF">
                  <a:lumMod val="90000"/>
                </a:srgbClr>
              </a:gs>
            </a:gsLst>
            <a:lin ang="5400000" scaled="0"/>
          </a:gradFill>
          <a:ln w="3175">
            <a:solidFill>
              <a:srgbClr val="FFFFFF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127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0" cap="none" spc="0" normalizeH="0" baseline="0" noProof="0">
              <a:ln>
                <a:noFill/>
              </a:ln>
              <a:solidFill>
                <a:srgbClr val="308C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Hexagon 140">
            <a:extLst>
              <a:ext uri="{FF2B5EF4-FFF2-40B4-BE49-F238E27FC236}">
                <a16:creationId xmlns:a16="http://schemas.microsoft.com/office/drawing/2014/main" id="{0E1D39B1-7F37-4B9D-A627-2AA95768405E}"/>
              </a:ext>
            </a:extLst>
          </p:cNvPr>
          <p:cNvSpPr/>
          <p:nvPr/>
        </p:nvSpPr>
        <p:spPr bwMode="auto">
          <a:xfrm rot="5400000">
            <a:off x="7672713" y="4632017"/>
            <a:ext cx="80966" cy="74895"/>
          </a:xfrm>
          <a:prstGeom prst="hexagon">
            <a:avLst/>
          </a:prstGeom>
          <a:gradFill rotWithShape="1">
            <a:gsLst>
              <a:gs pos="0">
                <a:srgbClr val="8FC6FF"/>
              </a:gs>
              <a:gs pos="80000">
                <a:srgbClr val="8FC6FF">
                  <a:lumMod val="75000"/>
                </a:srgbClr>
              </a:gs>
              <a:gs pos="100000">
                <a:srgbClr val="8FC6FF">
                  <a:lumMod val="90000"/>
                </a:srgbClr>
              </a:gs>
            </a:gsLst>
            <a:lin ang="5400000" scaled="0"/>
          </a:gradFill>
          <a:ln w="3175">
            <a:solidFill>
              <a:srgbClr val="FFFFFF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127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0" cap="none" spc="0" normalizeH="0" baseline="0" noProof="0">
              <a:ln>
                <a:noFill/>
              </a:ln>
              <a:solidFill>
                <a:srgbClr val="308C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Hexagon 141">
            <a:extLst>
              <a:ext uri="{FF2B5EF4-FFF2-40B4-BE49-F238E27FC236}">
                <a16:creationId xmlns:a16="http://schemas.microsoft.com/office/drawing/2014/main" id="{6B24155B-829D-4122-B5DA-6160BFE45F6A}"/>
              </a:ext>
            </a:extLst>
          </p:cNvPr>
          <p:cNvSpPr/>
          <p:nvPr/>
        </p:nvSpPr>
        <p:spPr bwMode="auto">
          <a:xfrm rot="5400000">
            <a:off x="7640680" y="4222450"/>
            <a:ext cx="80966" cy="74895"/>
          </a:xfrm>
          <a:prstGeom prst="hexagon">
            <a:avLst/>
          </a:prstGeom>
          <a:gradFill rotWithShape="1">
            <a:gsLst>
              <a:gs pos="0">
                <a:srgbClr val="8FC6FF"/>
              </a:gs>
              <a:gs pos="80000">
                <a:srgbClr val="8FC6FF">
                  <a:lumMod val="75000"/>
                </a:srgbClr>
              </a:gs>
              <a:gs pos="100000">
                <a:srgbClr val="8FC6FF">
                  <a:lumMod val="90000"/>
                </a:srgbClr>
              </a:gs>
            </a:gsLst>
            <a:lin ang="5400000" scaled="0"/>
          </a:gradFill>
          <a:ln w="3175">
            <a:solidFill>
              <a:srgbClr val="FFFFFF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127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0" cap="none" spc="0" normalizeH="0" baseline="0" noProof="0">
              <a:ln>
                <a:noFill/>
              </a:ln>
              <a:solidFill>
                <a:srgbClr val="308C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Hexagon 142">
            <a:extLst>
              <a:ext uri="{FF2B5EF4-FFF2-40B4-BE49-F238E27FC236}">
                <a16:creationId xmlns:a16="http://schemas.microsoft.com/office/drawing/2014/main" id="{A971373F-96E7-42CB-92FF-D4C27B33320B}"/>
              </a:ext>
            </a:extLst>
          </p:cNvPr>
          <p:cNvSpPr/>
          <p:nvPr/>
        </p:nvSpPr>
        <p:spPr bwMode="auto">
          <a:xfrm rot="5400000">
            <a:off x="7674017" y="4474850"/>
            <a:ext cx="80966" cy="74895"/>
          </a:xfrm>
          <a:prstGeom prst="hexagon">
            <a:avLst/>
          </a:prstGeom>
          <a:gradFill rotWithShape="1">
            <a:gsLst>
              <a:gs pos="0">
                <a:srgbClr val="8FC6FF"/>
              </a:gs>
              <a:gs pos="80000">
                <a:srgbClr val="8FC6FF">
                  <a:lumMod val="75000"/>
                </a:srgbClr>
              </a:gs>
              <a:gs pos="100000">
                <a:srgbClr val="8FC6FF">
                  <a:lumMod val="90000"/>
                </a:srgbClr>
              </a:gs>
            </a:gsLst>
            <a:lin ang="5400000" scaled="0"/>
          </a:gradFill>
          <a:ln w="3175">
            <a:solidFill>
              <a:srgbClr val="FFFFFF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127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0" cap="none" spc="0" normalizeH="0" baseline="0" noProof="0">
              <a:ln>
                <a:noFill/>
              </a:ln>
              <a:solidFill>
                <a:srgbClr val="308C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2" name="Hexagon 143">
            <a:extLst>
              <a:ext uri="{FF2B5EF4-FFF2-40B4-BE49-F238E27FC236}">
                <a16:creationId xmlns:a16="http://schemas.microsoft.com/office/drawing/2014/main" id="{2EB6280E-DF4F-4F04-9B38-A294EE878737}"/>
              </a:ext>
            </a:extLst>
          </p:cNvPr>
          <p:cNvSpPr/>
          <p:nvPr/>
        </p:nvSpPr>
        <p:spPr bwMode="auto">
          <a:xfrm rot="5400000">
            <a:off x="7672713" y="3717617"/>
            <a:ext cx="80966" cy="74895"/>
          </a:xfrm>
          <a:prstGeom prst="hexagon">
            <a:avLst/>
          </a:prstGeom>
          <a:gradFill rotWithShape="1">
            <a:gsLst>
              <a:gs pos="0">
                <a:srgbClr val="8FC6FF"/>
              </a:gs>
              <a:gs pos="80000">
                <a:srgbClr val="8FC6FF">
                  <a:lumMod val="75000"/>
                </a:srgbClr>
              </a:gs>
              <a:gs pos="100000">
                <a:srgbClr val="8FC6FF">
                  <a:lumMod val="90000"/>
                </a:srgbClr>
              </a:gs>
            </a:gsLst>
            <a:lin ang="5400000" scaled="0"/>
          </a:gradFill>
          <a:ln w="3175">
            <a:solidFill>
              <a:srgbClr val="FFFFFF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127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0" cap="none" spc="0" normalizeH="0" baseline="0" noProof="0">
              <a:ln>
                <a:noFill/>
              </a:ln>
              <a:solidFill>
                <a:srgbClr val="308C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3" name="Hexagon 144">
            <a:extLst>
              <a:ext uri="{FF2B5EF4-FFF2-40B4-BE49-F238E27FC236}">
                <a16:creationId xmlns:a16="http://schemas.microsoft.com/office/drawing/2014/main" id="{A426DC5C-40CF-42ED-B0EC-910D2E488206}"/>
              </a:ext>
            </a:extLst>
          </p:cNvPr>
          <p:cNvSpPr/>
          <p:nvPr/>
        </p:nvSpPr>
        <p:spPr bwMode="auto">
          <a:xfrm rot="5400000">
            <a:off x="4486600" y="4524869"/>
            <a:ext cx="80966" cy="74895"/>
          </a:xfrm>
          <a:prstGeom prst="hexagon">
            <a:avLst/>
          </a:prstGeom>
          <a:gradFill rotWithShape="1">
            <a:gsLst>
              <a:gs pos="0">
                <a:srgbClr val="8FC6FF"/>
              </a:gs>
              <a:gs pos="80000">
                <a:srgbClr val="8FC6FF">
                  <a:lumMod val="75000"/>
                </a:srgbClr>
              </a:gs>
              <a:gs pos="100000">
                <a:srgbClr val="8FC6FF">
                  <a:lumMod val="90000"/>
                </a:srgbClr>
              </a:gs>
            </a:gsLst>
            <a:lin ang="5400000" scaled="0"/>
          </a:gradFill>
          <a:ln w="3175">
            <a:solidFill>
              <a:srgbClr val="FFFFFF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127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0" cap="none" spc="0" normalizeH="0" baseline="0" noProof="0">
              <a:ln>
                <a:noFill/>
              </a:ln>
              <a:solidFill>
                <a:srgbClr val="308C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4" name="Hexagon 145">
            <a:extLst>
              <a:ext uri="{FF2B5EF4-FFF2-40B4-BE49-F238E27FC236}">
                <a16:creationId xmlns:a16="http://schemas.microsoft.com/office/drawing/2014/main" id="{76BF4BBF-C07D-418C-89B2-1C5459DAFAAE}"/>
              </a:ext>
            </a:extLst>
          </p:cNvPr>
          <p:cNvSpPr/>
          <p:nvPr/>
        </p:nvSpPr>
        <p:spPr bwMode="auto">
          <a:xfrm rot="5400000">
            <a:off x="3405513" y="4582020"/>
            <a:ext cx="80966" cy="74895"/>
          </a:xfrm>
          <a:prstGeom prst="hexagon">
            <a:avLst/>
          </a:prstGeom>
          <a:gradFill rotWithShape="1">
            <a:gsLst>
              <a:gs pos="0">
                <a:srgbClr val="8FC6FF"/>
              </a:gs>
              <a:gs pos="80000">
                <a:srgbClr val="8FC6FF">
                  <a:lumMod val="75000"/>
                </a:srgbClr>
              </a:gs>
              <a:gs pos="100000">
                <a:srgbClr val="8FC6FF">
                  <a:lumMod val="90000"/>
                </a:srgbClr>
              </a:gs>
            </a:gsLst>
            <a:lin ang="5400000" scaled="0"/>
          </a:gradFill>
          <a:ln w="3175">
            <a:solidFill>
              <a:srgbClr val="FFFFFF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127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0" cap="none" spc="0" normalizeH="0" baseline="0" noProof="0">
              <a:ln>
                <a:noFill/>
              </a:ln>
              <a:solidFill>
                <a:srgbClr val="308C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5" name="Hexagon 146">
            <a:extLst>
              <a:ext uri="{FF2B5EF4-FFF2-40B4-BE49-F238E27FC236}">
                <a16:creationId xmlns:a16="http://schemas.microsoft.com/office/drawing/2014/main" id="{3D9A6622-79C5-4245-9CA1-01397FACB2EC}"/>
              </a:ext>
            </a:extLst>
          </p:cNvPr>
          <p:cNvSpPr/>
          <p:nvPr/>
        </p:nvSpPr>
        <p:spPr bwMode="auto">
          <a:xfrm rot="5400000">
            <a:off x="7768092" y="4102804"/>
            <a:ext cx="80966" cy="74895"/>
          </a:xfrm>
          <a:prstGeom prst="hexagon">
            <a:avLst/>
          </a:prstGeom>
          <a:gradFill rotWithShape="1">
            <a:gsLst>
              <a:gs pos="0">
                <a:srgbClr val="8FC6FF"/>
              </a:gs>
              <a:gs pos="80000">
                <a:srgbClr val="8FC6FF">
                  <a:lumMod val="75000"/>
                </a:srgbClr>
              </a:gs>
              <a:gs pos="100000">
                <a:srgbClr val="8FC6FF">
                  <a:lumMod val="90000"/>
                </a:srgbClr>
              </a:gs>
            </a:gsLst>
            <a:lin ang="5400000" scaled="0"/>
          </a:gradFill>
          <a:ln w="3175">
            <a:solidFill>
              <a:srgbClr val="FFFFFF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127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0" cap="none" spc="0" normalizeH="0" baseline="0" noProof="0">
              <a:ln>
                <a:noFill/>
              </a:ln>
              <a:solidFill>
                <a:srgbClr val="308C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6" name="Hexagon 147">
            <a:extLst>
              <a:ext uri="{FF2B5EF4-FFF2-40B4-BE49-F238E27FC236}">
                <a16:creationId xmlns:a16="http://schemas.microsoft.com/office/drawing/2014/main" id="{744DB563-E1FC-4CE0-AFED-F8ACBE0395FE}"/>
              </a:ext>
            </a:extLst>
          </p:cNvPr>
          <p:cNvSpPr/>
          <p:nvPr/>
        </p:nvSpPr>
        <p:spPr bwMode="auto">
          <a:xfrm rot="5400000">
            <a:off x="7710528" y="3565219"/>
            <a:ext cx="80966" cy="74895"/>
          </a:xfrm>
          <a:prstGeom prst="hexagon">
            <a:avLst/>
          </a:prstGeom>
          <a:gradFill rotWithShape="1">
            <a:gsLst>
              <a:gs pos="0">
                <a:srgbClr val="8FC6FF"/>
              </a:gs>
              <a:gs pos="80000">
                <a:srgbClr val="8FC6FF">
                  <a:lumMod val="75000"/>
                </a:srgbClr>
              </a:gs>
              <a:gs pos="100000">
                <a:srgbClr val="8FC6FF">
                  <a:lumMod val="90000"/>
                </a:srgbClr>
              </a:gs>
            </a:gsLst>
            <a:lin ang="5400000" scaled="0"/>
          </a:gradFill>
          <a:ln w="3175">
            <a:solidFill>
              <a:srgbClr val="FFFFFF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127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0" cap="none" spc="0" normalizeH="0" baseline="0" noProof="0">
              <a:ln>
                <a:noFill/>
              </a:ln>
              <a:solidFill>
                <a:srgbClr val="308C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7" name="Hexagon 148">
            <a:extLst>
              <a:ext uri="{FF2B5EF4-FFF2-40B4-BE49-F238E27FC236}">
                <a16:creationId xmlns:a16="http://schemas.microsoft.com/office/drawing/2014/main" id="{E0A2B502-857A-4F53-A201-AE9EC24ACCAC}"/>
              </a:ext>
            </a:extLst>
          </p:cNvPr>
          <p:cNvSpPr/>
          <p:nvPr/>
        </p:nvSpPr>
        <p:spPr bwMode="auto">
          <a:xfrm rot="5400000">
            <a:off x="7725099" y="3300902"/>
            <a:ext cx="80966" cy="74895"/>
          </a:xfrm>
          <a:prstGeom prst="hexagon">
            <a:avLst/>
          </a:prstGeom>
          <a:gradFill rotWithShape="1">
            <a:gsLst>
              <a:gs pos="0">
                <a:srgbClr val="8FC6FF"/>
              </a:gs>
              <a:gs pos="80000">
                <a:srgbClr val="8FC6FF">
                  <a:lumMod val="75000"/>
                </a:srgbClr>
              </a:gs>
              <a:gs pos="100000">
                <a:srgbClr val="8FC6FF">
                  <a:lumMod val="90000"/>
                </a:srgbClr>
              </a:gs>
            </a:gsLst>
            <a:lin ang="5400000" scaled="0"/>
          </a:gradFill>
          <a:ln w="3175">
            <a:solidFill>
              <a:srgbClr val="FFFFFF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127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0" cap="none" spc="0" normalizeH="0" baseline="0" noProof="0">
              <a:ln>
                <a:noFill/>
              </a:ln>
              <a:solidFill>
                <a:srgbClr val="308C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8" name="Hexagon 149">
            <a:extLst>
              <a:ext uri="{FF2B5EF4-FFF2-40B4-BE49-F238E27FC236}">
                <a16:creationId xmlns:a16="http://schemas.microsoft.com/office/drawing/2014/main" id="{479F254C-BEE8-45BD-A132-4F36596C769A}"/>
              </a:ext>
            </a:extLst>
          </p:cNvPr>
          <p:cNvSpPr/>
          <p:nvPr/>
        </p:nvSpPr>
        <p:spPr bwMode="auto">
          <a:xfrm rot="5400000">
            <a:off x="7750217" y="3870017"/>
            <a:ext cx="80966" cy="74895"/>
          </a:xfrm>
          <a:prstGeom prst="hexagon">
            <a:avLst/>
          </a:prstGeom>
          <a:gradFill rotWithShape="1">
            <a:gsLst>
              <a:gs pos="0">
                <a:srgbClr val="8FC6FF"/>
              </a:gs>
              <a:gs pos="80000">
                <a:srgbClr val="8FC6FF">
                  <a:lumMod val="75000"/>
                </a:srgbClr>
              </a:gs>
              <a:gs pos="100000">
                <a:srgbClr val="8FC6FF">
                  <a:lumMod val="90000"/>
                </a:srgbClr>
              </a:gs>
            </a:gsLst>
            <a:lin ang="5400000" scaled="0"/>
          </a:gradFill>
          <a:ln w="3175">
            <a:solidFill>
              <a:srgbClr val="FFFFFF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127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0" cap="none" spc="0" normalizeH="0" baseline="0" noProof="0">
              <a:ln>
                <a:noFill/>
              </a:ln>
              <a:solidFill>
                <a:srgbClr val="308C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9" name="Hexagon 150">
            <a:extLst>
              <a:ext uri="{FF2B5EF4-FFF2-40B4-BE49-F238E27FC236}">
                <a16:creationId xmlns:a16="http://schemas.microsoft.com/office/drawing/2014/main" id="{11216E29-BBAE-4297-AA78-58F7F4F8293E}"/>
              </a:ext>
            </a:extLst>
          </p:cNvPr>
          <p:cNvSpPr/>
          <p:nvPr/>
        </p:nvSpPr>
        <p:spPr bwMode="auto">
          <a:xfrm rot="5400000">
            <a:off x="7750217" y="2993712"/>
            <a:ext cx="80966" cy="74895"/>
          </a:xfrm>
          <a:prstGeom prst="hexagon">
            <a:avLst/>
          </a:prstGeom>
          <a:gradFill rotWithShape="1">
            <a:gsLst>
              <a:gs pos="0">
                <a:srgbClr val="8FC6FF"/>
              </a:gs>
              <a:gs pos="80000">
                <a:srgbClr val="8FC6FF">
                  <a:lumMod val="75000"/>
                </a:srgbClr>
              </a:gs>
              <a:gs pos="100000">
                <a:srgbClr val="8FC6FF">
                  <a:lumMod val="90000"/>
                </a:srgbClr>
              </a:gs>
            </a:gsLst>
            <a:lin ang="5400000" scaled="0"/>
          </a:gradFill>
          <a:ln w="3175">
            <a:solidFill>
              <a:srgbClr val="FFFFFF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127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0" cap="none" spc="0" normalizeH="0" baseline="0" noProof="0">
              <a:ln>
                <a:noFill/>
              </a:ln>
              <a:solidFill>
                <a:srgbClr val="308C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0" name="Hexagon 151">
            <a:extLst>
              <a:ext uri="{FF2B5EF4-FFF2-40B4-BE49-F238E27FC236}">
                <a16:creationId xmlns:a16="http://schemas.microsoft.com/office/drawing/2014/main" id="{6DEF41EA-E477-4B19-97A4-814161C8833C}"/>
              </a:ext>
            </a:extLst>
          </p:cNvPr>
          <p:cNvSpPr/>
          <p:nvPr/>
        </p:nvSpPr>
        <p:spPr bwMode="auto">
          <a:xfrm rot="5400000">
            <a:off x="7672713" y="4855850"/>
            <a:ext cx="80966" cy="74895"/>
          </a:xfrm>
          <a:prstGeom prst="hexagon">
            <a:avLst/>
          </a:prstGeom>
          <a:gradFill rotWithShape="1">
            <a:gsLst>
              <a:gs pos="0">
                <a:srgbClr val="8FC6FF"/>
              </a:gs>
              <a:gs pos="80000">
                <a:srgbClr val="8FC6FF">
                  <a:lumMod val="75000"/>
                </a:srgbClr>
              </a:gs>
              <a:gs pos="100000">
                <a:srgbClr val="8FC6FF">
                  <a:lumMod val="90000"/>
                </a:srgbClr>
              </a:gs>
            </a:gsLst>
            <a:lin ang="5400000" scaled="0"/>
          </a:gradFill>
          <a:ln w="3175">
            <a:solidFill>
              <a:srgbClr val="FFFFFF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127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0" cap="none" spc="0" normalizeH="0" baseline="0" noProof="0">
              <a:ln>
                <a:noFill/>
              </a:ln>
              <a:solidFill>
                <a:srgbClr val="308C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1" name="Text Box 7">
            <a:extLst>
              <a:ext uri="{FF2B5EF4-FFF2-40B4-BE49-F238E27FC236}">
                <a16:creationId xmlns:a16="http://schemas.microsoft.com/office/drawing/2014/main" id="{BA6ED05A-5FD6-4079-9882-F34D418BBFA1}"/>
              </a:ext>
            </a:extLst>
          </p:cNvPr>
          <p:cNvSpPr txBox="1">
            <a:spLocks noChangeArrowheads="1"/>
          </p:cNvSpPr>
          <p:nvPr/>
        </p:nvSpPr>
        <p:spPr bwMode="invGray">
          <a:xfrm>
            <a:off x="3054953" y="5086925"/>
            <a:ext cx="1498596" cy="373907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830051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C8F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SGLT2 </a:t>
            </a:r>
            <a:r>
              <a:rPr kumimoji="0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inhibitor</a:t>
            </a:r>
            <a:endParaRPr kumimoji="0" lang="en-GB" alt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2" name="Hexagon 72">
            <a:extLst>
              <a:ext uri="{FF2B5EF4-FFF2-40B4-BE49-F238E27FC236}">
                <a16:creationId xmlns:a16="http://schemas.microsoft.com/office/drawing/2014/main" id="{ED924900-3817-4500-94D9-27B962BCD123}"/>
              </a:ext>
            </a:extLst>
          </p:cNvPr>
          <p:cNvSpPr/>
          <p:nvPr/>
        </p:nvSpPr>
        <p:spPr bwMode="auto">
          <a:xfrm rot="5400000">
            <a:off x="7349440" y="2474796"/>
            <a:ext cx="80966" cy="74895"/>
          </a:xfrm>
          <a:prstGeom prst="hexagon">
            <a:avLst/>
          </a:prstGeom>
          <a:gradFill rotWithShape="1">
            <a:gsLst>
              <a:gs pos="0">
                <a:srgbClr val="8FC6FF"/>
              </a:gs>
              <a:gs pos="80000">
                <a:srgbClr val="8FC6FF">
                  <a:lumMod val="75000"/>
                </a:srgbClr>
              </a:gs>
              <a:gs pos="100000">
                <a:srgbClr val="8FC6FF">
                  <a:lumMod val="90000"/>
                </a:srgbClr>
              </a:gs>
            </a:gsLst>
            <a:lin ang="5400000" scaled="0"/>
          </a:gradFill>
          <a:ln w="3175">
            <a:solidFill>
              <a:srgbClr val="FFFFFF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127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0" cap="none" spc="0" normalizeH="0" baseline="0" noProof="0">
              <a:ln>
                <a:noFill/>
              </a:ln>
              <a:solidFill>
                <a:srgbClr val="308C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3" name="Hexagon 73">
            <a:extLst>
              <a:ext uri="{FF2B5EF4-FFF2-40B4-BE49-F238E27FC236}">
                <a16:creationId xmlns:a16="http://schemas.microsoft.com/office/drawing/2014/main" id="{5B03BC3A-5B5C-44EF-967E-1EFCCF382245}"/>
              </a:ext>
            </a:extLst>
          </p:cNvPr>
          <p:cNvSpPr/>
          <p:nvPr/>
        </p:nvSpPr>
        <p:spPr bwMode="auto">
          <a:xfrm rot="5400000">
            <a:off x="7098181" y="2874651"/>
            <a:ext cx="80966" cy="74895"/>
          </a:xfrm>
          <a:prstGeom prst="hexagon">
            <a:avLst/>
          </a:prstGeom>
          <a:gradFill rotWithShape="1">
            <a:gsLst>
              <a:gs pos="0">
                <a:srgbClr val="8FC6FF"/>
              </a:gs>
              <a:gs pos="80000">
                <a:srgbClr val="8FC6FF">
                  <a:lumMod val="75000"/>
                </a:srgbClr>
              </a:gs>
              <a:gs pos="100000">
                <a:srgbClr val="8FC6FF">
                  <a:lumMod val="90000"/>
                </a:srgbClr>
              </a:gs>
            </a:gsLst>
            <a:lin ang="5400000" scaled="0"/>
          </a:gradFill>
          <a:ln w="3175">
            <a:solidFill>
              <a:srgbClr val="FFFFFF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127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0" cap="none" spc="0" normalizeH="0" baseline="0" noProof="0">
              <a:ln>
                <a:noFill/>
              </a:ln>
              <a:solidFill>
                <a:srgbClr val="308C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4" name="Hexagon 74">
            <a:extLst>
              <a:ext uri="{FF2B5EF4-FFF2-40B4-BE49-F238E27FC236}">
                <a16:creationId xmlns:a16="http://schemas.microsoft.com/office/drawing/2014/main" id="{01793388-3983-4DFC-9A20-710ED49DF11F}"/>
              </a:ext>
            </a:extLst>
          </p:cNvPr>
          <p:cNvSpPr/>
          <p:nvPr/>
        </p:nvSpPr>
        <p:spPr bwMode="auto">
          <a:xfrm rot="5400000">
            <a:off x="7319611" y="3336619"/>
            <a:ext cx="80966" cy="74895"/>
          </a:xfrm>
          <a:prstGeom prst="hexagon">
            <a:avLst/>
          </a:prstGeom>
          <a:gradFill rotWithShape="1">
            <a:gsLst>
              <a:gs pos="0">
                <a:srgbClr val="8FC6FF"/>
              </a:gs>
              <a:gs pos="80000">
                <a:srgbClr val="8FC6FF">
                  <a:lumMod val="75000"/>
                </a:srgbClr>
              </a:gs>
              <a:gs pos="100000">
                <a:srgbClr val="8FC6FF">
                  <a:lumMod val="90000"/>
                </a:srgbClr>
              </a:gs>
            </a:gsLst>
            <a:lin ang="5400000" scaled="0"/>
          </a:gradFill>
          <a:ln w="3175">
            <a:solidFill>
              <a:srgbClr val="FFFFFF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127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0" cap="none" spc="0" normalizeH="0" baseline="0" noProof="0">
              <a:ln>
                <a:noFill/>
              </a:ln>
              <a:solidFill>
                <a:srgbClr val="308C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5" name="Hexagon 75">
            <a:extLst>
              <a:ext uri="{FF2B5EF4-FFF2-40B4-BE49-F238E27FC236}">
                <a16:creationId xmlns:a16="http://schemas.microsoft.com/office/drawing/2014/main" id="{06BA8FE0-56C9-410D-9DAE-13ABFED45D44}"/>
              </a:ext>
            </a:extLst>
          </p:cNvPr>
          <p:cNvSpPr/>
          <p:nvPr/>
        </p:nvSpPr>
        <p:spPr bwMode="auto">
          <a:xfrm rot="5400000">
            <a:off x="6951473" y="3265811"/>
            <a:ext cx="80966" cy="74895"/>
          </a:xfrm>
          <a:prstGeom prst="hexagon">
            <a:avLst/>
          </a:prstGeom>
          <a:gradFill rotWithShape="1">
            <a:gsLst>
              <a:gs pos="0">
                <a:srgbClr val="8FC6FF"/>
              </a:gs>
              <a:gs pos="80000">
                <a:srgbClr val="8FC6FF">
                  <a:lumMod val="75000"/>
                </a:srgbClr>
              </a:gs>
              <a:gs pos="100000">
                <a:srgbClr val="8FC6FF">
                  <a:lumMod val="90000"/>
                </a:srgbClr>
              </a:gs>
            </a:gsLst>
            <a:lin ang="5400000" scaled="0"/>
          </a:gradFill>
          <a:ln w="3175">
            <a:solidFill>
              <a:srgbClr val="FFFFFF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127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0" cap="none" spc="0" normalizeH="0" baseline="0" noProof="0">
              <a:ln>
                <a:noFill/>
              </a:ln>
              <a:solidFill>
                <a:srgbClr val="308C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6" name="Hexagon 76">
            <a:extLst>
              <a:ext uri="{FF2B5EF4-FFF2-40B4-BE49-F238E27FC236}">
                <a16:creationId xmlns:a16="http://schemas.microsoft.com/office/drawing/2014/main" id="{46A7522D-8133-4B7E-B0AC-3BFAFB45B4DC}"/>
              </a:ext>
            </a:extLst>
          </p:cNvPr>
          <p:cNvSpPr/>
          <p:nvPr/>
        </p:nvSpPr>
        <p:spPr bwMode="auto">
          <a:xfrm rot="5400000">
            <a:off x="6542743" y="3215335"/>
            <a:ext cx="80966" cy="74895"/>
          </a:xfrm>
          <a:prstGeom prst="hexagon">
            <a:avLst/>
          </a:prstGeom>
          <a:gradFill rotWithShape="1">
            <a:gsLst>
              <a:gs pos="0">
                <a:srgbClr val="8FC6FF"/>
              </a:gs>
              <a:gs pos="80000">
                <a:srgbClr val="8FC6FF">
                  <a:lumMod val="75000"/>
                </a:srgbClr>
              </a:gs>
              <a:gs pos="100000">
                <a:srgbClr val="8FC6FF">
                  <a:lumMod val="90000"/>
                </a:srgbClr>
              </a:gs>
            </a:gsLst>
            <a:lin ang="5400000" scaled="0"/>
          </a:gradFill>
          <a:ln w="3175">
            <a:solidFill>
              <a:srgbClr val="FFFFFF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127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0" cap="none" spc="0" normalizeH="0" baseline="0" noProof="0">
              <a:ln>
                <a:noFill/>
              </a:ln>
              <a:solidFill>
                <a:srgbClr val="308C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7" name="Hexagon 77">
            <a:extLst>
              <a:ext uri="{FF2B5EF4-FFF2-40B4-BE49-F238E27FC236}">
                <a16:creationId xmlns:a16="http://schemas.microsoft.com/office/drawing/2014/main" id="{CE93AAFE-376A-4781-8564-BE29161733D6}"/>
              </a:ext>
            </a:extLst>
          </p:cNvPr>
          <p:cNvSpPr/>
          <p:nvPr/>
        </p:nvSpPr>
        <p:spPr bwMode="auto">
          <a:xfrm rot="5400000">
            <a:off x="6514923" y="2811308"/>
            <a:ext cx="80966" cy="74895"/>
          </a:xfrm>
          <a:prstGeom prst="hexagon">
            <a:avLst/>
          </a:prstGeom>
          <a:gradFill rotWithShape="1">
            <a:gsLst>
              <a:gs pos="0">
                <a:srgbClr val="8FC6FF"/>
              </a:gs>
              <a:gs pos="80000">
                <a:srgbClr val="8FC6FF">
                  <a:lumMod val="75000"/>
                </a:srgbClr>
              </a:gs>
              <a:gs pos="100000">
                <a:srgbClr val="8FC6FF">
                  <a:lumMod val="90000"/>
                </a:srgbClr>
              </a:gs>
            </a:gsLst>
            <a:lin ang="5400000" scaled="0"/>
          </a:gradFill>
          <a:ln w="3175">
            <a:solidFill>
              <a:srgbClr val="FFFFFF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127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0" cap="none" spc="0" normalizeH="0" baseline="0" noProof="0">
              <a:ln>
                <a:noFill/>
              </a:ln>
              <a:solidFill>
                <a:srgbClr val="308C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8" name="Hexagon 78">
            <a:extLst>
              <a:ext uri="{FF2B5EF4-FFF2-40B4-BE49-F238E27FC236}">
                <a16:creationId xmlns:a16="http://schemas.microsoft.com/office/drawing/2014/main" id="{1BAD324D-5714-4D43-A384-87D365264514}"/>
              </a:ext>
            </a:extLst>
          </p:cNvPr>
          <p:cNvSpPr/>
          <p:nvPr/>
        </p:nvSpPr>
        <p:spPr bwMode="auto">
          <a:xfrm rot="5400000">
            <a:off x="6174037" y="2497150"/>
            <a:ext cx="80966" cy="74895"/>
          </a:xfrm>
          <a:prstGeom prst="hexagon">
            <a:avLst/>
          </a:prstGeom>
          <a:gradFill rotWithShape="1">
            <a:gsLst>
              <a:gs pos="0">
                <a:srgbClr val="8FC6FF"/>
              </a:gs>
              <a:gs pos="80000">
                <a:srgbClr val="8FC6FF">
                  <a:lumMod val="75000"/>
                </a:srgbClr>
              </a:gs>
              <a:gs pos="100000">
                <a:srgbClr val="8FC6FF">
                  <a:lumMod val="90000"/>
                </a:srgbClr>
              </a:gs>
            </a:gsLst>
            <a:lin ang="5400000" scaled="0"/>
          </a:gradFill>
          <a:ln w="3175">
            <a:solidFill>
              <a:srgbClr val="FFFFFF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127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0" cap="none" spc="0" normalizeH="0" baseline="0" noProof="0">
              <a:ln>
                <a:noFill/>
              </a:ln>
              <a:solidFill>
                <a:srgbClr val="308C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9" name="Hexagon 79">
            <a:extLst>
              <a:ext uri="{FF2B5EF4-FFF2-40B4-BE49-F238E27FC236}">
                <a16:creationId xmlns:a16="http://schemas.microsoft.com/office/drawing/2014/main" id="{F83B5F1B-01D0-47EA-84A8-9FE49F9ED4D7}"/>
              </a:ext>
            </a:extLst>
          </p:cNvPr>
          <p:cNvSpPr/>
          <p:nvPr/>
        </p:nvSpPr>
        <p:spPr bwMode="auto">
          <a:xfrm rot="5400000">
            <a:off x="5945091" y="2819408"/>
            <a:ext cx="80966" cy="74895"/>
          </a:xfrm>
          <a:prstGeom prst="hexagon">
            <a:avLst/>
          </a:prstGeom>
          <a:gradFill rotWithShape="1">
            <a:gsLst>
              <a:gs pos="0">
                <a:srgbClr val="8FC6FF"/>
              </a:gs>
              <a:gs pos="80000">
                <a:srgbClr val="8FC6FF">
                  <a:lumMod val="75000"/>
                </a:srgbClr>
              </a:gs>
              <a:gs pos="100000">
                <a:srgbClr val="8FC6FF">
                  <a:lumMod val="90000"/>
                </a:srgbClr>
              </a:gs>
            </a:gsLst>
            <a:lin ang="5400000" scaled="0"/>
          </a:gradFill>
          <a:ln w="3175">
            <a:solidFill>
              <a:srgbClr val="FFFFFF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127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0" cap="none" spc="0" normalizeH="0" baseline="0" noProof="0">
              <a:ln>
                <a:noFill/>
              </a:ln>
              <a:solidFill>
                <a:srgbClr val="308C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0" name="Hexagon 80">
            <a:extLst>
              <a:ext uri="{FF2B5EF4-FFF2-40B4-BE49-F238E27FC236}">
                <a16:creationId xmlns:a16="http://schemas.microsoft.com/office/drawing/2014/main" id="{3206D888-A016-42A8-B568-B582E4FA728F}"/>
              </a:ext>
            </a:extLst>
          </p:cNvPr>
          <p:cNvSpPr/>
          <p:nvPr/>
        </p:nvSpPr>
        <p:spPr bwMode="auto">
          <a:xfrm rot="5400000">
            <a:off x="6199276" y="3368048"/>
            <a:ext cx="80966" cy="74895"/>
          </a:xfrm>
          <a:prstGeom prst="hexagon">
            <a:avLst/>
          </a:prstGeom>
          <a:gradFill rotWithShape="1">
            <a:gsLst>
              <a:gs pos="0">
                <a:srgbClr val="8FC6FF"/>
              </a:gs>
              <a:gs pos="80000">
                <a:srgbClr val="8FC6FF">
                  <a:lumMod val="75000"/>
                </a:srgbClr>
              </a:gs>
              <a:gs pos="100000">
                <a:srgbClr val="8FC6FF">
                  <a:lumMod val="90000"/>
                </a:srgbClr>
              </a:gs>
            </a:gsLst>
            <a:lin ang="5400000" scaled="0"/>
          </a:gradFill>
          <a:ln w="3175">
            <a:solidFill>
              <a:srgbClr val="FFFFFF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127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0" cap="none" spc="0" normalizeH="0" baseline="0" noProof="0">
              <a:ln>
                <a:noFill/>
              </a:ln>
              <a:solidFill>
                <a:srgbClr val="308C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1" name="Hexagon 81">
            <a:extLst>
              <a:ext uri="{FF2B5EF4-FFF2-40B4-BE49-F238E27FC236}">
                <a16:creationId xmlns:a16="http://schemas.microsoft.com/office/drawing/2014/main" id="{FD3E3F38-84A7-419F-B15B-4779328F6D46}"/>
              </a:ext>
            </a:extLst>
          </p:cNvPr>
          <p:cNvSpPr/>
          <p:nvPr/>
        </p:nvSpPr>
        <p:spPr bwMode="auto">
          <a:xfrm rot="5400000">
            <a:off x="5891751" y="3501434"/>
            <a:ext cx="80966" cy="74895"/>
          </a:xfrm>
          <a:prstGeom prst="hexagon">
            <a:avLst/>
          </a:prstGeom>
          <a:gradFill rotWithShape="1">
            <a:gsLst>
              <a:gs pos="0">
                <a:srgbClr val="8FC6FF"/>
              </a:gs>
              <a:gs pos="80000">
                <a:srgbClr val="8FC6FF">
                  <a:lumMod val="75000"/>
                </a:srgbClr>
              </a:gs>
              <a:gs pos="100000">
                <a:srgbClr val="8FC6FF">
                  <a:lumMod val="90000"/>
                </a:srgbClr>
              </a:gs>
            </a:gsLst>
            <a:lin ang="5400000" scaled="0"/>
          </a:gradFill>
          <a:ln w="3175">
            <a:solidFill>
              <a:srgbClr val="FFFFFF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127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0" cap="none" spc="0" normalizeH="0" baseline="0" noProof="0">
              <a:ln>
                <a:noFill/>
              </a:ln>
              <a:solidFill>
                <a:srgbClr val="308C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2" name="Hexagon 82">
            <a:extLst>
              <a:ext uri="{FF2B5EF4-FFF2-40B4-BE49-F238E27FC236}">
                <a16:creationId xmlns:a16="http://schemas.microsoft.com/office/drawing/2014/main" id="{09890D1B-B0BA-49B1-9224-D8018AA39C84}"/>
              </a:ext>
            </a:extLst>
          </p:cNvPr>
          <p:cNvSpPr/>
          <p:nvPr/>
        </p:nvSpPr>
        <p:spPr bwMode="auto">
          <a:xfrm rot="5400000">
            <a:off x="5801556" y="4023753"/>
            <a:ext cx="80966" cy="74895"/>
          </a:xfrm>
          <a:prstGeom prst="hexagon">
            <a:avLst/>
          </a:prstGeom>
          <a:gradFill rotWithShape="1">
            <a:gsLst>
              <a:gs pos="0">
                <a:srgbClr val="8FC6FF"/>
              </a:gs>
              <a:gs pos="80000">
                <a:srgbClr val="8FC6FF">
                  <a:lumMod val="75000"/>
                </a:srgbClr>
              </a:gs>
              <a:gs pos="100000">
                <a:srgbClr val="8FC6FF">
                  <a:lumMod val="90000"/>
                </a:srgbClr>
              </a:gs>
            </a:gsLst>
            <a:lin ang="5400000" scaled="0"/>
          </a:gradFill>
          <a:ln w="3175">
            <a:solidFill>
              <a:srgbClr val="FFFFFF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127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0" cap="none" spc="0" normalizeH="0" baseline="0" noProof="0">
              <a:ln>
                <a:noFill/>
              </a:ln>
              <a:solidFill>
                <a:srgbClr val="308C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3" name="Hexagon 83">
            <a:extLst>
              <a:ext uri="{FF2B5EF4-FFF2-40B4-BE49-F238E27FC236}">
                <a16:creationId xmlns:a16="http://schemas.microsoft.com/office/drawing/2014/main" id="{10DD8C04-2E84-462F-9DF3-32C3FB4523DC}"/>
              </a:ext>
            </a:extLst>
          </p:cNvPr>
          <p:cNvSpPr/>
          <p:nvPr/>
        </p:nvSpPr>
        <p:spPr bwMode="auto">
          <a:xfrm rot="5400000">
            <a:off x="5816795" y="4641553"/>
            <a:ext cx="80966" cy="74895"/>
          </a:xfrm>
          <a:prstGeom prst="hexagon">
            <a:avLst/>
          </a:prstGeom>
          <a:gradFill rotWithShape="1">
            <a:gsLst>
              <a:gs pos="0">
                <a:srgbClr val="8FC6FF"/>
              </a:gs>
              <a:gs pos="80000">
                <a:srgbClr val="8FC6FF">
                  <a:lumMod val="75000"/>
                </a:srgbClr>
              </a:gs>
              <a:gs pos="100000">
                <a:srgbClr val="8FC6FF">
                  <a:lumMod val="90000"/>
                </a:srgbClr>
              </a:gs>
            </a:gsLst>
            <a:lin ang="5400000" scaled="0"/>
          </a:gradFill>
          <a:ln w="3175">
            <a:solidFill>
              <a:srgbClr val="FFFFFF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127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0" cap="none" spc="0" normalizeH="0" baseline="0" noProof="0">
              <a:ln>
                <a:noFill/>
              </a:ln>
              <a:solidFill>
                <a:srgbClr val="308C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4" name="Hexagon 84">
            <a:extLst>
              <a:ext uri="{FF2B5EF4-FFF2-40B4-BE49-F238E27FC236}">
                <a16:creationId xmlns:a16="http://schemas.microsoft.com/office/drawing/2014/main" id="{63B19AE3-7399-48A1-B0F9-C8F8060E4B3A}"/>
              </a:ext>
            </a:extLst>
          </p:cNvPr>
          <p:cNvSpPr/>
          <p:nvPr/>
        </p:nvSpPr>
        <p:spPr bwMode="auto">
          <a:xfrm rot="5400000">
            <a:off x="7092030" y="2568619"/>
            <a:ext cx="80966" cy="74895"/>
          </a:xfrm>
          <a:prstGeom prst="hexagon">
            <a:avLst/>
          </a:prstGeom>
          <a:gradFill rotWithShape="1">
            <a:gsLst>
              <a:gs pos="0">
                <a:srgbClr val="8FC6FF"/>
              </a:gs>
              <a:gs pos="80000">
                <a:srgbClr val="8FC6FF">
                  <a:lumMod val="75000"/>
                </a:srgbClr>
              </a:gs>
              <a:gs pos="100000">
                <a:srgbClr val="8FC6FF">
                  <a:lumMod val="90000"/>
                </a:srgbClr>
              </a:gs>
            </a:gsLst>
            <a:lin ang="5400000" scaled="0"/>
          </a:gradFill>
          <a:ln w="3175">
            <a:solidFill>
              <a:srgbClr val="FFFFFF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127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0" cap="none" spc="0" normalizeH="0" baseline="0" noProof="0">
              <a:ln>
                <a:noFill/>
              </a:ln>
              <a:solidFill>
                <a:srgbClr val="308C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5" name="Hexagon 85">
            <a:extLst>
              <a:ext uri="{FF2B5EF4-FFF2-40B4-BE49-F238E27FC236}">
                <a16:creationId xmlns:a16="http://schemas.microsoft.com/office/drawing/2014/main" id="{C809F4D8-4038-4370-914B-A33E8CA899F5}"/>
              </a:ext>
            </a:extLst>
          </p:cNvPr>
          <p:cNvSpPr/>
          <p:nvPr/>
        </p:nvSpPr>
        <p:spPr bwMode="auto">
          <a:xfrm rot="5400000">
            <a:off x="7550052" y="2568620"/>
            <a:ext cx="80966" cy="74895"/>
          </a:xfrm>
          <a:prstGeom prst="hexagon">
            <a:avLst/>
          </a:prstGeom>
          <a:gradFill rotWithShape="1">
            <a:gsLst>
              <a:gs pos="0">
                <a:srgbClr val="8FC6FF"/>
              </a:gs>
              <a:gs pos="80000">
                <a:srgbClr val="8FC6FF">
                  <a:lumMod val="75000"/>
                </a:srgbClr>
              </a:gs>
              <a:gs pos="100000">
                <a:srgbClr val="8FC6FF">
                  <a:lumMod val="90000"/>
                </a:srgbClr>
              </a:gs>
            </a:gsLst>
            <a:lin ang="5400000" scaled="0"/>
          </a:gradFill>
          <a:ln w="3175">
            <a:solidFill>
              <a:srgbClr val="FFFFFF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127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0" cap="none" spc="0" normalizeH="0" baseline="0" noProof="0">
              <a:ln>
                <a:noFill/>
              </a:ln>
              <a:solidFill>
                <a:srgbClr val="308C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6" name="Hexagon 86">
            <a:extLst>
              <a:ext uri="{FF2B5EF4-FFF2-40B4-BE49-F238E27FC236}">
                <a16:creationId xmlns:a16="http://schemas.microsoft.com/office/drawing/2014/main" id="{B9884B58-BD89-4196-BDB1-FFC36079E06C}"/>
              </a:ext>
            </a:extLst>
          </p:cNvPr>
          <p:cNvSpPr/>
          <p:nvPr/>
        </p:nvSpPr>
        <p:spPr bwMode="auto">
          <a:xfrm rot="5400000">
            <a:off x="7647030" y="2722261"/>
            <a:ext cx="80966" cy="74895"/>
          </a:xfrm>
          <a:prstGeom prst="hexagon">
            <a:avLst/>
          </a:prstGeom>
          <a:gradFill rotWithShape="1">
            <a:gsLst>
              <a:gs pos="0">
                <a:srgbClr val="8FC6FF"/>
              </a:gs>
              <a:gs pos="80000">
                <a:srgbClr val="8FC6FF">
                  <a:lumMod val="75000"/>
                </a:srgbClr>
              </a:gs>
              <a:gs pos="100000">
                <a:srgbClr val="8FC6FF">
                  <a:lumMod val="90000"/>
                </a:srgbClr>
              </a:gs>
            </a:gsLst>
            <a:lin ang="5400000" scaled="0"/>
          </a:gradFill>
          <a:ln w="3175">
            <a:solidFill>
              <a:srgbClr val="FFFFFF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127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0" cap="none" spc="0" normalizeH="0" baseline="0" noProof="0">
              <a:ln>
                <a:noFill/>
              </a:ln>
              <a:solidFill>
                <a:srgbClr val="308C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4E021858-BDEF-416D-ADF8-4285FEE6C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0720" y="4798893"/>
            <a:ext cx="26997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1" u="none" strike="noStrike" kern="1200" cap="none" spc="0" normalizeH="0" baseline="0" noProof="0" dirty="0">
                <a:ln>
                  <a:noFill/>
                </a:ln>
                <a:solidFill>
                  <a:srgbClr val="EF413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Increased urinary excretion of excess glucose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1" u="none" strike="noStrike" kern="1200" cap="none" spc="0" normalizeH="0" baseline="0" noProof="0" dirty="0">
                <a:ln>
                  <a:noFill/>
                </a:ln>
                <a:solidFill>
                  <a:srgbClr val="EF413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(~70 g/day, corresponding to 280 kcal/day*)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AD7795CE-D164-427B-BEE4-2DBCDE6AC5EB}"/>
              </a:ext>
            </a:extLst>
          </p:cNvPr>
          <p:cNvSpPr txBox="1"/>
          <p:nvPr/>
        </p:nvSpPr>
        <p:spPr>
          <a:xfrm>
            <a:off x="6672342" y="6207462"/>
            <a:ext cx="2359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A bowl of rice!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69" name="Picture 2" descr="sglt2 inhibitorì ëí ì´ë¯¸ì§ ê²ìê²°ê³¼">
            <a:extLst>
              <a:ext uri="{FF2B5EF4-FFF2-40B4-BE49-F238E27FC236}">
                <a16:creationId xmlns:a16="http://schemas.microsoft.com/office/drawing/2014/main" id="{148A2E42-0043-43C8-B463-1240354299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40"/>
          <a:stretch/>
        </p:blipFill>
        <p:spPr bwMode="auto">
          <a:xfrm>
            <a:off x="143508" y="1024492"/>
            <a:ext cx="2026132" cy="136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" name="Freeform 6">
            <a:extLst>
              <a:ext uri="{FF2B5EF4-FFF2-40B4-BE49-F238E27FC236}">
                <a16:creationId xmlns:a16="http://schemas.microsoft.com/office/drawing/2014/main" id="{1EFA6811-A7DE-479E-8134-1528DF7ADFF1}"/>
              </a:ext>
            </a:extLst>
          </p:cNvPr>
          <p:cNvSpPr>
            <a:spLocks/>
          </p:cNvSpPr>
          <p:nvPr/>
        </p:nvSpPr>
        <p:spPr bwMode="auto">
          <a:xfrm rot="15136762">
            <a:off x="1993679" y="1425064"/>
            <a:ext cx="1466688" cy="1293537"/>
          </a:xfrm>
          <a:custGeom>
            <a:avLst/>
            <a:gdLst>
              <a:gd name="T0" fmla="*/ 2147483647 w 1381"/>
              <a:gd name="T1" fmla="*/ 0 h 984"/>
              <a:gd name="T2" fmla="*/ 0 w 1381"/>
              <a:gd name="T3" fmla="*/ 2147483647 h 984"/>
              <a:gd name="T4" fmla="*/ 2147483647 w 1381"/>
              <a:gd name="T5" fmla="*/ 2147483647 h 984"/>
              <a:gd name="T6" fmla="*/ 2147483647 w 1381"/>
              <a:gd name="T7" fmla="*/ 2147483647 h 984"/>
              <a:gd name="T8" fmla="*/ 2147483647 w 1381"/>
              <a:gd name="T9" fmla="*/ 0 h 9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81"/>
              <a:gd name="T16" fmla="*/ 0 h 984"/>
              <a:gd name="T17" fmla="*/ 1381 w 1381"/>
              <a:gd name="T18" fmla="*/ 984 h 9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81" h="984">
                <a:moveTo>
                  <a:pt x="1381" y="0"/>
                </a:moveTo>
                <a:lnTo>
                  <a:pt x="0" y="438"/>
                </a:lnTo>
                <a:lnTo>
                  <a:pt x="26" y="984"/>
                </a:lnTo>
                <a:lnTo>
                  <a:pt x="1370" y="30"/>
                </a:lnTo>
                <a:lnTo>
                  <a:pt x="1381" y="0"/>
                </a:lnTo>
                <a:close/>
              </a:path>
            </a:pathLst>
          </a:custGeom>
          <a:solidFill>
            <a:srgbClr val="4F81BD">
              <a:alpha val="50000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4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굴림" pitchFamily="50" charset="-127"/>
              <a:ea typeface="맑은 고딕" panose="020B0503020000020004" pitchFamily="50" charset="-127"/>
              <a:cs typeface="Lucida Sans Unicode" pitchFamily="34" charset="0"/>
            </a:endParaRPr>
          </a:p>
        </p:txBody>
      </p:sp>
      <p:grpSp>
        <p:nvGrpSpPr>
          <p:cNvPr id="189" name="그룹 64">
            <a:extLst>
              <a:ext uri="{FF2B5EF4-FFF2-40B4-BE49-F238E27FC236}">
                <a16:creationId xmlns:a16="http://schemas.microsoft.com/office/drawing/2014/main" id="{6A4A20E1-4A92-4ECA-92F4-4B2BD3A168DF}"/>
              </a:ext>
            </a:extLst>
          </p:cNvPr>
          <p:cNvGrpSpPr/>
          <p:nvPr/>
        </p:nvGrpSpPr>
        <p:grpSpPr>
          <a:xfrm>
            <a:off x="10006477" y="1591010"/>
            <a:ext cx="1576387" cy="1376362"/>
            <a:chOff x="6729413" y="3163888"/>
            <a:chExt cx="1576387" cy="1376362"/>
          </a:xfrm>
        </p:grpSpPr>
        <p:grpSp>
          <p:nvGrpSpPr>
            <p:cNvPr id="200" name="그룹 199">
              <a:extLst>
                <a:ext uri="{FF2B5EF4-FFF2-40B4-BE49-F238E27FC236}">
                  <a16:creationId xmlns:a16="http://schemas.microsoft.com/office/drawing/2014/main" id="{5EC08804-90AE-4FAB-9E57-59FBC6EC04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96088" y="3163888"/>
              <a:ext cx="1401762" cy="1376362"/>
              <a:chOff x="6177626" y="3403918"/>
              <a:chExt cx="753745" cy="775781"/>
            </a:xfrm>
          </p:grpSpPr>
          <p:sp>
            <p:nvSpPr>
              <p:cNvPr id="202" name="타원 201">
                <a:extLst>
                  <a:ext uri="{FF2B5EF4-FFF2-40B4-BE49-F238E27FC236}">
                    <a16:creationId xmlns:a16="http://schemas.microsoft.com/office/drawing/2014/main" id="{91E42107-7FB8-4036-A40A-415D2506DD12}"/>
                  </a:ext>
                </a:extLst>
              </p:cNvPr>
              <p:cNvSpPr/>
              <p:nvPr/>
            </p:nvSpPr>
            <p:spPr bwMode="auto">
              <a:xfrm>
                <a:off x="6177626" y="3403918"/>
                <a:ext cx="753745" cy="775781"/>
              </a:xfrm>
              <a:prstGeom prst="ellipse">
                <a:avLst/>
              </a:prstGeom>
              <a:solidFill>
                <a:srgbClr val="4BACC6">
                  <a:lumMod val="40000"/>
                  <a:lumOff val="60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03" name="타원 202">
                <a:extLst>
                  <a:ext uri="{FF2B5EF4-FFF2-40B4-BE49-F238E27FC236}">
                    <a16:creationId xmlns:a16="http://schemas.microsoft.com/office/drawing/2014/main" id="{5A302C40-DF09-4435-A641-A94F37CF8A2B}"/>
                  </a:ext>
                </a:extLst>
              </p:cNvPr>
              <p:cNvSpPr/>
              <p:nvPr/>
            </p:nvSpPr>
            <p:spPr bwMode="auto">
              <a:xfrm>
                <a:off x="6219453" y="3448657"/>
                <a:ext cx="670091" cy="689881"/>
              </a:xfrm>
              <a:prstGeom prst="ellipse">
                <a:avLst/>
              </a:prstGeom>
              <a:solidFill>
                <a:srgbClr val="009CE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ko-KR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맑은 고딕" panose="020B0503020000020004" pitchFamily="50" charset="-127"/>
                  <a:cs typeface="Arial" pitchFamily="34" charset="0"/>
                </a:endParaRPr>
              </a:p>
            </p:txBody>
          </p:sp>
        </p:grpSp>
        <p:sp>
          <p:nvSpPr>
            <p:cNvPr id="201" name="TextBox 428">
              <a:extLst>
                <a:ext uri="{FF2B5EF4-FFF2-40B4-BE49-F238E27FC236}">
                  <a16:creationId xmlns:a16="http://schemas.microsoft.com/office/drawing/2014/main" id="{319F51F6-CA15-4B21-9A66-794253428A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9413" y="3516688"/>
              <a:ext cx="1576387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맑은 고딕" panose="020B0503020000020004" pitchFamily="50" charset="-127"/>
                  <a:cs typeface="Arial"/>
                </a:rPr>
                <a:t>glucose</a:t>
              </a:r>
              <a:r>
                <a:rPr kumimoji="0" lang="en-US" altLang="ko-KR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맑은 고딕" panose="020B0503020000020004" pitchFamily="50" charset="-127"/>
                  <a:cs typeface="Arial"/>
                </a:rPr>
                <a:t>▼</a:t>
              </a:r>
              <a:endParaRPr kumimoji="0" lang="en-US" altLang="ko-KR" sz="2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맑은 고딕" panose="020B0503020000020004" pitchFamily="50" charset="-127"/>
                  <a:cs typeface="Arial"/>
                </a:rPr>
                <a:t>0.6~0.8</a:t>
              </a:r>
              <a:r>
                <a:rPr kumimoji="0" lang="en-US" altLang="ko-K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itchFamily="34" charset="0"/>
                  <a:ea typeface="맑은 고딕" panose="020B0503020000020004" pitchFamily="50" charset="-127"/>
                  <a:cs typeface="+mn-cs"/>
                </a:rPr>
                <a:t>%</a:t>
              </a:r>
              <a:r>
                <a:rPr kumimoji="0" lang="en-US" altLang="ko-KR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itchFamily="34" charset="0"/>
                  <a:ea typeface="맑은 고딕" panose="020B0503020000020004" pitchFamily="50" charset="-127"/>
                  <a:cs typeface="+mn-cs"/>
                </a:rPr>
                <a:t> </a:t>
              </a:r>
            </a:p>
          </p:txBody>
        </p:sp>
      </p:grpSp>
      <p:grpSp>
        <p:nvGrpSpPr>
          <p:cNvPr id="190" name="그룹 64">
            <a:extLst>
              <a:ext uri="{FF2B5EF4-FFF2-40B4-BE49-F238E27FC236}">
                <a16:creationId xmlns:a16="http://schemas.microsoft.com/office/drawing/2014/main" id="{2488F5FD-CCC9-4FEC-B30D-6BBE052064A1}"/>
              </a:ext>
            </a:extLst>
          </p:cNvPr>
          <p:cNvGrpSpPr/>
          <p:nvPr/>
        </p:nvGrpSpPr>
        <p:grpSpPr>
          <a:xfrm>
            <a:off x="10006477" y="3382823"/>
            <a:ext cx="1576387" cy="1376362"/>
            <a:chOff x="6729413" y="3163888"/>
            <a:chExt cx="1576387" cy="1376362"/>
          </a:xfrm>
        </p:grpSpPr>
        <p:grpSp>
          <p:nvGrpSpPr>
            <p:cNvPr id="196" name="그룹 195">
              <a:extLst>
                <a:ext uri="{FF2B5EF4-FFF2-40B4-BE49-F238E27FC236}">
                  <a16:creationId xmlns:a16="http://schemas.microsoft.com/office/drawing/2014/main" id="{53EA0197-0DBC-4694-B6EB-E0CDD7A291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96088" y="3163888"/>
              <a:ext cx="1401762" cy="1376362"/>
              <a:chOff x="6177626" y="3403918"/>
              <a:chExt cx="753745" cy="775781"/>
            </a:xfrm>
          </p:grpSpPr>
          <p:sp>
            <p:nvSpPr>
              <p:cNvPr id="198" name="타원 197">
                <a:extLst>
                  <a:ext uri="{FF2B5EF4-FFF2-40B4-BE49-F238E27FC236}">
                    <a16:creationId xmlns:a16="http://schemas.microsoft.com/office/drawing/2014/main" id="{FCABEBCE-F0A0-4DEF-A39C-F2A59D7C19AB}"/>
                  </a:ext>
                </a:extLst>
              </p:cNvPr>
              <p:cNvSpPr/>
              <p:nvPr/>
            </p:nvSpPr>
            <p:spPr bwMode="auto">
              <a:xfrm>
                <a:off x="6177626" y="3403918"/>
                <a:ext cx="753745" cy="775781"/>
              </a:xfrm>
              <a:prstGeom prst="ellipse">
                <a:avLst/>
              </a:prstGeom>
              <a:solidFill>
                <a:srgbClr val="4BACC6">
                  <a:lumMod val="40000"/>
                  <a:lumOff val="60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99" name="타원 198">
                <a:extLst>
                  <a:ext uri="{FF2B5EF4-FFF2-40B4-BE49-F238E27FC236}">
                    <a16:creationId xmlns:a16="http://schemas.microsoft.com/office/drawing/2014/main" id="{88F4E4DD-26B2-4C03-BDDE-25A6CF5679E7}"/>
                  </a:ext>
                </a:extLst>
              </p:cNvPr>
              <p:cNvSpPr/>
              <p:nvPr/>
            </p:nvSpPr>
            <p:spPr bwMode="auto">
              <a:xfrm>
                <a:off x="6219453" y="3448657"/>
                <a:ext cx="670091" cy="689881"/>
              </a:xfrm>
              <a:prstGeom prst="ellipse">
                <a:avLst/>
              </a:prstGeom>
              <a:solidFill>
                <a:srgbClr val="009CE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ko-KR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맑은 고딕" panose="020B0503020000020004" pitchFamily="50" charset="-127"/>
                  <a:cs typeface="Arial" pitchFamily="34" charset="0"/>
                </a:endParaRPr>
              </a:p>
            </p:txBody>
          </p:sp>
        </p:grpSp>
        <p:sp>
          <p:nvSpPr>
            <p:cNvPr id="197" name="TextBox 428">
              <a:extLst>
                <a:ext uri="{FF2B5EF4-FFF2-40B4-BE49-F238E27FC236}">
                  <a16:creationId xmlns:a16="http://schemas.microsoft.com/office/drawing/2014/main" id="{2E630074-EE87-43A9-90F6-88052BA3FD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9413" y="3513515"/>
              <a:ext cx="1576387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맑은 고딕" panose="020B0503020000020004" pitchFamily="50" charset="-127"/>
                  <a:cs typeface="Arial"/>
                </a:rPr>
                <a:t>weight</a:t>
              </a:r>
              <a:r>
                <a:rPr kumimoji="0" lang="en-US" altLang="ko-KR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맑은 고딕" panose="020B0503020000020004" pitchFamily="50" charset="-127"/>
                  <a:cs typeface="Arial"/>
                </a:rPr>
                <a:t>▼</a:t>
              </a:r>
              <a:endParaRPr kumimoji="0" lang="en-US" altLang="ko-KR" sz="2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itchFamily="34" charset="0"/>
                  <a:ea typeface="맑은 고딕" panose="020B0503020000020004" pitchFamily="50" charset="-127"/>
                  <a:cs typeface="+mn-cs"/>
                </a:rPr>
                <a:t>2~3</a:t>
              </a:r>
              <a:r>
                <a:rPr kumimoji="0" lang="en-US" altLang="ko-KR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itchFamily="34" charset="0"/>
                  <a:ea typeface="맑은 고딕" panose="020B0503020000020004" pitchFamily="50" charset="-127"/>
                  <a:cs typeface="+mn-cs"/>
                </a:rPr>
                <a:t>kg</a:t>
              </a:r>
              <a:r>
                <a:rPr kumimoji="0" lang="en-US" altLang="ko-KR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itchFamily="34" charset="0"/>
                  <a:ea typeface="맑은 고딕" panose="020B0503020000020004" pitchFamily="50" charset="-127"/>
                  <a:cs typeface="+mn-cs"/>
                </a:rPr>
                <a:t> </a:t>
              </a:r>
            </a:p>
          </p:txBody>
        </p:sp>
      </p:grpSp>
      <p:sp>
        <p:nvSpPr>
          <p:cNvPr id="171" name="제목 1"/>
          <p:cNvSpPr txBox="1">
            <a:spLocks/>
          </p:cNvSpPr>
          <p:nvPr/>
        </p:nvSpPr>
        <p:spPr>
          <a:xfrm>
            <a:off x="494781" y="251765"/>
            <a:ext cx="8943403" cy="711081"/>
          </a:xfrm>
          <a:prstGeom prst="rect">
            <a:avLst/>
          </a:prstGeom>
        </p:spPr>
        <p:txBody>
          <a:bodyPr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j-cs"/>
              </a:rPr>
              <a:t>Sodium/glucose cotransporter 2 (SGLT2) inhibitor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73994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제목 1">
            <a:extLst>
              <a:ext uri="{FF2B5EF4-FFF2-40B4-BE49-F238E27FC236}">
                <a16:creationId xmlns:a16="http://schemas.microsoft.com/office/drawing/2014/main" id="{803773D8-4BA2-49C8-9752-3896DDC58E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/>
              <a:t>DPP-4 inhibitors are a common treatment option </a:t>
            </a:r>
            <a:br>
              <a:rPr lang="en-US" altLang="ko-KR" sz="2800"/>
            </a:br>
            <a:r>
              <a:rPr lang="en-US" altLang="ko-KR" sz="2800"/>
              <a:t>for glucose lowering in patients with T2D</a:t>
            </a:r>
            <a:endParaRPr lang="ko-KR" altLang="en-US" sz="2800"/>
          </a:p>
        </p:txBody>
      </p:sp>
      <p:sp>
        <p:nvSpPr>
          <p:cNvPr id="22531" name="내용 개체 틀 2">
            <a:extLst>
              <a:ext uri="{FF2B5EF4-FFF2-40B4-BE49-F238E27FC236}">
                <a16:creationId xmlns:a16="http://schemas.microsoft.com/office/drawing/2014/main" id="{64FED8D1-CBCD-4372-AF1D-A4573F0972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981200" y="1600201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47650" indent="-247650"/>
            <a:endParaRPr lang="ko-KR" altLang="en-US"/>
          </a:p>
        </p:txBody>
      </p:sp>
      <p:pic>
        <p:nvPicPr>
          <p:cNvPr id="22532" name="그림 5">
            <a:extLst>
              <a:ext uri="{FF2B5EF4-FFF2-40B4-BE49-F238E27FC236}">
                <a16:creationId xmlns:a16="http://schemas.microsoft.com/office/drawing/2014/main" id="{CE918304-78BE-4BFB-9205-5431EBF35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39" y="1354139"/>
            <a:ext cx="7400925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18B1A9-69C0-5A53-3A4F-D35624BC5344}"/>
              </a:ext>
            </a:extLst>
          </p:cNvPr>
          <p:cNvSpPr txBox="1"/>
          <p:nvPr/>
        </p:nvSpPr>
        <p:spPr>
          <a:xfrm>
            <a:off x="843280" y="355794"/>
            <a:ext cx="10290453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나눔스퀘어" panose="02020603020101020101" pitchFamily="18" charset="-127"/>
                <a:cs typeface="+mn-cs"/>
              </a:rPr>
              <a:t>Priority of diabetic medication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02E3C5-A5E5-472C-807F-9FB3F66A55F4}"/>
              </a:ext>
            </a:extLst>
          </p:cNvPr>
          <p:cNvSpPr txBox="1"/>
          <p:nvPr/>
        </p:nvSpPr>
        <p:spPr>
          <a:xfrm>
            <a:off x="2033627" y="1901413"/>
            <a:ext cx="7181493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나눔스퀘어" panose="02020603020101020101" pitchFamily="18" charset="-127"/>
                <a:cs typeface="+mn-cs"/>
              </a:rPr>
              <a:t>SGLT-2 inhibitor</a:t>
            </a:r>
          </a:p>
          <a:p>
            <a:pPr marL="1143000" marR="0" lvl="0" indent="-11430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나눔스퀘어" panose="02020603020101020101" pitchFamily="18" charset="-127"/>
                <a:cs typeface="+mn-cs"/>
              </a:rPr>
              <a:t>GLP-1, GIP/GLP-1 dual agonist </a:t>
            </a:r>
          </a:p>
          <a:p>
            <a:pPr marL="1143000" marR="0" lvl="0" indent="-11430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나눔스퀘어" panose="02020603020101020101" pitchFamily="18" charset="-127"/>
                <a:cs typeface="+mn-cs"/>
              </a:rPr>
              <a:t>TZD</a:t>
            </a:r>
          </a:p>
          <a:p>
            <a:pPr marL="1143000" marR="0" lvl="0" indent="-11430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ko-KR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나눔스퀘어" panose="02020603020101020101" pitchFamily="18" charset="-127"/>
                <a:cs typeface="+mn-cs"/>
              </a:rPr>
              <a:t>(DPP4i)</a:t>
            </a:r>
            <a:endParaRPr kumimoji="0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나눔스퀘어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93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839676-7A98-45EA-8DFE-70CCADFC8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SGLT2 </a:t>
            </a:r>
            <a:r>
              <a:rPr lang="ko-KR" altLang="en-US" dirty="0" err="1"/>
              <a:t>억제제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12696CE-C497-46D2-9448-7D14AB6A8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/>
              <a:t>비만</a:t>
            </a:r>
            <a:r>
              <a:rPr lang="en-US" altLang="ko-KR" dirty="0"/>
              <a:t>, </a:t>
            </a:r>
            <a:r>
              <a:rPr lang="ko-KR" altLang="en-US" dirty="0"/>
              <a:t>대사증후군 동반 환자에 특히 유용</a:t>
            </a:r>
            <a:endParaRPr lang="en-US" altLang="ko-KR" dirty="0"/>
          </a:p>
          <a:p>
            <a:pPr lvl="1"/>
            <a:r>
              <a:rPr lang="ko-KR" altLang="en-US" dirty="0"/>
              <a:t>위험인자 관리에 유효</a:t>
            </a:r>
            <a:endParaRPr lang="en-US" altLang="ko-KR" dirty="0"/>
          </a:p>
          <a:p>
            <a:pPr lvl="1"/>
            <a:endParaRPr lang="en-US" altLang="ko-KR" dirty="0"/>
          </a:p>
          <a:p>
            <a:r>
              <a:rPr lang="ko-KR" altLang="en-US" dirty="0"/>
              <a:t>췌장 기능이 낮아도 사용 가능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대부분의 약제와 병용 가능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강력한 합병증 억제 효과</a:t>
            </a:r>
            <a:endParaRPr lang="en-US" altLang="ko-KR" dirty="0"/>
          </a:p>
          <a:p>
            <a:pPr lvl="1"/>
            <a:r>
              <a:rPr lang="ko-KR" altLang="en-US" dirty="0"/>
              <a:t>심부전 등 심혈관질환</a:t>
            </a:r>
            <a:r>
              <a:rPr lang="en-US" altLang="ko-KR" dirty="0"/>
              <a:t>, </a:t>
            </a:r>
            <a:r>
              <a:rPr lang="ko-KR" altLang="en-US" dirty="0"/>
              <a:t>신장병증 악화 예방</a:t>
            </a:r>
            <a:endParaRPr lang="en-US" altLang="ko-KR" dirty="0"/>
          </a:p>
          <a:p>
            <a:pPr lvl="1"/>
            <a:r>
              <a:rPr lang="ko-KR" altLang="en-US" dirty="0"/>
              <a:t>당뇨병이 없는 사람에게도 사용 승인 </a:t>
            </a:r>
            <a:r>
              <a:rPr lang="en-US" altLang="ko-KR" dirty="0"/>
              <a:t>(</a:t>
            </a:r>
            <a:r>
              <a:rPr lang="ko-KR" altLang="en-US" dirty="0"/>
              <a:t>아직 보험은 안됨</a:t>
            </a:r>
            <a:r>
              <a:rPr lang="en-US" altLang="ko-K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34293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59" b="16787"/>
          <a:stretch/>
        </p:blipFill>
        <p:spPr>
          <a:xfrm>
            <a:off x="1524000" y="1382233"/>
            <a:ext cx="9144000" cy="41041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Primary outcome (</a:t>
            </a:r>
            <a:r>
              <a:rPr lang="en-US" dirty="0" err="1"/>
              <a:t>Empa</a:t>
            </a:r>
            <a:r>
              <a:rPr lang="en-US" dirty="0"/>
              <a:t>-reg) :</a:t>
            </a:r>
            <a:br>
              <a:rPr lang="en-US" dirty="0"/>
            </a:br>
            <a:r>
              <a:rPr lang="en-US" dirty="0"/>
              <a:t>3-point MACE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133C-5F9C-4F7F-9637-3E296898A7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24000" y="1446037"/>
            <a:ext cx="9144000" cy="4540103"/>
            <a:chOff x="0" y="1446028"/>
            <a:chExt cx="9144000" cy="454010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989" b="8720"/>
            <a:stretch/>
          </p:blipFill>
          <p:spPr>
            <a:xfrm>
              <a:off x="0" y="1446028"/>
              <a:ext cx="9144000" cy="454010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538667" y="1777585"/>
              <a:ext cx="253406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latinLnBrk="0"/>
              <a:endParaRPr lang="en-GB" sz="1600" dirty="0">
                <a:solidFill>
                  <a:srgbClr val="5A5A5A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5327901" y="2193107"/>
            <a:ext cx="1613010" cy="659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31576" y="1654475"/>
            <a:ext cx="30339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/>
            <a:r>
              <a:rPr lang="en-GB" sz="1400" b="1" dirty="0">
                <a:solidFill>
                  <a:srgbClr val="5A5A5A"/>
                </a:solidFill>
              </a:rPr>
              <a:t>HR 0.86</a:t>
            </a:r>
          </a:p>
          <a:p>
            <a:pPr algn="ctr" latinLnBrk="0"/>
            <a:r>
              <a:rPr lang="en-GB" sz="1400" dirty="0">
                <a:solidFill>
                  <a:srgbClr val="5A5A5A"/>
                </a:solidFill>
              </a:rPr>
              <a:t>(95.02% CI 0.74, 0.99)</a:t>
            </a:r>
          </a:p>
          <a:p>
            <a:pPr algn="ctr" latinLnBrk="0"/>
            <a:r>
              <a:rPr lang="en-GB" sz="1400" i="1" dirty="0">
                <a:solidFill>
                  <a:srgbClr val="5A5A5A"/>
                </a:solidFill>
              </a:rPr>
              <a:t>p</a:t>
            </a:r>
            <a:r>
              <a:rPr lang="en-GB" sz="1400" dirty="0">
                <a:solidFill>
                  <a:srgbClr val="5A5A5A"/>
                </a:solidFill>
              </a:rPr>
              <a:t>=0.04*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776000" y="6129303"/>
            <a:ext cx="6843600" cy="498300"/>
          </a:xfrm>
        </p:spPr>
        <p:txBody>
          <a:bodyPr/>
          <a:lstStyle/>
          <a:p>
            <a:pPr>
              <a:buClr>
                <a:srgbClr val="F0414B"/>
              </a:buClr>
            </a:pPr>
            <a:r>
              <a:rPr lang="en-GB" sz="1100" dirty="0">
                <a:solidFill>
                  <a:prstClr val="black">
                    <a:tint val="75000"/>
                  </a:prstClr>
                </a:solidFill>
              </a:rPr>
              <a:t>Cumulative incidence function. MACE, Major Adverse Cardiovascular Event; HR, hazard ratio. </a:t>
            </a:r>
            <a:br>
              <a:rPr lang="en-GB" sz="1100" dirty="0">
                <a:solidFill>
                  <a:prstClr val="black">
                    <a:tint val="75000"/>
                  </a:prstClr>
                </a:solidFill>
              </a:rPr>
            </a:br>
            <a:r>
              <a:rPr lang="en-GB" sz="1100" dirty="0">
                <a:solidFill>
                  <a:srgbClr val="5A5A5A"/>
                </a:solidFill>
              </a:rPr>
              <a:t>* T</a:t>
            </a:r>
            <a:r>
              <a:rPr lang="en-US" sz="1100" dirty="0" err="1">
                <a:solidFill>
                  <a:srgbClr val="5A5A5A"/>
                </a:solidFill>
              </a:rPr>
              <a:t>wo</a:t>
            </a:r>
            <a:r>
              <a:rPr lang="en-US" sz="1100" dirty="0">
                <a:solidFill>
                  <a:srgbClr val="5A5A5A"/>
                </a:solidFill>
              </a:rPr>
              <a:t>-sided tests for superiority were conducted (statistical significance was indicated if p&lt;0.0498)</a:t>
            </a:r>
          </a:p>
        </p:txBody>
      </p:sp>
    </p:spTree>
    <p:extLst>
      <p:ext uri="{BB962C8B-B14F-4D97-AF65-F5344CB8AC3E}">
        <p14:creationId xmlns:p14="http://schemas.microsoft.com/office/powerpoint/2010/main" val="898902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>
            <a:off x="1703512" y="6493883"/>
            <a:ext cx="594572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i="1" dirty="0">
                <a:solidFill>
                  <a:srgbClr val="212121"/>
                </a:solidFill>
                <a:latin typeface="+mn-ea"/>
              </a:rPr>
              <a:t>J Biol Chem. 2020 Oct 16;295(42):14379-14390.</a:t>
            </a:r>
            <a:endParaRPr lang="en-US" altLang="ko-KR" sz="1000" dirty="0">
              <a:solidFill>
                <a:srgbClr val="212121"/>
              </a:solidFill>
              <a:latin typeface="+mn-ea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35ADD60-CF20-4D52-A5D4-A8EC03024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578" y="1417638"/>
            <a:ext cx="8094222" cy="460851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8903950-ECA5-4D74-A913-EB5CE6DD9C47}"/>
              </a:ext>
            </a:extLst>
          </p:cNvPr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altLang="ko-KR" b="1" dirty="0">
                <a:latin typeface="+mn-ea"/>
              </a:rPr>
              <a:t>Beneficial effects of SGLT2 inhibitors</a:t>
            </a:r>
          </a:p>
        </p:txBody>
      </p:sp>
    </p:spTree>
    <p:extLst>
      <p:ext uri="{BB962C8B-B14F-4D97-AF65-F5344CB8AC3E}">
        <p14:creationId xmlns:p14="http://schemas.microsoft.com/office/powerpoint/2010/main" val="2692790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C02F64-D039-48E0-87E6-D72D9526A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z="2322" dirty="0"/>
              <a:t>Illustration of the Complementary Mechanism of </a:t>
            </a:r>
            <a:br>
              <a:rPr lang="en-US" altLang="ko-KR" sz="2322" dirty="0"/>
            </a:br>
            <a:r>
              <a:rPr lang="en-US" altLang="ko-KR" sz="2322" dirty="0"/>
              <a:t>DPP-4i and SGLT2i in T2DM</a:t>
            </a:r>
            <a:endParaRPr lang="ko-KR" altLang="en-US" sz="2322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0038AFB-1048-4C0D-88B0-31D1FB9A1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525963"/>
          </a:xfrm>
        </p:spPr>
        <p:txBody>
          <a:bodyPr/>
          <a:lstStyle/>
          <a:p>
            <a:pPr>
              <a:defRPr/>
            </a:pPr>
            <a:endParaRPr lang="ko-KR" altLang="en-US" sz="2322" dirty="0"/>
          </a:p>
        </p:txBody>
      </p:sp>
      <p:pic>
        <p:nvPicPr>
          <p:cNvPr id="23556" name="Picture 2">
            <a:extLst>
              <a:ext uri="{FF2B5EF4-FFF2-40B4-BE49-F238E27FC236}">
                <a16:creationId xmlns:a16="http://schemas.microsoft.com/office/drawing/2014/main" id="{89F08EEE-58F4-43A3-A8E3-2B1C3316C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6" r="18604" b="12857"/>
          <a:stretch>
            <a:fillRect/>
          </a:stretch>
        </p:blipFill>
        <p:spPr bwMode="auto">
          <a:xfrm>
            <a:off x="2574925" y="1125539"/>
            <a:ext cx="7042150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7935CE4A-1764-4623-8B4A-5C11A2F49E1D}"/>
              </a:ext>
            </a:extLst>
          </p:cNvPr>
          <p:cNvSpPr/>
          <p:nvPr/>
        </p:nvSpPr>
        <p:spPr>
          <a:xfrm>
            <a:off x="3546476" y="6457950"/>
            <a:ext cx="7153275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ko-KR" sz="1000" dirty="0">
                <a:latin typeface="+mj-lt"/>
              </a:rPr>
              <a:t>André J. </a:t>
            </a:r>
            <a:r>
              <a:rPr lang="en-US" altLang="ko-KR" sz="1000" dirty="0" err="1">
                <a:latin typeface="+mj-lt"/>
              </a:rPr>
              <a:t>Scheenet</a:t>
            </a:r>
            <a:r>
              <a:rPr lang="en-US" altLang="ko-KR" sz="1000" dirty="0">
                <a:latin typeface="+mj-lt"/>
              </a:rPr>
              <a:t> al.,2016 DPP-4 inhibitor plus SGLT-2 inhibitor as combination therapy for type 2 diabetes: </a:t>
            </a:r>
          </a:p>
          <a:p>
            <a:pPr algn="r">
              <a:defRPr/>
            </a:pPr>
            <a:r>
              <a:rPr lang="en-US" altLang="ko-KR" sz="1000" dirty="0">
                <a:latin typeface="+mj-lt"/>
              </a:rPr>
              <a:t>from rationale to clinical aspects. VOL. 12, NO. 12, 1407–1417, EXPERT OPINION ON DRUG METABOLISM &amp; TOXICOLOGY</a:t>
            </a:r>
            <a:endParaRPr lang="ko-KR" altLang="en-US" sz="10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BEE5197-31BB-44C4-8ECD-B3789B32DB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87C26E-76E8-F74A-ABD7-29242BE2C250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B6BA455D-93C3-431F-B6F8-9998EB0C3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/>
              <a:t>Genitourinary tract infections favors the use of the SGLT2i and DPP4i FDC</a:t>
            </a:r>
            <a:endParaRPr lang="ko-KR" altLang="en-US" sz="2400" dirty="0"/>
          </a:p>
        </p:txBody>
      </p:sp>
      <p:sp>
        <p:nvSpPr>
          <p:cNvPr id="8" name="Rectangle: Rounded Corners 49">
            <a:extLst>
              <a:ext uri="{FF2B5EF4-FFF2-40B4-BE49-F238E27FC236}">
                <a16:creationId xmlns:a16="http://schemas.microsoft.com/office/drawing/2014/main" id="{3F7D8987-BA66-4ADC-A928-0C5B09C3F14D}"/>
              </a:ext>
            </a:extLst>
          </p:cNvPr>
          <p:cNvSpPr/>
          <p:nvPr/>
        </p:nvSpPr>
        <p:spPr>
          <a:xfrm>
            <a:off x="1646870" y="1764332"/>
            <a:ext cx="6990939" cy="360000"/>
          </a:xfrm>
          <a:prstGeom prst="roundRect">
            <a:avLst>
              <a:gd name="adj" fmla="val 6925"/>
            </a:avLst>
          </a:prstGeom>
          <a:solidFill>
            <a:srgbClr val="10A39F"/>
          </a:solidFill>
          <a:ln w="6350">
            <a:noFill/>
          </a:ln>
          <a:effectLst>
            <a:outerShdw dist="25400" dir="5400000" algn="tl" rotWithShape="0">
              <a:schemeClr val="bg1">
                <a:lumMod val="7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 defTabSz="914378" fontAlgn="base" latinLnBrk="0">
              <a:spcBef>
                <a:spcPct val="0"/>
              </a:spcBef>
              <a:spcAft>
                <a:spcPct val="0"/>
              </a:spcAft>
            </a:pPr>
            <a:endParaRPr lang="en-US" altLang="ko-KR" sz="1200" b="1" dirty="0">
              <a:ln>
                <a:solidFill>
                  <a:srgbClr val="4F81BD">
                    <a:alpha val="0"/>
                  </a:srgbClr>
                </a:solidFill>
              </a:ln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49">
            <a:extLst>
              <a:ext uri="{FF2B5EF4-FFF2-40B4-BE49-F238E27FC236}">
                <a16:creationId xmlns:a16="http://schemas.microsoft.com/office/drawing/2014/main" id="{BC90127C-2178-4F8C-84BF-50A8CDB3DDED}"/>
              </a:ext>
            </a:extLst>
          </p:cNvPr>
          <p:cNvSpPr/>
          <p:nvPr/>
        </p:nvSpPr>
        <p:spPr>
          <a:xfrm>
            <a:off x="8698765" y="1764332"/>
            <a:ext cx="1539513" cy="360000"/>
          </a:xfrm>
          <a:prstGeom prst="roundRect">
            <a:avLst>
              <a:gd name="adj" fmla="val 6925"/>
            </a:avLst>
          </a:prstGeom>
          <a:solidFill>
            <a:srgbClr val="10A39F"/>
          </a:solidFill>
          <a:ln w="6350">
            <a:noFill/>
          </a:ln>
          <a:effectLst>
            <a:outerShdw dist="25400" dir="5400000" algn="tl" rotWithShape="0">
              <a:schemeClr val="bg1">
                <a:lumMod val="7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 defTabSz="914378" fontAlgn="base" latinLnBrk="0">
              <a:spcBef>
                <a:spcPct val="0"/>
              </a:spcBef>
              <a:spcAft>
                <a:spcPct val="0"/>
              </a:spcAft>
            </a:pPr>
            <a:endParaRPr lang="en-US" altLang="ko-KR" sz="1200" b="1" dirty="0">
              <a:ln>
                <a:solidFill>
                  <a:srgbClr val="4F81BD">
                    <a:alpha val="0"/>
                  </a:srgbClr>
                </a:solidFill>
              </a:ln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49">
            <a:extLst>
              <a:ext uri="{FF2B5EF4-FFF2-40B4-BE49-F238E27FC236}">
                <a16:creationId xmlns:a16="http://schemas.microsoft.com/office/drawing/2014/main" id="{74A24235-BDF0-437E-8950-E4C24808DC49}"/>
              </a:ext>
            </a:extLst>
          </p:cNvPr>
          <p:cNvSpPr/>
          <p:nvPr/>
        </p:nvSpPr>
        <p:spPr>
          <a:xfrm>
            <a:off x="10287000" y="1764332"/>
            <a:ext cx="1547495" cy="360000"/>
          </a:xfrm>
          <a:prstGeom prst="roundRect">
            <a:avLst>
              <a:gd name="adj" fmla="val 6925"/>
            </a:avLst>
          </a:prstGeom>
          <a:solidFill>
            <a:srgbClr val="10A39F"/>
          </a:solidFill>
          <a:ln w="6350">
            <a:noFill/>
          </a:ln>
          <a:effectLst>
            <a:outerShdw dist="25400" dir="5400000" algn="tl" rotWithShape="0">
              <a:schemeClr val="bg1">
                <a:lumMod val="7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 defTabSz="914378" fontAlgn="base" latinLnBrk="0">
              <a:spcBef>
                <a:spcPct val="0"/>
              </a:spcBef>
              <a:spcAft>
                <a:spcPct val="0"/>
              </a:spcAft>
            </a:pPr>
            <a:endParaRPr lang="en-US" altLang="ko-KR" sz="1200" b="1" dirty="0">
              <a:ln>
                <a:solidFill>
                  <a:srgbClr val="4F81BD">
                    <a:alpha val="0"/>
                  </a:srgbClr>
                </a:solidFill>
              </a:ln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5F1CBA-98D5-45B9-940C-12ED2475164B}"/>
              </a:ext>
            </a:extLst>
          </p:cNvPr>
          <p:cNvSpPr txBox="1"/>
          <p:nvPr/>
        </p:nvSpPr>
        <p:spPr>
          <a:xfrm>
            <a:off x="11259726" y="6060092"/>
            <a:ext cx="668285" cy="216982"/>
          </a:xfrm>
          <a:prstGeom prst="rect">
            <a:avLst/>
          </a:prstGeom>
          <a:noFill/>
        </p:spPr>
        <p:txBody>
          <a:bodyPr wrap="square" anchor="b">
            <a:noAutofit/>
          </a:bodyPr>
          <a:lstStyle/>
          <a:p>
            <a:pPr marR="0" lvl="0" indent="0"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12" name="Rectangle: Rounded Corners 49">
            <a:extLst>
              <a:ext uri="{FF2B5EF4-FFF2-40B4-BE49-F238E27FC236}">
                <a16:creationId xmlns:a16="http://schemas.microsoft.com/office/drawing/2014/main" id="{BFDBF6D8-EF3E-4B9B-A3FF-3A642A083C98}"/>
              </a:ext>
            </a:extLst>
          </p:cNvPr>
          <p:cNvSpPr/>
          <p:nvPr/>
        </p:nvSpPr>
        <p:spPr>
          <a:xfrm>
            <a:off x="368936" y="1764332"/>
            <a:ext cx="1216978" cy="360000"/>
          </a:xfrm>
          <a:prstGeom prst="roundRect">
            <a:avLst>
              <a:gd name="adj" fmla="val 6925"/>
            </a:avLst>
          </a:prstGeom>
          <a:solidFill>
            <a:srgbClr val="10A39F"/>
          </a:solidFill>
          <a:ln w="6350">
            <a:noFill/>
          </a:ln>
          <a:effectLst>
            <a:outerShdw dist="25400" dir="5400000" algn="tl" rotWithShape="0">
              <a:schemeClr val="bg1">
                <a:lumMod val="7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 defTabSz="914378" fontAlgn="base" latinLnBrk="0">
              <a:spcBef>
                <a:spcPct val="0"/>
              </a:spcBef>
              <a:spcAft>
                <a:spcPct val="0"/>
              </a:spcAft>
            </a:pPr>
            <a:endParaRPr lang="en-US" altLang="ko-KR" sz="1200" b="1" dirty="0">
              <a:ln>
                <a:solidFill>
                  <a:srgbClr val="4F81BD">
                    <a:alpha val="0"/>
                  </a:srgbClr>
                </a:solidFill>
              </a:ln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표 3">
            <a:extLst>
              <a:ext uri="{FF2B5EF4-FFF2-40B4-BE49-F238E27FC236}">
                <a16:creationId xmlns:a16="http://schemas.microsoft.com/office/drawing/2014/main" id="{EDF5577B-F47B-4DAD-9516-65C6A4F57733}"/>
              </a:ext>
            </a:extLst>
          </p:cNvPr>
          <p:cNvGraphicFramePr>
            <a:graphicFrameLocks noGrp="1"/>
          </p:cNvGraphicFramePr>
          <p:nvPr/>
        </p:nvGraphicFramePr>
        <p:xfrm>
          <a:off x="357505" y="1764332"/>
          <a:ext cx="11475721" cy="3360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9681">
                  <a:extLst>
                    <a:ext uri="{9D8B030D-6E8A-4147-A177-3AD203B41FA5}">
                      <a16:colId xmlns:a16="http://schemas.microsoft.com/office/drawing/2014/main" val="3009148168"/>
                    </a:ext>
                  </a:extLst>
                </a:gridCol>
                <a:gridCol w="7026754">
                  <a:extLst>
                    <a:ext uri="{9D8B030D-6E8A-4147-A177-3AD203B41FA5}">
                      <a16:colId xmlns:a16="http://schemas.microsoft.com/office/drawing/2014/main" val="3405566512"/>
                    </a:ext>
                  </a:extLst>
                </a:gridCol>
                <a:gridCol w="1584643">
                  <a:extLst>
                    <a:ext uri="{9D8B030D-6E8A-4147-A177-3AD203B41FA5}">
                      <a16:colId xmlns:a16="http://schemas.microsoft.com/office/drawing/2014/main" val="539384130"/>
                    </a:ext>
                  </a:extLst>
                </a:gridCol>
                <a:gridCol w="1584643">
                  <a:extLst>
                    <a:ext uri="{9D8B030D-6E8A-4147-A177-3AD203B41FA5}">
                      <a16:colId xmlns:a16="http://schemas.microsoft.com/office/drawing/2014/main" val="682078036"/>
                    </a:ext>
                  </a:extLst>
                </a:gridCol>
              </a:tblGrid>
              <a:tr h="4198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Study Name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9FDD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Relative Risk</a:t>
                      </a:r>
                      <a:endParaRPr lang="en-US" altLang="ko-KR" sz="1400" dirty="0">
                        <a:ln>
                          <a:solidFill>
                            <a:srgbClr val="4F81BD">
                              <a:alpha val="0"/>
                            </a:srgbClr>
                          </a:solidFill>
                        </a:ln>
                        <a:gradFill>
                          <a:gsLst>
                            <a:gs pos="0">
                              <a:schemeClr val="bg1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9FDD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RR (95% CI)</a:t>
                      </a:r>
                      <a:endParaRPr lang="en-US" altLang="ko-KR" sz="1400" dirty="0">
                        <a:ln>
                          <a:solidFill>
                            <a:srgbClr val="4F81BD">
                              <a:alpha val="0"/>
                            </a:srgbClr>
                          </a:solidFill>
                        </a:ln>
                        <a:gradFill>
                          <a:gsLst>
                            <a:gs pos="0">
                              <a:schemeClr val="bg1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9FDD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Wt.(%)</a:t>
                      </a:r>
                      <a:endParaRPr lang="ko-KR" altLang="en-US" sz="1400" dirty="0">
                        <a:gradFill>
                          <a:gsLst>
                            <a:gs pos="0">
                              <a:schemeClr val="bg1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9FDD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4637402"/>
                  </a:ext>
                </a:extLst>
              </a:tr>
              <a:tr h="4937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Rosenstock et al</a:t>
                      </a:r>
                      <a:endParaRPr lang="en-US" altLang="ko-KR" sz="1200" b="1" dirty="0">
                        <a:ln>
                          <a:solidFill>
                            <a:srgbClr val="4F81BD">
                              <a:alpha val="0"/>
                            </a:srgbClr>
                          </a:solidFill>
                        </a:ln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effectLst>
                          <a:innerShdw blurRad="101600" dist="127000" dir="13500000">
                            <a:prstClr val="black">
                              <a:alpha val="37000"/>
                            </a:prstClr>
                          </a:inn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FDD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0">
                        <a:defRPr/>
                      </a:pPr>
                      <a:endParaRPr lang="en-US" altLang="ko-KR" sz="1000" b="1" dirty="0">
                        <a:ln>
                          <a:solidFill>
                            <a:srgbClr val="4F81BD">
                              <a:alpha val="0"/>
                            </a:srgbClr>
                          </a:solidFill>
                        </a:ln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effectLst>
                          <a:innerShdw blurRad="101600" dist="127000" dir="13500000">
                            <a:prstClr val="black">
                              <a:alpha val="37000"/>
                            </a:prstClr>
                          </a:innerShdw>
                        </a:effectLst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FDD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20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0.05 (0.00-0.81)</a:t>
                      </a:r>
                      <a:endParaRPr lang="en-US" altLang="ko-KR" sz="1200" b="1" dirty="0">
                        <a:ln>
                          <a:solidFill>
                            <a:srgbClr val="4F81BD">
                              <a:alpha val="0"/>
                            </a:srgbClr>
                          </a:solidFill>
                        </a:ln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effectLst>
                          <a:innerShdw blurRad="101600" dist="127000" dir="13500000">
                            <a:prstClr val="black">
                              <a:alpha val="37000"/>
                            </a:prstClr>
                          </a:inn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FDD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defRPr/>
                      </a:pPr>
                      <a:r>
                        <a:rPr lang="en-US" altLang="ko-KR" sz="120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4.2</a:t>
                      </a:r>
                      <a:endParaRPr lang="en-US" altLang="ko-KR" sz="1200" b="1" dirty="0">
                        <a:ln>
                          <a:solidFill>
                            <a:srgbClr val="4F81BD">
                              <a:alpha val="0"/>
                            </a:srgbClr>
                          </a:solidFill>
                        </a:ln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effectLst>
                          <a:innerShdw blurRad="101600" dist="127000" dir="13500000">
                            <a:prstClr val="black">
                              <a:alpha val="37000"/>
                            </a:prstClr>
                          </a:inn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9FDD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3467484"/>
                  </a:ext>
                </a:extLst>
              </a:tr>
              <a:tr h="4937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Matthaei et al</a:t>
                      </a:r>
                      <a:endParaRPr lang="en-US" altLang="ko-KR" sz="1200" b="1" dirty="0">
                        <a:ln>
                          <a:solidFill>
                            <a:srgbClr val="4F81BD">
                              <a:alpha val="0"/>
                            </a:srgbClr>
                          </a:solidFill>
                        </a:ln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effectLst>
                          <a:innerShdw blurRad="101600" dist="127000" dir="13500000">
                            <a:prstClr val="black">
                              <a:alpha val="37000"/>
                            </a:prstClr>
                          </a:inn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0.12 (0.01-2.17)</a:t>
                      </a:r>
                      <a:endParaRPr lang="ko-KR" altLang="en-US" sz="120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4.0</a:t>
                      </a:r>
                      <a:endParaRPr lang="ko-KR" altLang="en-US" sz="120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6306454"/>
                  </a:ext>
                </a:extLst>
              </a:tr>
              <a:tr h="4937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DeFronzo et al</a:t>
                      </a:r>
                      <a:endParaRPr lang="en-US" altLang="ko-KR" sz="1200" b="1" dirty="0">
                        <a:ln>
                          <a:solidFill>
                            <a:srgbClr val="4F81BD">
                              <a:alpha val="0"/>
                            </a:srgbClr>
                          </a:solidFill>
                        </a:ln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effectLst>
                          <a:innerShdw blurRad="101600" dist="127000" dir="13500000">
                            <a:prstClr val="black">
                              <a:alpha val="37000"/>
                            </a:prstClr>
                          </a:inn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0">
                        <a:defRPr/>
                      </a:pPr>
                      <a:endParaRPr lang="en-US" altLang="ko-KR" sz="1000" dirty="0">
                        <a:ln>
                          <a:solidFill>
                            <a:srgbClr val="4F81BD">
                              <a:alpha val="0"/>
                            </a:srgbClr>
                          </a:solidFill>
                        </a:ln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effectLst>
                          <a:innerShdw blurRad="101600" dist="127000" dir="13500000">
                            <a:prstClr val="black">
                              <a:alpha val="37000"/>
                            </a:prstClr>
                          </a:innerShdw>
                        </a:effectLst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0.49 (0.24-0.99)</a:t>
                      </a:r>
                      <a:endParaRPr lang="en-US" altLang="ko-KR" sz="1200" dirty="0">
                        <a:ln>
                          <a:solidFill>
                            <a:srgbClr val="4F81BD">
                              <a:alpha val="0"/>
                            </a:srgbClr>
                          </a:solidFill>
                        </a:ln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effectLst>
                          <a:innerShdw blurRad="101600" dist="127000" dir="13500000">
                            <a:prstClr val="black">
                              <a:alpha val="37000"/>
                            </a:prstClr>
                          </a:inn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35.0</a:t>
                      </a:r>
                      <a:endParaRPr lang="ko-KR" altLang="en-US" sz="120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9431179"/>
                  </a:ext>
                </a:extLst>
              </a:tr>
              <a:tr h="4937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Tinahones et al</a:t>
                      </a:r>
                      <a:endParaRPr lang="en-US" altLang="ko-KR" sz="1200" b="1" dirty="0">
                        <a:ln>
                          <a:solidFill>
                            <a:srgbClr val="4F81BD">
                              <a:alpha val="0"/>
                            </a:srgbClr>
                          </a:solidFill>
                        </a:ln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effectLst>
                          <a:innerShdw blurRad="101600" dist="127000" dir="13500000">
                            <a:prstClr val="black">
                              <a:alpha val="37000"/>
                            </a:prstClr>
                          </a:inn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dirty="0">
                        <a:ln>
                          <a:solidFill>
                            <a:srgbClr val="4F81BD">
                              <a:alpha val="0"/>
                            </a:srgbClr>
                          </a:solidFill>
                        </a:ln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effectLst>
                          <a:innerShdw blurRad="101600" dist="127000" dir="13500000">
                            <a:prstClr val="black">
                              <a:alpha val="37000"/>
                            </a:prstClr>
                          </a:innerShdw>
                        </a:effectLst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0.47 (0.18-1.20)</a:t>
                      </a:r>
                      <a:endParaRPr lang="ko-KR" altLang="en-US" sz="120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24.9</a:t>
                      </a:r>
                      <a:endParaRPr lang="en-US" altLang="ko-KR" sz="1200" dirty="0">
                        <a:ln>
                          <a:solidFill>
                            <a:srgbClr val="4F81BD">
                              <a:alpha val="0"/>
                            </a:srgbClr>
                          </a:solidFill>
                        </a:ln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effectLst>
                          <a:innerShdw blurRad="101600" dist="127000" dir="13500000">
                            <a:prstClr val="black">
                              <a:alpha val="37000"/>
                            </a:prstClr>
                          </a:inn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6591778"/>
                  </a:ext>
                </a:extLst>
              </a:tr>
              <a:tr h="4937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Lewin et al</a:t>
                      </a:r>
                      <a:endParaRPr lang="en-US" altLang="ko-KR" sz="1200" b="1" dirty="0">
                        <a:ln>
                          <a:solidFill>
                            <a:srgbClr val="4F81BD">
                              <a:alpha val="0"/>
                            </a:srgbClr>
                          </a:solidFill>
                        </a:ln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effectLst>
                          <a:innerShdw blurRad="101600" dist="127000" dir="13500000">
                            <a:prstClr val="black">
                              <a:alpha val="37000"/>
                            </a:prstClr>
                          </a:inn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0">
                        <a:defRPr/>
                      </a:pPr>
                      <a:endParaRPr lang="en-US" altLang="ko-KR" sz="1000" b="1" dirty="0">
                        <a:ln>
                          <a:solidFill>
                            <a:srgbClr val="4F81BD">
                              <a:alpha val="0"/>
                            </a:srgbClr>
                          </a:solidFill>
                        </a:ln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effectLst>
                          <a:innerShdw blurRad="101600" dist="127000" dir="13500000">
                            <a:prstClr val="black">
                              <a:alpha val="37000"/>
                            </a:prstClr>
                          </a:innerShdw>
                        </a:effectLst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0.92 (0.43-1.97)</a:t>
                      </a:r>
                      <a:endParaRPr lang="en-US" altLang="ko-KR" sz="1200" b="1" dirty="0">
                        <a:ln>
                          <a:solidFill>
                            <a:srgbClr val="4F81BD">
                              <a:alpha val="0"/>
                            </a:srgbClr>
                          </a:solidFill>
                        </a:ln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effectLst>
                          <a:innerShdw blurRad="101600" dist="127000" dir="13500000">
                            <a:prstClr val="black">
                              <a:alpha val="37000"/>
                            </a:prstClr>
                          </a:inn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defRPr/>
                      </a:pPr>
                      <a:r>
                        <a:rPr lang="en-US" altLang="ko-KR" sz="120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31.9</a:t>
                      </a:r>
                      <a:endParaRPr lang="en-US" altLang="ko-KR" sz="1200" b="1" dirty="0">
                        <a:ln>
                          <a:solidFill>
                            <a:srgbClr val="4F81BD">
                              <a:alpha val="0"/>
                            </a:srgbClr>
                          </a:solidFill>
                        </a:ln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effectLst>
                          <a:innerShdw blurRad="101600" dist="127000" dir="13500000">
                            <a:prstClr val="black">
                              <a:alpha val="37000"/>
                            </a:prstClr>
                          </a:inn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5266872"/>
                  </a:ext>
                </a:extLst>
              </a:tr>
              <a:tr h="471861">
                <a:tc>
                  <a:txBody>
                    <a:bodyPr/>
                    <a:lstStyle/>
                    <a:p>
                      <a:pPr algn="l" latinLnBrk="0">
                        <a:defRPr/>
                      </a:pPr>
                      <a:endParaRPr lang="en-US" altLang="ko-KR" sz="1200" b="1" dirty="0">
                        <a:ln>
                          <a:solidFill>
                            <a:srgbClr val="4F81BD">
                              <a:alpha val="0"/>
                            </a:srgbClr>
                          </a:solidFill>
                        </a:ln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effectLst>
                          <a:innerShdw blurRad="101600" dist="127000" dir="13500000">
                            <a:prstClr val="black">
                              <a:alpha val="37000"/>
                            </a:prstClr>
                          </a:inn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0">
                        <a:defRPr/>
                      </a:pPr>
                      <a:endParaRPr lang="en-US" altLang="ko-KR" sz="1000" b="1" dirty="0">
                        <a:ln>
                          <a:solidFill>
                            <a:srgbClr val="4F81BD">
                              <a:alpha val="0"/>
                            </a:srgbClr>
                          </a:solidFill>
                        </a:ln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effectLst>
                          <a:innerShdw blurRad="101600" dist="127000" dir="13500000">
                            <a:prstClr val="black">
                              <a:alpha val="37000"/>
                            </a:prstClr>
                          </a:innerShdw>
                        </a:effectLst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0.51 (0.28-0.92)</a:t>
                      </a:r>
                      <a:endParaRPr lang="en-US" altLang="ko-KR" sz="1200" b="1" dirty="0">
                        <a:ln>
                          <a:solidFill>
                            <a:srgbClr val="4F81BD">
                              <a:alpha val="0"/>
                            </a:srgbClr>
                          </a:solidFill>
                        </a:ln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effectLst>
                          <a:innerShdw blurRad="101600" dist="127000" dir="13500000">
                            <a:prstClr val="black">
                              <a:alpha val="37000"/>
                            </a:prstClr>
                          </a:inn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defRPr/>
                      </a:pPr>
                      <a:r>
                        <a:rPr lang="en-US" altLang="ko-KR" sz="120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100.0</a:t>
                      </a:r>
                      <a:endParaRPr lang="en-US" altLang="ko-KR" sz="1200" b="1" dirty="0">
                        <a:ln>
                          <a:solidFill>
                            <a:srgbClr val="4F81BD">
                              <a:alpha val="0"/>
                            </a:srgbClr>
                          </a:solidFill>
                        </a:ln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effectLst>
                          <a:innerShdw blurRad="101600" dist="127000" dir="13500000">
                            <a:prstClr val="black">
                              <a:alpha val="37000"/>
                            </a:prstClr>
                          </a:inn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849539"/>
                  </a:ext>
                </a:extLst>
              </a:tr>
            </a:tbl>
          </a:graphicData>
        </a:graphic>
      </p:graphicFrame>
      <p:sp>
        <p:nvSpPr>
          <p:cNvPr id="14" name="Rectangle: Rounded Corners 49">
            <a:extLst>
              <a:ext uri="{FF2B5EF4-FFF2-40B4-BE49-F238E27FC236}">
                <a16:creationId xmlns:a16="http://schemas.microsoft.com/office/drawing/2014/main" id="{B19F8FEE-2CE5-4391-BFB4-1208E0605C5D}"/>
              </a:ext>
            </a:extLst>
          </p:cNvPr>
          <p:cNvSpPr/>
          <p:nvPr/>
        </p:nvSpPr>
        <p:spPr>
          <a:xfrm>
            <a:off x="368935" y="1368526"/>
            <a:ext cx="3288665" cy="360000"/>
          </a:xfrm>
          <a:prstGeom prst="roundRect">
            <a:avLst>
              <a:gd name="adj" fmla="val 6925"/>
            </a:avLst>
          </a:prstGeom>
          <a:solidFill>
            <a:srgbClr val="10A39F"/>
          </a:solidFill>
          <a:ln w="6350">
            <a:noFill/>
          </a:ln>
          <a:effectLst>
            <a:outerShdw dist="25400" dir="5400000" algn="tl" rotWithShape="0">
              <a:schemeClr val="bg1">
                <a:lumMod val="7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 defTabSz="914378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RELATIVE RISK OF GTI</a:t>
            </a:r>
            <a:endParaRPr lang="ko-KR" altLang="en-US" sz="1600" b="1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직선 연결선 3">
            <a:extLst>
              <a:ext uri="{FF2B5EF4-FFF2-40B4-BE49-F238E27FC236}">
                <a16:creationId xmlns:a16="http://schemas.microsoft.com/office/drawing/2014/main" id="{3A4414DC-CDC5-4C6D-878D-D0A4E1838233}"/>
              </a:ext>
            </a:extLst>
          </p:cNvPr>
          <p:cNvCxnSpPr>
            <a:cxnSpLocks/>
          </p:cNvCxnSpPr>
          <p:nvPr/>
        </p:nvCxnSpPr>
        <p:spPr>
          <a:xfrm>
            <a:off x="5699760" y="2124332"/>
            <a:ext cx="0" cy="371040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45D6BBA2-93BA-43D1-A907-52ECAC767099}"/>
              </a:ext>
            </a:extLst>
          </p:cNvPr>
          <p:cNvGrpSpPr/>
          <p:nvPr/>
        </p:nvGrpSpPr>
        <p:grpSpPr>
          <a:xfrm>
            <a:off x="3087864" y="2323212"/>
            <a:ext cx="2062304" cy="209931"/>
            <a:chOff x="2714484" y="8224266"/>
            <a:chExt cx="2062304" cy="209931"/>
          </a:xfrm>
        </p:grpSpPr>
        <p:sp>
          <p:nvSpPr>
            <p:cNvPr id="17" name="이등변 삼각형 11">
              <a:extLst>
                <a:ext uri="{FF2B5EF4-FFF2-40B4-BE49-F238E27FC236}">
                  <a16:creationId xmlns:a16="http://schemas.microsoft.com/office/drawing/2014/main" id="{AE8A31A6-4C35-4F7B-B410-749AB7FB3AFB}"/>
                </a:ext>
              </a:extLst>
            </p:cNvPr>
            <p:cNvSpPr/>
            <p:nvPr/>
          </p:nvSpPr>
          <p:spPr>
            <a:xfrm rot="16200000">
              <a:off x="2700006" y="8238744"/>
              <a:ext cx="209931" cy="180975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18" name="직선 연결선 13">
              <a:extLst>
                <a:ext uri="{FF2B5EF4-FFF2-40B4-BE49-F238E27FC236}">
                  <a16:creationId xmlns:a16="http://schemas.microsoft.com/office/drawing/2014/main" id="{1CC18F38-43ED-4AE2-9F37-B3C506699475}"/>
                </a:ext>
              </a:extLst>
            </p:cNvPr>
            <p:cNvCxnSpPr>
              <a:stCxn id="17" idx="3"/>
            </p:cNvCxnSpPr>
            <p:nvPr/>
          </p:nvCxnSpPr>
          <p:spPr>
            <a:xfrm>
              <a:off x="2895459" y="8329231"/>
              <a:ext cx="1881329" cy="14669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직선 연결선 31">
            <a:extLst>
              <a:ext uri="{FF2B5EF4-FFF2-40B4-BE49-F238E27FC236}">
                <a16:creationId xmlns:a16="http://schemas.microsoft.com/office/drawing/2014/main" id="{28CE2710-D36A-4186-9270-8451631F2C27}"/>
              </a:ext>
            </a:extLst>
          </p:cNvPr>
          <p:cNvCxnSpPr>
            <a:cxnSpLocks/>
          </p:cNvCxnSpPr>
          <p:nvPr/>
        </p:nvCxnSpPr>
        <p:spPr>
          <a:xfrm rot="16200000">
            <a:off x="5048930" y="2427014"/>
            <a:ext cx="202477" cy="1579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28AFCE7B-91BD-4B34-9E2C-A6E63677105D}"/>
              </a:ext>
            </a:extLst>
          </p:cNvPr>
          <p:cNvSpPr/>
          <p:nvPr/>
        </p:nvSpPr>
        <p:spPr>
          <a:xfrm>
            <a:off x="3478530" y="2374948"/>
            <a:ext cx="101239" cy="101239"/>
          </a:xfrm>
          <a:prstGeom prst="rect">
            <a:avLst/>
          </a:prstGeom>
          <a:solidFill>
            <a:srgbClr val="10A39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이등변 삼각형 37">
            <a:extLst>
              <a:ext uri="{FF2B5EF4-FFF2-40B4-BE49-F238E27FC236}">
                <a16:creationId xmlns:a16="http://schemas.microsoft.com/office/drawing/2014/main" id="{5578483F-CF2D-47E1-BF29-EB1F23B2EF5E}"/>
              </a:ext>
            </a:extLst>
          </p:cNvPr>
          <p:cNvSpPr/>
          <p:nvPr/>
        </p:nvSpPr>
        <p:spPr>
          <a:xfrm rot="16200000">
            <a:off x="3068623" y="2847332"/>
            <a:ext cx="209931" cy="180975"/>
          </a:xfrm>
          <a:prstGeom prst="triangle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22" name="직선 연결선 38">
            <a:extLst>
              <a:ext uri="{FF2B5EF4-FFF2-40B4-BE49-F238E27FC236}">
                <a16:creationId xmlns:a16="http://schemas.microsoft.com/office/drawing/2014/main" id="{2D3C7336-A982-4557-9A3C-2829DC132AEA}"/>
              </a:ext>
            </a:extLst>
          </p:cNvPr>
          <p:cNvCxnSpPr>
            <a:cxnSpLocks/>
            <a:stCxn id="21" idx="3"/>
            <a:endCxn id="23" idx="3"/>
          </p:cNvCxnSpPr>
          <p:nvPr/>
        </p:nvCxnSpPr>
        <p:spPr>
          <a:xfrm>
            <a:off x="3264076" y="2937819"/>
            <a:ext cx="520065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이등변 삼각형 39">
            <a:extLst>
              <a:ext uri="{FF2B5EF4-FFF2-40B4-BE49-F238E27FC236}">
                <a16:creationId xmlns:a16="http://schemas.microsoft.com/office/drawing/2014/main" id="{D1D686CA-4760-41EA-8F23-E166ECDD73B0}"/>
              </a:ext>
            </a:extLst>
          </p:cNvPr>
          <p:cNvSpPr/>
          <p:nvPr/>
        </p:nvSpPr>
        <p:spPr>
          <a:xfrm rot="5400000" flipH="1">
            <a:off x="8450256" y="2847332"/>
            <a:ext cx="209931" cy="180975"/>
          </a:xfrm>
          <a:prstGeom prst="triangle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24" name="직선 연결선 41">
            <a:extLst>
              <a:ext uri="{FF2B5EF4-FFF2-40B4-BE49-F238E27FC236}">
                <a16:creationId xmlns:a16="http://schemas.microsoft.com/office/drawing/2014/main" id="{ADFB52F2-3135-41C7-9FD8-7A8DBAE28BCB}"/>
              </a:ext>
            </a:extLst>
          </p:cNvPr>
          <p:cNvCxnSpPr>
            <a:cxnSpLocks/>
          </p:cNvCxnSpPr>
          <p:nvPr/>
        </p:nvCxnSpPr>
        <p:spPr>
          <a:xfrm rot="16200000">
            <a:off x="3399528" y="3402877"/>
            <a:ext cx="202477" cy="1579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42">
            <a:extLst>
              <a:ext uri="{FF2B5EF4-FFF2-40B4-BE49-F238E27FC236}">
                <a16:creationId xmlns:a16="http://schemas.microsoft.com/office/drawing/2014/main" id="{E8C2502C-CA92-4E37-B63F-5220E3DCF10B}"/>
              </a:ext>
            </a:extLst>
          </p:cNvPr>
          <p:cNvCxnSpPr>
            <a:cxnSpLocks/>
          </p:cNvCxnSpPr>
          <p:nvPr/>
        </p:nvCxnSpPr>
        <p:spPr>
          <a:xfrm rot="16200000">
            <a:off x="5576315" y="3402877"/>
            <a:ext cx="202477" cy="1579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D01931CE-91C9-4A2F-A9FF-D237D455578C}"/>
              </a:ext>
            </a:extLst>
          </p:cNvPr>
          <p:cNvSpPr/>
          <p:nvPr/>
        </p:nvSpPr>
        <p:spPr>
          <a:xfrm>
            <a:off x="3598820" y="2894536"/>
            <a:ext cx="86565" cy="86565"/>
          </a:xfrm>
          <a:prstGeom prst="rect">
            <a:avLst/>
          </a:prstGeom>
          <a:solidFill>
            <a:srgbClr val="10A39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27" name="직선 연결선 46">
            <a:extLst>
              <a:ext uri="{FF2B5EF4-FFF2-40B4-BE49-F238E27FC236}">
                <a16:creationId xmlns:a16="http://schemas.microsoft.com/office/drawing/2014/main" id="{B64924C8-A0C0-4C9E-BBEA-10FC56461B53}"/>
              </a:ext>
            </a:extLst>
          </p:cNvPr>
          <p:cNvCxnSpPr>
            <a:cxnSpLocks/>
          </p:cNvCxnSpPr>
          <p:nvPr/>
        </p:nvCxnSpPr>
        <p:spPr>
          <a:xfrm>
            <a:off x="3499977" y="3403666"/>
            <a:ext cx="2176787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374CBDE6-6ECF-40E3-8199-B949B5A88FC1}"/>
              </a:ext>
            </a:extLst>
          </p:cNvPr>
          <p:cNvSpPr/>
          <p:nvPr/>
        </p:nvSpPr>
        <p:spPr>
          <a:xfrm>
            <a:off x="4072689" y="3222623"/>
            <a:ext cx="390953" cy="399463"/>
          </a:xfrm>
          <a:prstGeom prst="rect">
            <a:avLst/>
          </a:prstGeom>
          <a:solidFill>
            <a:srgbClr val="10A39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29" name="직선 연결선 48">
            <a:extLst>
              <a:ext uri="{FF2B5EF4-FFF2-40B4-BE49-F238E27FC236}">
                <a16:creationId xmlns:a16="http://schemas.microsoft.com/office/drawing/2014/main" id="{345AE260-3EB3-4B8C-947D-7E4E64055E99}"/>
              </a:ext>
            </a:extLst>
          </p:cNvPr>
          <p:cNvCxnSpPr>
            <a:cxnSpLocks/>
          </p:cNvCxnSpPr>
          <p:nvPr/>
        </p:nvCxnSpPr>
        <p:spPr>
          <a:xfrm flipV="1">
            <a:off x="3328993" y="3785924"/>
            <a:ext cx="1579" cy="20247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49">
            <a:extLst>
              <a:ext uri="{FF2B5EF4-FFF2-40B4-BE49-F238E27FC236}">
                <a16:creationId xmlns:a16="http://schemas.microsoft.com/office/drawing/2014/main" id="{35FD914C-355F-46BA-86B5-E3A3CAB8A31B}"/>
              </a:ext>
            </a:extLst>
          </p:cNvPr>
          <p:cNvCxnSpPr>
            <a:cxnSpLocks/>
          </p:cNvCxnSpPr>
          <p:nvPr/>
        </p:nvCxnSpPr>
        <p:spPr>
          <a:xfrm>
            <a:off x="3328993" y="3887162"/>
            <a:ext cx="291957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52">
            <a:extLst>
              <a:ext uri="{FF2B5EF4-FFF2-40B4-BE49-F238E27FC236}">
                <a16:creationId xmlns:a16="http://schemas.microsoft.com/office/drawing/2014/main" id="{684E389F-09BB-4131-B1B3-A1B91A4D7B9B}"/>
              </a:ext>
            </a:extLst>
          </p:cNvPr>
          <p:cNvCxnSpPr>
            <a:cxnSpLocks/>
          </p:cNvCxnSpPr>
          <p:nvPr/>
        </p:nvCxnSpPr>
        <p:spPr>
          <a:xfrm rot="16200000">
            <a:off x="6152712" y="3886374"/>
            <a:ext cx="202477" cy="1579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60336CAF-5F65-4BBA-81B8-A20000921BDB}"/>
              </a:ext>
            </a:extLst>
          </p:cNvPr>
          <p:cNvSpPr/>
          <p:nvPr/>
        </p:nvSpPr>
        <p:spPr>
          <a:xfrm>
            <a:off x="3846186" y="3760887"/>
            <a:ext cx="253104" cy="264946"/>
          </a:xfrm>
          <a:prstGeom prst="rect">
            <a:avLst/>
          </a:prstGeom>
          <a:solidFill>
            <a:srgbClr val="10A39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33" name="직선 연결선 55">
            <a:extLst>
              <a:ext uri="{FF2B5EF4-FFF2-40B4-BE49-F238E27FC236}">
                <a16:creationId xmlns:a16="http://schemas.microsoft.com/office/drawing/2014/main" id="{D3866069-77E9-4AE2-B82D-1AD84DA3E089}"/>
              </a:ext>
            </a:extLst>
          </p:cNvPr>
          <p:cNvCxnSpPr>
            <a:cxnSpLocks/>
          </p:cNvCxnSpPr>
          <p:nvPr/>
        </p:nvCxnSpPr>
        <p:spPr>
          <a:xfrm flipV="1">
            <a:off x="4064219" y="4229209"/>
            <a:ext cx="1579" cy="20247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56">
            <a:extLst>
              <a:ext uri="{FF2B5EF4-FFF2-40B4-BE49-F238E27FC236}">
                <a16:creationId xmlns:a16="http://schemas.microsoft.com/office/drawing/2014/main" id="{6F80A2DB-DFF4-4DAA-943B-A94B822AA6D1}"/>
              </a:ext>
            </a:extLst>
          </p:cNvPr>
          <p:cNvCxnSpPr>
            <a:cxnSpLocks/>
          </p:cNvCxnSpPr>
          <p:nvPr/>
        </p:nvCxnSpPr>
        <p:spPr>
          <a:xfrm>
            <a:off x="4064219" y="4330447"/>
            <a:ext cx="444351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59">
            <a:extLst>
              <a:ext uri="{FF2B5EF4-FFF2-40B4-BE49-F238E27FC236}">
                <a16:creationId xmlns:a16="http://schemas.microsoft.com/office/drawing/2014/main" id="{E2DA892F-2D47-4442-A4F1-AF4911BBC720}"/>
              </a:ext>
            </a:extLst>
          </p:cNvPr>
          <p:cNvCxnSpPr>
            <a:cxnSpLocks/>
          </p:cNvCxnSpPr>
          <p:nvPr/>
        </p:nvCxnSpPr>
        <p:spPr>
          <a:xfrm rot="16200000">
            <a:off x="8411879" y="4329659"/>
            <a:ext cx="202477" cy="1579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자유형: 도형 34">
            <a:extLst>
              <a:ext uri="{FF2B5EF4-FFF2-40B4-BE49-F238E27FC236}">
                <a16:creationId xmlns:a16="http://schemas.microsoft.com/office/drawing/2014/main" id="{98DB67CB-12C0-4A6B-9C9C-346D5B967597}"/>
              </a:ext>
            </a:extLst>
          </p:cNvPr>
          <p:cNvSpPr/>
          <p:nvPr/>
        </p:nvSpPr>
        <p:spPr>
          <a:xfrm>
            <a:off x="4012490" y="4696177"/>
            <a:ext cx="1552575" cy="280988"/>
          </a:xfrm>
          <a:custGeom>
            <a:avLst/>
            <a:gdLst>
              <a:gd name="connsiteX0" fmla="*/ 366713 w 1552575"/>
              <a:gd name="connsiteY0" fmla="*/ 0 h 280988"/>
              <a:gd name="connsiteX1" fmla="*/ 0 w 1552575"/>
              <a:gd name="connsiteY1" fmla="*/ 142875 h 280988"/>
              <a:gd name="connsiteX2" fmla="*/ 366713 w 1552575"/>
              <a:gd name="connsiteY2" fmla="*/ 280988 h 280988"/>
              <a:gd name="connsiteX3" fmla="*/ 1552575 w 1552575"/>
              <a:gd name="connsiteY3" fmla="*/ 142875 h 280988"/>
              <a:gd name="connsiteX4" fmla="*/ 366713 w 1552575"/>
              <a:gd name="connsiteY4" fmla="*/ 0 h 28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2575" h="280988">
                <a:moveTo>
                  <a:pt x="366713" y="0"/>
                </a:moveTo>
                <a:lnTo>
                  <a:pt x="0" y="142875"/>
                </a:lnTo>
                <a:lnTo>
                  <a:pt x="366713" y="280988"/>
                </a:lnTo>
                <a:lnTo>
                  <a:pt x="1552575" y="142875"/>
                </a:lnTo>
                <a:lnTo>
                  <a:pt x="366713" y="0"/>
                </a:lnTo>
                <a:close/>
              </a:path>
            </a:pathLst>
          </a:custGeom>
          <a:noFill/>
          <a:ln w="19050">
            <a:solidFill>
              <a:srgbClr val="FDB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359F8B98-78C5-43F1-B613-18D7D4AE39BE}"/>
              </a:ext>
            </a:extLst>
          </p:cNvPr>
          <p:cNvSpPr/>
          <p:nvPr/>
        </p:nvSpPr>
        <p:spPr>
          <a:xfrm>
            <a:off x="5149378" y="4154536"/>
            <a:ext cx="353209" cy="342121"/>
          </a:xfrm>
          <a:prstGeom prst="rect">
            <a:avLst/>
          </a:prstGeom>
          <a:solidFill>
            <a:srgbClr val="10A39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B6F46D-C96C-4921-A24D-83F33824917D}"/>
              </a:ext>
            </a:extLst>
          </p:cNvPr>
          <p:cNvSpPr txBox="1"/>
          <p:nvPr/>
        </p:nvSpPr>
        <p:spPr>
          <a:xfrm>
            <a:off x="3049548" y="5095600"/>
            <a:ext cx="250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ko-KR" altLang="en-US" sz="1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1"/>
              </a:gra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1968CEA-CB05-4DC5-AAD9-29DD18AAD59D}"/>
              </a:ext>
            </a:extLst>
          </p:cNvPr>
          <p:cNvSpPr txBox="1"/>
          <p:nvPr/>
        </p:nvSpPr>
        <p:spPr>
          <a:xfrm>
            <a:off x="4329124" y="5095600"/>
            <a:ext cx="410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0.5</a:t>
            </a:r>
            <a:endParaRPr lang="ko-KR" altLang="en-US" sz="1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1"/>
              </a:gra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BF27865-B270-4929-8355-EAD4D384FCCC}"/>
              </a:ext>
            </a:extLst>
          </p:cNvPr>
          <p:cNvSpPr txBox="1"/>
          <p:nvPr/>
        </p:nvSpPr>
        <p:spPr>
          <a:xfrm>
            <a:off x="6714642" y="5095600"/>
            <a:ext cx="410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1.5</a:t>
            </a:r>
            <a:endParaRPr lang="ko-KR" altLang="en-US" sz="1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1"/>
              </a:gra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0445191-2801-4855-BDDD-D5B15518C8B2}"/>
              </a:ext>
            </a:extLst>
          </p:cNvPr>
          <p:cNvSpPr txBox="1"/>
          <p:nvPr/>
        </p:nvSpPr>
        <p:spPr>
          <a:xfrm>
            <a:off x="8173408" y="5095600"/>
            <a:ext cx="410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ko-KR" altLang="en-US" sz="1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1"/>
              </a:gra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5B41798-108A-4926-87CD-4BFC844AF707}"/>
              </a:ext>
            </a:extLst>
          </p:cNvPr>
          <p:cNvSpPr txBox="1"/>
          <p:nvPr/>
        </p:nvSpPr>
        <p:spPr>
          <a:xfrm>
            <a:off x="947339" y="5095035"/>
            <a:ext cx="2028688" cy="33810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altLang="ko-KR" sz="1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0" scaled="1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(Q=5.87; p=0.21; I</a:t>
            </a:r>
            <a:r>
              <a:rPr lang="en-US" altLang="ko-KR" sz="1400" baseline="300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0" scaled="1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ko-KR" sz="1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0" scaled="1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=32%)</a:t>
            </a:r>
            <a:endParaRPr lang="ko-KR" altLang="en-US" sz="1400" baseline="300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0" scaled="1"/>
              </a:gra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8E7869F-D69C-42B0-8B0E-B5C1E8E47B48}"/>
              </a:ext>
            </a:extLst>
          </p:cNvPr>
          <p:cNvSpPr txBox="1"/>
          <p:nvPr/>
        </p:nvSpPr>
        <p:spPr>
          <a:xfrm>
            <a:off x="3328994" y="5650298"/>
            <a:ext cx="2428820" cy="56029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altLang="ko-KR" b="1" baseline="30000" dirty="0" err="1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0" scaled="1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Favours</a:t>
            </a:r>
            <a:r>
              <a:rPr lang="en-US" altLang="ko-KR" b="1" baseline="300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0" scaled="1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 SGLT2-i + DPP4-I F</a:t>
            </a:r>
            <a:endParaRPr lang="ko-KR" altLang="en-US" b="1" baseline="300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0" scaled="1"/>
              </a:gra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98A17A-59F1-4B83-BD6D-9D2B75E34FC8}"/>
              </a:ext>
            </a:extLst>
          </p:cNvPr>
          <p:cNvSpPr txBox="1"/>
          <p:nvPr/>
        </p:nvSpPr>
        <p:spPr>
          <a:xfrm>
            <a:off x="5981575" y="5645587"/>
            <a:ext cx="1714123" cy="5602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rm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altLang="ko-KR" b="1" baseline="30000" dirty="0" err="1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0" scaled="1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Favours</a:t>
            </a:r>
            <a:r>
              <a:rPr lang="en-US" altLang="ko-KR" b="1" baseline="300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0" scaled="1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 SGLT2-i </a:t>
            </a:r>
            <a:endParaRPr lang="ko-KR" altLang="en-US" b="1" baseline="300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0" scaled="1"/>
              </a:gra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5" name="직선 연결선 44">
            <a:extLst>
              <a:ext uri="{FF2B5EF4-FFF2-40B4-BE49-F238E27FC236}">
                <a16:creationId xmlns:a16="http://schemas.microsoft.com/office/drawing/2014/main" id="{B21CBD0D-0F34-443D-A2A8-78A363DB3875}"/>
              </a:ext>
            </a:extLst>
          </p:cNvPr>
          <p:cNvCxnSpPr>
            <a:cxnSpLocks/>
          </p:cNvCxnSpPr>
          <p:nvPr/>
        </p:nvCxnSpPr>
        <p:spPr>
          <a:xfrm>
            <a:off x="3056074" y="5124802"/>
            <a:ext cx="558963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14">
            <a:extLst>
              <a:ext uri="{FF2B5EF4-FFF2-40B4-BE49-F238E27FC236}">
                <a16:creationId xmlns:a16="http://schemas.microsoft.com/office/drawing/2014/main" id="{23D7A779-C940-4E2D-9018-7FF23B2ED09B}"/>
              </a:ext>
            </a:extLst>
          </p:cNvPr>
          <p:cNvSpPr>
            <a:spLocks/>
          </p:cNvSpPr>
          <p:nvPr/>
        </p:nvSpPr>
        <p:spPr>
          <a:xfrm>
            <a:off x="736098" y="6261937"/>
            <a:ext cx="11069881" cy="51755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72000" rIns="72000" rtlCol="0" anchor="ctr" anchorCtr="0"/>
          <a:lstStyle/>
          <a:p>
            <a:pPr marL="0" indent="0">
              <a:buNone/>
            </a:pPr>
            <a:r>
              <a:rPr lang="en-US" altLang="ko-KR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0" scaled="1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Chadha M, et al. Diabetes </a:t>
            </a:r>
            <a:r>
              <a:rPr lang="en-US" altLang="ko-KR" sz="900" dirty="0" err="1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0" scaled="1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Ther</a:t>
            </a:r>
            <a:r>
              <a:rPr lang="en-US" altLang="ko-KR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0" scaled="1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. 2022 Mar;13;1097-1114.</a:t>
            </a:r>
          </a:p>
          <a:p>
            <a:pPr marL="0" indent="0">
              <a:buNone/>
            </a:pPr>
            <a:r>
              <a:rPr lang="ko-KR" altLang="en-US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0" scaled="1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부작용에 대한 자세한 내용은 </a:t>
            </a:r>
            <a:r>
              <a:rPr lang="ko-KR" altLang="en-US" sz="900" dirty="0" err="1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0" scaled="1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자디앙</a:t>
            </a:r>
            <a:r>
              <a:rPr lang="ko-KR" altLang="en-US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0" scaled="1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 및 </a:t>
            </a:r>
            <a:r>
              <a:rPr lang="ko-KR" altLang="en-US" sz="900" dirty="0" err="1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0" scaled="1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트라젠타</a:t>
            </a:r>
            <a:r>
              <a:rPr lang="ko-KR" altLang="en-US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0" scaled="1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 제품설명서를 참고하여 주시기 바랍니다</a:t>
            </a:r>
          </a:p>
        </p:txBody>
      </p:sp>
    </p:spTree>
    <p:extLst>
      <p:ext uri="{BB962C8B-B14F-4D97-AF65-F5344CB8AC3E}">
        <p14:creationId xmlns:p14="http://schemas.microsoft.com/office/powerpoint/2010/main" val="1808221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2A36F00-F70A-453C-815D-CDCD45BF1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Thiazolidinedione</a:t>
            </a:r>
            <a:endParaRPr lang="ko-KR" altLang="en-US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55EB459-B0F3-421A-AB5A-0652B6A3B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ko-KR" altLang="en-US" dirty="0"/>
              <a:t>당화혈색소</a:t>
            </a:r>
            <a:r>
              <a:rPr lang="en-US" altLang="ko-KR" dirty="0"/>
              <a:t>: 0.5~1.4%</a:t>
            </a:r>
          </a:p>
          <a:p>
            <a:endParaRPr lang="en-US" altLang="ko-KR" dirty="0"/>
          </a:p>
          <a:p>
            <a:r>
              <a:rPr lang="ko-KR" altLang="en-US" dirty="0"/>
              <a:t>공복혈당 감소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저혈당 없음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이차 실패 위험 낮음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지방간 호전 효과</a:t>
            </a:r>
            <a:r>
              <a:rPr lang="en-US" altLang="ko-KR" dirty="0"/>
              <a:t>(+)</a:t>
            </a:r>
          </a:p>
        </p:txBody>
      </p:sp>
    </p:spTree>
    <p:extLst>
      <p:ext uri="{BB962C8B-B14F-4D97-AF65-F5344CB8AC3E}">
        <p14:creationId xmlns:p14="http://schemas.microsoft.com/office/powerpoint/2010/main" val="1333396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2A36F00-F70A-453C-815D-CDCD45BF1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Thiazolidinedione</a:t>
            </a:r>
            <a:endParaRPr lang="ko-KR" altLang="en-US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55EB459-B0F3-421A-AB5A-0652B6A3B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525963"/>
          </a:xfrm>
        </p:spPr>
        <p:txBody>
          <a:bodyPr>
            <a:normAutofit/>
          </a:bodyPr>
          <a:lstStyle/>
          <a:p>
            <a:r>
              <a:rPr lang="ko-KR" altLang="en-US" dirty="0"/>
              <a:t>심혈관 예방효과 </a:t>
            </a:r>
            <a:r>
              <a:rPr lang="en-US" altLang="ko-KR" dirty="0"/>
              <a:t>– </a:t>
            </a:r>
            <a:r>
              <a:rPr lang="ko-KR" altLang="en-US" dirty="0"/>
              <a:t>특히 </a:t>
            </a:r>
            <a:r>
              <a:rPr lang="en-US" altLang="ko-KR" dirty="0"/>
              <a:t>Stroke</a:t>
            </a:r>
          </a:p>
          <a:p>
            <a:pPr marL="0" indent="0">
              <a:buNone/>
            </a:pPr>
            <a:r>
              <a:rPr lang="en-US" altLang="ko-KR" dirty="0"/>
              <a:t>    : </a:t>
            </a:r>
            <a:r>
              <a:rPr lang="en-US" altLang="ko-KR" dirty="0" err="1"/>
              <a:t>PROactive</a:t>
            </a:r>
            <a:r>
              <a:rPr lang="en-US" altLang="ko-KR" dirty="0"/>
              <a:t> study(2005)</a:t>
            </a:r>
          </a:p>
          <a:p>
            <a:pPr marL="0" indent="0">
              <a:buNone/>
            </a:pPr>
            <a:r>
              <a:rPr lang="en-US" altLang="ko-KR" dirty="0"/>
              <a:t>    : IRIS study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812025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1CBD9ADA-E2E6-45BB-8367-E69750F0B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696" y="140325"/>
            <a:ext cx="4239820" cy="1680806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DC953120-ECCE-4F4E-B217-107F1A5565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372" y="1"/>
            <a:ext cx="4677548" cy="2295757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1AC4CB5F-0121-4DC8-873A-2632A42122AF}"/>
              </a:ext>
            </a:extLst>
          </p:cNvPr>
          <p:cNvSpPr/>
          <p:nvPr/>
        </p:nvSpPr>
        <p:spPr>
          <a:xfrm>
            <a:off x="6095270" y="627847"/>
            <a:ext cx="3385106" cy="352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83318A6-0527-4994-B20D-067DDB5528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41" b="10071"/>
          <a:stretch/>
        </p:blipFill>
        <p:spPr>
          <a:xfrm>
            <a:off x="2193569" y="2020558"/>
            <a:ext cx="7803402" cy="4908592"/>
          </a:xfrm>
          <a:prstGeom prst="rect">
            <a:avLst/>
          </a:prstGeom>
        </p:spPr>
      </p:pic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50F141BB-5A35-48BC-9F13-F3BFA5FE764C}"/>
              </a:ext>
            </a:extLst>
          </p:cNvPr>
          <p:cNvSpPr/>
          <p:nvPr/>
        </p:nvSpPr>
        <p:spPr bwMode="auto">
          <a:xfrm>
            <a:off x="7144826" y="2632427"/>
            <a:ext cx="2335551" cy="374665"/>
          </a:xfrm>
          <a:prstGeom prst="roundRect">
            <a:avLst/>
          </a:prstGeom>
          <a:solidFill>
            <a:srgbClr val="FF9900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r>
              <a:rPr lang="en-US" altLang="ko-KR" b="1" dirty="0"/>
              <a:t>Conventional MACE</a:t>
            </a:r>
            <a:endParaRPr lang="ko-KR" alt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3916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18B1A9-69C0-5A53-3A4F-D35624BC5344}"/>
              </a:ext>
            </a:extLst>
          </p:cNvPr>
          <p:cNvSpPr txBox="1"/>
          <p:nvPr/>
        </p:nvSpPr>
        <p:spPr>
          <a:xfrm>
            <a:off x="843280" y="355794"/>
            <a:ext cx="10290453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나눔스퀘어" panose="02020603020101020101" pitchFamily="18" charset="-127"/>
                <a:cs typeface="+mn-cs"/>
              </a:rPr>
              <a:t>Ideal Combination of Diabetes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6B4D52-10D9-449E-897A-01ED535A8E49}"/>
              </a:ext>
            </a:extLst>
          </p:cNvPr>
          <p:cNvSpPr txBox="1"/>
          <p:nvPr/>
        </p:nvSpPr>
        <p:spPr>
          <a:xfrm>
            <a:off x="2033627" y="1901413"/>
            <a:ext cx="7181493" cy="416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나눔스퀘어" panose="02020603020101020101" pitchFamily="18" charset="-127"/>
                <a:cs typeface="+mn-cs"/>
              </a:rPr>
              <a:t>Complication target</a:t>
            </a:r>
          </a:p>
          <a:p>
            <a:pPr marL="1143000" marR="0" lvl="0" indent="-114300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나눔스퀘어" panose="02020603020101020101" pitchFamily="18" charset="-127"/>
                <a:cs typeface="+mn-cs"/>
              </a:rPr>
              <a:t>High efficacy</a:t>
            </a:r>
          </a:p>
          <a:p>
            <a:pPr marL="1143000" marR="0" lvl="0" indent="-114300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나눔스퀘어" panose="02020603020101020101" pitchFamily="18" charset="-127"/>
                <a:cs typeface="+mn-cs"/>
              </a:rPr>
              <a:t>Weight control</a:t>
            </a:r>
          </a:p>
          <a:p>
            <a:pPr marL="1143000" marR="0" lvl="0" indent="-114300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나눔스퀘어" panose="02020603020101020101" pitchFamily="18" charset="-127"/>
                <a:cs typeface="+mn-cs"/>
              </a:rPr>
              <a:t>Lower hypoglycemia</a:t>
            </a:r>
          </a:p>
          <a:p>
            <a:pPr marL="1143000" marR="0" lvl="0" indent="-114300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나눔스퀘어" panose="02020603020101020101" pitchFamily="18" charset="-127"/>
                <a:cs typeface="+mn-cs"/>
              </a:rPr>
              <a:t>Durability</a:t>
            </a:r>
          </a:p>
        </p:txBody>
      </p:sp>
    </p:spTree>
    <p:extLst>
      <p:ext uri="{BB962C8B-B14F-4D97-AF65-F5344CB8AC3E}">
        <p14:creationId xmlns:p14="http://schemas.microsoft.com/office/powerpoint/2010/main" val="4238893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18B1A9-69C0-5A53-3A4F-D35624BC5344}"/>
              </a:ext>
            </a:extLst>
          </p:cNvPr>
          <p:cNvSpPr txBox="1"/>
          <p:nvPr/>
        </p:nvSpPr>
        <p:spPr>
          <a:xfrm>
            <a:off x="843280" y="355794"/>
            <a:ext cx="10290453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나눔스퀘어" panose="02020603020101020101" pitchFamily="18" charset="-127"/>
                <a:cs typeface="+mn-cs"/>
              </a:rPr>
              <a:t>Ideal Combination of Diabetes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6B4D52-10D9-449E-897A-01ED535A8E49}"/>
              </a:ext>
            </a:extLst>
          </p:cNvPr>
          <p:cNvSpPr txBox="1"/>
          <p:nvPr/>
        </p:nvSpPr>
        <p:spPr>
          <a:xfrm>
            <a:off x="2033627" y="1901413"/>
            <a:ext cx="7181493" cy="416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나눔스퀘어" panose="02020603020101020101" pitchFamily="18" charset="-127"/>
                <a:cs typeface="+mn-cs"/>
              </a:rPr>
              <a:t>Complication target</a:t>
            </a:r>
          </a:p>
          <a:p>
            <a:pPr marL="1143000" marR="0" lvl="0" indent="-114300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나눔스퀘어" panose="02020603020101020101" pitchFamily="18" charset="-127"/>
                <a:cs typeface="+mn-cs"/>
              </a:rPr>
              <a:t>High efficacy</a:t>
            </a:r>
          </a:p>
          <a:p>
            <a:pPr marL="1143000" marR="0" lvl="0" indent="-114300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나눔스퀘어" panose="02020603020101020101" pitchFamily="18" charset="-127"/>
                <a:cs typeface="+mn-cs"/>
              </a:rPr>
              <a:t>Weight control</a:t>
            </a:r>
          </a:p>
          <a:p>
            <a:pPr marL="1143000" marR="0" lvl="0" indent="-114300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나눔스퀘어" panose="02020603020101020101" pitchFamily="18" charset="-127"/>
                <a:cs typeface="+mn-cs"/>
              </a:rPr>
              <a:t>Lower hypoglycemia</a:t>
            </a:r>
          </a:p>
          <a:p>
            <a:pPr marL="1143000" marR="0" lvl="0" indent="-114300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나눔스퀘어" panose="02020603020101020101" pitchFamily="18" charset="-127"/>
                <a:cs typeface="+mn-cs"/>
              </a:rPr>
              <a:t>Durability</a:t>
            </a:r>
          </a:p>
        </p:txBody>
      </p:sp>
      <p:sp>
        <p:nvSpPr>
          <p:cNvPr id="2" name="오른쪽 중괄호 1">
            <a:extLst>
              <a:ext uri="{FF2B5EF4-FFF2-40B4-BE49-F238E27FC236}">
                <a16:creationId xmlns:a16="http://schemas.microsoft.com/office/drawing/2014/main" id="{7AE224AB-BB8E-41E9-AD17-8852F7642636}"/>
              </a:ext>
            </a:extLst>
          </p:cNvPr>
          <p:cNvSpPr/>
          <p:nvPr/>
        </p:nvSpPr>
        <p:spPr>
          <a:xfrm>
            <a:off x="8077200" y="2092960"/>
            <a:ext cx="599440" cy="40538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A652B244-80AC-4844-8587-95EC1BBA88BA}"/>
              </a:ext>
            </a:extLst>
          </p:cNvPr>
          <p:cNvSpPr/>
          <p:nvPr/>
        </p:nvSpPr>
        <p:spPr>
          <a:xfrm>
            <a:off x="9215120" y="3776980"/>
            <a:ext cx="2418080" cy="685800"/>
          </a:xfrm>
          <a:prstGeom prst="roundRect">
            <a:avLst/>
          </a:prstGeom>
          <a:solidFill>
            <a:srgbClr val="BFA1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TZD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478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616E4117-D920-4FA5-A556-EF469361CBAA}"/>
              </a:ext>
            </a:extLst>
          </p:cNvPr>
          <p:cNvSpPr txBox="1">
            <a:spLocks/>
          </p:cNvSpPr>
          <p:nvPr/>
        </p:nvSpPr>
        <p:spPr>
          <a:xfrm>
            <a:off x="375511" y="5171634"/>
            <a:ext cx="10894846" cy="711081"/>
          </a:xfrm>
          <a:prstGeom prst="rect">
            <a:avLst/>
          </a:prstGeom>
        </p:spPr>
        <p:txBody>
          <a:bodyPr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j-cs"/>
              </a:rPr>
              <a:t>2026 ADA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j-cs"/>
              </a:rPr>
              <a:t>Standards of Care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j-cs"/>
              </a:rPr>
              <a:t>In Diabetes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j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D980EA3-5A6F-4A91-B7CB-08BB752B4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796" y="0"/>
            <a:ext cx="72107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701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00">
        <p159:morph option="byObject"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2A36F00-F70A-453C-815D-CDCD45BF1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7" y="220210"/>
            <a:ext cx="10515600" cy="1325563"/>
          </a:xfrm>
        </p:spPr>
        <p:txBody>
          <a:bodyPr/>
          <a:lstStyle/>
          <a:p>
            <a:r>
              <a:rPr lang="en-US" altLang="ko-KR" dirty="0"/>
              <a:t>Thiazolidinedione</a:t>
            </a:r>
            <a:endParaRPr lang="ko-KR" altLang="en-US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55EB459-B0F3-421A-AB5A-0652B6A3B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525963"/>
          </a:xfrm>
        </p:spPr>
        <p:txBody>
          <a:bodyPr>
            <a:normAutofit/>
          </a:bodyPr>
          <a:lstStyle/>
          <a:p>
            <a:r>
              <a:rPr lang="ko-KR" altLang="en-US" dirty="0"/>
              <a:t>부종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체중증가 </a:t>
            </a:r>
            <a:r>
              <a:rPr lang="en-US" altLang="ko-KR" dirty="0"/>
              <a:t>(2-3 kg) : </a:t>
            </a:r>
            <a:r>
              <a:rPr lang="ko-KR" altLang="en-US" dirty="0"/>
              <a:t>주로 얼굴이</a:t>
            </a:r>
            <a:r>
              <a:rPr lang="en-US" altLang="ko-KR" dirty="0"/>
              <a:t>..</a:t>
            </a:r>
          </a:p>
          <a:p>
            <a:endParaRPr lang="en-US" altLang="ko-KR" dirty="0"/>
          </a:p>
          <a:p>
            <a:r>
              <a:rPr lang="ko-KR" altLang="en-US" dirty="0"/>
              <a:t>심부전 </a:t>
            </a:r>
            <a:r>
              <a:rPr lang="en-US" altLang="ko-KR" dirty="0"/>
              <a:t>(NT-</a:t>
            </a:r>
            <a:r>
              <a:rPr lang="en-US" altLang="ko-KR" dirty="0" err="1"/>
              <a:t>ProBNP</a:t>
            </a:r>
            <a:r>
              <a:rPr lang="en-US" altLang="ko-KR" dirty="0"/>
              <a:t> </a:t>
            </a:r>
            <a:r>
              <a:rPr lang="ko-KR" altLang="en-US" dirty="0"/>
              <a:t>높으면 금기</a:t>
            </a:r>
            <a:r>
              <a:rPr lang="en-US" altLang="ko-KR" dirty="0"/>
              <a:t>)</a:t>
            </a:r>
          </a:p>
          <a:p>
            <a:endParaRPr lang="en-US" altLang="ko-KR" dirty="0"/>
          </a:p>
          <a:p>
            <a:r>
              <a:rPr lang="ko-KR" altLang="en-US" dirty="0"/>
              <a:t>골절위험성 증가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591505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2A36F00-F70A-453C-815D-CDCD45BF1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7" y="220210"/>
            <a:ext cx="10515600" cy="1325563"/>
          </a:xfrm>
        </p:spPr>
        <p:txBody>
          <a:bodyPr/>
          <a:lstStyle/>
          <a:p>
            <a:r>
              <a:rPr lang="en-US" altLang="ko-KR" dirty="0"/>
              <a:t>Thiazolidinedione</a:t>
            </a:r>
            <a:endParaRPr lang="ko-KR" altLang="en-US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55EB459-B0F3-421A-AB5A-0652B6A3B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480" y="1532847"/>
            <a:ext cx="8229600" cy="4525963"/>
          </a:xfrm>
        </p:spPr>
        <p:txBody>
          <a:bodyPr>
            <a:norm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부종</a:t>
            </a:r>
            <a:endParaRPr lang="en-US" altLang="ko-KR" dirty="0">
              <a:solidFill>
                <a:srgbClr val="FF0000"/>
              </a:solidFill>
            </a:endParaRPr>
          </a:p>
          <a:p>
            <a:endParaRPr lang="en-US" altLang="ko-KR" dirty="0">
              <a:solidFill>
                <a:srgbClr val="FF0000"/>
              </a:solidFill>
            </a:endParaRPr>
          </a:p>
          <a:p>
            <a:r>
              <a:rPr lang="ko-KR" altLang="en-US" dirty="0">
                <a:solidFill>
                  <a:srgbClr val="FF0000"/>
                </a:solidFill>
              </a:rPr>
              <a:t>체중증가 </a:t>
            </a:r>
            <a:r>
              <a:rPr lang="en-US" altLang="ko-KR" dirty="0">
                <a:solidFill>
                  <a:srgbClr val="FF0000"/>
                </a:solidFill>
              </a:rPr>
              <a:t>(2-3 kg) : </a:t>
            </a:r>
            <a:r>
              <a:rPr lang="ko-KR" altLang="en-US" dirty="0">
                <a:solidFill>
                  <a:srgbClr val="FF0000"/>
                </a:solidFill>
              </a:rPr>
              <a:t>주로 얼굴이</a:t>
            </a:r>
            <a:r>
              <a:rPr lang="en-US" altLang="ko-KR" dirty="0">
                <a:solidFill>
                  <a:srgbClr val="FF0000"/>
                </a:solidFill>
              </a:rPr>
              <a:t>..</a:t>
            </a:r>
          </a:p>
          <a:p>
            <a:endParaRPr lang="en-US" altLang="ko-KR" dirty="0">
              <a:solidFill>
                <a:srgbClr val="FF0000"/>
              </a:solidFill>
            </a:endParaRPr>
          </a:p>
          <a:p>
            <a:r>
              <a:rPr lang="ko-KR" altLang="en-US" dirty="0">
                <a:solidFill>
                  <a:srgbClr val="FF0000"/>
                </a:solidFill>
              </a:rPr>
              <a:t>심부전 </a:t>
            </a:r>
            <a:r>
              <a:rPr lang="en-US" altLang="ko-KR" dirty="0">
                <a:solidFill>
                  <a:srgbClr val="FF0000"/>
                </a:solidFill>
              </a:rPr>
              <a:t>(NT-</a:t>
            </a:r>
            <a:r>
              <a:rPr lang="en-US" altLang="ko-KR" dirty="0" err="1">
                <a:solidFill>
                  <a:srgbClr val="FF0000"/>
                </a:solidFill>
              </a:rPr>
              <a:t>ProBNP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ko-KR" altLang="en-US" dirty="0">
                <a:solidFill>
                  <a:srgbClr val="FF0000"/>
                </a:solidFill>
              </a:rPr>
              <a:t>높으면 금기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</a:p>
          <a:p>
            <a:endParaRPr lang="en-US" altLang="ko-KR" dirty="0"/>
          </a:p>
          <a:p>
            <a:r>
              <a:rPr lang="ko-KR" altLang="en-US" dirty="0"/>
              <a:t>골절위험성 증가</a:t>
            </a:r>
            <a:endParaRPr lang="en-US" altLang="ko-KR" dirty="0"/>
          </a:p>
        </p:txBody>
      </p:sp>
      <p:sp>
        <p:nvSpPr>
          <p:cNvPr id="4" name="오른쪽 중괄호 3">
            <a:extLst>
              <a:ext uri="{FF2B5EF4-FFF2-40B4-BE49-F238E27FC236}">
                <a16:creationId xmlns:a16="http://schemas.microsoft.com/office/drawing/2014/main" id="{1C42B152-4865-409F-83A6-C0C1390FA717}"/>
              </a:ext>
            </a:extLst>
          </p:cNvPr>
          <p:cNvSpPr/>
          <p:nvPr/>
        </p:nvSpPr>
        <p:spPr>
          <a:xfrm>
            <a:off x="8088085" y="1545773"/>
            <a:ext cx="599440" cy="293914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F428D1C7-A854-456E-B517-8AA9E7F793F1}"/>
              </a:ext>
            </a:extLst>
          </p:cNvPr>
          <p:cNvSpPr/>
          <p:nvPr/>
        </p:nvSpPr>
        <p:spPr>
          <a:xfrm>
            <a:off x="8980714" y="1971176"/>
            <a:ext cx="2815771" cy="1897379"/>
          </a:xfrm>
          <a:prstGeom prst="roundRect">
            <a:avLst/>
          </a:prstGeom>
          <a:solidFill>
            <a:srgbClr val="BFA1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Cope with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SGLT2i combination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447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보험기준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E4A0921A-67B8-4A17-B308-AF1991CE8C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75138" y="1253331"/>
            <a:ext cx="7863133" cy="5241130"/>
          </a:xfrm>
        </p:spPr>
        <p:txBody>
          <a:bodyPr>
            <a:normAutofit/>
          </a:bodyPr>
          <a:lstStyle/>
          <a:p>
            <a:pPr marL="0" indent="0" fontAlgn="base">
              <a:lnSpc>
                <a:spcPct val="120000"/>
              </a:lnSpc>
              <a:buNone/>
            </a:pPr>
            <a:r>
              <a:rPr lang="ko-KR" altLang="en-US" sz="2000" dirty="0"/>
              <a:t>나</a:t>
            </a:r>
            <a:r>
              <a:rPr lang="en-US" altLang="ko-KR" sz="2000" dirty="0"/>
              <a:t>) 3</a:t>
            </a:r>
            <a:r>
              <a:rPr lang="ko-KR" altLang="en-US" sz="2000" dirty="0" err="1"/>
              <a:t>제요법</a:t>
            </a:r>
            <a:endParaRPr lang="ko-KR" altLang="en-US" sz="2000" dirty="0"/>
          </a:p>
          <a:p>
            <a:pPr marL="0" indent="0" fontAlgn="base">
              <a:lnSpc>
                <a:spcPct val="120000"/>
              </a:lnSpc>
              <a:buNone/>
            </a:pPr>
            <a:r>
              <a:rPr lang="ko-KR" altLang="en-US" sz="2000" dirty="0"/>
              <a:t>    ○ </a:t>
            </a:r>
            <a:r>
              <a:rPr lang="en-US" altLang="ko-KR" sz="2000" dirty="0"/>
              <a:t>2</a:t>
            </a:r>
            <a:r>
              <a:rPr lang="ko-KR" altLang="en-US" sz="2000" dirty="0"/>
              <a:t>제 요법을 </a:t>
            </a:r>
            <a:r>
              <a:rPr lang="en-US" altLang="ko-KR" sz="2000" dirty="0"/>
              <a:t>2-4</a:t>
            </a:r>
            <a:r>
              <a:rPr lang="ko-KR" altLang="en-US" sz="2000" dirty="0"/>
              <a:t>개월 이상 투여해도 </a:t>
            </a:r>
            <a:r>
              <a:rPr lang="en-US" altLang="ko-KR" sz="2000" dirty="0"/>
              <a:t>HbA1C</a:t>
            </a:r>
            <a:r>
              <a:rPr lang="ko-KR" altLang="en-US" sz="2000" dirty="0"/>
              <a:t>가 </a:t>
            </a:r>
            <a:r>
              <a:rPr lang="en-US" altLang="ko-KR" sz="2000" dirty="0"/>
              <a:t>7% </a:t>
            </a:r>
            <a:r>
              <a:rPr lang="ko-KR" altLang="en-US" sz="2000" dirty="0"/>
              <a:t>이상인 경우에는 다른 기전의 당뇨병 치료제 </a:t>
            </a:r>
            <a:r>
              <a:rPr lang="en-US" altLang="ko-KR" sz="2000" dirty="0"/>
              <a:t>1</a:t>
            </a:r>
            <a:r>
              <a:rPr lang="ko-KR" altLang="en-US" sz="2000" dirty="0"/>
              <a:t>종을 추가한 병용요법을 인정함</a:t>
            </a:r>
            <a:r>
              <a:rPr lang="en-US" altLang="ko-KR" sz="2000" dirty="0"/>
              <a:t>. </a:t>
            </a:r>
            <a:r>
              <a:rPr lang="ko-KR" altLang="en-US" sz="2000" dirty="0"/>
              <a:t>단</a:t>
            </a:r>
            <a:r>
              <a:rPr lang="en-US" altLang="ko-KR" sz="2000" dirty="0"/>
              <a:t>, 2</a:t>
            </a:r>
            <a:r>
              <a:rPr lang="ko-KR" altLang="en-US" sz="2000" dirty="0"/>
              <a:t>제 요법에서 인정되지 않는 약제의 조합이 포함되어서는 아니되나</a:t>
            </a:r>
            <a:r>
              <a:rPr lang="en-US" altLang="ko-KR" sz="2000" dirty="0"/>
              <a:t>, </a:t>
            </a:r>
            <a:r>
              <a:rPr lang="ko-KR" altLang="en-US" sz="2000" dirty="0"/>
              <a:t>다음의 </a:t>
            </a:r>
            <a:r>
              <a:rPr lang="en-US" altLang="ko-KR" sz="2000" dirty="0"/>
              <a:t>3</a:t>
            </a:r>
            <a:r>
              <a:rPr lang="ko-KR" altLang="en-US" sz="2000" dirty="0"/>
              <a:t>제요법은 인정함</a:t>
            </a:r>
            <a:r>
              <a:rPr lang="en-US" altLang="ko-KR" sz="2000" dirty="0"/>
              <a:t>.</a:t>
            </a:r>
          </a:p>
          <a:p>
            <a:pPr marL="0" indent="0" fontAlgn="base">
              <a:lnSpc>
                <a:spcPct val="120000"/>
              </a:lnSpc>
              <a:buNone/>
            </a:pPr>
            <a:endParaRPr lang="en-US" altLang="ko-KR" sz="2000" dirty="0"/>
          </a:p>
          <a:p>
            <a:pPr marL="0" indent="0" fontAlgn="base">
              <a:lnSpc>
                <a:spcPct val="120000"/>
              </a:lnSpc>
              <a:buNone/>
            </a:pPr>
            <a:r>
              <a:rPr lang="en-US" altLang="ko-KR" sz="2000" dirty="0"/>
              <a:t>- </a:t>
            </a:r>
            <a:r>
              <a:rPr lang="ko-KR" altLang="en-US" sz="2000" dirty="0"/>
              <a:t>다  음 </a:t>
            </a:r>
            <a:r>
              <a:rPr lang="en-US" altLang="ko-KR" sz="2000" dirty="0"/>
              <a:t>-</a:t>
            </a:r>
          </a:p>
          <a:p>
            <a:pPr marL="0" indent="0" fontAlgn="base">
              <a:lnSpc>
                <a:spcPct val="120000"/>
              </a:lnSpc>
              <a:buNone/>
            </a:pPr>
            <a:r>
              <a:rPr lang="en-US" altLang="ko-KR" sz="2000" b="1" dirty="0">
                <a:solidFill>
                  <a:srgbClr val="FF0000"/>
                </a:solidFill>
              </a:rPr>
              <a:t>       (1) metformin + SGLT-2 inhibitor + DPP-IV inhibitor </a:t>
            </a:r>
          </a:p>
          <a:p>
            <a:pPr marL="0" indent="0" fontAlgn="base">
              <a:lnSpc>
                <a:spcPct val="120000"/>
              </a:lnSpc>
              <a:buNone/>
            </a:pPr>
            <a:r>
              <a:rPr lang="en-US" altLang="ko-KR" sz="2000" b="1" dirty="0">
                <a:solidFill>
                  <a:srgbClr val="FF0000"/>
                </a:solidFill>
              </a:rPr>
              <a:t>       (2) metformin + SGLT-2 inhibitor(ertugliflozin. enavogliflozin </a:t>
            </a:r>
            <a:r>
              <a:rPr lang="ko-KR" altLang="en-US" sz="2000" b="1" dirty="0">
                <a:solidFill>
                  <a:srgbClr val="FF0000"/>
                </a:solidFill>
              </a:rPr>
              <a:t>제외</a:t>
            </a:r>
            <a:r>
              <a:rPr lang="en-US" altLang="ko-KR" sz="2000" b="1" dirty="0">
                <a:solidFill>
                  <a:srgbClr val="FF0000"/>
                </a:solidFill>
              </a:rPr>
              <a:t>) + Thiazolidinedione 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PPTShape_0"/>
          <p:cNvSpPr/>
          <p:nvPr/>
        </p:nvSpPr>
        <p:spPr>
          <a:xfrm>
            <a:off x="1514856" y="6669940"/>
            <a:ext cx="662473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800" dirty="0">
                <a:solidFill>
                  <a:prstClr val="black"/>
                </a:solidFill>
                <a:latin typeface="+mn-ea"/>
              </a:rPr>
              <a:t>Ref. </a:t>
            </a:r>
            <a:r>
              <a:rPr lang="ko-KR" altLang="en-US" sz="800" dirty="0">
                <a:solidFill>
                  <a:prstClr val="black"/>
                </a:solidFill>
                <a:latin typeface="+mn-ea"/>
              </a:rPr>
              <a:t>당뇨병 진료 지침</a:t>
            </a:r>
            <a:r>
              <a:rPr lang="en-US" altLang="ko-KR" sz="800" dirty="0">
                <a:solidFill>
                  <a:prstClr val="black"/>
                </a:solidFill>
                <a:latin typeface="+mn-ea"/>
              </a:rPr>
              <a:t>. </a:t>
            </a:r>
            <a:r>
              <a:rPr lang="ko-KR" altLang="en-US" sz="800" dirty="0">
                <a:solidFill>
                  <a:prstClr val="black"/>
                </a:solidFill>
                <a:latin typeface="+mn-ea"/>
              </a:rPr>
              <a:t>대한당뇨병학회</a:t>
            </a:r>
            <a:r>
              <a:rPr lang="en-US" altLang="ko-KR" sz="800" dirty="0">
                <a:solidFill>
                  <a:prstClr val="black"/>
                </a:solidFill>
                <a:latin typeface="+mn-ea"/>
              </a:rPr>
              <a:t>. 2023.</a:t>
            </a:r>
          </a:p>
        </p:txBody>
      </p:sp>
    </p:spTree>
    <p:extLst>
      <p:ext uri="{BB962C8B-B14F-4D97-AF65-F5344CB8AC3E}">
        <p14:creationId xmlns:p14="http://schemas.microsoft.com/office/powerpoint/2010/main" val="196347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ight Arrow 229"/>
          <p:cNvSpPr>
            <a:spLocks noChangeArrowheads="1"/>
          </p:cNvSpPr>
          <p:nvPr/>
        </p:nvSpPr>
        <p:spPr bwMode="auto">
          <a:xfrm rot="5400000">
            <a:off x="2345487" y="2288160"/>
            <a:ext cx="857258" cy="214347"/>
          </a:xfrm>
          <a:prstGeom prst="rightArrow">
            <a:avLst>
              <a:gd name="adj1" fmla="val 50000"/>
              <a:gd name="adj2" fmla="val 50140"/>
            </a:avLst>
          </a:prstGeom>
          <a:solidFill>
            <a:srgbClr val="55ACC0"/>
          </a:solidFill>
          <a:ln w="603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ko-KR"/>
          </a:p>
        </p:txBody>
      </p:sp>
      <p:sp>
        <p:nvSpPr>
          <p:cNvPr id="135" name="Rounded Rectangle 227"/>
          <p:cNvSpPr>
            <a:spLocks noChangeArrowheads="1"/>
          </p:cNvSpPr>
          <p:nvPr/>
        </p:nvSpPr>
        <p:spPr bwMode="auto">
          <a:xfrm>
            <a:off x="1952596" y="1466637"/>
            <a:ext cx="1643074" cy="71438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solidFill>
              <a:srgbClr val="BFBFBF"/>
            </a:solidFill>
            <a:round/>
            <a:headEnd/>
            <a:tailEnd/>
          </a:ln>
          <a:effectLst>
            <a:outerShdw blurRad="190500" algn="ctr" rotWithShape="0">
              <a:prstClr val="black">
                <a:alpha val="22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altLang="ko-KR"/>
          </a:p>
        </p:txBody>
      </p:sp>
      <p:sp>
        <p:nvSpPr>
          <p:cNvPr id="12291" name="제목 1"/>
          <p:cNvSpPr>
            <a:spLocks/>
          </p:cNvSpPr>
          <p:nvPr/>
        </p:nvSpPr>
        <p:spPr bwMode="auto">
          <a:xfrm>
            <a:off x="1666875" y="209550"/>
            <a:ext cx="795751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3600" dirty="0"/>
              <a:t>GLP-1</a:t>
            </a:r>
            <a:r>
              <a:rPr lang="ko-KR" altLang="en-US" sz="3600" dirty="0"/>
              <a:t> </a:t>
            </a:r>
            <a:r>
              <a:rPr lang="en-US" altLang="ko-KR" sz="3600" dirty="0"/>
              <a:t>agonist  vs </a:t>
            </a:r>
            <a:r>
              <a:rPr lang="en-US" altLang="ko-KR" sz="3500" dirty="0">
                <a:latin typeface="다음_Regular" pitchFamily="2" charset="-127"/>
                <a:ea typeface="다음_Regular" pitchFamily="2" charset="-127"/>
              </a:rPr>
              <a:t>DPP-4 </a:t>
            </a:r>
            <a:r>
              <a:rPr lang="ko-KR" altLang="en-US" sz="3500" dirty="0" err="1">
                <a:latin typeface="다음_Regular" pitchFamily="2" charset="-127"/>
                <a:ea typeface="다음_Regular" pitchFamily="2" charset="-127"/>
              </a:rPr>
              <a:t>억제제</a:t>
            </a:r>
            <a:endParaRPr lang="ko-KR" altLang="en-US" sz="3500" dirty="0"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124" name="Rounded Rectangle 123"/>
          <p:cNvSpPr>
            <a:spLocks noChangeArrowheads="1"/>
          </p:cNvSpPr>
          <p:nvPr/>
        </p:nvSpPr>
        <p:spPr bwMode="auto">
          <a:xfrm>
            <a:off x="2104996" y="2933501"/>
            <a:ext cx="1381125" cy="167640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64000">
                <a:srgbClr val="FFFF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BFBFBF"/>
            </a:solidFill>
            <a:round/>
            <a:headEnd/>
            <a:tailEnd/>
          </a:ln>
          <a:effectLst>
            <a:outerShdw blurRad="190500" algn="ctr" rotWithShape="0">
              <a:prstClr val="black">
                <a:alpha val="22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altLang="ko-KR"/>
              <a:t>a</a:t>
            </a:r>
          </a:p>
        </p:txBody>
      </p:sp>
      <p:pic>
        <p:nvPicPr>
          <p:cNvPr id="12293" name="Picture 11" descr="GI-Tra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5334" y="2757290"/>
            <a:ext cx="104457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" name="Rounded Rectangle 125"/>
          <p:cNvSpPr>
            <a:spLocks noChangeArrowheads="1"/>
          </p:cNvSpPr>
          <p:nvPr/>
        </p:nvSpPr>
        <p:spPr bwMode="auto">
          <a:xfrm>
            <a:off x="4543396" y="2933501"/>
            <a:ext cx="1381125" cy="189072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64000">
                <a:srgbClr val="FFFF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BFBFBF"/>
            </a:solidFill>
            <a:round/>
            <a:headEnd/>
            <a:tailEnd/>
          </a:ln>
          <a:effectLst>
            <a:outerShdw blurRad="190500" algn="ctr" rotWithShape="0">
              <a:prstClr val="black">
                <a:alpha val="22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altLang="ko-KR"/>
          </a:p>
        </p:txBody>
      </p:sp>
      <p:pic>
        <p:nvPicPr>
          <p:cNvPr id="12295" name="Picture 12" descr="PANCREA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95802" y="3181149"/>
            <a:ext cx="12192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" name="Rounded Rectangle 127"/>
          <p:cNvSpPr>
            <a:spLocks noChangeArrowheads="1"/>
          </p:cNvSpPr>
          <p:nvPr/>
        </p:nvSpPr>
        <p:spPr bwMode="auto">
          <a:xfrm>
            <a:off x="7167570" y="1485701"/>
            <a:ext cx="1785950" cy="126682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64000">
                <a:srgbClr val="FFFF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BFBFBF"/>
            </a:solidFill>
            <a:round/>
            <a:headEnd/>
            <a:tailEnd/>
          </a:ln>
          <a:effectLst>
            <a:outerShdw blurRad="190500" algn="ctr" rotWithShape="0">
              <a:prstClr val="black">
                <a:alpha val="22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altLang="ko-KR"/>
          </a:p>
        </p:txBody>
      </p:sp>
      <p:sp>
        <p:nvSpPr>
          <p:cNvPr id="129" name="Rounded Rectangle 128"/>
          <p:cNvSpPr>
            <a:spLocks noChangeArrowheads="1"/>
          </p:cNvSpPr>
          <p:nvPr/>
        </p:nvSpPr>
        <p:spPr bwMode="auto">
          <a:xfrm>
            <a:off x="7524760" y="4566982"/>
            <a:ext cx="1500198" cy="114301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64000">
                <a:srgbClr val="FFFF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BFBFBF"/>
            </a:solidFill>
            <a:round/>
            <a:headEnd/>
            <a:tailEnd/>
          </a:ln>
          <a:effectLst>
            <a:outerShdw blurRad="190500" algn="ctr" rotWithShape="0">
              <a:prstClr val="black">
                <a:alpha val="22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altLang="ko-KR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 rot="-1061671">
            <a:off x="7451697" y="1564324"/>
            <a:ext cx="1289050" cy="1131887"/>
            <a:chOff x="4107" y="1722"/>
            <a:chExt cx="863" cy="759"/>
          </a:xfrm>
        </p:grpSpPr>
        <p:sp>
          <p:nvSpPr>
            <p:cNvPr id="12328" name="Rectangle 25"/>
            <p:cNvSpPr>
              <a:spLocks noChangeArrowheads="1"/>
            </p:cNvSpPr>
            <p:nvPr/>
          </p:nvSpPr>
          <p:spPr bwMode="auto">
            <a:xfrm rot="2163528">
              <a:off x="4216" y="1721"/>
              <a:ext cx="643" cy="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29" name="Freeform 26"/>
            <p:cNvSpPr>
              <a:spLocks/>
            </p:cNvSpPr>
            <p:nvPr/>
          </p:nvSpPr>
          <p:spPr bwMode="auto">
            <a:xfrm rot="2163528">
              <a:off x="4235" y="1754"/>
              <a:ext cx="608" cy="672"/>
            </a:xfrm>
            <a:custGeom>
              <a:avLst/>
              <a:gdLst>
                <a:gd name="T0" fmla="*/ 0 w 1078"/>
                <a:gd name="T1" fmla="*/ 1 h 1193"/>
                <a:gd name="T2" fmla="*/ 1 w 1078"/>
                <a:gd name="T3" fmla="*/ 1 h 1193"/>
                <a:gd name="T4" fmla="*/ 1 w 1078"/>
                <a:gd name="T5" fmla="*/ 1 h 1193"/>
                <a:gd name="T6" fmla="*/ 1 w 1078"/>
                <a:gd name="T7" fmla="*/ 1 h 1193"/>
                <a:gd name="T8" fmla="*/ 1 w 1078"/>
                <a:gd name="T9" fmla="*/ 1 h 1193"/>
                <a:gd name="T10" fmla="*/ 1 w 1078"/>
                <a:gd name="T11" fmla="*/ 1 h 1193"/>
                <a:gd name="T12" fmla="*/ 1 w 1078"/>
                <a:gd name="T13" fmla="*/ 1 h 1193"/>
                <a:gd name="T14" fmla="*/ 1 w 1078"/>
                <a:gd name="T15" fmla="*/ 1 h 1193"/>
                <a:gd name="T16" fmla="*/ 1 w 1078"/>
                <a:gd name="T17" fmla="*/ 1 h 1193"/>
                <a:gd name="T18" fmla="*/ 1 w 1078"/>
                <a:gd name="T19" fmla="*/ 1 h 1193"/>
                <a:gd name="T20" fmla="*/ 1 w 1078"/>
                <a:gd name="T21" fmla="*/ 0 h 1193"/>
                <a:gd name="T22" fmla="*/ 1 w 1078"/>
                <a:gd name="T23" fmla="*/ 1 h 1193"/>
                <a:gd name="T24" fmla="*/ 1 w 1078"/>
                <a:gd name="T25" fmla="*/ 1 h 1193"/>
                <a:gd name="T26" fmla="*/ 1 w 1078"/>
                <a:gd name="T27" fmla="*/ 1 h 1193"/>
                <a:gd name="T28" fmla="*/ 1 w 1078"/>
                <a:gd name="T29" fmla="*/ 1 h 1193"/>
                <a:gd name="T30" fmla="*/ 1 w 1078"/>
                <a:gd name="T31" fmla="*/ 1 h 1193"/>
                <a:gd name="T32" fmla="*/ 1 w 1078"/>
                <a:gd name="T33" fmla="*/ 1 h 1193"/>
                <a:gd name="T34" fmla="*/ 1 w 1078"/>
                <a:gd name="T35" fmla="*/ 1 h 1193"/>
                <a:gd name="T36" fmla="*/ 1 w 1078"/>
                <a:gd name="T37" fmla="*/ 1 h 1193"/>
                <a:gd name="T38" fmla="*/ 1 w 1078"/>
                <a:gd name="T39" fmla="*/ 1 h 1193"/>
                <a:gd name="T40" fmla="*/ 1 w 1078"/>
                <a:gd name="T41" fmla="*/ 1 h 1193"/>
                <a:gd name="T42" fmla="*/ 1 w 1078"/>
                <a:gd name="T43" fmla="*/ 1 h 1193"/>
                <a:gd name="T44" fmla="*/ 0 w 1078"/>
                <a:gd name="T45" fmla="*/ 1 h 1193"/>
                <a:gd name="T46" fmla="*/ 0 w 1078"/>
                <a:gd name="T47" fmla="*/ 1 h 1193"/>
                <a:gd name="T48" fmla="*/ 0 w 1078"/>
                <a:gd name="T49" fmla="*/ 1 h 119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8"/>
                <a:gd name="T76" fmla="*/ 0 h 1193"/>
                <a:gd name="T77" fmla="*/ 1078 w 1078"/>
                <a:gd name="T78" fmla="*/ 1193 h 119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8" h="1193">
                  <a:moveTo>
                    <a:pt x="0" y="1102"/>
                  </a:moveTo>
                  <a:lnTo>
                    <a:pt x="3" y="1078"/>
                  </a:lnTo>
                  <a:lnTo>
                    <a:pt x="11" y="1010"/>
                  </a:lnTo>
                  <a:lnTo>
                    <a:pt x="33" y="909"/>
                  </a:lnTo>
                  <a:lnTo>
                    <a:pt x="72" y="783"/>
                  </a:lnTo>
                  <a:lnTo>
                    <a:pt x="135" y="641"/>
                  </a:lnTo>
                  <a:lnTo>
                    <a:pt x="226" y="491"/>
                  </a:lnTo>
                  <a:lnTo>
                    <a:pt x="350" y="342"/>
                  </a:lnTo>
                  <a:lnTo>
                    <a:pt x="514" y="205"/>
                  </a:lnTo>
                  <a:lnTo>
                    <a:pt x="721" y="88"/>
                  </a:lnTo>
                  <a:lnTo>
                    <a:pt x="980" y="0"/>
                  </a:lnTo>
                  <a:lnTo>
                    <a:pt x="1078" y="88"/>
                  </a:lnTo>
                  <a:lnTo>
                    <a:pt x="1074" y="110"/>
                  </a:lnTo>
                  <a:lnTo>
                    <a:pt x="1062" y="173"/>
                  </a:lnTo>
                  <a:lnTo>
                    <a:pt x="1037" y="270"/>
                  </a:lnTo>
                  <a:lnTo>
                    <a:pt x="993" y="390"/>
                  </a:lnTo>
                  <a:lnTo>
                    <a:pt x="926" y="528"/>
                  </a:lnTo>
                  <a:lnTo>
                    <a:pt x="833" y="674"/>
                  </a:lnTo>
                  <a:lnTo>
                    <a:pt x="708" y="821"/>
                  </a:lnTo>
                  <a:lnTo>
                    <a:pt x="546" y="963"/>
                  </a:lnTo>
                  <a:lnTo>
                    <a:pt x="344" y="1089"/>
                  </a:lnTo>
                  <a:lnTo>
                    <a:pt x="95" y="1193"/>
                  </a:lnTo>
                  <a:lnTo>
                    <a:pt x="0" y="1103"/>
                  </a:lnTo>
                  <a:lnTo>
                    <a:pt x="0" y="1102"/>
                  </a:lnTo>
                  <a:close/>
                </a:path>
              </a:pathLst>
            </a:custGeom>
            <a:solidFill>
              <a:srgbClr val="FF5E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30" name="Freeform 27"/>
            <p:cNvSpPr>
              <a:spLocks/>
            </p:cNvSpPr>
            <p:nvPr/>
          </p:nvSpPr>
          <p:spPr bwMode="auto">
            <a:xfrm rot="2163528">
              <a:off x="4238" y="1757"/>
              <a:ext cx="605" cy="664"/>
            </a:xfrm>
            <a:custGeom>
              <a:avLst/>
              <a:gdLst>
                <a:gd name="T0" fmla="*/ 0 w 1072"/>
                <a:gd name="T1" fmla="*/ 1 h 1186"/>
                <a:gd name="T2" fmla="*/ 1 w 1072"/>
                <a:gd name="T3" fmla="*/ 1 h 1186"/>
                <a:gd name="T4" fmla="*/ 1 w 1072"/>
                <a:gd name="T5" fmla="*/ 1 h 1186"/>
                <a:gd name="T6" fmla="*/ 1 w 1072"/>
                <a:gd name="T7" fmla="*/ 1 h 1186"/>
                <a:gd name="T8" fmla="*/ 1 w 1072"/>
                <a:gd name="T9" fmla="*/ 1 h 1186"/>
                <a:gd name="T10" fmla="*/ 1 w 1072"/>
                <a:gd name="T11" fmla="*/ 1 h 1186"/>
                <a:gd name="T12" fmla="*/ 1 w 1072"/>
                <a:gd name="T13" fmla="*/ 1 h 1186"/>
                <a:gd name="T14" fmla="*/ 1 w 1072"/>
                <a:gd name="T15" fmla="*/ 1 h 1186"/>
                <a:gd name="T16" fmla="*/ 1 w 1072"/>
                <a:gd name="T17" fmla="*/ 1 h 1186"/>
                <a:gd name="T18" fmla="*/ 1 w 1072"/>
                <a:gd name="T19" fmla="*/ 1 h 1186"/>
                <a:gd name="T20" fmla="*/ 1 w 1072"/>
                <a:gd name="T21" fmla="*/ 0 h 1186"/>
                <a:gd name="T22" fmla="*/ 1 w 1072"/>
                <a:gd name="T23" fmla="*/ 1 h 1186"/>
                <a:gd name="T24" fmla="*/ 1 w 1072"/>
                <a:gd name="T25" fmla="*/ 1 h 1186"/>
                <a:gd name="T26" fmla="*/ 1 w 1072"/>
                <a:gd name="T27" fmla="*/ 1 h 1186"/>
                <a:gd name="T28" fmla="*/ 1 w 1072"/>
                <a:gd name="T29" fmla="*/ 1 h 1186"/>
                <a:gd name="T30" fmla="*/ 1 w 1072"/>
                <a:gd name="T31" fmla="*/ 1 h 1186"/>
                <a:gd name="T32" fmla="*/ 1 w 1072"/>
                <a:gd name="T33" fmla="*/ 1 h 1186"/>
                <a:gd name="T34" fmla="*/ 1 w 1072"/>
                <a:gd name="T35" fmla="*/ 1 h 1186"/>
                <a:gd name="T36" fmla="*/ 1 w 1072"/>
                <a:gd name="T37" fmla="*/ 1 h 1186"/>
                <a:gd name="T38" fmla="*/ 1 w 1072"/>
                <a:gd name="T39" fmla="*/ 1 h 1186"/>
                <a:gd name="T40" fmla="*/ 1 w 1072"/>
                <a:gd name="T41" fmla="*/ 1 h 1186"/>
                <a:gd name="T42" fmla="*/ 1 w 1072"/>
                <a:gd name="T43" fmla="*/ 1 h 1186"/>
                <a:gd name="T44" fmla="*/ 1 w 1072"/>
                <a:gd name="T45" fmla="*/ 1 h 1186"/>
                <a:gd name="T46" fmla="*/ 1 w 1072"/>
                <a:gd name="T47" fmla="*/ 1 h 1186"/>
                <a:gd name="T48" fmla="*/ 0 w 1072"/>
                <a:gd name="T49" fmla="*/ 1 h 118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2"/>
                <a:gd name="T76" fmla="*/ 0 h 1186"/>
                <a:gd name="T77" fmla="*/ 1072 w 1072"/>
                <a:gd name="T78" fmla="*/ 1186 h 118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2" h="1186">
                  <a:moveTo>
                    <a:pt x="0" y="1098"/>
                  </a:moveTo>
                  <a:lnTo>
                    <a:pt x="2" y="1075"/>
                  </a:lnTo>
                  <a:lnTo>
                    <a:pt x="12" y="1007"/>
                  </a:lnTo>
                  <a:lnTo>
                    <a:pt x="33" y="907"/>
                  </a:lnTo>
                  <a:lnTo>
                    <a:pt x="72" y="781"/>
                  </a:lnTo>
                  <a:lnTo>
                    <a:pt x="135" y="640"/>
                  </a:lnTo>
                  <a:lnTo>
                    <a:pt x="226" y="491"/>
                  </a:lnTo>
                  <a:lnTo>
                    <a:pt x="350" y="344"/>
                  </a:lnTo>
                  <a:lnTo>
                    <a:pt x="513" y="207"/>
                  </a:lnTo>
                  <a:lnTo>
                    <a:pt x="721" y="89"/>
                  </a:lnTo>
                  <a:lnTo>
                    <a:pt x="977" y="0"/>
                  </a:lnTo>
                  <a:lnTo>
                    <a:pt x="1072" y="86"/>
                  </a:lnTo>
                  <a:lnTo>
                    <a:pt x="1068" y="108"/>
                  </a:lnTo>
                  <a:lnTo>
                    <a:pt x="1055" y="170"/>
                  </a:lnTo>
                  <a:lnTo>
                    <a:pt x="1029" y="265"/>
                  </a:lnTo>
                  <a:lnTo>
                    <a:pt x="984" y="383"/>
                  </a:lnTo>
                  <a:lnTo>
                    <a:pt x="916" y="518"/>
                  </a:lnTo>
                  <a:lnTo>
                    <a:pt x="822" y="663"/>
                  </a:lnTo>
                  <a:lnTo>
                    <a:pt x="695" y="811"/>
                  </a:lnTo>
                  <a:lnTo>
                    <a:pt x="536" y="952"/>
                  </a:lnTo>
                  <a:lnTo>
                    <a:pt x="336" y="1079"/>
                  </a:lnTo>
                  <a:lnTo>
                    <a:pt x="91" y="1186"/>
                  </a:lnTo>
                  <a:lnTo>
                    <a:pt x="1" y="1098"/>
                  </a:lnTo>
                  <a:lnTo>
                    <a:pt x="0" y="1098"/>
                  </a:lnTo>
                  <a:close/>
                </a:path>
              </a:pathLst>
            </a:custGeom>
            <a:solidFill>
              <a:srgbClr val="FF61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31" name="Freeform 28"/>
            <p:cNvSpPr>
              <a:spLocks/>
            </p:cNvSpPr>
            <p:nvPr/>
          </p:nvSpPr>
          <p:spPr bwMode="auto">
            <a:xfrm rot="2163528">
              <a:off x="4242" y="1760"/>
              <a:ext cx="602" cy="663"/>
            </a:xfrm>
            <a:custGeom>
              <a:avLst/>
              <a:gdLst>
                <a:gd name="T0" fmla="*/ 0 w 1068"/>
                <a:gd name="T1" fmla="*/ 1 h 1178"/>
                <a:gd name="T2" fmla="*/ 1 w 1068"/>
                <a:gd name="T3" fmla="*/ 1 h 1178"/>
                <a:gd name="T4" fmla="*/ 1 w 1068"/>
                <a:gd name="T5" fmla="*/ 1 h 1178"/>
                <a:gd name="T6" fmla="*/ 1 w 1068"/>
                <a:gd name="T7" fmla="*/ 1 h 1178"/>
                <a:gd name="T8" fmla="*/ 1 w 1068"/>
                <a:gd name="T9" fmla="*/ 1 h 1178"/>
                <a:gd name="T10" fmla="*/ 1 w 1068"/>
                <a:gd name="T11" fmla="*/ 1 h 1178"/>
                <a:gd name="T12" fmla="*/ 1 w 1068"/>
                <a:gd name="T13" fmla="*/ 1 h 1178"/>
                <a:gd name="T14" fmla="*/ 1 w 1068"/>
                <a:gd name="T15" fmla="*/ 1 h 1178"/>
                <a:gd name="T16" fmla="*/ 1 w 1068"/>
                <a:gd name="T17" fmla="*/ 1 h 1178"/>
                <a:gd name="T18" fmla="*/ 1 w 1068"/>
                <a:gd name="T19" fmla="*/ 1 h 1178"/>
                <a:gd name="T20" fmla="*/ 1 w 1068"/>
                <a:gd name="T21" fmla="*/ 0 h 1178"/>
                <a:gd name="T22" fmla="*/ 1 w 1068"/>
                <a:gd name="T23" fmla="*/ 1 h 1178"/>
                <a:gd name="T24" fmla="*/ 1 w 1068"/>
                <a:gd name="T25" fmla="*/ 1 h 1178"/>
                <a:gd name="T26" fmla="*/ 1 w 1068"/>
                <a:gd name="T27" fmla="*/ 1 h 1178"/>
                <a:gd name="T28" fmla="*/ 1 w 1068"/>
                <a:gd name="T29" fmla="*/ 1 h 1178"/>
                <a:gd name="T30" fmla="*/ 1 w 1068"/>
                <a:gd name="T31" fmla="*/ 1 h 1178"/>
                <a:gd name="T32" fmla="*/ 1 w 1068"/>
                <a:gd name="T33" fmla="*/ 1 h 1178"/>
                <a:gd name="T34" fmla="*/ 1 w 1068"/>
                <a:gd name="T35" fmla="*/ 1 h 1178"/>
                <a:gd name="T36" fmla="*/ 1 w 1068"/>
                <a:gd name="T37" fmla="*/ 1 h 1178"/>
                <a:gd name="T38" fmla="*/ 1 w 1068"/>
                <a:gd name="T39" fmla="*/ 1 h 1178"/>
                <a:gd name="T40" fmla="*/ 1 w 1068"/>
                <a:gd name="T41" fmla="*/ 1 h 1178"/>
                <a:gd name="T42" fmla="*/ 1 w 1068"/>
                <a:gd name="T43" fmla="*/ 1 h 1178"/>
                <a:gd name="T44" fmla="*/ 0 w 1068"/>
                <a:gd name="T45" fmla="*/ 1 h 1178"/>
                <a:gd name="T46" fmla="*/ 0 w 1068"/>
                <a:gd name="T47" fmla="*/ 1 h 1178"/>
                <a:gd name="T48" fmla="*/ 0 w 1068"/>
                <a:gd name="T49" fmla="*/ 1 h 117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68"/>
                <a:gd name="T76" fmla="*/ 0 h 1178"/>
                <a:gd name="T77" fmla="*/ 1068 w 1068"/>
                <a:gd name="T78" fmla="*/ 1178 h 117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68" h="1178">
                  <a:moveTo>
                    <a:pt x="0" y="1093"/>
                  </a:moveTo>
                  <a:lnTo>
                    <a:pt x="2" y="1069"/>
                  </a:lnTo>
                  <a:lnTo>
                    <a:pt x="12" y="1004"/>
                  </a:lnTo>
                  <a:lnTo>
                    <a:pt x="33" y="904"/>
                  </a:lnTo>
                  <a:lnTo>
                    <a:pt x="73" y="779"/>
                  </a:lnTo>
                  <a:lnTo>
                    <a:pt x="136" y="639"/>
                  </a:lnTo>
                  <a:lnTo>
                    <a:pt x="226" y="490"/>
                  </a:lnTo>
                  <a:lnTo>
                    <a:pt x="350" y="344"/>
                  </a:lnTo>
                  <a:lnTo>
                    <a:pt x="514" y="207"/>
                  </a:lnTo>
                  <a:lnTo>
                    <a:pt x="720" y="91"/>
                  </a:lnTo>
                  <a:lnTo>
                    <a:pt x="975" y="0"/>
                  </a:lnTo>
                  <a:lnTo>
                    <a:pt x="1068" y="84"/>
                  </a:lnTo>
                  <a:lnTo>
                    <a:pt x="1064" y="106"/>
                  </a:lnTo>
                  <a:lnTo>
                    <a:pt x="1050" y="167"/>
                  </a:lnTo>
                  <a:lnTo>
                    <a:pt x="1021" y="260"/>
                  </a:lnTo>
                  <a:lnTo>
                    <a:pt x="974" y="376"/>
                  </a:lnTo>
                  <a:lnTo>
                    <a:pt x="904" y="509"/>
                  </a:lnTo>
                  <a:lnTo>
                    <a:pt x="810" y="653"/>
                  </a:lnTo>
                  <a:lnTo>
                    <a:pt x="684" y="799"/>
                  </a:lnTo>
                  <a:lnTo>
                    <a:pt x="525" y="941"/>
                  </a:lnTo>
                  <a:lnTo>
                    <a:pt x="328" y="1069"/>
                  </a:lnTo>
                  <a:lnTo>
                    <a:pt x="88" y="1178"/>
                  </a:lnTo>
                  <a:lnTo>
                    <a:pt x="0" y="1094"/>
                  </a:lnTo>
                  <a:lnTo>
                    <a:pt x="0" y="1093"/>
                  </a:lnTo>
                  <a:close/>
                </a:path>
              </a:pathLst>
            </a:custGeom>
            <a:solidFill>
              <a:srgbClr val="FF64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32" name="Freeform 29"/>
            <p:cNvSpPr>
              <a:spLocks/>
            </p:cNvSpPr>
            <p:nvPr/>
          </p:nvSpPr>
          <p:spPr bwMode="auto">
            <a:xfrm rot="2163528">
              <a:off x="4244" y="1760"/>
              <a:ext cx="599" cy="659"/>
            </a:xfrm>
            <a:custGeom>
              <a:avLst/>
              <a:gdLst>
                <a:gd name="T0" fmla="*/ 0 w 1063"/>
                <a:gd name="T1" fmla="*/ 1 h 1171"/>
                <a:gd name="T2" fmla="*/ 1 w 1063"/>
                <a:gd name="T3" fmla="*/ 1 h 1171"/>
                <a:gd name="T4" fmla="*/ 1 w 1063"/>
                <a:gd name="T5" fmla="*/ 1 h 1171"/>
                <a:gd name="T6" fmla="*/ 1 w 1063"/>
                <a:gd name="T7" fmla="*/ 1 h 1171"/>
                <a:gd name="T8" fmla="*/ 1 w 1063"/>
                <a:gd name="T9" fmla="*/ 1 h 1171"/>
                <a:gd name="T10" fmla="*/ 1 w 1063"/>
                <a:gd name="T11" fmla="*/ 1 h 1171"/>
                <a:gd name="T12" fmla="*/ 1 w 1063"/>
                <a:gd name="T13" fmla="*/ 1 h 1171"/>
                <a:gd name="T14" fmla="*/ 1 w 1063"/>
                <a:gd name="T15" fmla="*/ 1 h 1171"/>
                <a:gd name="T16" fmla="*/ 1 w 1063"/>
                <a:gd name="T17" fmla="*/ 1 h 1171"/>
                <a:gd name="T18" fmla="*/ 1 w 1063"/>
                <a:gd name="T19" fmla="*/ 1 h 1171"/>
                <a:gd name="T20" fmla="*/ 1 w 1063"/>
                <a:gd name="T21" fmla="*/ 0 h 1171"/>
                <a:gd name="T22" fmla="*/ 1 w 1063"/>
                <a:gd name="T23" fmla="*/ 1 h 1171"/>
                <a:gd name="T24" fmla="*/ 1 w 1063"/>
                <a:gd name="T25" fmla="*/ 1 h 1171"/>
                <a:gd name="T26" fmla="*/ 1 w 1063"/>
                <a:gd name="T27" fmla="*/ 1 h 1171"/>
                <a:gd name="T28" fmla="*/ 1 w 1063"/>
                <a:gd name="T29" fmla="*/ 1 h 1171"/>
                <a:gd name="T30" fmla="*/ 1 w 1063"/>
                <a:gd name="T31" fmla="*/ 1 h 1171"/>
                <a:gd name="T32" fmla="*/ 1 w 1063"/>
                <a:gd name="T33" fmla="*/ 1 h 1171"/>
                <a:gd name="T34" fmla="*/ 1 w 1063"/>
                <a:gd name="T35" fmla="*/ 1 h 1171"/>
                <a:gd name="T36" fmla="*/ 1 w 1063"/>
                <a:gd name="T37" fmla="*/ 1 h 1171"/>
                <a:gd name="T38" fmla="*/ 1 w 1063"/>
                <a:gd name="T39" fmla="*/ 1 h 1171"/>
                <a:gd name="T40" fmla="*/ 1 w 1063"/>
                <a:gd name="T41" fmla="*/ 1 h 1171"/>
                <a:gd name="T42" fmla="*/ 1 w 1063"/>
                <a:gd name="T43" fmla="*/ 1 h 1171"/>
                <a:gd name="T44" fmla="*/ 0 w 1063"/>
                <a:gd name="T45" fmla="*/ 1 h 1171"/>
                <a:gd name="T46" fmla="*/ 0 w 1063"/>
                <a:gd name="T47" fmla="*/ 1 h 117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63"/>
                <a:gd name="T73" fmla="*/ 0 h 1171"/>
                <a:gd name="T74" fmla="*/ 1063 w 1063"/>
                <a:gd name="T75" fmla="*/ 1171 h 117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63" h="1171">
                  <a:moveTo>
                    <a:pt x="0" y="1087"/>
                  </a:moveTo>
                  <a:lnTo>
                    <a:pt x="3" y="1064"/>
                  </a:lnTo>
                  <a:lnTo>
                    <a:pt x="12" y="998"/>
                  </a:lnTo>
                  <a:lnTo>
                    <a:pt x="35" y="898"/>
                  </a:lnTo>
                  <a:lnTo>
                    <a:pt x="74" y="775"/>
                  </a:lnTo>
                  <a:lnTo>
                    <a:pt x="137" y="636"/>
                  </a:lnTo>
                  <a:lnTo>
                    <a:pt x="228" y="488"/>
                  </a:lnTo>
                  <a:lnTo>
                    <a:pt x="352" y="343"/>
                  </a:lnTo>
                  <a:lnTo>
                    <a:pt x="514" y="208"/>
                  </a:lnTo>
                  <a:lnTo>
                    <a:pt x="720" y="90"/>
                  </a:lnTo>
                  <a:lnTo>
                    <a:pt x="974" y="0"/>
                  </a:lnTo>
                  <a:lnTo>
                    <a:pt x="1063" y="81"/>
                  </a:lnTo>
                  <a:lnTo>
                    <a:pt x="1059" y="102"/>
                  </a:lnTo>
                  <a:lnTo>
                    <a:pt x="1044" y="161"/>
                  </a:lnTo>
                  <a:lnTo>
                    <a:pt x="1013" y="253"/>
                  </a:lnTo>
                  <a:lnTo>
                    <a:pt x="965" y="367"/>
                  </a:lnTo>
                  <a:lnTo>
                    <a:pt x="895" y="499"/>
                  </a:lnTo>
                  <a:lnTo>
                    <a:pt x="799" y="642"/>
                  </a:lnTo>
                  <a:lnTo>
                    <a:pt x="673" y="787"/>
                  </a:lnTo>
                  <a:lnTo>
                    <a:pt x="516" y="928"/>
                  </a:lnTo>
                  <a:lnTo>
                    <a:pt x="321" y="1058"/>
                  </a:lnTo>
                  <a:lnTo>
                    <a:pt x="86" y="1171"/>
                  </a:lnTo>
                  <a:lnTo>
                    <a:pt x="0" y="1087"/>
                  </a:lnTo>
                  <a:close/>
                </a:path>
              </a:pathLst>
            </a:custGeom>
            <a:solidFill>
              <a:srgbClr val="FF66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33" name="Freeform 30"/>
            <p:cNvSpPr>
              <a:spLocks/>
            </p:cNvSpPr>
            <p:nvPr/>
          </p:nvSpPr>
          <p:spPr bwMode="auto">
            <a:xfrm rot="2163528">
              <a:off x="4246" y="1761"/>
              <a:ext cx="594" cy="655"/>
            </a:xfrm>
            <a:custGeom>
              <a:avLst/>
              <a:gdLst>
                <a:gd name="T0" fmla="*/ 0 w 1060"/>
                <a:gd name="T1" fmla="*/ 1 h 1163"/>
                <a:gd name="T2" fmla="*/ 1 w 1060"/>
                <a:gd name="T3" fmla="*/ 1 h 1163"/>
                <a:gd name="T4" fmla="*/ 1 w 1060"/>
                <a:gd name="T5" fmla="*/ 1 h 1163"/>
                <a:gd name="T6" fmla="*/ 1 w 1060"/>
                <a:gd name="T7" fmla="*/ 1 h 1163"/>
                <a:gd name="T8" fmla="*/ 1 w 1060"/>
                <a:gd name="T9" fmla="*/ 1 h 1163"/>
                <a:gd name="T10" fmla="*/ 1 w 1060"/>
                <a:gd name="T11" fmla="*/ 1 h 1163"/>
                <a:gd name="T12" fmla="*/ 1 w 1060"/>
                <a:gd name="T13" fmla="*/ 1 h 1163"/>
                <a:gd name="T14" fmla="*/ 1 w 1060"/>
                <a:gd name="T15" fmla="*/ 1 h 1163"/>
                <a:gd name="T16" fmla="*/ 1 w 1060"/>
                <a:gd name="T17" fmla="*/ 1 h 1163"/>
                <a:gd name="T18" fmla="*/ 1 w 1060"/>
                <a:gd name="T19" fmla="*/ 1 h 1163"/>
                <a:gd name="T20" fmla="*/ 1 w 1060"/>
                <a:gd name="T21" fmla="*/ 0 h 1163"/>
                <a:gd name="T22" fmla="*/ 1 w 1060"/>
                <a:gd name="T23" fmla="*/ 1 h 1163"/>
                <a:gd name="T24" fmla="*/ 1 w 1060"/>
                <a:gd name="T25" fmla="*/ 1 h 1163"/>
                <a:gd name="T26" fmla="*/ 1 w 1060"/>
                <a:gd name="T27" fmla="*/ 1 h 1163"/>
                <a:gd name="T28" fmla="*/ 1 w 1060"/>
                <a:gd name="T29" fmla="*/ 1 h 1163"/>
                <a:gd name="T30" fmla="*/ 1 w 1060"/>
                <a:gd name="T31" fmla="*/ 1 h 1163"/>
                <a:gd name="T32" fmla="*/ 1 w 1060"/>
                <a:gd name="T33" fmla="*/ 1 h 1163"/>
                <a:gd name="T34" fmla="*/ 1 w 1060"/>
                <a:gd name="T35" fmla="*/ 1 h 1163"/>
                <a:gd name="T36" fmla="*/ 1 w 1060"/>
                <a:gd name="T37" fmla="*/ 1 h 1163"/>
                <a:gd name="T38" fmla="*/ 1 w 1060"/>
                <a:gd name="T39" fmla="*/ 1 h 1163"/>
                <a:gd name="T40" fmla="*/ 1 w 1060"/>
                <a:gd name="T41" fmla="*/ 1 h 1163"/>
                <a:gd name="T42" fmla="*/ 1 w 1060"/>
                <a:gd name="T43" fmla="*/ 1 h 1163"/>
                <a:gd name="T44" fmla="*/ 0 w 1060"/>
                <a:gd name="T45" fmla="*/ 1 h 1163"/>
                <a:gd name="T46" fmla="*/ 0 w 1060"/>
                <a:gd name="T47" fmla="*/ 1 h 11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60"/>
                <a:gd name="T73" fmla="*/ 0 h 1163"/>
                <a:gd name="T74" fmla="*/ 1060 w 1060"/>
                <a:gd name="T75" fmla="*/ 1163 h 11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60" h="1163">
                  <a:moveTo>
                    <a:pt x="0" y="1082"/>
                  </a:moveTo>
                  <a:lnTo>
                    <a:pt x="3" y="1058"/>
                  </a:lnTo>
                  <a:lnTo>
                    <a:pt x="13" y="994"/>
                  </a:lnTo>
                  <a:lnTo>
                    <a:pt x="36" y="895"/>
                  </a:lnTo>
                  <a:lnTo>
                    <a:pt x="75" y="773"/>
                  </a:lnTo>
                  <a:lnTo>
                    <a:pt x="139" y="634"/>
                  </a:lnTo>
                  <a:lnTo>
                    <a:pt x="230" y="488"/>
                  </a:lnTo>
                  <a:lnTo>
                    <a:pt x="354" y="344"/>
                  </a:lnTo>
                  <a:lnTo>
                    <a:pt x="515" y="208"/>
                  </a:lnTo>
                  <a:lnTo>
                    <a:pt x="720" y="90"/>
                  </a:lnTo>
                  <a:lnTo>
                    <a:pt x="972" y="0"/>
                  </a:lnTo>
                  <a:lnTo>
                    <a:pt x="1060" y="79"/>
                  </a:lnTo>
                  <a:lnTo>
                    <a:pt x="1055" y="100"/>
                  </a:lnTo>
                  <a:lnTo>
                    <a:pt x="1038" y="158"/>
                  </a:lnTo>
                  <a:lnTo>
                    <a:pt x="1006" y="247"/>
                  </a:lnTo>
                  <a:lnTo>
                    <a:pt x="956" y="360"/>
                  </a:lnTo>
                  <a:lnTo>
                    <a:pt x="885" y="490"/>
                  </a:lnTo>
                  <a:lnTo>
                    <a:pt x="788" y="630"/>
                  </a:lnTo>
                  <a:lnTo>
                    <a:pt x="663" y="775"/>
                  </a:lnTo>
                  <a:lnTo>
                    <a:pt x="507" y="917"/>
                  </a:lnTo>
                  <a:lnTo>
                    <a:pt x="315" y="1047"/>
                  </a:lnTo>
                  <a:lnTo>
                    <a:pt x="84" y="1163"/>
                  </a:lnTo>
                  <a:lnTo>
                    <a:pt x="0" y="1082"/>
                  </a:lnTo>
                  <a:close/>
                </a:path>
              </a:pathLst>
            </a:custGeom>
            <a:solidFill>
              <a:srgbClr val="FF69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34" name="Freeform 31"/>
            <p:cNvSpPr>
              <a:spLocks/>
            </p:cNvSpPr>
            <p:nvPr/>
          </p:nvSpPr>
          <p:spPr bwMode="auto">
            <a:xfrm rot="2163528">
              <a:off x="4245" y="1761"/>
              <a:ext cx="592" cy="643"/>
            </a:xfrm>
            <a:custGeom>
              <a:avLst/>
              <a:gdLst>
                <a:gd name="T0" fmla="*/ 0 w 1049"/>
                <a:gd name="T1" fmla="*/ 1 h 1147"/>
                <a:gd name="T2" fmla="*/ 1 w 1049"/>
                <a:gd name="T3" fmla="*/ 1 h 1147"/>
                <a:gd name="T4" fmla="*/ 1 w 1049"/>
                <a:gd name="T5" fmla="*/ 1 h 1147"/>
                <a:gd name="T6" fmla="*/ 1 w 1049"/>
                <a:gd name="T7" fmla="*/ 1 h 1147"/>
                <a:gd name="T8" fmla="*/ 1 w 1049"/>
                <a:gd name="T9" fmla="*/ 1 h 1147"/>
                <a:gd name="T10" fmla="*/ 1 w 1049"/>
                <a:gd name="T11" fmla="*/ 1 h 1147"/>
                <a:gd name="T12" fmla="*/ 1 w 1049"/>
                <a:gd name="T13" fmla="*/ 1 h 1147"/>
                <a:gd name="T14" fmla="*/ 1 w 1049"/>
                <a:gd name="T15" fmla="*/ 1 h 1147"/>
                <a:gd name="T16" fmla="*/ 1 w 1049"/>
                <a:gd name="T17" fmla="*/ 1 h 1147"/>
                <a:gd name="T18" fmla="*/ 1 w 1049"/>
                <a:gd name="T19" fmla="*/ 1 h 1147"/>
                <a:gd name="T20" fmla="*/ 1 w 1049"/>
                <a:gd name="T21" fmla="*/ 0 h 1147"/>
                <a:gd name="T22" fmla="*/ 1 w 1049"/>
                <a:gd name="T23" fmla="*/ 1 h 1147"/>
                <a:gd name="T24" fmla="*/ 1 w 1049"/>
                <a:gd name="T25" fmla="*/ 1 h 1147"/>
                <a:gd name="T26" fmla="*/ 1 w 1049"/>
                <a:gd name="T27" fmla="*/ 1 h 1147"/>
                <a:gd name="T28" fmla="*/ 1 w 1049"/>
                <a:gd name="T29" fmla="*/ 1 h 1147"/>
                <a:gd name="T30" fmla="*/ 1 w 1049"/>
                <a:gd name="T31" fmla="*/ 1 h 1147"/>
                <a:gd name="T32" fmla="*/ 1 w 1049"/>
                <a:gd name="T33" fmla="*/ 1 h 1147"/>
                <a:gd name="T34" fmla="*/ 1 w 1049"/>
                <a:gd name="T35" fmla="*/ 1 h 1147"/>
                <a:gd name="T36" fmla="*/ 1 w 1049"/>
                <a:gd name="T37" fmla="*/ 1 h 1147"/>
                <a:gd name="T38" fmla="*/ 1 w 1049"/>
                <a:gd name="T39" fmla="*/ 1 h 1147"/>
                <a:gd name="T40" fmla="*/ 1 w 1049"/>
                <a:gd name="T41" fmla="*/ 1 h 1147"/>
                <a:gd name="T42" fmla="*/ 1 w 1049"/>
                <a:gd name="T43" fmla="*/ 1 h 1147"/>
                <a:gd name="T44" fmla="*/ 0 w 1049"/>
                <a:gd name="T45" fmla="*/ 1 h 1147"/>
                <a:gd name="T46" fmla="*/ 0 w 1049"/>
                <a:gd name="T47" fmla="*/ 1 h 11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49"/>
                <a:gd name="T73" fmla="*/ 0 h 1147"/>
                <a:gd name="T74" fmla="*/ 1049 w 1049"/>
                <a:gd name="T75" fmla="*/ 1147 h 114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49" h="1147">
                  <a:moveTo>
                    <a:pt x="0" y="1071"/>
                  </a:moveTo>
                  <a:lnTo>
                    <a:pt x="2" y="1048"/>
                  </a:lnTo>
                  <a:lnTo>
                    <a:pt x="13" y="984"/>
                  </a:lnTo>
                  <a:lnTo>
                    <a:pt x="36" y="888"/>
                  </a:lnTo>
                  <a:lnTo>
                    <a:pt x="77" y="767"/>
                  </a:lnTo>
                  <a:lnTo>
                    <a:pt x="141" y="630"/>
                  </a:lnTo>
                  <a:lnTo>
                    <a:pt x="231" y="486"/>
                  </a:lnTo>
                  <a:lnTo>
                    <a:pt x="355" y="342"/>
                  </a:lnTo>
                  <a:lnTo>
                    <a:pt x="515" y="208"/>
                  </a:lnTo>
                  <a:lnTo>
                    <a:pt x="717" y="91"/>
                  </a:lnTo>
                  <a:lnTo>
                    <a:pt x="968" y="0"/>
                  </a:lnTo>
                  <a:lnTo>
                    <a:pt x="1049" y="74"/>
                  </a:lnTo>
                  <a:lnTo>
                    <a:pt x="1044" y="93"/>
                  </a:lnTo>
                  <a:lnTo>
                    <a:pt x="1025" y="148"/>
                  </a:lnTo>
                  <a:lnTo>
                    <a:pt x="990" y="234"/>
                  </a:lnTo>
                  <a:lnTo>
                    <a:pt x="938" y="343"/>
                  </a:lnTo>
                  <a:lnTo>
                    <a:pt x="863" y="471"/>
                  </a:lnTo>
                  <a:lnTo>
                    <a:pt x="765" y="609"/>
                  </a:lnTo>
                  <a:lnTo>
                    <a:pt x="640" y="751"/>
                  </a:lnTo>
                  <a:lnTo>
                    <a:pt x="486" y="893"/>
                  </a:lnTo>
                  <a:lnTo>
                    <a:pt x="299" y="1026"/>
                  </a:lnTo>
                  <a:lnTo>
                    <a:pt x="77" y="1147"/>
                  </a:lnTo>
                  <a:lnTo>
                    <a:pt x="0" y="1071"/>
                  </a:lnTo>
                  <a:close/>
                </a:path>
              </a:pathLst>
            </a:custGeom>
            <a:solidFill>
              <a:srgbClr val="FF6F9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35" name="Freeform 32"/>
            <p:cNvSpPr>
              <a:spLocks/>
            </p:cNvSpPr>
            <p:nvPr/>
          </p:nvSpPr>
          <p:spPr bwMode="auto">
            <a:xfrm rot="2163528">
              <a:off x="4246" y="1760"/>
              <a:ext cx="590" cy="643"/>
            </a:xfrm>
            <a:custGeom>
              <a:avLst/>
              <a:gdLst>
                <a:gd name="T0" fmla="*/ 0 w 1045"/>
                <a:gd name="T1" fmla="*/ 1 h 1139"/>
                <a:gd name="T2" fmla="*/ 1 w 1045"/>
                <a:gd name="T3" fmla="*/ 1 h 1139"/>
                <a:gd name="T4" fmla="*/ 1 w 1045"/>
                <a:gd name="T5" fmla="*/ 1 h 1139"/>
                <a:gd name="T6" fmla="*/ 1 w 1045"/>
                <a:gd name="T7" fmla="*/ 1 h 1139"/>
                <a:gd name="T8" fmla="*/ 1 w 1045"/>
                <a:gd name="T9" fmla="*/ 1 h 1139"/>
                <a:gd name="T10" fmla="*/ 1 w 1045"/>
                <a:gd name="T11" fmla="*/ 1 h 1139"/>
                <a:gd name="T12" fmla="*/ 1 w 1045"/>
                <a:gd name="T13" fmla="*/ 1 h 1139"/>
                <a:gd name="T14" fmla="*/ 1 w 1045"/>
                <a:gd name="T15" fmla="*/ 1 h 1139"/>
                <a:gd name="T16" fmla="*/ 1 w 1045"/>
                <a:gd name="T17" fmla="*/ 1 h 1139"/>
                <a:gd name="T18" fmla="*/ 1 w 1045"/>
                <a:gd name="T19" fmla="*/ 1 h 1139"/>
                <a:gd name="T20" fmla="*/ 1 w 1045"/>
                <a:gd name="T21" fmla="*/ 0 h 1139"/>
                <a:gd name="T22" fmla="*/ 1 w 1045"/>
                <a:gd name="T23" fmla="*/ 1 h 1139"/>
                <a:gd name="T24" fmla="*/ 1 w 1045"/>
                <a:gd name="T25" fmla="*/ 1 h 1139"/>
                <a:gd name="T26" fmla="*/ 1 w 1045"/>
                <a:gd name="T27" fmla="*/ 1 h 1139"/>
                <a:gd name="T28" fmla="*/ 1 w 1045"/>
                <a:gd name="T29" fmla="*/ 1 h 1139"/>
                <a:gd name="T30" fmla="*/ 1 w 1045"/>
                <a:gd name="T31" fmla="*/ 1 h 1139"/>
                <a:gd name="T32" fmla="*/ 1 w 1045"/>
                <a:gd name="T33" fmla="*/ 1 h 1139"/>
                <a:gd name="T34" fmla="*/ 1 w 1045"/>
                <a:gd name="T35" fmla="*/ 1 h 1139"/>
                <a:gd name="T36" fmla="*/ 1 w 1045"/>
                <a:gd name="T37" fmla="*/ 1 h 1139"/>
                <a:gd name="T38" fmla="*/ 1 w 1045"/>
                <a:gd name="T39" fmla="*/ 1 h 1139"/>
                <a:gd name="T40" fmla="*/ 1 w 1045"/>
                <a:gd name="T41" fmla="*/ 1 h 1139"/>
                <a:gd name="T42" fmla="*/ 1 w 1045"/>
                <a:gd name="T43" fmla="*/ 1 h 1139"/>
                <a:gd name="T44" fmla="*/ 0 w 1045"/>
                <a:gd name="T45" fmla="*/ 1 h 1139"/>
                <a:gd name="T46" fmla="*/ 0 w 1045"/>
                <a:gd name="T47" fmla="*/ 1 h 1139"/>
                <a:gd name="T48" fmla="*/ 0 w 1045"/>
                <a:gd name="T49" fmla="*/ 1 h 113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45"/>
                <a:gd name="T76" fmla="*/ 0 h 1139"/>
                <a:gd name="T77" fmla="*/ 1045 w 1045"/>
                <a:gd name="T78" fmla="*/ 1139 h 113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45" h="1139">
                  <a:moveTo>
                    <a:pt x="0" y="1065"/>
                  </a:moveTo>
                  <a:lnTo>
                    <a:pt x="3" y="1043"/>
                  </a:lnTo>
                  <a:lnTo>
                    <a:pt x="13" y="980"/>
                  </a:lnTo>
                  <a:lnTo>
                    <a:pt x="37" y="883"/>
                  </a:lnTo>
                  <a:lnTo>
                    <a:pt x="79" y="765"/>
                  </a:lnTo>
                  <a:lnTo>
                    <a:pt x="142" y="628"/>
                  </a:lnTo>
                  <a:lnTo>
                    <a:pt x="232" y="485"/>
                  </a:lnTo>
                  <a:lnTo>
                    <a:pt x="356" y="343"/>
                  </a:lnTo>
                  <a:lnTo>
                    <a:pt x="516" y="208"/>
                  </a:lnTo>
                  <a:lnTo>
                    <a:pt x="717" y="92"/>
                  </a:lnTo>
                  <a:lnTo>
                    <a:pt x="965" y="0"/>
                  </a:lnTo>
                  <a:lnTo>
                    <a:pt x="1045" y="70"/>
                  </a:lnTo>
                  <a:lnTo>
                    <a:pt x="1039" y="91"/>
                  </a:lnTo>
                  <a:lnTo>
                    <a:pt x="1019" y="145"/>
                  </a:lnTo>
                  <a:lnTo>
                    <a:pt x="983" y="228"/>
                  </a:lnTo>
                  <a:lnTo>
                    <a:pt x="928" y="337"/>
                  </a:lnTo>
                  <a:lnTo>
                    <a:pt x="853" y="461"/>
                  </a:lnTo>
                  <a:lnTo>
                    <a:pt x="754" y="597"/>
                  </a:lnTo>
                  <a:lnTo>
                    <a:pt x="629" y="738"/>
                  </a:lnTo>
                  <a:lnTo>
                    <a:pt x="477" y="881"/>
                  </a:lnTo>
                  <a:lnTo>
                    <a:pt x="292" y="1017"/>
                  </a:lnTo>
                  <a:lnTo>
                    <a:pt x="75" y="1139"/>
                  </a:lnTo>
                  <a:lnTo>
                    <a:pt x="0" y="1067"/>
                  </a:lnTo>
                  <a:lnTo>
                    <a:pt x="0" y="1065"/>
                  </a:lnTo>
                  <a:close/>
                </a:path>
              </a:pathLst>
            </a:custGeom>
            <a:solidFill>
              <a:srgbClr val="FF71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36" name="Freeform 33"/>
            <p:cNvSpPr>
              <a:spLocks/>
            </p:cNvSpPr>
            <p:nvPr/>
          </p:nvSpPr>
          <p:spPr bwMode="auto">
            <a:xfrm rot="2163528">
              <a:off x="4250" y="1763"/>
              <a:ext cx="586" cy="642"/>
            </a:xfrm>
            <a:custGeom>
              <a:avLst/>
              <a:gdLst>
                <a:gd name="T0" fmla="*/ 0 w 1041"/>
                <a:gd name="T1" fmla="*/ 1 h 1131"/>
                <a:gd name="T2" fmla="*/ 1 w 1041"/>
                <a:gd name="T3" fmla="*/ 1 h 1131"/>
                <a:gd name="T4" fmla="*/ 1 w 1041"/>
                <a:gd name="T5" fmla="*/ 1 h 1131"/>
                <a:gd name="T6" fmla="*/ 1 w 1041"/>
                <a:gd name="T7" fmla="*/ 1 h 1131"/>
                <a:gd name="T8" fmla="*/ 1 w 1041"/>
                <a:gd name="T9" fmla="*/ 1 h 1131"/>
                <a:gd name="T10" fmla="*/ 1 w 1041"/>
                <a:gd name="T11" fmla="*/ 1 h 1131"/>
                <a:gd name="T12" fmla="*/ 1 w 1041"/>
                <a:gd name="T13" fmla="*/ 1 h 1131"/>
                <a:gd name="T14" fmla="*/ 1 w 1041"/>
                <a:gd name="T15" fmla="*/ 1 h 1131"/>
                <a:gd name="T16" fmla="*/ 1 w 1041"/>
                <a:gd name="T17" fmla="*/ 1 h 1131"/>
                <a:gd name="T18" fmla="*/ 1 w 1041"/>
                <a:gd name="T19" fmla="*/ 1 h 1131"/>
                <a:gd name="T20" fmla="*/ 1 w 1041"/>
                <a:gd name="T21" fmla="*/ 0 h 1131"/>
                <a:gd name="T22" fmla="*/ 1 w 1041"/>
                <a:gd name="T23" fmla="*/ 1 h 1131"/>
                <a:gd name="T24" fmla="*/ 1 w 1041"/>
                <a:gd name="T25" fmla="*/ 1 h 1131"/>
                <a:gd name="T26" fmla="*/ 1 w 1041"/>
                <a:gd name="T27" fmla="*/ 1 h 1131"/>
                <a:gd name="T28" fmla="*/ 1 w 1041"/>
                <a:gd name="T29" fmla="*/ 1 h 1131"/>
                <a:gd name="T30" fmla="*/ 1 w 1041"/>
                <a:gd name="T31" fmla="*/ 1 h 1131"/>
                <a:gd name="T32" fmla="*/ 1 w 1041"/>
                <a:gd name="T33" fmla="*/ 1 h 1131"/>
                <a:gd name="T34" fmla="*/ 1 w 1041"/>
                <a:gd name="T35" fmla="*/ 1 h 1131"/>
                <a:gd name="T36" fmla="*/ 1 w 1041"/>
                <a:gd name="T37" fmla="*/ 1 h 1131"/>
                <a:gd name="T38" fmla="*/ 1 w 1041"/>
                <a:gd name="T39" fmla="*/ 1 h 1131"/>
                <a:gd name="T40" fmla="*/ 1 w 1041"/>
                <a:gd name="T41" fmla="*/ 1 h 1131"/>
                <a:gd name="T42" fmla="*/ 1 w 1041"/>
                <a:gd name="T43" fmla="*/ 1 h 1131"/>
                <a:gd name="T44" fmla="*/ 0 w 1041"/>
                <a:gd name="T45" fmla="*/ 1 h 1131"/>
                <a:gd name="T46" fmla="*/ 0 w 1041"/>
                <a:gd name="T47" fmla="*/ 1 h 113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41"/>
                <a:gd name="T73" fmla="*/ 0 h 1131"/>
                <a:gd name="T74" fmla="*/ 1041 w 1041"/>
                <a:gd name="T75" fmla="*/ 1131 h 113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41" h="1131">
                  <a:moveTo>
                    <a:pt x="0" y="1060"/>
                  </a:moveTo>
                  <a:lnTo>
                    <a:pt x="4" y="1037"/>
                  </a:lnTo>
                  <a:lnTo>
                    <a:pt x="15" y="974"/>
                  </a:lnTo>
                  <a:lnTo>
                    <a:pt x="38" y="879"/>
                  </a:lnTo>
                  <a:lnTo>
                    <a:pt x="80" y="760"/>
                  </a:lnTo>
                  <a:lnTo>
                    <a:pt x="143" y="626"/>
                  </a:lnTo>
                  <a:lnTo>
                    <a:pt x="235" y="483"/>
                  </a:lnTo>
                  <a:lnTo>
                    <a:pt x="358" y="342"/>
                  </a:lnTo>
                  <a:lnTo>
                    <a:pt x="517" y="208"/>
                  </a:lnTo>
                  <a:lnTo>
                    <a:pt x="718" y="91"/>
                  </a:lnTo>
                  <a:lnTo>
                    <a:pt x="964" y="0"/>
                  </a:lnTo>
                  <a:lnTo>
                    <a:pt x="1041" y="67"/>
                  </a:lnTo>
                  <a:lnTo>
                    <a:pt x="1035" y="86"/>
                  </a:lnTo>
                  <a:lnTo>
                    <a:pt x="1013" y="140"/>
                  </a:lnTo>
                  <a:lnTo>
                    <a:pt x="976" y="222"/>
                  </a:lnTo>
                  <a:lnTo>
                    <a:pt x="920" y="328"/>
                  </a:lnTo>
                  <a:lnTo>
                    <a:pt x="843" y="450"/>
                  </a:lnTo>
                  <a:lnTo>
                    <a:pt x="744" y="586"/>
                  </a:lnTo>
                  <a:lnTo>
                    <a:pt x="619" y="726"/>
                  </a:lnTo>
                  <a:lnTo>
                    <a:pt x="467" y="869"/>
                  </a:lnTo>
                  <a:lnTo>
                    <a:pt x="286" y="1005"/>
                  </a:lnTo>
                  <a:lnTo>
                    <a:pt x="73" y="1131"/>
                  </a:lnTo>
                  <a:lnTo>
                    <a:pt x="0" y="1060"/>
                  </a:lnTo>
                  <a:close/>
                </a:path>
              </a:pathLst>
            </a:custGeom>
            <a:solidFill>
              <a:srgbClr val="FF74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37" name="Freeform 34"/>
            <p:cNvSpPr>
              <a:spLocks/>
            </p:cNvSpPr>
            <p:nvPr/>
          </p:nvSpPr>
          <p:spPr bwMode="auto">
            <a:xfrm rot="2163528">
              <a:off x="4250" y="1763"/>
              <a:ext cx="578" cy="631"/>
            </a:xfrm>
            <a:custGeom>
              <a:avLst/>
              <a:gdLst>
                <a:gd name="T0" fmla="*/ 0 w 1036"/>
                <a:gd name="T1" fmla="*/ 1 h 1123"/>
                <a:gd name="T2" fmla="*/ 1 w 1036"/>
                <a:gd name="T3" fmla="*/ 1 h 1123"/>
                <a:gd name="T4" fmla="*/ 1 w 1036"/>
                <a:gd name="T5" fmla="*/ 1 h 1123"/>
                <a:gd name="T6" fmla="*/ 1 w 1036"/>
                <a:gd name="T7" fmla="*/ 1 h 1123"/>
                <a:gd name="T8" fmla="*/ 1 w 1036"/>
                <a:gd name="T9" fmla="*/ 1 h 1123"/>
                <a:gd name="T10" fmla="*/ 1 w 1036"/>
                <a:gd name="T11" fmla="*/ 1 h 1123"/>
                <a:gd name="T12" fmla="*/ 1 w 1036"/>
                <a:gd name="T13" fmla="*/ 1 h 1123"/>
                <a:gd name="T14" fmla="*/ 1 w 1036"/>
                <a:gd name="T15" fmla="*/ 1 h 1123"/>
                <a:gd name="T16" fmla="*/ 1 w 1036"/>
                <a:gd name="T17" fmla="*/ 1 h 1123"/>
                <a:gd name="T18" fmla="*/ 1 w 1036"/>
                <a:gd name="T19" fmla="*/ 1 h 1123"/>
                <a:gd name="T20" fmla="*/ 1 w 1036"/>
                <a:gd name="T21" fmla="*/ 0 h 1123"/>
                <a:gd name="T22" fmla="*/ 1 w 1036"/>
                <a:gd name="T23" fmla="*/ 1 h 1123"/>
                <a:gd name="T24" fmla="*/ 1 w 1036"/>
                <a:gd name="T25" fmla="*/ 1 h 1123"/>
                <a:gd name="T26" fmla="*/ 1 w 1036"/>
                <a:gd name="T27" fmla="*/ 1 h 1123"/>
                <a:gd name="T28" fmla="*/ 1 w 1036"/>
                <a:gd name="T29" fmla="*/ 1 h 1123"/>
                <a:gd name="T30" fmla="*/ 1 w 1036"/>
                <a:gd name="T31" fmla="*/ 1 h 1123"/>
                <a:gd name="T32" fmla="*/ 1 w 1036"/>
                <a:gd name="T33" fmla="*/ 1 h 1123"/>
                <a:gd name="T34" fmla="*/ 1 w 1036"/>
                <a:gd name="T35" fmla="*/ 1 h 1123"/>
                <a:gd name="T36" fmla="*/ 1 w 1036"/>
                <a:gd name="T37" fmla="*/ 1 h 1123"/>
                <a:gd name="T38" fmla="*/ 1 w 1036"/>
                <a:gd name="T39" fmla="*/ 1 h 1123"/>
                <a:gd name="T40" fmla="*/ 1 w 1036"/>
                <a:gd name="T41" fmla="*/ 1 h 1123"/>
                <a:gd name="T42" fmla="*/ 1 w 1036"/>
                <a:gd name="T43" fmla="*/ 1 h 1123"/>
                <a:gd name="T44" fmla="*/ 1 w 1036"/>
                <a:gd name="T45" fmla="*/ 1 h 1123"/>
                <a:gd name="T46" fmla="*/ 1 w 1036"/>
                <a:gd name="T47" fmla="*/ 1 h 1123"/>
                <a:gd name="T48" fmla="*/ 0 w 1036"/>
                <a:gd name="T49" fmla="*/ 1 h 112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36"/>
                <a:gd name="T76" fmla="*/ 0 h 1123"/>
                <a:gd name="T77" fmla="*/ 1036 w 1036"/>
                <a:gd name="T78" fmla="*/ 1123 h 112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36" h="1123">
                  <a:moveTo>
                    <a:pt x="0" y="1054"/>
                  </a:moveTo>
                  <a:lnTo>
                    <a:pt x="3" y="1032"/>
                  </a:lnTo>
                  <a:lnTo>
                    <a:pt x="14" y="970"/>
                  </a:lnTo>
                  <a:lnTo>
                    <a:pt x="38" y="876"/>
                  </a:lnTo>
                  <a:lnTo>
                    <a:pt x="81" y="758"/>
                  </a:lnTo>
                  <a:lnTo>
                    <a:pt x="144" y="624"/>
                  </a:lnTo>
                  <a:lnTo>
                    <a:pt x="235" y="483"/>
                  </a:lnTo>
                  <a:lnTo>
                    <a:pt x="358" y="342"/>
                  </a:lnTo>
                  <a:lnTo>
                    <a:pt x="517" y="209"/>
                  </a:lnTo>
                  <a:lnTo>
                    <a:pt x="717" y="92"/>
                  </a:lnTo>
                  <a:lnTo>
                    <a:pt x="962" y="0"/>
                  </a:lnTo>
                  <a:lnTo>
                    <a:pt x="1036" y="65"/>
                  </a:lnTo>
                  <a:lnTo>
                    <a:pt x="1029" y="84"/>
                  </a:lnTo>
                  <a:lnTo>
                    <a:pt x="1006" y="137"/>
                  </a:lnTo>
                  <a:lnTo>
                    <a:pt x="968" y="216"/>
                  </a:lnTo>
                  <a:lnTo>
                    <a:pt x="910" y="320"/>
                  </a:lnTo>
                  <a:lnTo>
                    <a:pt x="832" y="441"/>
                  </a:lnTo>
                  <a:lnTo>
                    <a:pt x="731" y="574"/>
                  </a:lnTo>
                  <a:lnTo>
                    <a:pt x="607" y="714"/>
                  </a:lnTo>
                  <a:lnTo>
                    <a:pt x="457" y="857"/>
                  </a:lnTo>
                  <a:lnTo>
                    <a:pt x="278" y="995"/>
                  </a:lnTo>
                  <a:lnTo>
                    <a:pt x="71" y="1123"/>
                  </a:lnTo>
                  <a:lnTo>
                    <a:pt x="1" y="1054"/>
                  </a:lnTo>
                  <a:lnTo>
                    <a:pt x="0" y="1054"/>
                  </a:lnTo>
                  <a:close/>
                </a:path>
              </a:pathLst>
            </a:custGeom>
            <a:solidFill>
              <a:srgbClr val="FF77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38" name="Freeform 35"/>
            <p:cNvSpPr>
              <a:spLocks/>
            </p:cNvSpPr>
            <p:nvPr/>
          </p:nvSpPr>
          <p:spPr bwMode="auto">
            <a:xfrm rot="2163528">
              <a:off x="4250" y="1763"/>
              <a:ext cx="579" cy="629"/>
            </a:xfrm>
            <a:custGeom>
              <a:avLst/>
              <a:gdLst>
                <a:gd name="T0" fmla="*/ 0 w 1031"/>
                <a:gd name="T1" fmla="*/ 1 h 1115"/>
                <a:gd name="T2" fmla="*/ 1 w 1031"/>
                <a:gd name="T3" fmla="*/ 1 h 1115"/>
                <a:gd name="T4" fmla="*/ 1 w 1031"/>
                <a:gd name="T5" fmla="*/ 1 h 1115"/>
                <a:gd name="T6" fmla="*/ 1 w 1031"/>
                <a:gd name="T7" fmla="*/ 1 h 1115"/>
                <a:gd name="T8" fmla="*/ 1 w 1031"/>
                <a:gd name="T9" fmla="*/ 1 h 1115"/>
                <a:gd name="T10" fmla="*/ 1 w 1031"/>
                <a:gd name="T11" fmla="*/ 1 h 1115"/>
                <a:gd name="T12" fmla="*/ 1 w 1031"/>
                <a:gd name="T13" fmla="*/ 1 h 1115"/>
                <a:gd name="T14" fmla="*/ 1 w 1031"/>
                <a:gd name="T15" fmla="*/ 1 h 1115"/>
                <a:gd name="T16" fmla="*/ 1 w 1031"/>
                <a:gd name="T17" fmla="*/ 1 h 1115"/>
                <a:gd name="T18" fmla="*/ 1 w 1031"/>
                <a:gd name="T19" fmla="*/ 1 h 1115"/>
                <a:gd name="T20" fmla="*/ 1 w 1031"/>
                <a:gd name="T21" fmla="*/ 0 h 1115"/>
                <a:gd name="T22" fmla="*/ 1 w 1031"/>
                <a:gd name="T23" fmla="*/ 1 h 1115"/>
                <a:gd name="T24" fmla="*/ 1 w 1031"/>
                <a:gd name="T25" fmla="*/ 1 h 1115"/>
                <a:gd name="T26" fmla="*/ 1 w 1031"/>
                <a:gd name="T27" fmla="*/ 1 h 1115"/>
                <a:gd name="T28" fmla="*/ 1 w 1031"/>
                <a:gd name="T29" fmla="*/ 1 h 1115"/>
                <a:gd name="T30" fmla="*/ 1 w 1031"/>
                <a:gd name="T31" fmla="*/ 1 h 1115"/>
                <a:gd name="T32" fmla="*/ 1 w 1031"/>
                <a:gd name="T33" fmla="*/ 1 h 1115"/>
                <a:gd name="T34" fmla="*/ 1 w 1031"/>
                <a:gd name="T35" fmla="*/ 1 h 1115"/>
                <a:gd name="T36" fmla="*/ 1 w 1031"/>
                <a:gd name="T37" fmla="*/ 1 h 1115"/>
                <a:gd name="T38" fmla="*/ 1 w 1031"/>
                <a:gd name="T39" fmla="*/ 1 h 1115"/>
                <a:gd name="T40" fmla="*/ 1 w 1031"/>
                <a:gd name="T41" fmla="*/ 1 h 1115"/>
                <a:gd name="T42" fmla="*/ 1 w 1031"/>
                <a:gd name="T43" fmla="*/ 1 h 1115"/>
                <a:gd name="T44" fmla="*/ 0 w 1031"/>
                <a:gd name="T45" fmla="*/ 1 h 1115"/>
                <a:gd name="T46" fmla="*/ 0 w 1031"/>
                <a:gd name="T47" fmla="*/ 1 h 1115"/>
                <a:gd name="T48" fmla="*/ 0 w 1031"/>
                <a:gd name="T49" fmla="*/ 1 h 111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31"/>
                <a:gd name="T76" fmla="*/ 0 h 1115"/>
                <a:gd name="T77" fmla="*/ 1031 w 1031"/>
                <a:gd name="T78" fmla="*/ 1115 h 111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31" h="1115">
                  <a:moveTo>
                    <a:pt x="0" y="1049"/>
                  </a:moveTo>
                  <a:lnTo>
                    <a:pt x="2" y="1027"/>
                  </a:lnTo>
                  <a:lnTo>
                    <a:pt x="14" y="966"/>
                  </a:lnTo>
                  <a:lnTo>
                    <a:pt x="38" y="873"/>
                  </a:lnTo>
                  <a:lnTo>
                    <a:pt x="81" y="755"/>
                  </a:lnTo>
                  <a:lnTo>
                    <a:pt x="145" y="623"/>
                  </a:lnTo>
                  <a:lnTo>
                    <a:pt x="236" y="482"/>
                  </a:lnTo>
                  <a:lnTo>
                    <a:pt x="359" y="342"/>
                  </a:lnTo>
                  <a:lnTo>
                    <a:pt x="517" y="210"/>
                  </a:lnTo>
                  <a:lnTo>
                    <a:pt x="716" y="93"/>
                  </a:lnTo>
                  <a:lnTo>
                    <a:pt x="959" y="0"/>
                  </a:lnTo>
                  <a:lnTo>
                    <a:pt x="1031" y="63"/>
                  </a:lnTo>
                  <a:lnTo>
                    <a:pt x="1023" y="81"/>
                  </a:lnTo>
                  <a:lnTo>
                    <a:pt x="1001" y="132"/>
                  </a:lnTo>
                  <a:lnTo>
                    <a:pt x="960" y="211"/>
                  </a:lnTo>
                  <a:lnTo>
                    <a:pt x="901" y="313"/>
                  </a:lnTo>
                  <a:lnTo>
                    <a:pt x="821" y="432"/>
                  </a:lnTo>
                  <a:lnTo>
                    <a:pt x="720" y="564"/>
                  </a:lnTo>
                  <a:lnTo>
                    <a:pt x="596" y="703"/>
                  </a:lnTo>
                  <a:lnTo>
                    <a:pt x="446" y="846"/>
                  </a:lnTo>
                  <a:lnTo>
                    <a:pt x="270" y="985"/>
                  </a:lnTo>
                  <a:lnTo>
                    <a:pt x="68" y="1115"/>
                  </a:lnTo>
                  <a:lnTo>
                    <a:pt x="0" y="1050"/>
                  </a:lnTo>
                  <a:lnTo>
                    <a:pt x="0" y="1049"/>
                  </a:lnTo>
                  <a:close/>
                </a:path>
              </a:pathLst>
            </a:custGeom>
            <a:solidFill>
              <a:srgbClr val="FF7A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39" name="Freeform 36"/>
            <p:cNvSpPr>
              <a:spLocks/>
            </p:cNvSpPr>
            <p:nvPr/>
          </p:nvSpPr>
          <p:spPr bwMode="auto">
            <a:xfrm rot="2163528">
              <a:off x="4250" y="1763"/>
              <a:ext cx="578" cy="626"/>
            </a:xfrm>
            <a:custGeom>
              <a:avLst/>
              <a:gdLst>
                <a:gd name="T0" fmla="*/ 0 w 1027"/>
                <a:gd name="T1" fmla="*/ 1 h 1109"/>
                <a:gd name="T2" fmla="*/ 1 w 1027"/>
                <a:gd name="T3" fmla="*/ 1 h 1109"/>
                <a:gd name="T4" fmla="*/ 1 w 1027"/>
                <a:gd name="T5" fmla="*/ 1 h 1109"/>
                <a:gd name="T6" fmla="*/ 1 w 1027"/>
                <a:gd name="T7" fmla="*/ 1 h 1109"/>
                <a:gd name="T8" fmla="*/ 1 w 1027"/>
                <a:gd name="T9" fmla="*/ 1 h 1109"/>
                <a:gd name="T10" fmla="*/ 1 w 1027"/>
                <a:gd name="T11" fmla="*/ 1 h 1109"/>
                <a:gd name="T12" fmla="*/ 1 w 1027"/>
                <a:gd name="T13" fmla="*/ 1 h 1109"/>
                <a:gd name="T14" fmla="*/ 1 w 1027"/>
                <a:gd name="T15" fmla="*/ 1 h 1109"/>
                <a:gd name="T16" fmla="*/ 1 w 1027"/>
                <a:gd name="T17" fmla="*/ 1 h 1109"/>
                <a:gd name="T18" fmla="*/ 1 w 1027"/>
                <a:gd name="T19" fmla="*/ 1 h 1109"/>
                <a:gd name="T20" fmla="*/ 1 w 1027"/>
                <a:gd name="T21" fmla="*/ 0 h 1109"/>
                <a:gd name="T22" fmla="*/ 1 w 1027"/>
                <a:gd name="T23" fmla="*/ 1 h 1109"/>
                <a:gd name="T24" fmla="*/ 1 w 1027"/>
                <a:gd name="T25" fmla="*/ 1 h 1109"/>
                <a:gd name="T26" fmla="*/ 1 w 1027"/>
                <a:gd name="T27" fmla="*/ 1 h 1109"/>
                <a:gd name="T28" fmla="*/ 1 w 1027"/>
                <a:gd name="T29" fmla="*/ 1 h 1109"/>
                <a:gd name="T30" fmla="*/ 1 w 1027"/>
                <a:gd name="T31" fmla="*/ 1 h 1109"/>
                <a:gd name="T32" fmla="*/ 1 w 1027"/>
                <a:gd name="T33" fmla="*/ 1 h 1109"/>
                <a:gd name="T34" fmla="*/ 1 w 1027"/>
                <a:gd name="T35" fmla="*/ 1 h 1109"/>
                <a:gd name="T36" fmla="*/ 1 w 1027"/>
                <a:gd name="T37" fmla="*/ 1 h 1109"/>
                <a:gd name="T38" fmla="*/ 1 w 1027"/>
                <a:gd name="T39" fmla="*/ 1 h 1109"/>
                <a:gd name="T40" fmla="*/ 1 w 1027"/>
                <a:gd name="T41" fmla="*/ 1 h 1109"/>
                <a:gd name="T42" fmla="*/ 1 w 1027"/>
                <a:gd name="T43" fmla="*/ 1 h 1109"/>
                <a:gd name="T44" fmla="*/ 0 w 1027"/>
                <a:gd name="T45" fmla="*/ 1 h 1109"/>
                <a:gd name="T46" fmla="*/ 0 w 1027"/>
                <a:gd name="T47" fmla="*/ 1 h 110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27"/>
                <a:gd name="T73" fmla="*/ 0 h 1109"/>
                <a:gd name="T74" fmla="*/ 1027 w 1027"/>
                <a:gd name="T75" fmla="*/ 1109 h 110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27" h="1109">
                  <a:moveTo>
                    <a:pt x="0" y="1044"/>
                  </a:moveTo>
                  <a:lnTo>
                    <a:pt x="4" y="1023"/>
                  </a:lnTo>
                  <a:lnTo>
                    <a:pt x="14" y="961"/>
                  </a:lnTo>
                  <a:lnTo>
                    <a:pt x="39" y="869"/>
                  </a:lnTo>
                  <a:lnTo>
                    <a:pt x="82" y="753"/>
                  </a:lnTo>
                  <a:lnTo>
                    <a:pt x="147" y="621"/>
                  </a:lnTo>
                  <a:lnTo>
                    <a:pt x="237" y="482"/>
                  </a:lnTo>
                  <a:lnTo>
                    <a:pt x="360" y="342"/>
                  </a:lnTo>
                  <a:lnTo>
                    <a:pt x="517" y="210"/>
                  </a:lnTo>
                  <a:lnTo>
                    <a:pt x="715" y="93"/>
                  </a:lnTo>
                  <a:lnTo>
                    <a:pt x="958" y="0"/>
                  </a:lnTo>
                  <a:lnTo>
                    <a:pt x="1027" y="61"/>
                  </a:lnTo>
                  <a:lnTo>
                    <a:pt x="1019" y="79"/>
                  </a:lnTo>
                  <a:lnTo>
                    <a:pt x="995" y="129"/>
                  </a:lnTo>
                  <a:lnTo>
                    <a:pt x="953" y="205"/>
                  </a:lnTo>
                  <a:lnTo>
                    <a:pt x="893" y="305"/>
                  </a:lnTo>
                  <a:lnTo>
                    <a:pt x="812" y="423"/>
                  </a:lnTo>
                  <a:lnTo>
                    <a:pt x="709" y="554"/>
                  </a:lnTo>
                  <a:lnTo>
                    <a:pt x="585" y="691"/>
                  </a:lnTo>
                  <a:lnTo>
                    <a:pt x="436" y="834"/>
                  </a:lnTo>
                  <a:lnTo>
                    <a:pt x="263" y="974"/>
                  </a:lnTo>
                  <a:lnTo>
                    <a:pt x="66" y="1109"/>
                  </a:lnTo>
                  <a:lnTo>
                    <a:pt x="0" y="1044"/>
                  </a:lnTo>
                  <a:close/>
                </a:path>
              </a:pathLst>
            </a:custGeom>
            <a:solidFill>
              <a:srgbClr val="FF7C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40" name="Freeform 37"/>
            <p:cNvSpPr>
              <a:spLocks/>
            </p:cNvSpPr>
            <p:nvPr/>
          </p:nvSpPr>
          <p:spPr bwMode="auto">
            <a:xfrm rot="2163528">
              <a:off x="4254" y="1765"/>
              <a:ext cx="575" cy="618"/>
            </a:xfrm>
            <a:custGeom>
              <a:avLst/>
              <a:gdLst>
                <a:gd name="T0" fmla="*/ 0 w 1023"/>
                <a:gd name="T1" fmla="*/ 1 h 1101"/>
                <a:gd name="T2" fmla="*/ 1 w 1023"/>
                <a:gd name="T3" fmla="*/ 1 h 1101"/>
                <a:gd name="T4" fmla="*/ 1 w 1023"/>
                <a:gd name="T5" fmla="*/ 1 h 1101"/>
                <a:gd name="T6" fmla="*/ 1 w 1023"/>
                <a:gd name="T7" fmla="*/ 1 h 1101"/>
                <a:gd name="T8" fmla="*/ 1 w 1023"/>
                <a:gd name="T9" fmla="*/ 1 h 1101"/>
                <a:gd name="T10" fmla="*/ 1 w 1023"/>
                <a:gd name="T11" fmla="*/ 1 h 1101"/>
                <a:gd name="T12" fmla="*/ 1 w 1023"/>
                <a:gd name="T13" fmla="*/ 1 h 1101"/>
                <a:gd name="T14" fmla="*/ 1 w 1023"/>
                <a:gd name="T15" fmla="*/ 1 h 1101"/>
                <a:gd name="T16" fmla="*/ 1 w 1023"/>
                <a:gd name="T17" fmla="*/ 1 h 1101"/>
                <a:gd name="T18" fmla="*/ 1 w 1023"/>
                <a:gd name="T19" fmla="*/ 1 h 1101"/>
                <a:gd name="T20" fmla="*/ 1 w 1023"/>
                <a:gd name="T21" fmla="*/ 0 h 1101"/>
                <a:gd name="T22" fmla="*/ 1 w 1023"/>
                <a:gd name="T23" fmla="*/ 1 h 1101"/>
                <a:gd name="T24" fmla="*/ 1 w 1023"/>
                <a:gd name="T25" fmla="*/ 1 h 1101"/>
                <a:gd name="T26" fmla="*/ 1 w 1023"/>
                <a:gd name="T27" fmla="*/ 1 h 1101"/>
                <a:gd name="T28" fmla="*/ 1 w 1023"/>
                <a:gd name="T29" fmla="*/ 1 h 1101"/>
                <a:gd name="T30" fmla="*/ 1 w 1023"/>
                <a:gd name="T31" fmla="*/ 1 h 1101"/>
                <a:gd name="T32" fmla="*/ 1 w 1023"/>
                <a:gd name="T33" fmla="*/ 1 h 1101"/>
                <a:gd name="T34" fmla="*/ 1 w 1023"/>
                <a:gd name="T35" fmla="*/ 1 h 1101"/>
                <a:gd name="T36" fmla="*/ 1 w 1023"/>
                <a:gd name="T37" fmla="*/ 1 h 1101"/>
                <a:gd name="T38" fmla="*/ 1 w 1023"/>
                <a:gd name="T39" fmla="*/ 1 h 1101"/>
                <a:gd name="T40" fmla="*/ 1 w 1023"/>
                <a:gd name="T41" fmla="*/ 1 h 1101"/>
                <a:gd name="T42" fmla="*/ 1 w 1023"/>
                <a:gd name="T43" fmla="*/ 1 h 1101"/>
                <a:gd name="T44" fmla="*/ 0 w 1023"/>
                <a:gd name="T45" fmla="*/ 1 h 1101"/>
                <a:gd name="T46" fmla="*/ 0 w 1023"/>
                <a:gd name="T47" fmla="*/ 1 h 1101"/>
                <a:gd name="T48" fmla="*/ 0 w 1023"/>
                <a:gd name="T49" fmla="*/ 1 h 110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3"/>
                <a:gd name="T76" fmla="*/ 0 h 1101"/>
                <a:gd name="T77" fmla="*/ 1023 w 1023"/>
                <a:gd name="T78" fmla="*/ 1101 h 110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3" h="1101">
                  <a:moveTo>
                    <a:pt x="0" y="1039"/>
                  </a:moveTo>
                  <a:lnTo>
                    <a:pt x="4" y="1018"/>
                  </a:lnTo>
                  <a:lnTo>
                    <a:pt x="16" y="957"/>
                  </a:lnTo>
                  <a:lnTo>
                    <a:pt x="41" y="865"/>
                  </a:lnTo>
                  <a:lnTo>
                    <a:pt x="84" y="750"/>
                  </a:lnTo>
                  <a:lnTo>
                    <a:pt x="148" y="619"/>
                  </a:lnTo>
                  <a:lnTo>
                    <a:pt x="240" y="481"/>
                  </a:lnTo>
                  <a:lnTo>
                    <a:pt x="361" y="342"/>
                  </a:lnTo>
                  <a:lnTo>
                    <a:pt x="519" y="210"/>
                  </a:lnTo>
                  <a:lnTo>
                    <a:pt x="715" y="94"/>
                  </a:lnTo>
                  <a:lnTo>
                    <a:pt x="957" y="0"/>
                  </a:lnTo>
                  <a:lnTo>
                    <a:pt x="1023" y="59"/>
                  </a:lnTo>
                  <a:lnTo>
                    <a:pt x="1014" y="76"/>
                  </a:lnTo>
                  <a:lnTo>
                    <a:pt x="989" y="125"/>
                  </a:lnTo>
                  <a:lnTo>
                    <a:pt x="945" y="200"/>
                  </a:lnTo>
                  <a:lnTo>
                    <a:pt x="883" y="298"/>
                  </a:lnTo>
                  <a:lnTo>
                    <a:pt x="801" y="414"/>
                  </a:lnTo>
                  <a:lnTo>
                    <a:pt x="699" y="542"/>
                  </a:lnTo>
                  <a:lnTo>
                    <a:pt x="575" y="680"/>
                  </a:lnTo>
                  <a:lnTo>
                    <a:pt x="427" y="823"/>
                  </a:lnTo>
                  <a:lnTo>
                    <a:pt x="258" y="964"/>
                  </a:lnTo>
                  <a:lnTo>
                    <a:pt x="63" y="1101"/>
                  </a:lnTo>
                  <a:lnTo>
                    <a:pt x="0" y="1040"/>
                  </a:lnTo>
                  <a:lnTo>
                    <a:pt x="0" y="1039"/>
                  </a:lnTo>
                  <a:close/>
                </a:path>
              </a:pathLst>
            </a:custGeom>
            <a:solidFill>
              <a:srgbClr val="FF7F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41" name="Freeform 38"/>
            <p:cNvSpPr>
              <a:spLocks/>
            </p:cNvSpPr>
            <p:nvPr/>
          </p:nvSpPr>
          <p:spPr bwMode="auto">
            <a:xfrm rot="2163528">
              <a:off x="4253" y="1769"/>
              <a:ext cx="574" cy="616"/>
            </a:xfrm>
            <a:custGeom>
              <a:avLst/>
              <a:gdLst>
                <a:gd name="T0" fmla="*/ 0 w 1019"/>
                <a:gd name="T1" fmla="*/ 1 h 1094"/>
                <a:gd name="T2" fmla="*/ 1 w 1019"/>
                <a:gd name="T3" fmla="*/ 1 h 1094"/>
                <a:gd name="T4" fmla="*/ 1 w 1019"/>
                <a:gd name="T5" fmla="*/ 1 h 1094"/>
                <a:gd name="T6" fmla="*/ 1 w 1019"/>
                <a:gd name="T7" fmla="*/ 1 h 1094"/>
                <a:gd name="T8" fmla="*/ 1 w 1019"/>
                <a:gd name="T9" fmla="*/ 1 h 1094"/>
                <a:gd name="T10" fmla="*/ 1 w 1019"/>
                <a:gd name="T11" fmla="*/ 1 h 1094"/>
                <a:gd name="T12" fmla="*/ 1 w 1019"/>
                <a:gd name="T13" fmla="*/ 1 h 1094"/>
                <a:gd name="T14" fmla="*/ 1 w 1019"/>
                <a:gd name="T15" fmla="*/ 1 h 1094"/>
                <a:gd name="T16" fmla="*/ 1 w 1019"/>
                <a:gd name="T17" fmla="*/ 1 h 1094"/>
                <a:gd name="T18" fmla="*/ 1 w 1019"/>
                <a:gd name="T19" fmla="*/ 1 h 1094"/>
                <a:gd name="T20" fmla="*/ 1 w 1019"/>
                <a:gd name="T21" fmla="*/ 0 h 1094"/>
                <a:gd name="T22" fmla="*/ 1 w 1019"/>
                <a:gd name="T23" fmla="*/ 1 h 1094"/>
                <a:gd name="T24" fmla="*/ 1 w 1019"/>
                <a:gd name="T25" fmla="*/ 1 h 1094"/>
                <a:gd name="T26" fmla="*/ 1 w 1019"/>
                <a:gd name="T27" fmla="*/ 1 h 1094"/>
                <a:gd name="T28" fmla="*/ 1 w 1019"/>
                <a:gd name="T29" fmla="*/ 1 h 1094"/>
                <a:gd name="T30" fmla="*/ 1 w 1019"/>
                <a:gd name="T31" fmla="*/ 1 h 1094"/>
                <a:gd name="T32" fmla="*/ 1 w 1019"/>
                <a:gd name="T33" fmla="*/ 1 h 1094"/>
                <a:gd name="T34" fmla="*/ 1 w 1019"/>
                <a:gd name="T35" fmla="*/ 1 h 1094"/>
                <a:gd name="T36" fmla="*/ 1 w 1019"/>
                <a:gd name="T37" fmla="*/ 1 h 1094"/>
                <a:gd name="T38" fmla="*/ 1 w 1019"/>
                <a:gd name="T39" fmla="*/ 1 h 1094"/>
                <a:gd name="T40" fmla="*/ 1 w 1019"/>
                <a:gd name="T41" fmla="*/ 1 h 1094"/>
                <a:gd name="T42" fmla="*/ 1 w 1019"/>
                <a:gd name="T43" fmla="*/ 1 h 1094"/>
                <a:gd name="T44" fmla="*/ 1 w 1019"/>
                <a:gd name="T45" fmla="*/ 1 h 1094"/>
                <a:gd name="T46" fmla="*/ 1 w 1019"/>
                <a:gd name="T47" fmla="*/ 1 h 1094"/>
                <a:gd name="T48" fmla="*/ 0 w 1019"/>
                <a:gd name="T49" fmla="*/ 1 h 109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19"/>
                <a:gd name="T76" fmla="*/ 0 h 1094"/>
                <a:gd name="T77" fmla="*/ 1019 w 1019"/>
                <a:gd name="T78" fmla="*/ 1094 h 109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19" h="1094">
                  <a:moveTo>
                    <a:pt x="0" y="1035"/>
                  </a:moveTo>
                  <a:lnTo>
                    <a:pt x="4" y="1013"/>
                  </a:lnTo>
                  <a:lnTo>
                    <a:pt x="16" y="953"/>
                  </a:lnTo>
                  <a:lnTo>
                    <a:pt x="42" y="862"/>
                  </a:lnTo>
                  <a:lnTo>
                    <a:pt x="85" y="748"/>
                  </a:lnTo>
                  <a:lnTo>
                    <a:pt x="149" y="618"/>
                  </a:lnTo>
                  <a:lnTo>
                    <a:pt x="241" y="481"/>
                  </a:lnTo>
                  <a:lnTo>
                    <a:pt x="363" y="343"/>
                  </a:lnTo>
                  <a:lnTo>
                    <a:pt x="520" y="211"/>
                  </a:lnTo>
                  <a:lnTo>
                    <a:pt x="715" y="94"/>
                  </a:lnTo>
                  <a:lnTo>
                    <a:pt x="955" y="0"/>
                  </a:lnTo>
                  <a:lnTo>
                    <a:pt x="1019" y="57"/>
                  </a:lnTo>
                  <a:lnTo>
                    <a:pt x="1010" y="74"/>
                  </a:lnTo>
                  <a:lnTo>
                    <a:pt x="984" y="120"/>
                  </a:lnTo>
                  <a:lnTo>
                    <a:pt x="938" y="194"/>
                  </a:lnTo>
                  <a:lnTo>
                    <a:pt x="875" y="290"/>
                  </a:lnTo>
                  <a:lnTo>
                    <a:pt x="792" y="405"/>
                  </a:lnTo>
                  <a:lnTo>
                    <a:pt x="688" y="532"/>
                  </a:lnTo>
                  <a:lnTo>
                    <a:pt x="564" y="668"/>
                  </a:lnTo>
                  <a:lnTo>
                    <a:pt x="418" y="811"/>
                  </a:lnTo>
                  <a:lnTo>
                    <a:pt x="251" y="954"/>
                  </a:lnTo>
                  <a:lnTo>
                    <a:pt x="61" y="1094"/>
                  </a:lnTo>
                  <a:lnTo>
                    <a:pt x="2" y="1035"/>
                  </a:lnTo>
                  <a:lnTo>
                    <a:pt x="0" y="1035"/>
                  </a:lnTo>
                  <a:close/>
                </a:path>
              </a:pathLst>
            </a:custGeom>
            <a:solidFill>
              <a:srgbClr val="FF82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42" name="Freeform 39"/>
            <p:cNvSpPr>
              <a:spLocks/>
            </p:cNvSpPr>
            <p:nvPr/>
          </p:nvSpPr>
          <p:spPr bwMode="auto">
            <a:xfrm rot="2163528">
              <a:off x="4260" y="1774"/>
              <a:ext cx="569" cy="611"/>
            </a:xfrm>
            <a:custGeom>
              <a:avLst/>
              <a:gdLst>
                <a:gd name="T0" fmla="*/ 0 w 1014"/>
                <a:gd name="T1" fmla="*/ 1 h 1085"/>
                <a:gd name="T2" fmla="*/ 1 w 1014"/>
                <a:gd name="T3" fmla="*/ 1 h 1085"/>
                <a:gd name="T4" fmla="*/ 1 w 1014"/>
                <a:gd name="T5" fmla="*/ 1 h 1085"/>
                <a:gd name="T6" fmla="*/ 1 w 1014"/>
                <a:gd name="T7" fmla="*/ 1 h 1085"/>
                <a:gd name="T8" fmla="*/ 1 w 1014"/>
                <a:gd name="T9" fmla="*/ 1 h 1085"/>
                <a:gd name="T10" fmla="*/ 1 w 1014"/>
                <a:gd name="T11" fmla="*/ 1 h 1085"/>
                <a:gd name="T12" fmla="*/ 1 w 1014"/>
                <a:gd name="T13" fmla="*/ 1 h 1085"/>
                <a:gd name="T14" fmla="*/ 1 w 1014"/>
                <a:gd name="T15" fmla="*/ 1 h 1085"/>
                <a:gd name="T16" fmla="*/ 1 w 1014"/>
                <a:gd name="T17" fmla="*/ 1 h 1085"/>
                <a:gd name="T18" fmla="*/ 1 w 1014"/>
                <a:gd name="T19" fmla="*/ 1 h 1085"/>
                <a:gd name="T20" fmla="*/ 1 w 1014"/>
                <a:gd name="T21" fmla="*/ 0 h 1085"/>
                <a:gd name="T22" fmla="*/ 1 w 1014"/>
                <a:gd name="T23" fmla="*/ 1 h 1085"/>
                <a:gd name="T24" fmla="*/ 1 w 1014"/>
                <a:gd name="T25" fmla="*/ 1 h 1085"/>
                <a:gd name="T26" fmla="*/ 1 w 1014"/>
                <a:gd name="T27" fmla="*/ 1 h 1085"/>
                <a:gd name="T28" fmla="*/ 1 w 1014"/>
                <a:gd name="T29" fmla="*/ 1 h 1085"/>
                <a:gd name="T30" fmla="*/ 1 w 1014"/>
                <a:gd name="T31" fmla="*/ 1 h 1085"/>
                <a:gd name="T32" fmla="*/ 1 w 1014"/>
                <a:gd name="T33" fmla="*/ 1 h 1085"/>
                <a:gd name="T34" fmla="*/ 1 w 1014"/>
                <a:gd name="T35" fmla="*/ 1 h 1085"/>
                <a:gd name="T36" fmla="*/ 1 w 1014"/>
                <a:gd name="T37" fmla="*/ 1 h 1085"/>
                <a:gd name="T38" fmla="*/ 1 w 1014"/>
                <a:gd name="T39" fmla="*/ 1 h 1085"/>
                <a:gd name="T40" fmla="*/ 1 w 1014"/>
                <a:gd name="T41" fmla="*/ 1 h 1085"/>
                <a:gd name="T42" fmla="*/ 1 w 1014"/>
                <a:gd name="T43" fmla="*/ 1 h 1085"/>
                <a:gd name="T44" fmla="*/ 1 w 1014"/>
                <a:gd name="T45" fmla="*/ 1 h 1085"/>
                <a:gd name="T46" fmla="*/ 1 w 1014"/>
                <a:gd name="T47" fmla="*/ 1 h 1085"/>
                <a:gd name="T48" fmla="*/ 0 w 1014"/>
                <a:gd name="T49" fmla="*/ 1 h 108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14"/>
                <a:gd name="T76" fmla="*/ 0 h 1085"/>
                <a:gd name="T77" fmla="*/ 1014 w 1014"/>
                <a:gd name="T78" fmla="*/ 1085 h 108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14" h="1085">
                  <a:moveTo>
                    <a:pt x="0" y="1028"/>
                  </a:moveTo>
                  <a:lnTo>
                    <a:pt x="4" y="1007"/>
                  </a:lnTo>
                  <a:lnTo>
                    <a:pt x="16" y="947"/>
                  </a:lnTo>
                  <a:lnTo>
                    <a:pt x="41" y="858"/>
                  </a:lnTo>
                  <a:lnTo>
                    <a:pt x="85" y="745"/>
                  </a:lnTo>
                  <a:lnTo>
                    <a:pt x="150" y="615"/>
                  </a:lnTo>
                  <a:lnTo>
                    <a:pt x="242" y="479"/>
                  </a:lnTo>
                  <a:lnTo>
                    <a:pt x="363" y="341"/>
                  </a:lnTo>
                  <a:lnTo>
                    <a:pt x="519" y="211"/>
                  </a:lnTo>
                  <a:lnTo>
                    <a:pt x="715" y="95"/>
                  </a:lnTo>
                  <a:lnTo>
                    <a:pt x="953" y="0"/>
                  </a:lnTo>
                  <a:lnTo>
                    <a:pt x="1014" y="53"/>
                  </a:lnTo>
                  <a:lnTo>
                    <a:pt x="1004" y="70"/>
                  </a:lnTo>
                  <a:lnTo>
                    <a:pt x="977" y="116"/>
                  </a:lnTo>
                  <a:lnTo>
                    <a:pt x="930" y="188"/>
                  </a:lnTo>
                  <a:lnTo>
                    <a:pt x="865" y="281"/>
                  </a:lnTo>
                  <a:lnTo>
                    <a:pt x="780" y="394"/>
                  </a:lnTo>
                  <a:lnTo>
                    <a:pt x="676" y="519"/>
                  </a:lnTo>
                  <a:lnTo>
                    <a:pt x="551" y="656"/>
                  </a:lnTo>
                  <a:lnTo>
                    <a:pt x="407" y="799"/>
                  </a:lnTo>
                  <a:lnTo>
                    <a:pt x="243" y="942"/>
                  </a:lnTo>
                  <a:lnTo>
                    <a:pt x="58" y="1085"/>
                  </a:lnTo>
                  <a:lnTo>
                    <a:pt x="1" y="1029"/>
                  </a:lnTo>
                  <a:lnTo>
                    <a:pt x="0" y="1028"/>
                  </a:lnTo>
                  <a:close/>
                </a:path>
              </a:pathLst>
            </a:custGeom>
            <a:solidFill>
              <a:srgbClr val="FF84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43" name="Freeform 40"/>
            <p:cNvSpPr>
              <a:spLocks/>
            </p:cNvSpPr>
            <p:nvPr/>
          </p:nvSpPr>
          <p:spPr bwMode="auto">
            <a:xfrm rot="2163528">
              <a:off x="4261" y="1776"/>
              <a:ext cx="565" cy="606"/>
            </a:xfrm>
            <a:custGeom>
              <a:avLst/>
              <a:gdLst>
                <a:gd name="T0" fmla="*/ 0 w 1008"/>
                <a:gd name="T1" fmla="*/ 1 h 1077"/>
                <a:gd name="T2" fmla="*/ 1 w 1008"/>
                <a:gd name="T3" fmla="*/ 1 h 1077"/>
                <a:gd name="T4" fmla="*/ 1 w 1008"/>
                <a:gd name="T5" fmla="*/ 1 h 1077"/>
                <a:gd name="T6" fmla="*/ 1 w 1008"/>
                <a:gd name="T7" fmla="*/ 1 h 1077"/>
                <a:gd name="T8" fmla="*/ 1 w 1008"/>
                <a:gd name="T9" fmla="*/ 1 h 1077"/>
                <a:gd name="T10" fmla="*/ 1 w 1008"/>
                <a:gd name="T11" fmla="*/ 1 h 1077"/>
                <a:gd name="T12" fmla="*/ 1 w 1008"/>
                <a:gd name="T13" fmla="*/ 1 h 1077"/>
                <a:gd name="T14" fmla="*/ 1 w 1008"/>
                <a:gd name="T15" fmla="*/ 1 h 1077"/>
                <a:gd name="T16" fmla="*/ 1 w 1008"/>
                <a:gd name="T17" fmla="*/ 1 h 1077"/>
                <a:gd name="T18" fmla="*/ 1 w 1008"/>
                <a:gd name="T19" fmla="*/ 1 h 1077"/>
                <a:gd name="T20" fmla="*/ 1 w 1008"/>
                <a:gd name="T21" fmla="*/ 0 h 1077"/>
                <a:gd name="T22" fmla="*/ 1 w 1008"/>
                <a:gd name="T23" fmla="*/ 1 h 1077"/>
                <a:gd name="T24" fmla="*/ 1 w 1008"/>
                <a:gd name="T25" fmla="*/ 1 h 1077"/>
                <a:gd name="T26" fmla="*/ 1 w 1008"/>
                <a:gd name="T27" fmla="*/ 1 h 1077"/>
                <a:gd name="T28" fmla="*/ 1 w 1008"/>
                <a:gd name="T29" fmla="*/ 1 h 1077"/>
                <a:gd name="T30" fmla="*/ 1 w 1008"/>
                <a:gd name="T31" fmla="*/ 1 h 1077"/>
                <a:gd name="T32" fmla="*/ 1 w 1008"/>
                <a:gd name="T33" fmla="*/ 1 h 1077"/>
                <a:gd name="T34" fmla="*/ 1 w 1008"/>
                <a:gd name="T35" fmla="*/ 1 h 1077"/>
                <a:gd name="T36" fmla="*/ 1 w 1008"/>
                <a:gd name="T37" fmla="*/ 1 h 1077"/>
                <a:gd name="T38" fmla="*/ 1 w 1008"/>
                <a:gd name="T39" fmla="*/ 1 h 1077"/>
                <a:gd name="T40" fmla="*/ 1 w 1008"/>
                <a:gd name="T41" fmla="*/ 1 h 1077"/>
                <a:gd name="T42" fmla="*/ 1 w 1008"/>
                <a:gd name="T43" fmla="*/ 1 h 1077"/>
                <a:gd name="T44" fmla="*/ 0 w 1008"/>
                <a:gd name="T45" fmla="*/ 1 h 1077"/>
                <a:gd name="T46" fmla="*/ 0 w 1008"/>
                <a:gd name="T47" fmla="*/ 1 h 107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08"/>
                <a:gd name="T73" fmla="*/ 0 h 1077"/>
                <a:gd name="T74" fmla="*/ 1008 w 1008"/>
                <a:gd name="T75" fmla="*/ 1077 h 107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08" h="1077">
                  <a:moveTo>
                    <a:pt x="0" y="1024"/>
                  </a:moveTo>
                  <a:lnTo>
                    <a:pt x="4" y="1002"/>
                  </a:lnTo>
                  <a:lnTo>
                    <a:pt x="16" y="943"/>
                  </a:lnTo>
                  <a:lnTo>
                    <a:pt x="42" y="854"/>
                  </a:lnTo>
                  <a:lnTo>
                    <a:pt x="86" y="742"/>
                  </a:lnTo>
                  <a:lnTo>
                    <a:pt x="151" y="615"/>
                  </a:lnTo>
                  <a:lnTo>
                    <a:pt x="242" y="478"/>
                  </a:lnTo>
                  <a:lnTo>
                    <a:pt x="363" y="341"/>
                  </a:lnTo>
                  <a:lnTo>
                    <a:pt x="520" y="212"/>
                  </a:lnTo>
                  <a:lnTo>
                    <a:pt x="714" y="95"/>
                  </a:lnTo>
                  <a:lnTo>
                    <a:pt x="951" y="0"/>
                  </a:lnTo>
                  <a:lnTo>
                    <a:pt x="1008" y="51"/>
                  </a:lnTo>
                  <a:lnTo>
                    <a:pt x="999" y="67"/>
                  </a:lnTo>
                  <a:lnTo>
                    <a:pt x="970" y="112"/>
                  </a:lnTo>
                  <a:lnTo>
                    <a:pt x="922" y="182"/>
                  </a:lnTo>
                  <a:lnTo>
                    <a:pt x="856" y="275"/>
                  </a:lnTo>
                  <a:lnTo>
                    <a:pt x="770" y="384"/>
                  </a:lnTo>
                  <a:lnTo>
                    <a:pt x="664" y="509"/>
                  </a:lnTo>
                  <a:lnTo>
                    <a:pt x="540" y="644"/>
                  </a:lnTo>
                  <a:lnTo>
                    <a:pt x="397" y="787"/>
                  </a:lnTo>
                  <a:lnTo>
                    <a:pt x="236" y="932"/>
                  </a:lnTo>
                  <a:lnTo>
                    <a:pt x="55" y="1077"/>
                  </a:lnTo>
                  <a:lnTo>
                    <a:pt x="0" y="1024"/>
                  </a:lnTo>
                  <a:close/>
                </a:path>
              </a:pathLst>
            </a:custGeom>
            <a:solidFill>
              <a:srgbClr val="FF87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44" name="Freeform 41"/>
            <p:cNvSpPr>
              <a:spLocks/>
            </p:cNvSpPr>
            <p:nvPr/>
          </p:nvSpPr>
          <p:spPr bwMode="auto">
            <a:xfrm rot="2163528">
              <a:off x="4258" y="1772"/>
              <a:ext cx="565" cy="603"/>
            </a:xfrm>
            <a:custGeom>
              <a:avLst/>
              <a:gdLst>
                <a:gd name="T0" fmla="*/ 0 w 1005"/>
                <a:gd name="T1" fmla="*/ 1 h 1070"/>
                <a:gd name="T2" fmla="*/ 1 w 1005"/>
                <a:gd name="T3" fmla="*/ 1 h 1070"/>
                <a:gd name="T4" fmla="*/ 1 w 1005"/>
                <a:gd name="T5" fmla="*/ 1 h 1070"/>
                <a:gd name="T6" fmla="*/ 1 w 1005"/>
                <a:gd name="T7" fmla="*/ 1 h 1070"/>
                <a:gd name="T8" fmla="*/ 1 w 1005"/>
                <a:gd name="T9" fmla="*/ 1 h 1070"/>
                <a:gd name="T10" fmla="*/ 1 w 1005"/>
                <a:gd name="T11" fmla="*/ 1 h 1070"/>
                <a:gd name="T12" fmla="*/ 1 w 1005"/>
                <a:gd name="T13" fmla="*/ 1 h 1070"/>
                <a:gd name="T14" fmla="*/ 1 w 1005"/>
                <a:gd name="T15" fmla="*/ 1 h 1070"/>
                <a:gd name="T16" fmla="*/ 1 w 1005"/>
                <a:gd name="T17" fmla="*/ 1 h 1070"/>
                <a:gd name="T18" fmla="*/ 1 w 1005"/>
                <a:gd name="T19" fmla="*/ 1 h 1070"/>
                <a:gd name="T20" fmla="*/ 1 w 1005"/>
                <a:gd name="T21" fmla="*/ 0 h 1070"/>
                <a:gd name="T22" fmla="*/ 1 w 1005"/>
                <a:gd name="T23" fmla="*/ 1 h 1070"/>
                <a:gd name="T24" fmla="*/ 1 w 1005"/>
                <a:gd name="T25" fmla="*/ 1 h 1070"/>
                <a:gd name="T26" fmla="*/ 1 w 1005"/>
                <a:gd name="T27" fmla="*/ 1 h 1070"/>
                <a:gd name="T28" fmla="*/ 1 w 1005"/>
                <a:gd name="T29" fmla="*/ 1 h 1070"/>
                <a:gd name="T30" fmla="*/ 1 w 1005"/>
                <a:gd name="T31" fmla="*/ 1 h 1070"/>
                <a:gd name="T32" fmla="*/ 1 w 1005"/>
                <a:gd name="T33" fmla="*/ 1 h 1070"/>
                <a:gd name="T34" fmla="*/ 1 w 1005"/>
                <a:gd name="T35" fmla="*/ 1 h 1070"/>
                <a:gd name="T36" fmla="*/ 1 w 1005"/>
                <a:gd name="T37" fmla="*/ 1 h 1070"/>
                <a:gd name="T38" fmla="*/ 1 w 1005"/>
                <a:gd name="T39" fmla="*/ 1 h 1070"/>
                <a:gd name="T40" fmla="*/ 1 w 1005"/>
                <a:gd name="T41" fmla="*/ 1 h 1070"/>
                <a:gd name="T42" fmla="*/ 1 w 1005"/>
                <a:gd name="T43" fmla="*/ 1 h 1070"/>
                <a:gd name="T44" fmla="*/ 0 w 1005"/>
                <a:gd name="T45" fmla="*/ 1 h 1070"/>
                <a:gd name="T46" fmla="*/ 0 w 1005"/>
                <a:gd name="T47" fmla="*/ 1 h 107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05"/>
                <a:gd name="T73" fmla="*/ 0 h 1070"/>
                <a:gd name="T74" fmla="*/ 1005 w 1005"/>
                <a:gd name="T75" fmla="*/ 1070 h 107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05" h="1070">
                  <a:moveTo>
                    <a:pt x="0" y="1018"/>
                  </a:moveTo>
                  <a:lnTo>
                    <a:pt x="4" y="998"/>
                  </a:lnTo>
                  <a:lnTo>
                    <a:pt x="17" y="940"/>
                  </a:lnTo>
                  <a:lnTo>
                    <a:pt x="43" y="850"/>
                  </a:lnTo>
                  <a:lnTo>
                    <a:pt x="87" y="740"/>
                  </a:lnTo>
                  <a:lnTo>
                    <a:pt x="153" y="613"/>
                  </a:lnTo>
                  <a:lnTo>
                    <a:pt x="245" y="477"/>
                  </a:lnTo>
                  <a:lnTo>
                    <a:pt x="365" y="342"/>
                  </a:lnTo>
                  <a:lnTo>
                    <a:pt x="521" y="212"/>
                  </a:lnTo>
                  <a:lnTo>
                    <a:pt x="714" y="96"/>
                  </a:lnTo>
                  <a:lnTo>
                    <a:pt x="949" y="0"/>
                  </a:lnTo>
                  <a:lnTo>
                    <a:pt x="1005" y="49"/>
                  </a:lnTo>
                  <a:lnTo>
                    <a:pt x="994" y="65"/>
                  </a:lnTo>
                  <a:lnTo>
                    <a:pt x="964" y="109"/>
                  </a:lnTo>
                  <a:lnTo>
                    <a:pt x="915" y="176"/>
                  </a:lnTo>
                  <a:lnTo>
                    <a:pt x="846" y="267"/>
                  </a:lnTo>
                  <a:lnTo>
                    <a:pt x="759" y="375"/>
                  </a:lnTo>
                  <a:lnTo>
                    <a:pt x="653" y="499"/>
                  </a:lnTo>
                  <a:lnTo>
                    <a:pt x="529" y="633"/>
                  </a:lnTo>
                  <a:lnTo>
                    <a:pt x="388" y="776"/>
                  </a:lnTo>
                  <a:lnTo>
                    <a:pt x="229" y="922"/>
                  </a:lnTo>
                  <a:lnTo>
                    <a:pt x="53" y="1070"/>
                  </a:lnTo>
                  <a:lnTo>
                    <a:pt x="0" y="1018"/>
                  </a:lnTo>
                  <a:close/>
                </a:path>
              </a:pathLst>
            </a:custGeom>
            <a:solidFill>
              <a:srgbClr val="FF8A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45" name="Freeform 42"/>
            <p:cNvSpPr>
              <a:spLocks/>
            </p:cNvSpPr>
            <p:nvPr/>
          </p:nvSpPr>
          <p:spPr bwMode="auto">
            <a:xfrm rot="2163528">
              <a:off x="4263" y="1777"/>
              <a:ext cx="563" cy="596"/>
            </a:xfrm>
            <a:custGeom>
              <a:avLst/>
              <a:gdLst>
                <a:gd name="T0" fmla="*/ 0 w 1000"/>
                <a:gd name="T1" fmla="*/ 1 h 1061"/>
                <a:gd name="T2" fmla="*/ 1 w 1000"/>
                <a:gd name="T3" fmla="*/ 1 h 1061"/>
                <a:gd name="T4" fmla="*/ 1 w 1000"/>
                <a:gd name="T5" fmla="*/ 1 h 1061"/>
                <a:gd name="T6" fmla="*/ 1 w 1000"/>
                <a:gd name="T7" fmla="*/ 1 h 1061"/>
                <a:gd name="T8" fmla="*/ 1 w 1000"/>
                <a:gd name="T9" fmla="*/ 1 h 1061"/>
                <a:gd name="T10" fmla="*/ 1 w 1000"/>
                <a:gd name="T11" fmla="*/ 1 h 1061"/>
                <a:gd name="T12" fmla="*/ 1 w 1000"/>
                <a:gd name="T13" fmla="*/ 1 h 1061"/>
                <a:gd name="T14" fmla="*/ 1 w 1000"/>
                <a:gd name="T15" fmla="*/ 1 h 1061"/>
                <a:gd name="T16" fmla="*/ 1 w 1000"/>
                <a:gd name="T17" fmla="*/ 1 h 1061"/>
                <a:gd name="T18" fmla="*/ 1 w 1000"/>
                <a:gd name="T19" fmla="*/ 1 h 1061"/>
                <a:gd name="T20" fmla="*/ 1 w 1000"/>
                <a:gd name="T21" fmla="*/ 0 h 1061"/>
                <a:gd name="T22" fmla="*/ 1 w 1000"/>
                <a:gd name="T23" fmla="*/ 1 h 1061"/>
                <a:gd name="T24" fmla="*/ 1 w 1000"/>
                <a:gd name="T25" fmla="*/ 1 h 1061"/>
                <a:gd name="T26" fmla="*/ 1 w 1000"/>
                <a:gd name="T27" fmla="*/ 1 h 1061"/>
                <a:gd name="T28" fmla="*/ 1 w 1000"/>
                <a:gd name="T29" fmla="*/ 1 h 1061"/>
                <a:gd name="T30" fmla="*/ 1 w 1000"/>
                <a:gd name="T31" fmla="*/ 1 h 1061"/>
                <a:gd name="T32" fmla="*/ 1 w 1000"/>
                <a:gd name="T33" fmla="*/ 1 h 1061"/>
                <a:gd name="T34" fmla="*/ 1 w 1000"/>
                <a:gd name="T35" fmla="*/ 1 h 1061"/>
                <a:gd name="T36" fmla="*/ 1 w 1000"/>
                <a:gd name="T37" fmla="*/ 1 h 1061"/>
                <a:gd name="T38" fmla="*/ 1 w 1000"/>
                <a:gd name="T39" fmla="*/ 1 h 1061"/>
                <a:gd name="T40" fmla="*/ 1 w 1000"/>
                <a:gd name="T41" fmla="*/ 1 h 1061"/>
                <a:gd name="T42" fmla="*/ 1 w 1000"/>
                <a:gd name="T43" fmla="*/ 1 h 1061"/>
                <a:gd name="T44" fmla="*/ 1 w 1000"/>
                <a:gd name="T45" fmla="*/ 1 h 1061"/>
                <a:gd name="T46" fmla="*/ 1 w 1000"/>
                <a:gd name="T47" fmla="*/ 1 h 1061"/>
                <a:gd name="T48" fmla="*/ 0 w 1000"/>
                <a:gd name="T49" fmla="*/ 1 h 10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00"/>
                <a:gd name="T76" fmla="*/ 0 h 1061"/>
                <a:gd name="T77" fmla="*/ 1000 w 1000"/>
                <a:gd name="T78" fmla="*/ 1061 h 10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00" h="1061">
                  <a:moveTo>
                    <a:pt x="0" y="1011"/>
                  </a:moveTo>
                  <a:lnTo>
                    <a:pt x="4" y="991"/>
                  </a:lnTo>
                  <a:lnTo>
                    <a:pt x="17" y="934"/>
                  </a:lnTo>
                  <a:lnTo>
                    <a:pt x="45" y="846"/>
                  </a:lnTo>
                  <a:lnTo>
                    <a:pt x="89" y="736"/>
                  </a:lnTo>
                  <a:lnTo>
                    <a:pt x="154" y="610"/>
                  </a:lnTo>
                  <a:lnTo>
                    <a:pt x="246" y="477"/>
                  </a:lnTo>
                  <a:lnTo>
                    <a:pt x="366" y="341"/>
                  </a:lnTo>
                  <a:lnTo>
                    <a:pt x="521" y="211"/>
                  </a:lnTo>
                  <a:lnTo>
                    <a:pt x="714" y="95"/>
                  </a:lnTo>
                  <a:lnTo>
                    <a:pt x="948" y="0"/>
                  </a:lnTo>
                  <a:lnTo>
                    <a:pt x="1000" y="46"/>
                  </a:lnTo>
                  <a:lnTo>
                    <a:pt x="989" y="60"/>
                  </a:lnTo>
                  <a:lnTo>
                    <a:pt x="958" y="103"/>
                  </a:lnTo>
                  <a:lnTo>
                    <a:pt x="908" y="170"/>
                  </a:lnTo>
                  <a:lnTo>
                    <a:pt x="838" y="259"/>
                  </a:lnTo>
                  <a:lnTo>
                    <a:pt x="750" y="365"/>
                  </a:lnTo>
                  <a:lnTo>
                    <a:pt x="643" y="486"/>
                  </a:lnTo>
                  <a:lnTo>
                    <a:pt x="519" y="620"/>
                  </a:lnTo>
                  <a:lnTo>
                    <a:pt x="378" y="763"/>
                  </a:lnTo>
                  <a:lnTo>
                    <a:pt x="222" y="910"/>
                  </a:lnTo>
                  <a:lnTo>
                    <a:pt x="50" y="1061"/>
                  </a:lnTo>
                  <a:lnTo>
                    <a:pt x="2" y="1013"/>
                  </a:lnTo>
                  <a:lnTo>
                    <a:pt x="0" y="1011"/>
                  </a:lnTo>
                  <a:close/>
                </a:path>
              </a:pathLst>
            </a:custGeom>
            <a:solidFill>
              <a:srgbClr val="FF8D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46" name="Freeform 43"/>
            <p:cNvSpPr>
              <a:spLocks/>
            </p:cNvSpPr>
            <p:nvPr/>
          </p:nvSpPr>
          <p:spPr bwMode="auto">
            <a:xfrm rot="2163528">
              <a:off x="4265" y="1778"/>
              <a:ext cx="561" cy="594"/>
            </a:xfrm>
            <a:custGeom>
              <a:avLst/>
              <a:gdLst>
                <a:gd name="T0" fmla="*/ 0 w 996"/>
                <a:gd name="T1" fmla="*/ 1 h 1053"/>
                <a:gd name="T2" fmla="*/ 1 w 996"/>
                <a:gd name="T3" fmla="*/ 1 h 1053"/>
                <a:gd name="T4" fmla="*/ 1 w 996"/>
                <a:gd name="T5" fmla="*/ 1 h 1053"/>
                <a:gd name="T6" fmla="*/ 1 w 996"/>
                <a:gd name="T7" fmla="*/ 1 h 1053"/>
                <a:gd name="T8" fmla="*/ 1 w 996"/>
                <a:gd name="T9" fmla="*/ 1 h 1053"/>
                <a:gd name="T10" fmla="*/ 1 w 996"/>
                <a:gd name="T11" fmla="*/ 1 h 1053"/>
                <a:gd name="T12" fmla="*/ 1 w 996"/>
                <a:gd name="T13" fmla="*/ 1 h 1053"/>
                <a:gd name="T14" fmla="*/ 1 w 996"/>
                <a:gd name="T15" fmla="*/ 1 h 1053"/>
                <a:gd name="T16" fmla="*/ 1 w 996"/>
                <a:gd name="T17" fmla="*/ 1 h 1053"/>
                <a:gd name="T18" fmla="*/ 1 w 996"/>
                <a:gd name="T19" fmla="*/ 1 h 1053"/>
                <a:gd name="T20" fmla="*/ 1 w 996"/>
                <a:gd name="T21" fmla="*/ 0 h 1053"/>
                <a:gd name="T22" fmla="*/ 1 w 996"/>
                <a:gd name="T23" fmla="*/ 1 h 1053"/>
                <a:gd name="T24" fmla="*/ 1 w 996"/>
                <a:gd name="T25" fmla="*/ 1 h 1053"/>
                <a:gd name="T26" fmla="*/ 1 w 996"/>
                <a:gd name="T27" fmla="*/ 1 h 1053"/>
                <a:gd name="T28" fmla="*/ 1 w 996"/>
                <a:gd name="T29" fmla="*/ 1 h 1053"/>
                <a:gd name="T30" fmla="*/ 1 w 996"/>
                <a:gd name="T31" fmla="*/ 1 h 1053"/>
                <a:gd name="T32" fmla="*/ 1 w 996"/>
                <a:gd name="T33" fmla="*/ 1 h 1053"/>
                <a:gd name="T34" fmla="*/ 1 w 996"/>
                <a:gd name="T35" fmla="*/ 1 h 1053"/>
                <a:gd name="T36" fmla="*/ 1 w 996"/>
                <a:gd name="T37" fmla="*/ 1 h 1053"/>
                <a:gd name="T38" fmla="*/ 1 w 996"/>
                <a:gd name="T39" fmla="*/ 1 h 1053"/>
                <a:gd name="T40" fmla="*/ 1 w 996"/>
                <a:gd name="T41" fmla="*/ 1 h 1053"/>
                <a:gd name="T42" fmla="*/ 1 w 996"/>
                <a:gd name="T43" fmla="*/ 1 h 1053"/>
                <a:gd name="T44" fmla="*/ 1 w 996"/>
                <a:gd name="T45" fmla="*/ 1 h 1053"/>
                <a:gd name="T46" fmla="*/ 1 w 996"/>
                <a:gd name="T47" fmla="*/ 1 h 1053"/>
                <a:gd name="T48" fmla="*/ 0 w 996"/>
                <a:gd name="T49" fmla="*/ 1 h 105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96"/>
                <a:gd name="T76" fmla="*/ 0 h 1053"/>
                <a:gd name="T77" fmla="*/ 996 w 996"/>
                <a:gd name="T78" fmla="*/ 1053 h 105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96" h="1053">
                  <a:moveTo>
                    <a:pt x="0" y="1007"/>
                  </a:moveTo>
                  <a:lnTo>
                    <a:pt x="4" y="987"/>
                  </a:lnTo>
                  <a:lnTo>
                    <a:pt x="17" y="930"/>
                  </a:lnTo>
                  <a:lnTo>
                    <a:pt x="45" y="843"/>
                  </a:lnTo>
                  <a:lnTo>
                    <a:pt x="89" y="734"/>
                  </a:lnTo>
                  <a:lnTo>
                    <a:pt x="155" y="609"/>
                  </a:lnTo>
                  <a:lnTo>
                    <a:pt x="246" y="476"/>
                  </a:lnTo>
                  <a:lnTo>
                    <a:pt x="367" y="341"/>
                  </a:lnTo>
                  <a:lnTo>
                    <a:pt x="522" y="212"/>
                  </a:lnTo>
                  <a:lnTo>
                    <a:pt x="712" y="97"/>
                  </a:lnTo>
                  <a:lnTo>
                    <a:pt x="946" y="0"/>
                  </a:lnTo>
                  <a:lnTo>
                    <a:pt x="996" y="44"/>
                  </a:lnTo>
                  <a:lnTo>
                    <a:pt x="985" y="58"/>
                  </a:lnTo>
                  <a:lnTo>
                    <a:pt x="953" y="99"/>
                  </a:lnTo>
                  <a:lnTo>
                    <a:pt x="900" y="164"/>
                  </a:lnTo>
                  <a:lnTo>
                    <a:pt x="829" y="251"/>
                  </a:lnTo>
                  <a:lnTo>
                    <a:pt x="738" y="356"/>
                  </a:lnTo>
                  <a:lnTo>
                    <a:pt x="631" y="476"/>
                  </a:lnTo>
                  <a:lnTo>
                    <a:pt x="507" y="609"/>
                  </a:lnTo>
                  <a:lnTo>
                    <a:pt x="368" y="751"/>
                  </a:lnTo>
                  <a:lnTo>
                    <a:pt x="214" y="900"/>
                  </a:lnTo>
                  <a:lnTo>
                    <a:pt x="47" y="1053"/>
                  </a:lnTo>
                  <a:lnTo>
                    <a:pt x="1" y="1007"/>
                  </a:lnTo>
                  <a:lnTo>
                    <a:pt x="0" y="1007"/>
                  </a:lnTo>
                  <a:close/>
                </a:path>
              </a:pathLst>
            </a:custGeom>
            <a:solidFill>
              <a:srgbClr val="FF8F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47" name="Freeform 44"/>
            <p:cNvSpPr>
              <a:spLocks/>
            </p:cNvSpPr>
            <p:nvPr/>
          </p:nvSpPr>
          <p:spPr bwMode="auto">
            <a:xfrm rot="2163528">
              <a:off x="4267" y="1779"/>
              <a:ext cx="556" cy="590"/>
            </a:xfrm>
            <a:custGeom>
              <a:avLst/>
              <a:gdLst>
                <a:gd name="T0" fmla="*/ 0 w 990"/>
                <a:gd name="T1" fmla="*/ 1 h 1046"/>
                <a:gd name="T2" fmla="*/ 1 w 990"/>
                <a:gd name="T3" fmla="*/ 1 h 1046"/>
                <a:gd name="T4" fmla="*/ 1 w 990"/>
                <a:gd name="T5" fmla="*/ 1 h 1046"/>
                <a:gd name="T6" fmla="*/ 1 w 990"/>
                <a:gd name="T7" fmla="*/ 1 h 1046"/>
                <a:gd name="T8" fmla="*/ 1 w 990"/>
                <a:gd name="T9" fmla="*/ 1 h 1046"/>
                <a:gd name="T10" fmla="*/ 1 w 990"/>
                <a:gd name="T11" fmla="*/ 1 h 1046"/>
                <a:gd name="T12" fmla="*/ 1 w 990"/>
                <a:gd name="T13" fmla="*/ 1 h 1046"/>
                <a:gd name="T14" fmla="*/ 1 w 990"/>
                <a:gd name="T15" fmla="*/ 1 h 1046"/>
                <a:gd name="T16" fmla="*/ 1 w 990"/>
                <a:gd name="T17" fmla="*/ 1 h 1046"/>
                <a:gd name="T18" fmla="*/ 1 w 990"/>
                <a:gd name="T19" fmla="*/ 1 h 1046"/>
                <a:gd name="T20" fmla="*/ 1 w 990"/>
                <a:gd name="T21" fmla="*/ 0 h 1046"/>
                <a:gd name="T22" fmla="*/ 1 w 990"/>
                <a:gd name="T23" fmla="*/ 1 h 1046"/>
                <a:gd name="T24" fmla="*/ 1 w 990"/>
                <a:gd name="T25" fmla="*/ 1 h 1046"/>
                <a:gd name="T26" fmla="*/ 1 w 990"/>
                <a:gd name="T27" fmla="*/ 1 h 1046"/>
                <a:gd name="T28" fmla="*/ 1 w 990"/>
                <a:gd name="T29" fmla="*/ 1 h 1046"/>
                <a:gd name="T30" fmla="*/ 1 w 990"/>
                <a:gd name="T31" fmla="*/ 1 h 1046"/>
                <a:gd name="T32" fmla="*/ 1 w 990"/>
                <a:gd name="T33" fmla="*/ 1 h 1046"/>
                <a:gd name="T34" fmla="*/ 1 w 990"/>
                <a:gd name="T35" fmla="*/ 1 h 1046"/>
                <a:gd name="T36" fmla="*/ 1 w 990"/>
                <a:gd name="T37" fmla="*/ 1 h 1046"/>
                <a:gd name="T38" fmla="*/ 1 w 990"/>
                <a:gd name="T39" fmla="*/ 1 h 1046"/>
                <a:gd name="T40" fmla="*/ 1 w 990"/>
                <a:gd name="T41" fmla="*/ 1 h 1046"/>
                <a:gd name="T42" fmla="*/ 1 w 990"/>
                <a:gd name="T43" fmla="*/ 1 h 1046"/>
                <a:gd name="T44" fmla="*/ 0 w 990"/>
                <a:gd name="T45" fmla="*/ 1 h 1046"/>
                <a:gd name="T46" fmla="*/ 0 w 990"/>
                <a:gd name="T47" fmla="*/ 1 h 1046"/>
                <a:gd name="T48" fmla="*/ 0 w 990"/>
                <a:gd name="T49" fmla="*/ 1 h 104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90"/>
                <a:gd name="T76" fmla="*/ 0 h 1046"/>
                <a:gd name="T77" fmla="*/ 990 w 990"/>
                <a:gd name="T78" fmla="*/ 1046 h 104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90" h="1046">
                  <a:moveTo>
                    <a:pt x="0" y="1001"/>
                  </a:moveTo>
                  <a:lnTo>
                    <a:pt x="4" y="980"/>
                  </a:lnTo>
                  <a:lnTo>
                    <a:pt x="17" y="924"/>
                  </a:lnTo>
                  <a:lnTo>
                    <a:pt x="44" y="838"/>
                  </a:lnTo>
                  <a:lnTo>
                    <a:pt x="89" y="729"/>
                  </a:lnTo>
                  <a:lnTo>
                    <a:pt x="155" y="606"/>
                  </a:lnTo>
                  <a:lnTo>
                    <a:pt x="247" y="474"/>
                  </a:lnTo>
                  <a:lnTo>
                    <a:pt x="367" y="340"/>
                  </a:lnTo>
                  <a:lnTo>
                    <a:pt x="521" y="211"/>
                  </a:lnTo>
                  <a:lnTo>
                    <a:pt x="711" y="96"/>
                  </a:lnTo>
                  <a:lnTo>
                    <a:pt x="943" y="0"/>
                  </a:lnTo>
                  <a:lnTo>
                    <a:pt x="990" y="41"/>
                  </a:lnTo>
                  <a:lnTo>
                    <a:pt x="979" y="54"/>
                  </a:lnTo>
                  <a:lnTo>
                    <a:pt x="946" y="95"/>
                  </a:lnTo>
                  <a:lnTo>
                    <a:pt x="892" y="158"/>
                  </a:lnTo>
                  <a:lnTo>
                    <a:pt x="819" y="242"/>
                  </a:lnTo>
                  <a:lnTo>
                    <a:pt x="728" y="346"/>
                  </a:lnTo>
                  <a:lnTo>
                    <a:pt x="620" y="464"/>
                  </a:lnTo>
                  <a:lnTo>
                    <a:pt x="496" y="596"/>
                  </a:lnTo>
                  <a:lnTo>
                    <a:pt x="357" y="739"/>
                  </a:lnTo>
                  <a:lnTo>
                    <a:pt x="207" y="889"/>
                  </a:lnTo>
                  <a:lnTo>
                    <a:pt x="44" y="1046"/>
                  </a:lnTo>
                  <a:lnTo>
                    <a:pt x="0" y="1002"/>
                  </a:lnTo>
                  <a:lnTo>
                    <a:pt x="0" y="1001"/>
                  </a:lnTo>
                  <a:close/>
                </a:path>
              </a:pathLst>
            </a:custGeom>
            <a:solidFill>
              <a:srgbClr val="FF92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48" name="Freeform 45"/>
            <p:cNvSpPr>
              <a:spLocks/>
            </p:cNvSpPr>
            <p:nvPr/>
          </p:nvSpPr>
          <p:spPr bwMode="auto">
            <a:xfrm rot="2163528">
              <a:off x="4267" y="1779"/>
              <a:ext cx="556" cy="580"/>
            </a:xfrm>
            <a:custGeom>
              <a:avLst/>
              <a:gdLst>
                <a:gd name="T0" fmla="*/ 0 w 987"/>
                <a:gd name="T1" fmla="*/ 1 h 1039"/>
                <a:gd name="T2" fmla="*/ 1 w 987"/>
                <a:gd name="T3" fmla="*/ 1 h 1039"/>
                <a:gd name="T4" fmla="*/ 1 w 987"/>
                <a:gd name="T5" fmla="*/ 1 h 1039"/>
                <a:gd name="T6" fmla="*/ 1 w 987"/>
                <a:gd name="T7" fmla="*/ 1 h 1039"/>
                <a:gd name="T8" fmla="*/ 1 w 987"/>
                <a:gd name="T9" fmla="*/ 1 h 1039"/>
                <a:gd name="T10" fmla="*/ 1 w 987"/>
                <a:gd name="T11" fmla="*/ 1 h 1039"/>
                <a:gd name="T12" fmla="*/ 1 w 987"/>
                <a:gd name="T13" fmla="*/ 1 h 1039"/>
                <a:gd name="T14" fmla="*/ 1 w 987"/>
                <a:gd name="T15" fmla="*/ 1 h 1039"/>
                <a:gd name="T16" fmla="*/ 1 w 987"/>
                <a:gd name="T17" fmla="*/ 1 h 1039"/>
                <a:gd name="T18" fmla="*/ 1 w 987"/>
                <a:gd name="T19" fmla="*/ 1 h 1039"/>
                <a:gd name="T20" fmla="*/ 1 w 987"/>
                <a:gd name="T21" fmla="*/ 0 h 1039"/>
                <a:gd name="T22" fmla="*/ 1 w 987"/>
                <a:gd name="T23" fmla="*/ 1 h 1039"/>
                <a:gd name="T24" fmla="*/ 1 w 987"/>
                <a:gd name="T25" fmla="*/ 1 h 1039"/>
                <a:gd name="T26" fmla="*/ 1 w 987"/>
                <a:gd name="T27" fmla="*/ 1 h 1039"/>
                <a:gd name="T28" fmla="*/ 1 w 987"/>
                <a:gd name="T29" fmla="*/ 1 h 1039"/>
                <a:gd name="T30" fmla="*/ 1 w 987"/>
                <a:gd name="T31" fmla="*/ 1 h 1039"/>
                <a:gd name="T32" fmla="*/ 1 w 987"/>
                <a:gd name="T33" fmla="*/ 1 h 1039"/>
                <a:gd name="T34" fmla="*/ 1 w 987"/>
                <a:gd name="T35" fmla="*/ 1 h 1039"/>
                <a:gd name="T36" fmla="*/ 1 w 987"/>
                <a:gd name="T37" fmla="*/ 1 h 1039"/>
                <a:gd name="T38" fmla="*/ 1 w 987"/>
                <a:gd name="T39" fmla="*/ 1 h 1039"/>
                <a:gd name="T40" fmla="*/ 1 w 987"/>
                <a:gd name="T41" fmla="*/ 1 h 1039"/>
                <a:gd name="T42" fmla="*/ 1 w 987"/>
                <a:gd name="T43" fmla="*/ 1 h 1039"/>
                <a:gd name="T44" fmla="*/ 0 w 987"/>
                <a:gd name="T45" fmla="*/ 1 h 1039"/>
                <a:gd name="T46" fmla="*/ 0 w 987"/>
                <a:gd name="T47" fmla="*/ 1 h 103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87"/>
                <a:gd name="T73" fmla="*/ 0 h 1039"/>
                <a:gd name="T74" fmla="*/ 987 w 987"/>
                <a:gd name="T75" fmla="*/ 1039 h 103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87" h="1039">
                  <a:moveTo>
                    <a:pt x="0" y="997"/>
                  </a:moveTo>
                  <a:lnTo>
                    <a:pt x="4" y="977"/>
                  </a:lnTo>
                  <a:lnTo>
                    <a:pt x="18" y="921"/>
                  </a:lnTo>
                  <a:lnTo>
                    <a:pt x="45" y="835"/>
                  </a:lnTo>
                  <a:lnTo>
                    <a:pt x="91" y="728"/>
                  </a:lnTo>
                  <a:lnTo>
                    <a:pt x="157" y="606"/>
                  </a:lnTo>
                  <a:lnTo>
                    <a:pt x="248" y="474"/>
                  </a:lnTo>
                  <a:lnTo>
                    <a:pt x="370" y="341"/>
                  </a:lnTo>
                  <a:lnTo>
                    <a:pt x="522" y="214"/>
                  </a:lnTo>
                  <a:lnTo>
                    <a:pt x="712" y="97"/>
                  </a:lnTo>
                  <a:lnTo>
                    <a:pt x="942" y="0"/>
                  </a:lnTo>
                  <a:lnTo>
                    <a:pt x="987" y="39"/>
                  </a:lnTo>
                  <a:lnTo>
                    <a:pt x="975" y="53"/>
                  </a:lnTo>
                  <a:lnTo>
                    <a:pt x="940" y="91"/>
                  </a:lnTo>
                  <a:lnTo>
                    <a:pt x="884" y="153"/>
                  </a:lnTo>
                  <a:lnTo>
                    <a:pt x="810" y="236"/>
                  </a:lnTo>
                  <a:lnTo>
                    <a:pt x="718" y="337"/>
                  </a:lnTo>
                  <a:lnTo>
                    <a:pt x="609" y="454"/>
                  </a:lnTo>
                  <a:lnTo>
                    <a:pt x="485" y="585"/>
                  </a:lnTo>
                  <a:lnTo>
                    <a:pt x="348" y="728"/>
                  </a:lnTo>
                  <a:lnTo>
                    <a:pt x="200" y="879"/>
                  </a:lnTo>
                  <a:lnTo>
                    <a:pt x="42" y="1039"/>
                  </a:lnTo>
                  <a:lnTo>
                    <a:pt x="0" y="997"/>
                  </a:lnTo>
                  <a:close/>
                </a:path>
              </a:pathLst>
            </a:custGeom>
            <a:solidFill>
              <a:srgbClr val="FF95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49" name="Freeform 46"/>
            <p:cNvSpPr>
              <a:spLocks/>
            </p:cNvSpPr>
            <p:nvPr/>
          </p:nvSpPr>
          <p:spPr bwMode="auto">
            <a:xfrm rot="2163528">
              <a:off x="4267" y="1779"/>
              <a:ext cx="555" cy="578"/>
            </a:xfrm>
            <a:custGeom>
              <a:avLst/>
              <a:gdLst>
                <a:gd name="T0" fmla="*/ 0 w 982"/>
                <a:gd name="T1" fmla="*/ 1 h 1032"/>
                <a:gd name="T2" fmla="*/ 1 w 982"/>
                <a:gd name="T3" fmla="*/ 1 h 1032"/>
                <a:gd name="T4" fmla="*/ 1 w 982"/>
                <a:gd name="T5" fmla="*/ 1 h 1032"/>
                <a:gd name="T6" fmla="*/ 1 w 982"/>
                <a:gd name="T7" fmla="*/ 1 h 1032"/>
                <a:gd name="T8" fmla="*/ 1 w 982"/>
                <a:gd name="T9" fmla="*/ 1 h 1032"/>
                <a:gd name="T10" fmla="*/ 1 w 982"/>
                <a:gd name="T11" fmla="*/ 1 h 1032"/>
                <a:gd name="T12" fmla="*/ 1 w 982"/>
                <a:gd name="T13" fmla="*/ 1 h 1032"/>
                <a:gd name="T14" fmla="*/ 1 w 982"/>
                <a:gd name="T15" fmla="*/ 1 h 1032"/>
                <a:gd name="T16" fmla="*/ 1 w 982"/>
                <a:gd name="T17" fmla="*/ 1 h 1032"/>
                <a:gd name="T18" fmla="*/ 1 w 982"/>
                <a:gd name="T19" fmla="*/ 1 h 1032"/>
                <a:gd name="T20" fmla="*/ 1 w 982"/>
                <a:gd name="T21" fmla="*/ 0 h 1032"/>
                <a:gd name="T22" fmla="*/ 1 w 982"/>
                <a:gd name="T23" fmla="*/ 1 h 1032"/>
                <a:gd name="T24" fmla="*/ 1 w 982"/>
                <a:gd name="T25" fmla="*/ 1 h 1032"/>
                <a:gd name="T26" fmla="*/ 1 w 982"/>
                <a:gd name="T27" fmla="*/ 1 h 1032"/>
                <a:gd name="T28" fmla="*/ 1 w 982"/>
                <a:gd name="T29" fmla="*/ 1 h 1032"/>
                <a:gd name="T30" fmla="*/ 1 w 982"/>
                <a:gd name="T31" fmla="*/ 1 h 1032"/>
                <a:gd name="T32" fmla="*/ 1 w 982"/>
                <a:gd name="T33" fmla="*/ 1 h 1032"/>
                <a:gd name="T34" fmla="*/ 1 w 982"/>
                <a:gd name="T35" fmla="*/ 1 h 1032"/>
                <a:gd name="T36" fmla="*/ 1 w 982"/>
                <a:gd name="T37" fmla="*/ 1 h 1032"/>
                <a:gd name="T38" fmla="*/ 1 w 982"/>
                <a:gd name="T39" fmla="*/ 1 h 1032"/>
                <a:gd name="T40" fmla="*/ 1 w 982"/>
                <a:gd name="T41" fmla="*/ 1 h 1032"/>
                <a:gd name="T42" fmla="*/ 1 w 982"/>
                <a:gd name="T43" fmla="*/ 1 h 1032"/>
                <a:gd name="T44" fmla="*/ 1 w 982"/>
                <a:gd name="T45" fmla="*/ 1 h 1032"/>
                <a:gd name="T46" fmla="*/ 1 w 982"/>
                <a:gd name="T47" fmla="*/ 1 h 1032"/>
                <a:gd name="T48" fmla="*/ 0 w 982"/>
                <a:gd name="T49" fmla="*/ 1 h 10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82"/>
                <a:gd name="T76" fmla="*/ 0 h 1032"/>
                <a:gd name="T77" fmla="*/ 982 w 982"/>
                <a:gd name="T78" fmla="*/ 1032 h 10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82" h="1032">
                  <a:moveTo>
                    <a:pt x="0" y="992"/>
                  </a:moveTo>
                  <a:lnTo>
                    <a:pt x="5" y="973"/>
                  </a:lnTo>
                  <a:lnTo>
                    <a:pt x="19" y="917"/>
                  </a:lnTo>
                  <a:lnTo>
                    <a:pt x="47" y="832"/>
                  </a:lnTo>
                  <a:lnTo>
                    <a:pt x="92" y="725"/>
                  </a:lnTo>
                  <a:lnTo>
                    <a:pt x="159" y="604"/>
                  </a:lnTo>
                  <a:lnTo>
                    <a:pt x="251" y="473"/>
                  </a:lnTo>
                  <a:lnTo>
                    <a:pt x="371" y="341"/>
                  </a:lnTo>
                  <a:lnTo>
                    <a:pt x="523" y="214"/>
                  </a:lnTo>
                  <a:lnTo>
                    <a:pt x="712" y="98"/>
                  </a:lnTo>
                  <a:lnTo>
                    <a:pt x="941" y="0"/>
                  </a:lnTo>
                  <a:lnTo>
                    <a:pt x="982" y="37"/>
                  </a:lnTo>
                  <a:lnTo>
                    <a:pt x="970" y="50"/>
                  </a:lnTo>
                  <a:lnTo>
                    <a:pt x="935" y="88"/>
                  </a:lnTo>
                  <a:lnTo>
                    <a:pt x="877" y="148"/>
                  </a:lnTo>
                  <a:lnTo>
                    <a:pt x="801" y="228"/>
                  </a:lnTo>
                  <a:lnTo>
                    <a:pt x="708" y="327"/>
                  </a:lnTo>
                  <a:lnTo>
                    <a:pt x="599" y="444"/>
                  </a:lnTo>
                  <a:lnTo>
                    <a:pt x="475" y="573"/>
                  </a:lnTo>
                  <a:lnTo>
                    <a:pt x="339" y="717"/>
                  </a:lnTo>
                  <a:lnTo>
                    <a:pt x="193" y="869"/>
                  </a:lnTo>
                  <a:lnTo>
                    <a:pt x="40" y="1032"/>
                  </a:lnTo>
                  <a:lnTo>
                    <a:pt x="2" y="993"/>
                  </a:lnTo>
                  <a:lnTo>
                    <a:pt x="0" y="992"/>
                  </a:lnTo>
                  <a:close/>
                </a:path>
              </a:pathLst>
            </a:custGeom>
            <a:solidFill>
              <a:srgbClr val="FF97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50" name="Freeform 47"/>
            <p:cNvSpPr>
              <a:spLocks/>
            </p:cNvSpPr>
            <p:nvPr/>
          </p:nvSpPr>
          <p:spPr bwMode="auto">
            <a:xfrm rot="2163528">
              <a:off x="4267" y="1779"/>
              <a:ext cx="547" cy="577"/>
            </a:xfrm>
            <a:custGeom>
              <a:avLst/>
              <a:gdLst>
                <a:gd name="T0" fmla="*/ 0 w 977"/>
                <a:gd name="T1" fmla="*/ 1 h 1023"/>
                <a:gd name="T2" fmla="*/ 1 w 977"/>
                <a:gd name="T3" fmla="*/ 1 h 1023"/>
                <a:gd name="T4" fmla="*/ 1 w 977"/>
                <a:gd name="T5" fmla="*/ 1 h 1023"/>
                <a:gd name="T6" fmla="*/ 1 w 977"/>
                <a:gd name="T7" fmla="*/ 1 h 1023"/>
                <a:gd name="T8" fmla="*/ 1 w 977"/>
                <a:gd name="T9" fmla="*/ 1 h 1023"/>
                <a:gd name="T10" fmla="*/ 1 w 977"/>
                <a:gd name="T11" fmla="*/ 1 h 1023"/>
                <a:gd name="T12" fmla="*/ 1 w 977"/>
                <a:gd name="T13" fmla="*/ 1 h 1023"/>
                <a:gd name="T14" fmla="*/ 1 w 977"/>
                <a:gd name="T15" fmla="*/ 1 h 1023"/>
                <a:gd name="T16" fmla="*/ 1 w 977"/>
                <a:gd name="T17" fmla="*/ 1 h 1023"/>
                <a:gd name="T18" fmla="*/ 1 w 977"/>
                <a:gd name="T19" fmla="*/ 1 h 1023"/>
                <a:gd name="T20" fmla="*/ 1 w 977"/>
                <a:gd name="T21" fmla="*/ 0 h 1023"/>
                <a:gd name="T22" fmla="*/ 1 w 977"/>
                <a:gd name="T23" fmla="*/ 1 h 1023"/>
                <a:gd name="T24" fmla="*/ 1 w 977"/>
                <a:gd name="T25" fmla="*/ 1 h 1023"/>
                <a:gd name="T26" fmla="*/ 1 w 977"/>
                <a:gd name="T27" fmla="*/ 1 h 1023"/>
                <a:gd name="T28" fmla="*/ 1 w 977"/>
                <a:gd name="T29" fmla="*/ 1 h 1023"/>
                <a:gd name="T30" fmla="*/ 1 w 977"/>
                <a:gd name="T31" fmla="*/ 1 h 1023"/>
                <a:gd name="T32" fmla="*/ 1 w 977"/>
                <a:gd name="T33" fmla="*/ 1 h 1023"/>
                <a:gd name="T34" fmla="*/ 1 w 977"/>
                <a:gd name="T35" fmla="*/ 1 h 1023"/>
                <a:gd name="T36" fmla="*/ 1 w 977"/>
                <a:gd name="T37" fmla="*/ 1 h 1023"/>
                <a:gd name="T38" fmla="*/ 1 w 977"/>
                <a:gd name="T39" fmla="*/ 1 h 1023"/>
                <a:gd name="T40" fmla="*/ 1 w 977"/>
                <a:gd name="T41" fmla="*/ 1 h 1023"/>
                <a:gd name="T42" fmla="*/ 1 w 977"/>
                <a:gd name="T43" fmla="*/ 1 h 1023"/>
                <a:gd name="T44" fmla="*/ 1 w 977"/>
                <a:gd name="T45" fmla="*/ 1 h 1023"/>
                <a:gd name="T46" fmla="*/ 1 w 977"/>
                <a:gd name="T47" fmla="*/ 1 h 1023"/>
                <a:gd name="T48" fmla="*/ 0 w 977"/>
                <a:gd name="T49" fmla="*/ 1 h 102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77"/>
                <a:gd name="T76" fmla="*/ 0 h 1023"/>
                <a:gd name="T77" fmla="*/ 977 w 977"/>
                <a:gd name="T78" fmla="*/ 1023 h 102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77" h="1023">
                  <a:moveTo>
                    <a:pt x="0" y="986"/>
                  </a:moveTo>
                  <a:lnTo>
                    <a:pt x="4" y="966"/>
                  </a:lnTo>
                  <a:lnTo>
                    <a:pt x="19" y="911"/>
                  </a:lnTo>
                  <a:lnTo>
                    <a:pt x="47" y="828"/>
                  </a:lnTo>
                  <a:lnTo>
                    <a:pt x="93" y="722"/>
                  </a:lnTo>
                  <a:lnTo>
                    <a:pt x="159" y="601"/>
                  </a:lnTo>
                  <a:lnTo>
                    <a:pt x="251" y="471"/>
                  </a:lnTo>
                  <a:lnTo>
                    <a:pt x="371" y="341"/>
                  </a:lnTo>
                  <a:lnTo>
                    <a:pt x="523" y="214"/>
                  </a:lnTo>
                  <a:lnTo>
                    <a:pt x="711" y="98"/>
                  </a:lnTo>
                  <a:lnTo>
                    <a:pt x="937" y="0"/>
                  </a:lnTo>
                  <a:lnTo>
                    <a:pt x="977" y="34"/>
                  </a:lnTo>
                  <a:lnTo>
                    <a:pt x="965" y="47"/>
                  </a:lnTo>
                  <a:lnTo>
                    <a:pt x="928" y="83"/>
                  </a:lnTo>
                  <a:lnTo>
                    <a:pt x="869" y="141"/>
                  </a:lnTo>
                  <a:lnTo>
                    <a:pt x="792" y="219"/>
                  </a:lnTo>
                  <a:lnTo>
                    <a:pt x="697" y="317"/>
                  </a:lnTo>
                  <a:lnTo>
                    <a:pt x="586" y="431"/>
                  </a:lnTo>
                  <a:lnTo>
                    <a:pt x="463" y="561"/>
                  </a:lnTo>
                  <a:lnTo>
                    <a:pt x="328" y="704"/>
                  </a:lnTo>
                  <a:lnTo>
                    <a:pt x="185" y="859"/>
                  </a:lnTo>
                  <a:lnTo>
                    <a:pt x="37" y="1023"/>
                  </a:lnTo>
                  <a:lnTo>
                    <a:pt x="1" y="986"/>
                  </a:lnTo>
                  <a:lnTo>
                    <a:pt x="0" y="986"/>
                  </a:lnTo>
                  <a:close/>
                </a:path>
              </a:pathLst>
            </a:custGeom>
            <a:solidFill>
              <a:srgbClr val="FF9A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51" name="Freeform 48"/>
            <p:cNvSpPr>
              <a:spLocks/>
            </p:cNvSpPr>
            <p:nvPr/>
          </p:nvSpPr>
          <p:spPr bwMode="auto">
            <a:xfrm rot="2163528">
              <a:off x="4269" y="1778"/>
              <a:ext cx="547" cy="577"/>
            </a:xfrm>
            <a:custGeom>
              <a:avLst/>
              <a:gdLst>
                <a:gd name="T0" fmla="*/ 0 w 972"/>
                <a:gd name="T1" fmla="*/ 1 h 1015"/>
                <a:gd name="T2" fmla="*/ 1 w 972"/>
                <a:gd name="T3" fmla="*/ 1 h 1015"/>
                <a:gd name="T4" fmla="*/ 1 w 972"/>
                <a:gd name="T5" fmla="*/ 1 h 1015"/>
                <a:gd name="T6" fmla="*/ 1 w 972"/>
                <a:gd name="T7" fmla="*/ 1 h 1015"/>
                <a:gd name="T8" fmla="*/ 1 w 972"/>
                <a:gd name="T9" fmla="*/ 1 h 1015"/>
                <a:gd name="T10" fmla="*/ 1 w 972"/>
                <a:gd name="T11" fmla="*/ 1 h 1015"/>
                <a:gd name="T12" fmla="*/ 1 w 972"/>
                <a:gd name="T13" fmla="*/ 1 h 1015"/>
                <a:gd name="T14" fmla="*/ 1 w 972"/>
                <a:gd name="T15" fmla="*/ 1 h 1015"/>
                <a:gd name="T16" fmla="*/ 1 w 972"/>
                <a:gd name="T17" fmla="*/ 1 h 1015"/>
                <a:gd name="T18" fmla="*/ 1 w 972"/>
                <a:gd name="T19" fmla="*/ 1 h 1015"/>
                <a:gd name="T20" fmla="*/ 1 w 972"/>
                <a:gd name="T21" fmla="*/ 0 h 1015"/>
                <a:gd name="T22" fmla="*/ 1 w 972"/>
                <a:gd name="T23" fmla="*/ 1 h 1015"/>
                <a:gd name="T24" fmla="*/ 1 w 972"/>
                <a:gd name="T25" fmla="*/ 1 h 1015"/>
                <a:gd name="T26" fmla="*/ 1 w 972"/>
                <a:gd name="T27" fmla="*/ 1 h 1015"/>
                <a:gd name="T28" fmla="*/ 1 w 972"/>
                <a:gd name="T29" fmla="*/ 1 h 1015"/>
                <a:gd name="T30" fmla="*/ 1 w 972"/>
                <a:gd name="T31" fmla="*/ 1 h 1015"/>
                <a:gd name="T32" fmla="*/ 1 w 972"/>
                <a:gd name="T33" fmla="*/ 1 h 1015"/>
                <a:gd name="T34" fmla="*/ 1 w 972"/>
                <a:gd name="T35" fmla="*/ 1 h 1015"/>
                <a:gd name="T36" fmla="*/ 1 w 972"/>
                <a:gd name="T37" fmla="*/ 1 h 1015"/>
                <a:gd name="T38" fmla="*/ 1 w 972"/>
                <a:gd name="T39" fmla="*/ 1 h 1015"/>
                <a:gd name="T40" fmla="*/ 1 w 972"/>
                <a:gd name="T41" fmla="*/ 1 h 1015"/>
                <a:gd name="T42" fmla="*/ 1 w 972"/>
                <a:gd name="T43" fmla="*/ 1 h 1015"/>
                <a:gd name="T44" fmla="*/ 0 w 972"/>
                <a:gd name="T45" fmla="*/ 1 h 1015"/>
                <a:gd name="T46" fmla="*/ 0 w 972"/>
                <a:gd name="T47" fmla="*/ 1 h 101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72"/>
                <a:gd name="T73" fmla="*/ 0 h 1015"/>
                <a:gd name="T74" fmla="*/ 972 w 972"/>
                <a:gd name="T75" fmla="*/ 1015 h 101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72" h="1015">
                  <a:moveTo>
                    <a:pt x="0" y="981"/>
                  </a:moveTo>
                  <a:lnTo>
                    <a:pt x="4" y="962"/>
                  </a:lnTo>
                  <a:lnTo>
                    <a:pt x="19" y="907"/>
                  </a:lnTo>
                  <a:lnTo>
                    <a:pt x="46" y="824"/>
                  </a:lnTo>
                  <a:lnTo>
                    <a:pt x="93" y="720"/>
                  </a:lnTo>
                  <a:lnTo>
                    <a:pt x="160" y="600"/>
                  </a:lnTo>
                  <a:lnTo>
                    <a:pt x="251" y="472"/>
                  </a:lnTo>
                  <a:lnTo>
                    <a:pt x="372" y="341"/>
                  </a:lnTo>
                  <a:lnTo>
                    <a:pt x="523" y="214"/>
                  </a:lnTo>
                  <a:lnTo>
                    <a:pt x="710" y="99"/>
                  </a:lnTo>
                  <a:lnTo>
                    <a:pt x="935" y="0"/>
                  </a:lnTo>
                  <a:lnTo>
                    <a:pt x="972" y="32"/>
                  </a:lnTo>
                  <a:lnTo>
                    <a:pt x="959" y="44"/>
                  </a:lnTo>
                  <a:lnTo>
                    <a:pt x="921" y="80"/>
                  </a:lnTo>
                  <a:lnTo>
                    <a:pt x="861" y="135"/>
                  </a:lnTo>
                  <a:lnTo>
                    <a:pt x="782" y="213"/>
                  </a:lnTo>
                  <a:lnTo>
                    <a:pt x="685" y="308"/>
                  </a:lnTo>
                  <a:lnTo>
                    <a:pt x="574" y="421"/>
                  </a:lnTo>
                  <a:lnTo>
                    <a:pt x="452" y="549"/>
                  </a:lnTo>
                  <a:lnTo>
                    <a:pt x="318" y="693"/>
                  </a:lnTo>
                  <a:lnTo>
                    <a:pt x="179" y="849"/>
                  </a:lnTo>
                  <a:lnTo>
                    <a:pt x="33" y="1015"/>
                  </a:lnTo>
                  <a:lnTo>
                    <a:pt x="0" y="981"/>
                  </a:lnTo>
                  <a:close/>
                </a:path>
              </a:pathLst>
            </a:custGeom>
            <a:solidFill>
              <a:srgbClr val="FF9DA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52" name="Freeform 49"/>
            <p:cNvSpPr>
              <a:spLocks/>
            </p:cNvSpPr>
            <p:nvPr/>
          </p:nvSpPr>
          <p:spPr bwMode="auto">
            <a:xfrm rot="2163528">
              <a:off x="4271" y="1779"/>
              <a:ext cx="542" cy="568"/>
            </a:xfrm>
            <a:custGeom>
              <a:avLst/>
              <a:gdLst>
                <a:gd name="T0" fmla="*/ 0 w 968"/>
                <a:gd name="T1" fmla="*/ 1 h 1008"/>
                <a:gd name="T2" fmla="*/ 1 w 968"/>
                <a:gd name="T3" fmla="*/ 1 h 1008"/>
                <a:gd name="T4" fmla="*/ 1 w 968"/>
                <a:gd name="T5" fmla="*/ 1 h 1008"/>
                <a:gd name="T6" fmla="*/ 1 w 968"/>
                <a:gd name="T7" fmla="*/ 1 h 1008"/>
                <a:gd name="T8" fmla="*/ 1 w 968"/>
                <a:gd name="T9" fmla="*/ 1 h 1008"/>
                <a:gd name="T10" fmla="*/ 1 w 968"/>
                <a:gd name="T11" fmla="*/ 1 h 1008"/>
                <a:gd name="T12" fmla="*/ 1 w 968"/>
                <a:gd name="T13" fmla="*/ 1 h 1008"/>
                <a:gd name="T14" fmla="*/ 1 w 968"/>
                <a:gd name="T15" fmla="*/ 1 h 1008"/>
                <a:gd name="T16" fmla="*/ 1 w 968"/>
                <a:gd name="T17" fmla="*/ 1 h 1008"/>
                <a:gd name="T18" fmla="*/ 1 w 968"/>
                <a:gd name="T19" fmla="*/ 1 h 1008"/>
                <a:gd name="T20" fmla="*/ 1 w 968"/>
                <a:gd name="T21" fmla="*/ 0 h 1008"/>
                <a:gd name="T22" fmla="*/ 1 w 968"/>
                <a:gd name="T23" fmla="*/ 1 h 1008"/>
                <a:gd name="T24" fmla="*/ 1 w 968"/>
                <a:gd name="T25" fmla="*/ 1 h 1008"/>
                <a:gd name="T26" fmla="*/ 1 w 968"/>
                <a:gd name="T27" fmla="*/ 1 h 1008"/>
                <a:gd name="T28" fmla="*/ 1 w 968"/>
                <a:gd name="T29" fmla="*/ 1 h 1008"/>
                <a:gd name="T30" fmla="*/ 1 w 968"/>
                <a:gd name="T31" fmla="*/ 1 h 1008"/>
                <a:gd name="T32" fmla="*/ 1 w 968"/>
                <a:gd name="T33" fmla="*/ 1 h 1008"/>
                <a:gd name="T34" fmla="*/ 1 w 968"/>
                <a:gd name="T35" fmla="*/ 1 h 1008"/>
                <a:gd name="T36" fmla="*/ 1 w 968"/>
                <a:gd name="T37" fmla="*/ 1 h 1008"/>
                <a:gd name="T38" fmla="*/ 1 w 968"/>
                <a:gd name="T39" fmla="*/ 1 h 1008"/>
                <a:gd name="T40" fmla="*/ 1 w 968"/>
                <a:gd name="T41" fmla="*/ 1 h 1008"/>
                <a:gd name="T42" fmla="*/ 1 w 968"/>
                <a:gd name="T43" fmla="*/ 1 h 1008"/>
                <a:gd name="T44" fmla="*/ 0 w 968"/>
                <a:gd name="T45" fmla="*/ 1 h 1008"/>
                <a:gd name="T46" fmla="*/ 0 w 968"/>
                <a:gd name="T47" fmla="*/ 1 h 1008"/>
                <a:gd name="T48" fmla="*/ 0 w 968"/>
                <a:gd name="T49" fmla="*/ 1 h 100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68"/>
                <a:gd name="T76" fmla="*/ 0 h 1008"/>
                <a:gd name="T77" fmla="*/ 968 w 968"/>
                <a:gd name="T78" fmla="*/ 1008 h 100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68" h="1008">
                  <a:moveTo>
                    <a:pt x="0" y="975"/>
                  </a:moveTo>
                  <a:lnTo>
                    <a:pt x="5" y="956"/>
                  </a:lnTo>
                  <a:lnTo>
                    <a:pt x="19" y="903"/>
                  </a:lnTo>
                  <a:lnTo>
                    <a:pt x="48" y="821"/>
                  </a:lnTo>
                  <a:lnTo>
                    <a:pt x="94" y="717"/>
                  </a:lnTo>
                  <a:lnTo>
                    <a:pt x="161" y="598"/>
                  </a:lnTo>
                  <a:lnTo>
                    <a:pt x="253" y="471"/>
                  </a:lnTo>
                  <a:lnTo>
                    <a:pt x="373" y="340"/>
                  </a:lnTo>
                  <a:lnTo>
                    <a:pt x="523" y="214"/>
                  </a:lnTo>
                  <a:lnTo>
                    <a:pt x="709" y="99"/>
                  </a:lnTo>
                  <a:lnTo>
                    <a:pt x="934" y="0"/>
                  </a:lnTo>
                  <a:lnTo>
                    <a:pt x="968" y="30"/>
                  </a:lnTo>
                  <a:lnTo>
                    <a:pt x="955" y="41"/>
                  </a:lnTo>
                  <a:lnTo>
                    <a:pt x="915" y="75"/>
                  </a:lnTo>
                  <a:lnTo>
                    <a:pt x="855" y="130"/>
                  </a:lnTo>
                  <a:lnTo>
                    <a:pt x="773" y="205"/>
                  </a:lnTo>
                  <a:lnTo>
                    <a:pt x="676" y="299"/>
                  </a:lnTo>
                  <a:lnTo>
                    <a:pt x="564" y="410"/>
                  </a:lnTo>
                  <a:lnTo>
                    <a:pt x="441" y="538"/>
                  </a:lnTo>
                  <a:lnTo>
                    <a:pt x="309" y="681"/>
                  </a:lnTo>
                  <a:lnTo>
                    <a:pt x="172" y="838"/>
                  </a:lnTo>
                  <a:lnTo>
                    <a:pt x="31" y="1008"/>
                  </a:lnTo>
                  <a:lnTo>
                    <a:pt x="0" y="976"/>
                  </a:lnTo>
                  <a:lnTo>
                    <a:pt x="0" y="975"/>
                  </a:lnTo>
                  <a:close/>
                </a:path>
              </a:pathLst>
            </a:custGeom>
            <a:solidFill>
              <a:srgbClr val="FFA0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53" name="Freeform 50"/>
            <p:cNvSpPr>
              <a:spLocks/>
            </p:cNvSpPr>
            <p:nvPr/>
          </p:nvSpPr>
          <p:spPr bwMode="auto">
            <a:xfrm rot="2163528">
              <a:off x="4276" y="1787"/>
              <a:ext cx="541" cy="563"/>
            </a:xfrm>
            <a:custGeom>
              <a:avLst/>
              <a:gdLst>
                <a:gd name="T0" fmla="*/ 0 w 964"/>
                <a:gd name="T1" fmla="*/ 1 h 999"/>
                <a:gd name="T2" fmla="*/ 1 w 964"/>
                <a:gd name="T3" fmla="*/ 1 h 999"/>
                <a:gd name="T4" fmla="*/ 1 w 964"/>
                <a:gd name="T5" fmla="*/ 1 h 999"/>
                <a:gd name="T6" fmla="*/ 1 w 964"/>
                <a:gd name="T7" fmla="*/ 1 h 999"/>
                <a:gd name="T8" fmla="*/ 1 w 964"/>
                <a:gd name="T9" fmla="*/ 1 h 999"/>
                <a:gd name="T10" fmla="*/ 1 w 964"/>
                <a:gd name="T11" fmla="*/ 1 h 999"/>
                <a:gd name="T12" fmla="*/ 1 w 964"/>
                <a:gd name="T13" fmla="*/ 1 h 999"/>
                <a:gd name="T14" fmla="*/ 1 w 964"/>
                <a:gd name="T15" fmla="*/ 1 h 999"/>
                <a:gd name="T16" fmla="*/ 1 w 964"/>
                <a:gd name="T17" fmla="*/ 1 h 999"/>
                <a:gd name="T18" fmla="*/ 1 w 964"/>
                <a:gd name="T19" fmla="*/ 1 h 999"/>
                <a:gd name="T20" fmla="*/ 1 w 964"/>
                <a:gd name="T21" fmla="*/ 0 h 999"/>
                <a:gd name="T22" fmla="*/ 1 w 964"/>
                <a:gd name="T23" fmla="*/ 1 h 999"/>
                <a:gd name="T24" fmla="*/ 1 w 964"/>
                <a:gd name="T25" fmla="*/ 1 h 999"/>
                <a:gd name="T26" fmla="*/ 1 w 964"/>
                <a:gd name="T27" fmla="*/ 1 h 999"/>
                <a:gd name="T28" fmla="*/ 1 w 964"/>
                <a:gd name="T29" fmla="*/ 1 h 999"/>
                <a:gd name="T30" fmla="*/ 1 w 964"/>
                <a:gd name="T31" fmla="*/ 1 h 999"/>
                <a:gd name="T32" fmla="*/ 1 w 964"/>
                <a:gd name="T33" fmla="*/ 1 h 999"/>
                <a:gd name="T34" fmla="*/ 1 w 964"/>
                <a:gd name="T35" fmla="*/ 1 h 999"/>
                <a:gd name="T36" fmla="*/ 1 w 964"/>
                <a:gd name="T37" fmla="*/ 1 h 999"/>
                <a:gd name="T38" fmla="*/ 1 w 964"/>
                <a:gd name="T39" fmla="*/ 1 h 999"/>
                <a:gd name="T40" fmla="*/ 1 w 964"/>
                <a:gd name="T41" fmla="*/ 1 h 999"/>
                <a:gd name="T42" fmla="*/ 1 w 964"/>
                <a:gd name="T43" fmla="*/ 1 h 999"/>
                <a:gd name="T44" fmla="*/ 1 w 964"/>
                <a:gd name="T45" fmla="*/ 1 h 999"/>
                <a:gd name="T46" fmla="*/ 1 w 964"/>
                <a:gd name="T47" fmla="*/ 1 h 999"/>
                <a:gd name="T48" fmla="*/ 0 w 964"/>
                <a:gd name="T49" fmla="*/ 1 h 99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64"/>
                <a:gd name="T76" fmla="*/ 0 h 999"/>
                <a:gd name="T77" fmla="*/ 964 w 964"/>
                <a:gd name="T78" fmla="*/ 999 h 99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64" h="999">
                  <a:moveTo>
                    <a:pt x="0" y="970"/>
                  </a:moveTo>
                  <a:lnTo>
                    <a:pt x="5" y="951"/>
                  </a:lnTo>
                  <a:lnTo>
                    <a:pt x="21" y="897"/>
                  </a:lnTo>
                  <a:lnTo>
                    <a:pt x="49" y="816"/>
                  </a:lnTo>
                  <a:lnTo>
                    <a:pt x="96" y="714"/>
                  </a:lnTo>
                  <a:lnTo>
                    <a:pt x="164" y="596"/>
                  </a:lnTo>
                  <a:lnTo>
                    <a:pt x="255" y="469"/>
                  </a:lnTo>
                  <a:lnTo>
                    <a:pt x="375" y="340"/>
                  </a:lnTo>
                  <a:lnTo>
                    <a:pt x="525" y="215"/>
                  </a:lnTo>
                  <a:lnTo>
                    <a:pt x="709" y="98"/>
                  </a:lnTo>
                  <a:lnTo>
                    <a:pt x="932" y="0"/>
                  </a:lnTo>
                  <a:lnTo>
                    <a:pt x="964" y="27"/>
                  </a:lnTo>
                  <a:lnTo>
                    <a:pt x="950" y="38"/>
                  </a:lnTo>
                  <a:lnTo>
                    <a:pt x="910" y="70"/>
                  </a:lnTo>
                  <a:lnTo>
                    <a:pt x="848" y="123"/>
                  </a:lnTo>
                  <a:lnTo>
                    <a:pt x="765" y="197"/>
                  </a:lnTo>
                  <a:lnTo>
                    <a:pt x="665" y="289"/>
                  </a:lnTo>
                  <a:lnTo>
                    <a:pt x="553" y="398"/>
                  </a:lnTo>
                  <a:lnTo>
                    <a:pt x="431" y="525"/>
                  </a:lnTo>
                  <a:lnTo>
                    <a:pt x="299" y="668"/>
                  </a:lnTo>
                  <a:lnTo>
                    <a:pt x="165" y="827"/>
                  </a:lnTo>
                  <a:lnTo>
                    <a:pt x="29" y="999"/>
                  </a:lnTo>
                  <a:lnTo>
                    <a:pt x="2" y="970"/>
                  </a:lnTo>
                  <a:lnTo>
                    <a:pt x="0" y="970"/>
                  </a:lnTo>
                  <a:close/>
                </a:path>
              </a:pathLst>
            </a:custGeom>
            <a:solidFill>
              <a:srgbClr val="FFA2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54" name="Freeform 51"/>
            <p:cNvSpPr>
              <a:spLocks/>
            </p:cNvSpPr>
            <p:nvPr/>
          </p:nvSpPr>
          <p:spPr bwMode="auto">
            <a:xfrm rot="2163528">
              <a:off x="4272" y="1785"/>
              <a:ext cx="539" cy="558"/>
            </a:xfrm>
            <a:custGeom>
              <a:avLst/>
              <a:gdLst>
                <a:gd name="T0" fmla="*/ 0 w 959"/>
                <a:gd name="T1" fmla="*/ 1 h 991"/>
                <a:gd name="T2" fmla="*/ 1 w 959"/>
                <a:gd name="T3" fmla="*/ 1 h 991"/>
                <a:gd name="T4" fmla="*/ 1 w 959"/>
                <a:gd name="T5" fmla="*/ 1 h 991"/>
                <a:gd name="T6" fmla="*/ 1 w 959"/>
                <a:gd name="T7" fmla="*/ 1 h 991"/>
                <a:gd name="T8" fmla="*/ 1 w 959"/>
                <a:gd name="T9" fmla="*/ 1 h 991"/>
                <a:gd name="T10" fmla="*/ 1 w 959"/>
                <a:gd name="T11" fmla="*/ 1 h 991"/>
                <a:gd name="T12" fmla="*/ 1 w 959"/>
                <a:gd name="T13" fmla="*/ 1 h 991"/>
                <a:gd name="T14" fmla="*/ 1 w 959"/>
                <a:gd name="T15" fmla="*/ 1 h 991"/>
                <a:gd name="T16" fmla="*/ 1 w 959"/>
                <a:gd name="T17" fmla="*/ 1 h 991"/>
                <a:gd name="T18" fmla="*/ 1 w 959"/>
                <a:gd name="T19" fmla="*/ 1 h 991"/>
                <a:gd name="T20" fmla="*/ 1 w 959"/>
                <a:gd name="T21" fmla="*/ 0 h 991"/>
                <a:gd name="T22" fmla="*/ 1 w 959"/>
                <a:gd name="T23" fmla="*/ 1 h 991"/>
                <a:gd name="T24" fmla="*/ 1 w 959"/>
                <a:gd name="T25" fmla="*/ 1 h 991"/>
                <a:gd name="T26" fmla="*/ 1 w 959"/>
                <a:gd name="T27" fmla="*/ 1 h 991"/>
                <a:gd name="T28" fmla="*/ 1 w 959"/>
                <a:gd name="T29" fmla="*/ 1 h 991"/>
                <a:gd name="T30" fmla="*/ 1 w 959"/>
                <a:gd name="T31" fmla="*/ 1 h 991"/>
                <a:gd name="T32" fmla="*/ 1 w 959"/>
                <a:gd name="T33" fmla="*/ 1 h 991"/>
                <a:gd name="T34" fmla="*/ 1 w 959"/>
                <a:gd name="T35" fmla="*/ 1 h 991"/>
                <a:gd name="T36" fmla="*/ 1 w 959"/>
                <a:gd name="T37" fmla="*/ 1 h 991"/>
                <a:gd name="T38" fmla="*/ 1 w 959"/>
                <a:gd name="T39" fmla="*/ 1 h 991"/>
                <a:gd name="T40" fmla="*/ 1 w 959"/>
                <a:gd name="T41" fmla="*/ 1 h 991"/>
                <a:gd name="T42" fmla="*/ 1 w 959"/>
                <a:gd name="T43" fmla="*/ 1 h 991"/>
                <a:gd name="T44" fmla="*/ 1 w 959"/>
                <a:gd name="T45" fmla="*/ 1 h 991"/>
                <a:gd name="T46" fmla="*/ 1 w 959"/>
                <a:gd name="T47" fmla="*/ 1 h 991"/>
                <a:gd name="T48" fmla="*/ 0 w 959"/>
                <a:gd name="T49" fmla="*/ 1 h 99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59"/>
                <a:gd name="T76" fmla="*/ 0 h 991"/>
                <a:gd name="T77" fmla="*/ 959 w 959"/>
                <a:gd name="T78" fmla="*/ 991 h 99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59" h="991">
                  <a:moveTo>
                    <a:pt x="0" y="964"/>
                  </a:moveTo>
                  <a:lnTo>
                    <a:pt x="4" y="946"/>
                  </a:lnTo>
                  <a:lnTo>
                    <a:pt x="20" y="893"/>
                  </a:lnTo>
                  <a:lnTo>
                    <a:pt x="50" y="813"/>
                  </a:lnTo>
                  <a:lnTo>
                    <a:pt x="96" y="711"/>
                  </a:lnTo>
                  <a:lnTo>
                    <a:pt x="164" y="594"/>
                  </a:lnTo>
                  <a:lnTo>
                    <a:pt x="256" y="468"/>
                  </a:lnTo>
                  <a:lnTo>
                    <a:pt x="375" y="340"/>
                  </a:lnTo>
                  <a:lnTo>
                    <a:pt x="525" y="215"/>
                  </a:lnTo>
                  <a:lnTo>
                    <a:pt x="709" y="100"/>
                  </a:lnTo>
                  <a:lnTo>
                    <a:pt x="930" y="0"/>
                  </a:lnTo>
                  <a:lnTo>
                    <a:pt x="959" y="24"/>
                  </a:lnTo>
                  <a:lnTo>
                    <a:pt x="944" y="35"/>
                  </a:lnTo>
                  <a:lnTo>
                    <a:pt x="904" y="67"/>
                  </a:lnTo>
                  <a:lnTo>
                    <a:pt x="840" y="118"/>
                  </a:lnTo>
                  <a:lnTo>
                    <a:pt x="755" y="189"/>
                  </a:lnTo>
                  <a:lnTo>
                    <a:pt x="655" y="279"/>
                  </a:lnTo>
                  <a:lnTo>
                    <a:pt x="542" y="388"/>
                  </a:lnTo>
                  <a:lnTo>
                    <a:pt x="419" y="514"/>
                  </a:lnTo>
                  <a:lnTo>
                    <a:pt x="289" y="656"/>
                  </a:lnTo>
                  <a:lnTo>
                    <a:pt x="157" y="817"/>
                  </a:lnTo>
                  <a:lnTo>
                    <a:pt x="26" y="991"/>
                  </a:lnTo>
                  <a:lnTo>
                    <a:pt x="1" y="965"/>
                  </a:lnTo>
                  <a:lnTo>
                    <a:pt x="0" y="964"/>
                  </a:lnTo>
                  <a:close/>
                </a:path>
              </a:pathLst>
            </a:custGeom>
            <a:solidFill>
              <a:srgbClr val="FFA5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55" name="Freeform 52"/>
            <p:cNvSpPr>
              <a:spLocks/>
            </p:cNvSpPr>
            <p:nvPr/>
          </p:nvSpPr>
          <p:spPr bwMode="auto">
            <a:xfrm rot="2163528">
              <a:off x="4278" y="1789"/>
              <a:ext cx="538" cy="554"/>
            </a:xfrm>
            <a:custGeom>
              <a:avLst/>
              <a:gdLst>
                <a:gd name="T0" fmla="*/ 0 w 954"/>
                <a:gd name="T1" fmla="*/ 1 h 985"/>
                <a:gd name="T2" fmla="*/ 1 w 954"/>
                <a:gd name="T3" fmla="*/ 1 h 985"/>
                <a:gd name="T4" fmla="*/ 1 w 954"/>
                <a:gd name="T5" fmla="*/ 1 h 985"/>
                <a:gd name="T6" fmla="*/ 1 w 954"/>
                <a:gd name="T7" fmla="*/ 1 h 985"/>
                <a:gd name="T8" fmla="*/ 1 w 954"/>
                <a:gd name="T9" fmla="*/ 1 h 985"/>
                <a:gd name="T10" fmla="*/ 1 w 954"/>
                <a:gd name="T11" fmla="*/ 1 h 985"/>
                <a:gd name="T12" fmla="*/ 1 w 954"/>
                <a:gd name="T13" fmla="*/ 1 h 985"/>
                <a:gd name="T14" fmla="*/ 1 w 954"/>
                <a:gd name="T15" fmla="*/ 1 h 985"/>
                <a:gd name="T16" fmla="*/ 1 w 954"/>
                <a:gd name="T17" fmla="*/ 1 h 985"/>
                <a:gd name="T18" fmla="*/ 1 w 954"/>
                <a:gd name="T19" fmla="*/ 1 h 985"/>
                <a:gd name="T20" fmla="*/ 1 w 954"/>
                <a:gd name="T21" fmla="*/ 0 h 985"/>
                <a:gd name="T22" fmla="*/ 1 w 954"/>
                <a:gd name="T23" fmla="*/ 1 h 985"/>
                <a:gd name="T24" fmla="*/ 1 w 954"/>
                <a:gd name="T25" fmla="*/ 1 h 985"/>
                <a:gd name="T26" fmla="*/ 1 w 954"/>
                <a:gd name="T27" fmla="*/ 1 h 985"/>
                <a:gd name="T28" fmla="*/ 1 w 954"/>
                <a:gd name="T29" fmla="*/ 1 h 985"/>
                <a:gd name="T30" fmla="*/ 1 w 954"/>
                <a:gd name="T31" fmla="*/ 1 h 985"/>
                <a:gd name="T32" fmla="*/ 1 w 954"/>
                <a:gd name="T33" fmla="*/ 1 h 985"/>
                <a:gd name="T34" fmla="*/ 1 w 954"/>
                <a:gd name="T35" fmla="*/ 1 h 985"/>
                <a:gd name="T36" fmla="*/ 1 w 954"/>
                <a:gd name="T37" fmla="*/ 1 h 985"/>
                <a:gd name="T38" fmla="*/ 1 w 954"/>
                <a:gd name="T39" fmla="*/ 1 h 985"/>
                <a:gd name="T40" fmla="*/ 1 w 954"/>
                <a:gd name="T41" fmla="*/ 1 h 985"/>
                <a:gd name="T42" fmla="*/ 1 w 954"/>
                <a:gd name="T43" fmla="*/ 1 h 985"/>
                <a:gd name="T44" fmla="*/ 0 w 954"/>
                <a:gd name="T45" fmla="*/ 1 h 985"/>
                <a:gd name="T46" fmla="*/ 0 w 954"/>
                <a:gd name="T47" fmla="*/ 1 h 98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54"/>
                <a:gd name="T73" fmla="*/ 0 h 985"/>
                <a:gd name="T74" fmla="*/ 954 w 954"/>
                <a:gd name="T75" fmla="*/ 985 h 98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54" h="985">
                  <a:moveTo>
                    <a:pt x="0" y="960"/>
                  </a:moveTo>
                  <a:lnTo>
                    <a:pt x="5" y="941"/>
                  </a:lnTo>
                  <a:lnTo>
                    <a:pt x="20" y="888"/>
                  </a:lnTo>
                  <a:lnTo>
                    <a:pt x="50" y="810"/>
                  </a:lnTo>
                  <a:lnTo>
                    <a:pt x="96" y="709"/>
                  </a:lnTo>
                  <a:lnTo>
                    <a:pt x="164" y="592"/>
                  </a:lnTo>
                  <a:lnTo>
                    <a:pt x="256" y="468"/>
                  </a:lnTo>
                  <a:lnTo>
                    <a:pt x="375" y="340"/>
                  </a:lnTo>
                  <a:lnTo>
                    <a:pt x="524" y="216"/>
                  </a:lnTo>
                  <a:lnTo>
                    <a:pt x="708" y="100"/>
                  </a:lnTo>
                  <a:lnTo>
                    <a:pt x="928" y="0"/>
                  </a:lnTo>
                  <a:lnTo>
                    <a:pt x="954" y="22"/>
                  </a:lnTo>
                  <a:lnTo>
                    <a:pt x="939" y="33"/>
                  </a:lnTo>
                  <a:lnTo>
                    <a:pt x="897" y="62"/>
                  </a:lnTo>
                  <a:lnTo>
                    <a:pt x="832" y="112"/>
                  </a:lnTo>
                  <a:lnTo>
                    <a:pt x="746" y="181"/>
                  </a:lnTo>
                  <a:lnTo>
                    <a:pt x="643" y="270"/>
                  </a:lnTo>
                  <a:lnTo>
                    <a:pt x="530" y="377"/>
                  </a:lnTo>
                  <a:lnTo>
                    <a:pt x="406" y="502"/>
                  </a:lnTo>
                  <a:lnTo>
                    <a:pt x="279" y="645"/>
                  </a:lnTo>
                  <a:lnTo>
                    <a:pt x="150" y="806"/>
                  </a:lnTo>
                  <a:lnTo>
                    <a:pt x="23" y="985"/>
                  </a:lnTo>
                  <a:lnTo>
                    <a:pt x="0" y="960"/>
                  </a:lnTo>
                  <a:close/>
                </a:path>
              </a:pathLst>
            </a:custGeom>
            <a:solidFill>
              <a:srgbClr val="FFA8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56" name="Freeform 53"/>
            <p:cNvSpPr>
              <a:spLocks/>
            </p:cNvSpPr>
            <p:nvPr/>
          </p:nvSpPr>
          <p:spPr bwMode="auto">
            <a:xfrm rot="2163528">
              <a:off x="4277" y="1785"/>
              <a:ext cx="535" cy="549"/>
            </a:xfrm>
            <a:custGeom>
              <a:avLst/>
              <a:gdLst>
                <a:gd name="T0" fmla="*/ 0 w 950"/>
                <a:gd name="T1" fmla="*/ 1 h 976"/>
                <a:gd name="T2" fmla="*/ 1 w 950"/>
                <a:gd name="T3" fmla="*/ 1 h 976"/>
                <a:gd name="T4" fmla="*/ 1 w 950"/>
                <a:gd name="T5" fmla="*/ 1 h 976"/>
                <a:gd name="T6" fmla="*/ 1 w 950"/>
                <a:gd name="T7" fmla="*/ 1 h 976"/>
                <a:gd name="T8" fmla="*/ 1 w 950"/>
                <a:gd name="T9" fmla="*/ 1 h 976"/>
                <a:gd name="T10" fmla="*/ 1 w 950"/>
                <a:gd name="T11" fmla="*/ 1 h 976"/>
                <a:gd name="T12" fmla="*/ 1 w 950"/>
                <a:gd name="T13" fmla="*/ 1 h 976"/>
                <a:gd name="T14" fmla="*/ 1 w 950"/>
                <a:gd name="T15" fmla="*/ 1 h 976"/>
                <a:gd name="T16" fmla="*/ 1 w 950"/>
                <a:gd name="T17" fmla="*/ 1 h 976"/>
                <a:gd name="T18" fmla="*/ 1 w 950"/>
                <a:gd name="T19" fmla="*/ 1 h 976"/>
                <a:gd name="T20" fmla="*/ 1 w 950"/>
                <a:gd name="T21" fmla="*/ 0 h 976"/>
                <a:gd name="T22" fmla="*/ 1 w 950"/>
                <a:gd name="T23" fmla="*/ 1 h 976"/>
                <a:gd name="T24" fmla="*/ 1 w 950"/>
                <a:gd name="T25" fmla="*/ 1 h 976"/>
                <a:gd name="T26" fmla="*/ 1 w 950"/>
                <a:gd name="T27" fmla="*/ 1 h 976"/>
                <a:gd name="T28" fmla="*/ 1 w 950"/>
                <a:gd name="T29" fmla="*/ 1 h 976"/>
                <a:gd name="T30" fmla="*/ 1 w 950"/>
                <a:gd name="T31" fmla="*/ 1 h 976"/>
                <a:gd name="T32" fmla="*/ 1 w 950"/>
                <a:gd name="T33" fmla="*/ 1 h 976"/>
                <a:gd name="T34" fmla="*/ 1 w 950"/>
                <a:gd name="T35" fmla="*/ 1 h 976"/>
                <a:gd name="T36" fmla="*/ 1 w 950"/>
                <a:gd name="T37" fmla="*/ 1 h 976"/>
                <a:gd name="T38" fmla="*/ 1 w 950"/>
                <a:gd name="T39" fmla="*/ 1 h 976"/>
                <a:gd name="T40" fmla="*/ 1 w 950"/>
                <a:gd name="T41" fmla="*/ 1 h 976"/>
                <a:gd name="T42" fmla="*/ 1 w 950"/>
                <a:gd name="T43" fmla="*/ 1 h 976"/>
                <a:gd name="T44" fmla="*/ 0 w 950"/>
                <a:gd name="T45" fmla="*/ 1 h 976"/>
                <a:gd name="T46" fmla="*/ 0 w 950"/>
                <a:gd name="T47" fmla="*/ 1 h 97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50"/>
                <a:gd name="T73" fmla="*/ 0 h 976"/>
                <a:gd name="T74" fmla="*/ 950 w 950"/>
                <a:gd name="T75" fmla="*/ 976 h 97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50" h="976">
                  <a:moveTo>
                    <a:pt x="0" y="953"/>
                  </a:moveTo>
                  <a:lnTo>
                    <a:pt x="5" y="935"/>
                  </a:lnTo>
                  <a:lnTo>
                    <a:pt x="20" y="883"/>
                  </a:lnTo>
                  <a:lnTo>
                    <a:pt x="50" y="805"/>
                  </a:lnTo>
                  <a:lnTo>
                    <a:pt x="98" y="705"/>
                  </a:lnTo>
                  <a:lnTo>
                    <a:pt x="166" y="591"/>
                  </a:lnTo>
                  <a:lnTo>
                    <a:pt x="257" y="466"/>
                  </a:lnTo>
                  <a:lnTo>
                    <a:pt x="377" y="340"/>
                  </a:lnTo>
                  <a:lnTo>
                    <a:pt x="526" y="215"/>
                  </a:lnTo>
                  <a:lnTo>
                    <a:pt x="708" y="100"/>
                  </a:lnTo>
                  <a:lnTo>
                    <a:pt x="926" y="0"/>
                  </a:lnTo>
                  <a:lnTo>
                    <a:pt x="950" y="19"/>
                  </a:lnTo>
                  <a:lnTo>
                    <a:pt x="934" y="28"/>
                  </a:lnTo>
                  <a:lnTo>
                    <a:pt x="891" y="58"/>
                  </a:lnTo>
                  <a:lnTo>
                    <a:pt x="823" y="106"/>
                  </a:lnTo>
                  <a:lnTo>
                    <a:pt x="737" y="173"/>
                  </a:lnTo>
                  <a:lnTo>
                    <a:pt x="634" y="259"/>
                  </a:lnTo>
                  <a:lnTo>
                    <a:pt x="518" y="365"/>
                  </a:lnTo>
                  <a:lnTo>
                    <a:pt x="396" y="490"/>
                  </a:lnTo>
                  <a:lnTo>
                    <a:pt x="269" y="632"/>
                  </a:lnTo>
                  <a:lnTo>
                    <a:pt x="143" y="795"/>
                  </a:lnTo>
                  <a:lnTo>
                    <a:pt x="20" y="976"/>
                  </a:lnTo>
                  <a:lnTo>
                    <a:pt x="0" y="953"/>
                  </a:lnTo>
                  <a:close/>
                </a:path>
              </a:pathLst>
            </a:custGeom>
            <a:solidFill>
              <a:srgbClr val="FFAAA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57" name="Freeform 54"/>
            <p:cNvSpPr>
              <a:spLocks/>
            </p:cNvSpPr>
            <p:nvPr/>
          </p:nvSpPr>
          <p:spPr bwMode="auto">
            <a:xfrm rot="2163528">
              <a:off x="4279" y="1792"/>
              <a:ext cx="534" cy="545"/>
            </a:xfrm>
            <a:custGeom>
              <a:avLst/>
              <a:gdLst>
                <a:gd name="T0" fmla="*/ 0 w 945"/>
                <a:gd name="T1" fmla="*/ 1 h 969"/>
                <a:gd name="T2" fmla="*/ 1 w 945"/>
                <a:gd name="T3" fmla="*/ 1 h 969"/>
                <a:gd name="T4" fmla="*/ 1 w 945"/>
                <a:gd name="T5" fmla="*/ 1 h 969"/>
                <a:gd name="T6" fmla="*/ 1 w 945"/>
                <a:gd name="T7" fmla="*/ 1 h 969"/>
                <a:gd name="T8" fmla="*/ 1 w 945"/>
                <a:gd name="T9" fmla="*/ 1 h 969"/>
                <a:gd name="T10" fmla="*/ 1 w 945"/>
                <a:gd name="T11" fmla="*/ 1 h 969"/>
                <a:gd name="T12" fmla="*/ 1 w 945"/>
                <a:gd name="T13" fmla="*/ 1 h 969"/>
                <a:gd name="T14" fmla="*/ 1 w 945"/>
                <a:gd name="T15" fmla="*/ 1 h 969"/>
                <a:gd name="T16" fmla="*/ 1 w 945"/>
                <a:gd name="T17" fmla="*/ 1 h 969"/>
                <a:gd name="T18" fmla="*/ 1 w 945"/>
                <a:gd name="T19" fmla="*/ 1 h 969"/>
                <a:gd name="T20" fmla="*/ 1 w 945"/>
                <a:gd name="T21" fmla="*/ 0 h 969"/>
                <a:gd name="T22" fmla="*/ 1 w 945"/>
                <a:gd name="T23" fmla="*/ 1 h 969"/>
                <a:gd name="T24" fmla="*/ 1 w 945"/>
                <a:gd name="T25" fmla="*/ 1 h 969"/>
                <a:gd name="T26" fmla="*/ 1 w 945"/>
                <a:gd name="T27" fmla="*/ 1 h 969"/>
                <a:gd name="T28" fmla="*/ 1 w 945"/>
                <a:gd name="T29" fmla="*/ 1 h 969"/>
                <a:gd name="T30" fmla="*/ 1 w 945"/>
                <a:gd name="T31" fmla="*/ 1 h 969"/>
                <a:gd name="T32" fmla="*/ 1 w 945"/>
                <a:gd name="T33" fmla="*/ 1 h 969"/>
                <a:gd name="T34" fmla="*/ 1 w 945"/>
                <a:gd name="T35" fmla="*/ 1 h 969"/>
                <a:gd name="T36" fmla="*/ 1 w 945"/>
                <a:gd name="T37" fmla="*/ 1 h 969"/>
                <a:gd name="T38" fmla="*/ 1 w 945"/>
                <a:gd name="T39" fmla="*/ 1 h 969"/>
                <a:gd name="T40" fmla="*/ 1 w 945"/>
                <a:gd name="T41" fmla="*/ 1 h 969"/>
                <a:gd name="T42" fmla="*/ 1 w 945"/>
                <a:gd name="T43" fmla="*/ 1 h 969"/>
                <a:gd name="T44" fmla="*/ 1 w 945"/>
                <a:gd name="T45" fmla="*/ 1 h 969"/>
                <a:gd name="T46" fmla="*/ 1 w 945"/>
                <a:gd name="T47" fmla="*/ 1 h 969"/>
                <a:gd name="T48" fmla="*/ 0 w 945"/>
                <a:gd name="T49" fmla="*/ 1 h 9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45"/>
                <a:gd name="T76" fmla="*/ 0 h 969"/>
                <a:gd name="T77" fmla="*/ 945 w 945"/>
                <a:gd name="T78" fmla="*/ 969 h 9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45" h="969">
                  <a:moveTo>
                    <a:pt x="0" y="948"/>
                  </a:moveTo>
                  <a:lnTo>
                    <a:pt x="5" y="930"/>
                  </a:lnTo>
                  <a:lnTo>
                    <a:pt x="22" y="880"/>
                  </a:lnTo>
                  <a:lnTo>
                    <a:pt x="52" y="801"/>
                  </a:lnTo>
                  <a:lnTo>
                    <a:pt x="99" y="703"/>
                  </a:lnTo>
                  <a:lnTo>
                    <a:pt x="167" y="589"/>
                  </a:lnTo>
                  <a:lnTo>
                    <a:pt x="260" y="466"/>
                  </a:lnTo>
                  <a:lnTo>
                    <a:pt x="378" y="339"/>
                  </a:lnTo>
                  <a:lnTo>
                    <a:pt x="527" y="215"/>
                  </a:lnTo>
                  <a:lnTo>
                    <a:pt x="708" y="100"/>
                  </a:lnTo>
                  <a:lnTo>
                    <a:pt x="925" y="0"/>
                  </a:lnTo>
                  <a:lnTo>
                    <a:pt x="945" y="17"/>
                  </a:lnTo>
                  <a:lnTo>
                    <a:pt x="930" y="26"/>
                  </a:lnTo>
                  <a:lnTo>
                    <a:pt x="886" y="54"/>
                  </a:lnTo>
                  <a:lnTo>
                    <a:pt x="817" y="100"/>
                  </a:lnTo>
                  <a:lnTo>
                    <a:pt x="728" y="165"/>
                  </a:lnTo>
                  <a:lnTo>
                    <a:pt x="623" y="250"/>
                  </a:lnTo>
                  <a:lnTo>
                    <a:pt x="508" y="354"/>
                  </a:lnTo>
                  <a:lnTo>
                    <a:pt x="385" y="478"/>
                  </a:lnTo>
                  <a:lnTo>
                    <a:pt x="260" y="621"/>
                  </a:lnTo>
                  <a:lnTo>
                    <a:pt x="136" y="785"/>
                  </a:lnTo>
                  <a:lnTo>
                    <a:pt x="18" y="969"/>
                  </a:lnTo>
                  <a:lnTo>
                    <a:pt x="1" y="949"/>
                  </a:lnTo>
                  <a:lnTo>
                    <a:pt x="0" y="948"/>
                  </a:lnTo>
                  <a:close/>
                </a:path>
              </a:pathLst>
            </a:custGeom>
            <a:solidFill>
              <a:srgbClr val="FFAD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58" name="Freeform 55"/>
            <p:cNvSpPr>
              <a:spLocks/>
            </p:cNvSpPr>
            <p:nvPr/>
          </p:nvSpPr>
          <p:spPr bwMode="auto">
            <a:xfrm rot="2163528">
              <a:off x="4284" y="1791"/>
              <a:ext cx="525" cy="542"/>
            </a:xfrm>
            <a:custGeom>
              <a:avLst/>
              <a:gdLst>
                <a:gd name="T0" fmla="*/ 0 w 942"/>
                <a:gd name="T1" fmla="*/ 1 h 962"/>
                <a:gd name="T2" fmla="*/ 1 w 942"/>
                <a:gd name="T3" fmla="*/ 1 h 962"/>
                <a:gd name="T4" fmla="*/ 1 w 942"/>
                <a:gd name="T5" fmla="*/ 1 h 962"/>
                <a:gd name="T6" fmla="*/ 1 w 942"/>
                <a:gd name="T7" fmla="*/ 1 h 962"/>
                <a:gd name="T8" fmla="*/ 1 w 942"/>
                <a:gd name="T9" fmla="*/ 1 h 962"/>
                <a:gd name="T10" fmla="*/ 1 w 942"/>
                <a:gd name="T11" fmla="*/ 1 h 962"/>
                <a:gd name="T12" fmla="*/ 1 w 942"/>
                <a:gd name="T13" fmla="*/ 1 h 962"/>
                <a:gd name="T14" fmla="*/ 1 w 942"/>
                <a:gd name="T15" fmla="*/ 1 h 962"/>
                <a:gd name="T16" fmla="*/ 1 w 942"/>
                <a:gd name="T17" fmla="*/ 1 h 962"/>
                <a:gd name="T18" fmla="*/ 1 w 942"/>
                <a:gd name="T19" fmla="*/ 1 h 962"/>
                <a:gd name="T20" fmla="*/ 1 w 942"/>
                <a:gd name="T21" fmla="*/ 0 h 962"/>
                <a:gd name="T22" fmla="*/ 1 w 942"/>
                <a:gd name="T23" fmla="*/ 1 h 962"/>
                <a:gd name="T24" fmla="*/ 1 w 942"/>
                <a:gd name="T25" fmla="*/ 1 h 962"/>
                <a:gd name="T26" fmla="*/ 1 w 942"/>
                <a:gd name="T27" fmla="*/ 1 h 962"/>
                <a:gd name="T28" fmla="*/ 1 w 942"/>
                <a:gd name="T29" fmla="*/ 1 h 962"/>
                <a:gd name="T30" fmla="*/ 1 w 942"/>
                <a:gd name="T31" fmla="*/ 1 h 962"/>
                <a:gd name="T32" fmla="*/ 1 w 942"/>
                <a:gd name="T33" fmla="*/ 1 h 962"/>
                <a:gd name="T34" fmla="*/ 1 w 942"/>
                <a:gd name="T35" fmla="*/ 1 h 962"/>
                <a:gd name="T36" fmla="*/ 1 w 942"/>
                <a:gd name="T37" fmla="*/ 1 h 962"/>
                <a:gd name="T38" fmla="*/ 1 w 942"/>
                <a:gd name="T39" fmla="*/ 1 h 962"/>
                <a:gd name="T40" fmla="*/ 1 w 942"/>
                <a:gd name="T41" fmla="*/ 1 h 962"/>
                <a:gd name="T42" fmla="*/ 1 w 942"/>
                <a:gd name="T43" fmla="*/ 1 h 962"/>
                <a:gd name="T44" fmla="*/ 1 w 942"/>
                <a:gd name="T45" fmla="*/ 1 h 962"/>
                <a:gd name="T46" fmla="*/ 1 w 942"/>
                <a:gd name="T47" fmla="*/ 1 h 962"/>
                <a:gd name="T48" fmla="*/ 0 w 942"/>
                <a:gd name="T49" fmla="*/ 1 h 9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42"/>
                <a:gd name="T76" fmla="*/ 0 h 962"/>
                <a:gd name="T77" fmla="*/ 942 w 942"/>
                <a:gd name="T78" fmla="*/ 962 h 9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42" h="962">
                  <a:moveTo>
                    <a:pt x="0" y="944"/>
                  </a:moveTo>
                  <a:lnTo>
                    <a:pt x="6" y="926"/>
                  </a:lnTo>
                  <a:lnTo>
                    <a:pt x="22" y="876"/>
                  </a:lnTo>
                  <a:lnTo>
                    <a:pt x="53" y="799"/>
                  </a:lnTo>
                  <a:lnTo>
                    <a:pt x="101" y="701"/>
                  </a:lnTo>
                  <a:lnTo>
                    <a:pt x="170" y="589"/>
                  </a:lnTo>
                  <a:lnTo>
                    <a:pt x="261" y="466"/>
                  </a:lnTo>
                  <a:lnTo>
                    <a:pt x="379" y="340"/>
                  </a:lnTo>
                  <a:lnTo>
                    <a:pt x="527" y="217"/>
                  </a:lnTo>
                  <a:lnTo>
                    <a:pt x="708" y="103"/>
                  </a:lnTo>
                  <a:lnTo>
                    <a:pt x="924" y="0"/>
                  </a:lnTo>
                  <a:lnTo>
                    <a:pt x="942" y="16"/>
                  </a:lnTo>
                  <a:lnTo>
                    <a:pt x="925" y="24"/>
                  </a:lnTo>
                  <a:lnTo>
                    <a:pt x="880" y="50"/>
                  </a:lnTo>
                  <a:lnTo>
                    <a:pt x="810" y="95"/>
                  </a:lnTo>
                  <a:lnTo>
                    <a:pt x="719" y="160"/>
                  </a:lnTo>
                  <a:lnTo>
                    <a:pt x="614" y="242"/>
                  </a:lnTo>
                  <a:lnTo>
                    <a:pt x="497" y="344"/>
                  </a:lnTo>
                  <a:lnTo>
                    <a:pt x="375" y="468"/>
                  </a:lnTo>
                  <a:lnTo>
                    <a:pt x="251" y="610"/>
                  </a:lnTo>
                  <a:lnTo>
                    <a:pt x="129" y="775"/>
                  </a:lnTo>
                  <a:lnTo>
                    <a:pt x="16" y="962"/>
                  </a:lnTo>
                  <a:lnTo>
                    <a:pt x="2" y="944"/>
                  </a:lnTo>
                  <a:lnTo>
                    <a:pt x="0" y="944"/>
                  </a:lnTo>
                  <a:close/>
                </a:path>
              </a:pathLst>
            </a:custGeom>
            <a:solidFill>
              <a:srgbClr val="FFB0B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59" name="Freeform 56"/>
            <p:cNvSpPr>
              <a:spLocks/>
            </p:cNvSpPr>
            <p:nvPr/>
          </p:nvSpPr>
          <p:spPr bwMode="auto">
            <a:xfrm rot="2163528">
              <a:off x="4284" y="1793"/>
              <a:ext cx="525" cy="537"/>
            </a:xfrm>
            <a:custGeom>
              <a:avLst/>
              <a:gdLst>
                <a:gd name="T0" fmla="*/ 0 w 935"/>
                <a:gd name="T1" fmla="*/ 1 h 953"/>
                <a:gd name="T2" fmla="*/ 1 w 935"/>
                <a:gd name="T3" fmla="*/ 1 h 953"/>
                <a:gd name="T4" fmla="*/ 1 w 935"/>
                <a:gd name="T5" fmla="*/ 1 h 953"/>
                <a:gd name="T6" fmla="*/ 1 w 935"/>
                <a:gd name="T7" fmla="*/ 1 h 953"/>
                <a:gd name="T8" fmla="*/ 1 w 935"/>
                <a:gd name="T9" fmla="*/ 1 h 953"/>
                <a:gd name="T10" fmla="*/ 1 w 935"/>
                <a:gd name="T11" fmla="*/ 1 h 953"/>
                <a:gd name="T12" fmla="*/ 1 w 935"/>
                <a:gd name="T13" fmla="*/ 1 h 953"/>
                <a:gd name="T14" fmla="*/ 1 w 935"/>
                <a:gd name="T15" fmla="*/ 1 h 953"/>
                <a:gd name="T16" fmla="*/ 1 w 935"/>
                <a:gd name="T17" fmla="*/ 1 h 953"/>
                <a:gd name="T18" fmla="*/ 1 w 935"/>
                <a:gd name="T19" fmla="*/ 1 h 953"/>
                <a:gd name="T20" fmla="*/ 1 w 935"/>
                <a:gd name="T21" fmla="*/ 0 h 953"/>
                <a:gd name="T22" fmla="*/ 1 w 935"/>
                <a:gd name="T23" fmla="*/ 1 h 953"/>
                <a:gd name="T24" fmla="*/ 1 w 935"/>
                <a:gd name="T25" fmla="*/ 1 h 953"/>
                <a:gd name="T26" fmla="*/ 1 w 935"/>
                <a:gd name="T27" fmla="*/ 1 h 953"/>
                <a:gd name="T28" fmla="*/ 1 w 935"/>
                <a:gd name="T29" fmla="*/ 1 h 953"/>
                <a:gd name="T30" fmla="*/ 1 w 935"/>
                <a:gd name="T31" fmla="*/ 1 h 953"/>
                <a:gd name="T32" fmla="*/ 1 w 935"/>
                <a:gd name="T33" fmla="*/ 1 h 953"/>
                <a:gd name="T34" fmla="*/ 1 w 935"/>
                <a:gd name="T35" fmla="*/ 1 h 953"/>
                <a:gd name="T36" fmla="*/ 1 w 935"/>
                <a:gd name="T37" fmla="*/ 1 h 953"/>
                <a:gd name="T38" fmla="*/ 1 w 935"/>
                <a:gd name="T39" fmla="*/ 1 h 953"/>
                <a:gd name="T40" fmla="*/ 1 w 935"/>
                <a:gd name="T41" fmla="*/ 1 h 953"/>
                <a:gd name="T42" fmla="*/ 1 w 935"/>
                <a:gd name="T43" fmla="*/ 1 h 953"/>
                <a:gd name="T44" fmla="*/ 0 w 935"/>
                <a:gd name="T45" fmla="*/ 1 h 953"/>
                <a:gd name="T46" fmla="*/ 0 w 935"/>
                <a:gd name="T47" fmla="*/ 1 h 953"/>
                <a:gd name="T48" fmla="*/ 0 w 935"/>
                <a:gd name="T49" fmla="*/ 1 h 95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35"/>
                <a:gd name="T76" fmla="*/ 0 h 953"/>
                <a:gd name="T77" fmla="*/ 935 w 935"/>
                <a:gd name="T78" fmla="*/ 953 h 95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35" h="953">
                  <a:moveTo>
                    <a:pt x="0" y="938"/>
                  </a:moveTo>
                  <a:lnTo>
                    <a:pt x="5" y="921"/>
                  </a:lnTo>
                  <a:lnTo>
                    <a:pt x="21" y="871"/>
                  </a:lnTo>
                  <a:lnTo>
                    <a:pt x="52" y="795"/>
                  </a:lnTo>
                  <a:lnTo>
                    <a:pt x="100" y="698"/>
                  </a:lnTo>
                  <a:lnTo>
                    <a:pt x="169" y="586"/>
                  </a:lnTo>
                  <a:lnTo>
                    <a:pt x="261" y="465"/>
                  </a:lnTo>
                  <a:lnTo>
                    <a:pt x="379" y="340"/>
                  </a:lnTo>
                  <a:lnTo>
                    <a:pt x="527" y="217"/>
                  </a:lnTo>
                  <a:lnTo>
                    <a:pt x="705" y="102"/>
                  </a:lnTo>
                  <a:lnTo>
                    <a:pt x="920" y="0"/>
                  </a:lnTo>
                  <a:lnTo>
                    <a:pt x="935" y="13"/>
                  </a:lnTo>
                  <a:lnTo>
                    <a:pt x="919" y="21"/>
                  </a:lnTo>
                  <a:lnTo>
                    <a:pt x="872" y="46"/>
                  </a:lnTo>
                  <a:lnTo>
                    <a:pt x="801" y="89"/>
                  </a:lnTo>
                  <a:lnTo>
                    <a:pt x="709" y="151"/>
                  </a:lnTo>
                  <a:lnTo>
                    <a:pt x="602" y="232"/>
                  </a:lnTo>
                  <a:lnTo>
                    <a:pt x="485" y="333"/>
                  </a:lnTo>
                  <a:lnTo>
                    <a:pt x="362" y="455"/>
                  </a:lnTo>
                  <a:lnTo>
                    <a:pt x="239" y="598"/>
                  </a:lnTo>
                  <a:lnTo>
                    <a:pt x="121" y="764"/>
                  </a:lnTo>
                  <a:lnTo>
                    <a:pt x="12" y="953"/>
                  </a:lnTo>
                  <a:lnTo>
                    <a:pt x="0" y="939"/>
                  </a:lnTo>
                  <a:lnTo>
                    <a:pt x="0" y="938"/>
                  </a:lnTo>
                  <a:close/>
                </a:path>
              </a:pathLst>
            </a:custGeom>
            <a:solidFill>
              <a:srgbClr val="FF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60" name="Freeform 57"/>
            <p:cNvSpPr>
              <a:spLocks/>
            </p:cNvSpPr>
            <p:nvPr/>
          </p:nvSpPr>
          <p:spPr bwMode="auto">
            <a:xfrm rot="2163528">
              <a:off x="4445" y="1812"/>
              <a:ext cx="443" cy="306"/>
            </a:xfrm>
            <a:custGeom>
              <a:avLst/>
              <a:gdLst>
                <a:gd name="T0" fmla="*/ 1 w 789"/>
                <a:gd name="T1" fmla="*/ 0 h 542"/>
                <a:gd name="T2" fmla="*/ 1 w 789"/>
                <a:gd name="T3" fmla="*/ 1 h 542"/>
                <a:gd name="T4" fmla="*/ 1 w 789"/>
                <a:gd name="T5" fmla="*/ 1 h 542"/>
                <a:gd name="T6" fmla="*/ 1 w 789"/>
                <a:gd name="T7" fmla="*/ 1 h 542"/>
                <a:gd name="T8" fmla="*/ 1 w 789"/>
                <a:gd name="T9" fmla="*/ 1 h 542"/>
                <a:gd name="T10" fmla="*/ 1 w 789"/>
                <a:gd name="T11" fmla="*/ 1 h 542"/>
                <a:gd name="T12" fmla="*/ 1 w 789"/>
                <a:gd name="T13" fmla="*/ 1 h 542"/>
                <a:gd name="T14" fmla="*/ 1 w 789"/>
                <a:gd name="T15" fmla="*/ 1 h 542"/>
                <a:gd name="T16" fmla="*/ 1 w 789"/>
                <a:gd name="T17" fmla="*/ 1 h 542"/>
                <a:gd name="T18" fmla="*/ 1 w 789"/>
                <a:gd name="T19" fmla="*/ 1 h 542"/>
                <a:gd name="T20" fmla="*/ 0 w 789"/>
                <a:gd name="T21" fmla="*/ 1 h 5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89"/>
                <a:gd name="T34" fmla="*/ 0 h 542"/>
                <a:gd name="T35" fmla="*/ 789 w 789"/>
                <a:gd name="T36" fmla="*/ 542 h 54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89" h="542">
                  <a:moveTo>
                    <a:pt x="789" y="0"/>
                  </a:moveTo>
                  <a:lnTo>
                    <a:pt x="772" y="5"/>
                  </a:lnTo>
                  <a:lnTo>
                    <a:pt x="727" y="22"/>
                  </a:lnTo>
                  <a:lnTo>
                    <a:pt x="659" y="49"/>
                  </a:lnTo>
                  <a:lnTo>
                    <a:pt x="572" y="89"/>
                  </a:lnTo>
                  <a:lnTo>
                    <a:pt x="474" y="139"/>
                  </a:lnTo>
                  <a:lnTo>
                    <a:pt x="369" y="198"/>
                  </a:lnTo>
                  <a:lnTo>
                    <a:pt x="263" y="269"/>
                  </a:lnTo>
                  <a:lnTo>
                    <a:pt x="163" y="350"/>
                  </a:lnTo>
                  <a:lnTo>
                    <a:pt x="74" y="441"/>
                  </a:lnTo>
                  <a:lnTo>
                    <a:pt x="0" y="542"/>
                  </a:lnTo>
                </a:path>
              </a:pathLst>
            </a:custGeom>
            <a:noFill/>
            <a:ln w="1588">
              <a:solidFill>
                <a:srgbClr val="C46289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61" name="Freeform 58"/>
            <p:cNvSpPr>
              <a:spLocks/>
            </p:cNvSpPr>
            <p:nvPr/>
          </p:nvSpPr>
          <p:spPr bwMode="auto">
            <a:xfrm rot="2163528">
              <a:off x="4444" y="1812"/>
              <a:ext cx="443" cy="310"/>
            </a:xfrm>
            <a:custGeom>
              <a:avLst/>
              <a:gdLst>
                <a:gd name="T0" fmla="*/ 1 w 788"/>
                <a:gd name="T1" fmla="*/ 0 h 544"/>
                <a:gd name="T2" fmla="*/ 1 w 788"/>
                <a:gd name="T3" fmla="*/ 1 h 544"/>
                <a:gd name="T4" fmla="*/ 1 w 788"/>
                <a:gd name="T5" fmla="*/ 1 h 544"/>
                <a:gd name="T6" fmla="*/ 1 w 788"/>
                <a:gd name="T7" fmla="*/ 1 h 544"/>
                <a:gd name="T8" fmla="*/ 1 w 788"/>
                <a:gd name="T9" fmla="*/ 1 h 544"/>
                <a:gd name="T10" fmla="*/ 1 w 788"/>
                <a:gd name="T11" fmla="*/ 1 h 544"/>
                <a:gd name="T12" fmla="*/ 1 w 788"/>
                <a:gd name="T13" fmla="*/ 1 h 544"/>
                <a:gd name="T14" fmla="*/ 1 w 788"/>
                <a:gd name="T15" fmla="*/ 1 h 544"/>
                <a:gd name="T16" fmla="*/ 1 w 788"/>
                <a:gd name="T17" fmla="*/ 1 h 544"/>
                <a:gd name="T18" fmla="*/ 1 w 788"/>
                <a:gd name="T19" fmla="*/ 1 h 544"/>
                <a:gd name="T20" fmla="*/ 0 w 788"/>
                <a:gd name="T21" fmla="*/ 1 h 5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88"/>
                <a:gd name="T34" fmla="*/ 0 h 544"/>
                <a:gd name="T35" fmla="*/ 788 w 788"/>
                <a:gd name="T36" fmla="*/ 544 h 5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88" h="544">
                  <a:moveTo>
                    <a:pt x="788" y="0"/>
                  </a:moveTo>
                  <a:lnTo>
                    <a:pt x="772" y="6"/>
                  </a:lnTo>
                  <a:lnTo>
                    <a:pt x="727" y="23"/>
                  </a:lnTo>
                  <a:lnTo>
                    <a:pt x="658" y="52"/>
                  </a:lnTo>
                  <a:lnTo>
                    <a:pt x="572" y="90"/>
                  </a:lnTo>
                  <a:lnTo>
                    <a:pt x="473" y="140"/>
                  </a:lnTo>
                  <a:lnTo>
                    <a:pt x="368" y="200"/>
                  </a:lnTo>
                  <a:lnTo>
                    <a:pt x="263" y="270"/>
                  </a:lnTo>
                  <a:lnTo>
                    <a:pt x="163" y="351"/>
                  </a:lnTo>
                  <a:lnTo>
                    <a:pt x="73" y="443"/>
                  </a:lnTo>
                  <a:lnTo>
                    <a:pt x="0" y="544"/>
                  </a:lnTo>
                </a:path>
              </a:pathLst>
            </a:custGeom>
            <a:noFill/>
            <a:ln w="1588">
              <a:solidFill>
                <a:srgbClr val="C46289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62" name="Freeform 59"/>
            <p:cNvSpPr>
              <a:spLocks/>
            </p:cNvSpPr>
            <p:nvPr/>
          </p:nvSpPr>
          <p:spPr bwMode="auto">
            <a:xfrm rot="2163528">
              <a:off x="4434" y="1812"/>
              <a:ext cx="459" cy="313"/>
            </a:xfrm>
            <a:custGeom>
              <a:avLst/>
              <a:gdLst>
                <a:gd name="T0" fmla="*/ 0 w 819"/>
                <a:gd name="T1" fmla="*/ 1 h 548"/>
                <a:gd name="T2" fmla="*/ 1 w 819"/>
                <a:gd name="T3" fmla="*/ 1 h 548"/>
                <a:gd name="T4" fmla="*/ 1 w 819"/>
                <a:gd name="T5" fmla="*/ 1 h 548"/>
                <a:gd name="T6" fmla="*/ 1 w 819"/>
                <a:gd name="T7" fmla="*/ 1 h 548"/>
                <a:gd name="T8" fmla="*/ 1 w 819"/>
                <a:gd name="T9" fmla="*/ 1 h 548"/>
                <a:gd name="T10" fmla="*/ 1 w 819"/>
                <a:gd name="T11" fmla="*/ 1 h 548"/>
                <a:gd name="T12" fmla="*/ 1 w 819"/>
                <a:gd name="T13" fmla="*/ 1 h 548"/>
                <a:gd name="T14" fmla="*/ 1 w 819"/>
                <a:gd name="T15" fmla="*/ 1 h 548"/>
                <a:gd name="T16" fmla="*/ 1 w 819"/>
                <a:gd name="T17" fmla="*/ 1 h 548"/>
                <a:gd name="T18" fmla="*/ 1 w 819"/>
                <a:gd name="T19" fmla="*/ 1 h 548"/>
                <a:gd name="T20" fmla="*/ 1 w 819"/>
                <a:gd name="T21" fmla="*/ 0 h 5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19"/>
                <a:gd name="T34" fmla="*/ 0 h 548"/>
                <a:gd name="T35" fmla="*/ 819 w 819"/>
                <a:gd name="T36" fmla="*/ 548 h 5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19" h="548">
                  <a:moveTo>
                    <a:pt x="0" y="548"/>
                  </a:moveTo>
                  <a:lnTo>
                    <a:pt x="11" y="538"/>
                  </a:lnTo>
                  <a:lnTo>
                    <a:pt x="40" y="507"/>
                  </a:lnTo>
                  <a:lnTo>
                    <a:pt x="87" y="459"/>
                  </a:lnTo>
                  <a:lnTo>
                    <a:pt x="151" y="400"/>
                  </a:lnTo>
                  <a:lnTo>
                    <a:pt x="231" y="333"/>
                  </a:lnTo>
                  <a:lnTo>
                    <a:pt x="325" y="261"/>
                  </a:lnTo>
                  <a:lnTo>
                    <a:pt x="431" y="187"/>
                  </a:lnTo>
                  <a:lnTo>
                    <a:pt x="550" y="117"/>
                  </a:lnTo>
                  <a:lnTo>
                    <a:pt x="680" y="54"/>
                  </a:lnTo>
                  <a:lnTo>
                    <a:pt x="819" y="0"/>
                  </a:lnTo>
                </a:path>
              </a:pathLst>
            </a:custGeom>
            <a:noFill/>
            <a:ln w="1588">
              <a:solidFill>
                <a:srgbClr val="C46289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63" name="Freeform 60"/>
            <p:cNvSpPr>
              <a:spLocks/>
            </p:cNvSpPr>
            <p:nvPr/>
          </p:nvSpPr>
          <p:spPr bwMode="auto">
            <a:xfrm rot="2163528">
              <a:off x="4406" y="1812"/>
              <a:ext cx="487" cy="330"/>
            </a:xfrm>
            <a:custGeom>
              <a:avLst/>
              <a:gdLst>
                <a:gd name="T0" fmla="*/ 0 w 854"/>
                <a:gd name="T1" fmla="*/ 1 h 589"/>
                <a:gd name="T2" fmla="*/ 1 w 854"/>
                <a:gd name="T3" fmla="*/ 1 h 589"/>
                <a:gd name="T4" fmla="*/ 1 w 854"/>
                <a:gd name="T5" fmla="*/ 1 h 589"/>
                <a:gd name="T6" fmla="*/ 1 w 854"/>
                <a:gd name="T7" fmla="*/ 1 h 589"/>
                <a:gd name="T8" fmla="*/ 1 w 854"/>
                <a:gd name="T9" fmla="*/ 1 h 589"/>
                <a:gd name="T10" fmla="*/ 1 w 854"/>
                <a:gd name="T11" fmla="*/ 1 h 589"/>
                <a:gd name="T12" fmla="*/ 1 w 854"/>
                <a:gd name="T13" fmla="*/ 1 h 589"/>
                <a:gd name="T14" fmla="*/ 1 w 854"/>
                <a:gd name="T15" fmla="*/ 1 h 589"/>
                <a:gd name="T16" fmla="*/ 1 w 854"/>
                <a:gd name="T17" fmla="*/ 1 h 589"/>
                <a:gd name="T18" fmla="*/ 1 w 854"/>
                <a:gd name="T19" fmla="*/ 1 h 589"/>
                <a:gd name="T20" fmla="*/ 1 w 854"/>
                <a:gd name="T21" fmla="*/ 0 h 5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54"/>
                <a:gd name="T34" fmla="*/ 0 h 589"/>
                <a:gd name="T35" fmla="*/ 854 w 854"/>
                <a:gd name="T36" fmla="*/ 589 h 58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54" h="589">
                  <a:moveTo>
                    <a:pt x="0" y="589"/>
                  </a:moveTo>
                  <a:lnTo>
                    <a:pt x="12" y="577"/>
                  </a:lnTo>
                  <a:lnTo>
                    <a:pt x="44" y="542"/>
                  </a:lnTo>
                  <a:lnTo>
                    <a:pt x="95" y="491"/>
                  </a:lnTo>
                  <a:lnTo>
                    <a:pt x="164" y="426"/>
                  </a:lnTo>
                  <a:lnTo>
                    <a:pt x="249" y="353"/>
                  </a:lnTo>
                  <a:lnTo>
                    <a:pt x="348" y="275"/>
                  </a:lnTo>
                  <a:lnTo>
                    <a:pt x="460" y="196"/>
                  </a:lnTo>
                  <a:lnTo>
                    <a:pt x="582" y="121"/>
                  </a:lnTo>
                  <a:lnTo>
                    <a:pt x="715" y="55"/>
                  </a:lnTo>
                  <a:lnTo>
                    <a:pt x="854" y="0"/>
                  </a:lnTo>
                </a:path>
              </a:pathLst>
            </a:custGeom>
            <a:noFill/>
            <a:ln w="1588">
              <a:solidFill>
                <a:srgbClr val="C46289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64" name="Freeform 61"/>
            <p:cNvSpPr>
              <a:spLocks/>
            </p:cNvSpPr>
            <p:nvPr/>
          </p:nvSpPr>
          <p:spPr bwMode="auto">
            <a:xfrm rot="2163528">
              <a:off x="4368" y="1803"/>
              <a:ext cx="508" cy="381"/>
            </a:xfrm>
            <a:custGeom>
              <a:avLst/>
              <a:gdLst>
                <a:gd name="T0" fmla="*/ 0 w 907"/>
                <a:gd name="T1" fmla="*/ 1 h 676"/>
                <a:gd name="T2" fmla="*/ 1 w 907"/>
                <a:gd name="T3" fmla="*/ 1 h 676"/>
                <a:gd name="T4" fmla="*/ 1 w 907"/>
                <a:gd name="T5" fmla="*/ 1 h 676"/>
                <a:gd name="T6" fmla="*/ 1 w 907"/>
                <a:gd name="T7" fmla="*/ 1 h 676"/>
                <a:gd name="T8" fmla="*/ 1 w 907"/>
                <a:gd name="T9" fmla="*/ 1 h 676"/>
                <a:gd name="T10" fmla="*/ 1 w 907"/>
                <a:gd name="T11" fmla="*/ 1 h 676"/>
                <a:gd name="T12" fmla="*/ 1 w 907"/>
                <a:gd name="T13" fmla="*/ 1 h 676"/>
                <a:gd name="T14" fmla="*/ 1 w 907"/>
                <a:gd name="T15" fmla="*/ 1 h 676"/>
                <a:gd name="T16" fmla="*/ 1 w 907"/>
                <a:gd name="T17" fmla="*/ 1 h 676"/>
                <a:gd name="T18" fmla="*/ 1 w 907"/>
                <a:gd name="T19" fmla="*/ 1 h 676"/>
                <a:gd name="T20" fmla="*/ 1 w 907"/>
                <a:gd name="T21" fmla="*/ 0 h 6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07"/>
                <a:gd name="T34" fmla="*/ 0 h 676"/>
                <a:gd name="T35" fmla="*/ 907 w 907"/>
                <a:gd name="T36" fmla="*/ 676 h 6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07" h="676">
                  <a:moveTo>
                    <a:pt x="0" y="676"/>
                  </a:moveTo>
                  <a:lnTo>
                    <a:pt x="11" y="663"/>
                  </a:lnTo>
                  <a:lnTo>
                    <a:pt x="40" y="625"/>
                  </a:lnTo>
                  <a:lnTo>
                    <a:pt x="90" y="567"/>
                  </a:lnTo>
                  <a:lnTo>
                    <a:pt x="158" y="493"/>
                  </a:lnTo>
                  <a:lnTo>
                    <a:pt x="243" y="410"/>
                  </a:lnTo>
                  <a:lnTo>
                    <a:pt x="345" y="321"/>
                  </a:lnTo>
                  <a:lnTo>
                    <a:pt x="465" y="230"/>
                  </a:lnTo>
                  <a:lnTo>
                    <a:pt x="598" y="144"/>
                  </a:lnTo>
                  <a:lnTo>
                    <a:pt x="746" y="65"/>
                  </a:lnTo>
                  <a:lnTo>
                    <a:pt x="907" y="0"/>
                  </a:lnTo>
                </a:path>
              </a:pathLst>
            </a:custGeom>
            <a:noFill/>
            <a:ln w="1588">
              <a:solidFill>
                <a:srgbClr val="C46289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65" name="Freeform 62"/>
            <p:cNvSpPr>
              <a:spLocks/>
            </p:cNvSpPr>
            <p:nvPr/>
          </p:nvSpPr>
          <p:spPr bwMode="auto">
            <a:xfrm rot="2163528">
              <a:off x="4327" y="1801"/>
              <a:ext cx="544" cy="426"/>
            </a:xfrm>
            <a:custGeom>
              <a:avLst/>
              <a:gdLst>
                <a:gd name="T0" fmla="*/ 0 w 970"/>
                <a:gd name="T1" fmla="*/ 1 h 756"/>
                <a:gd name="T2" fmla="*/ 1 w 970"/>
                <a:gd name="T3" fmla="*/ 1 h 756"/>
                <a:gd name="T4" fmla="*/ 1 w 970"/>
                <a:gd name="T5" fmla="*/ 1 h 756"/>
                <a:gd name="T6" fmla="*/ 1 w 970"/>
                <a:gd name="T7" fmla="*/ 1 h 756"/>
                <a:gd name="T8" fmla="*/ 1 w 970"/>
                <a:gd name="T9" fmla="*/ 1 h 756"/>
                <a:gd name="T10" fmla="*/ 1 w 970"/>
                <a:gd name="T11" fmla="*/ 1 h 756"/>
                <a:gd name="T12" fmla="*/ 1 w 970"/>
                <a:gd name="T13" fmla="*/ 1 h 756"/>
                <a:gd name="T14" fmla="*/ 1 w 970"/>
                <a:gd name="T15" fmla="*/ 1 h 756"/>
                <a:gd name="T16" fmla="*/ 1 w 970"/>
                <a:gd name="T17" fmla="*/ 1 h 756"/>
                <a:gd name="T18" fmla="*/ 1 w 970"/>
                <a:gd name="T19" fmla="*/ 1 h 756"/>
                <a:gd name="T20" fmla="*/ 1 w 970"/>
                <a:gd name="T21" fmla="*/ 0 h 7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70"/>
                <a:gd name="T34" fmla="*/ 0 h 756"/>
                <a:gd name="T35" fmla="*/ 970 w 970"/>
                <a:gd name="T36" fmla="*/ 756 h 7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70" h="756">
                  <a:moveTo>
                    <a:pt x="0" y="756"/>
                  </a:moveTo>
                  <a:lnTo>
                    <a:pt x="15" y="739"/>
                  </a:lnTo>
                  <a:lnTo>
                    <a:pt x="52" y="694"/>
                  </a:lnTo>
                  <a:lnTo>
                    <a:pt x="111" y="626"/>
                  </a:lnTo>
                  <a:lnTo>
                    <a:pt x="192" y="541"/>
                  </a:lnTo>
                  <a:lnTo>
                    <a:pt x="290" y="443"/>
                  </a:lnTo>
                  <a:lnTo>
                    <a:pt x="403" y="342"/>
                  </a:lnTo>
                  <a:lnTo>
                    <a:pt x="531" y="240"/>
                  </a:lnTo>
                  <a:lnTo>
                    <a:pt x="669" y="146"/>
                  </a:lnTo>
                  <a:lnTo>
                    <a:pt x="817" y="64"/>
                  </a:lnTo>
                  <a:lnTo>
                    <a:pt x="970" y="0"/>
                  </a:lnTo>
                </a:path>
              </a:pathLst>
            </a:custGeom>
            <a:noFill/>
            <a:ln w="1588">
              <a:solidFill>
                <a:srgbClr val="C46289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66" name="Freeform 63"/>
            <p:cNvSpPr>
              <a:spLocks/>
            </p:cNvSpPr>
            <p:nvPr/>
          </p:nvSpPr>
          <p:spPr bwMode="auto">
            <a:xfrm rot="2163528">
              <a:off x="4273" y="1796"/>
              <a:ext cx="577" cy="513"/>
            </a:xfrm>
            <a:custGeom>
              <a:avLst/>
              <a:gdLst>
                <a:gd name="T0" fmla="*/ 1 w 1026"/>
                <a:gd name="T1" fmla="*/ 0 h 915"/>
                <a:gd name="T2" fmla="*/ 1 w 1026"/>
                <a:gd name="T3" fmla="*/ 1 h 915"/>
                <a:gd name="T4" fmla="*/ 1 w 1026"/>
                <a:gd name="T5" fmla="*/ 1 h 915"/>
                <a:gd name="T6" fmla="*/ 1 w 1026"/>
                <a:gd name="T7" fmla="*/ 1 h 915"/>
                <a:gd name="T8" fmla="*/ 1 w 1026"/>
                <a:gd name="T9" fmla="*/ 1 h 915"/>
                <a:gd name="T10" fmla="*/ 1 w 1026"/>
                <a:gd name="T11" fmla="*/ 1 h 915"/>
                <a:gd name="T12" fmla="*/ 1 w 1026"/>
                <a:gd name="T13" fmla="*/ 1 h 915"/>
                <a:gd name="T14" fmla="*/ 1 w 1026"/>
                <a:gd name="T15" fmla="*/ 1 h 915"/>
                <a:gd name="T16" fmla="*/ 1 w 1026"/>
                <a:gd name="T17" fmla="*/ 1 h 915"/>
                <a:gd name="T18" fmla="*/ 1 w 1026"/>
                <a:gd name="T19" fmla="*/ 1 h 915"/>
                <a:gd name="T20" fmla="*/ 0 w 1026"/>
                <a:gd name="T21" fmla="*/ 1 h 9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26"/>
                <a:gd name="T34" fmla="*/ 0 h 915"/>
                <a:gd name="T35" fmla="*/ 1026 w 1026"/>
                <a:gd name="T36" fmla="*/ 915 h 9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26" h="915">
                  <a:moveTo>
                    <a:pt x="1026" y="0"/>
                  </a:moveTo>
                  <a:lnTo>
                    <a:pt x="852" y="81"/>
                  </a:lnTo>
                  <a:lnTo>
                    <a:pt x="690" y="182"/>
                  </a:lnTo>
                  <a:lnTo>
                    <a:pt x="541" y="297"/>
                  </a:lnTo>
                  <a:lnTo>
                    <a:pt x="407" y="420"/>
                  </a:lnTo>
                  <a:lnTo>
                    <a:pt x="289" y="542"/>
                  </a:lnTo>
                  <a:lnTo>
                    <a:pt x="190" y="657"/>
                  </a:lnTo>
                  <a:lnTo>
                    <a:pt x="109" y="760"/>
                  </a:lnTo>
                  <a:lnTo>
                    <a:pt x="51" y="842"/>
                  </a:lnTo>
                  <a:lnTo>
                    <a:pt x="14" y="895"/>
                  </a:lnTo>
                  <a:lnTo>
                    <a:pt x="0" y="915"/>
                  </a:lnTo>
                </a:path>
              </a:pathLst>
            </a:custGeom>
            <a:noFill/>
            <a:ln w="1588">
              <a:solidFill>
                <a:srgbClr val="C46289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67" name="Freeform 64"/>
            <p:cNvSpPr>
              <a:spLocks/>
            </p:cNvSpPr>
            <p:nvPr/>
          </p:nvSpPr>
          <p:spPr bwMode="auto">
            <a:xfrm rot="2163528">
              <a:off x="4261" y="1796"/>
              <a:ext cx="591" cy="540"/>
            </a:xfrm>
            <a:custGeom>
              <a:avLst/>
              <a:gdLst>
                <a:gd name="T0" fmla="*/ 0 w 1046"/>
                <a:gd name="T1" fmla="*/ 1 h 953"/>
                <a:gd name="T2" fmla="*/ 1 w 1046"/>
                <a:gd name="T3" fmla="*/ 1 h 953"/>
                <a:gd name="T4" fmla="*/ 1 w 1046"/>
                <a:gd name="T5" fmla="*/ 1 h 953"/>
                <a:gd name="T6" fmla="*/ 1 w 1046"/>
                <a:gd name="T7" fmla="*/ 1 h 953"/>
                <a:gd name="T8" fmla="*/ 1 w 1046"/>
                <a:gd name="T9" fmla="*/ 1 h 953"/>
                <a:gd name="T10" fmla="*/ 1 w 1046"/>
                <a:gd name="T11" fmla="*/ 1 h 953"/>
                <a:gd name="T12" fmla="*/ 1 w 1046"/>
                <a:gd name="T13" fmla="*/ 1 h 953"/>
                <a:gd name="T14" fmla="*/ 1 w 1046"/>
                <a:gd name="T15" fmla="*/ 1 h 953"/>
                <a:gd name="T16" fmla="*/ 1 w 1046"/>
                <a:gd name="T17" fmla="*/ 1 h 953"/>
                <a:gd name="T18" fmla="*/ 1 w 1046"/>
                <a:gd name="T19" fmla="*/ 1 h 953"/>
                <a:gd name="T20" fmla="*/ 1 w 1046"/>
                <a:gd name="T21" fmla="*/ 0 h 9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46"/>
                <a:gd name="T34" fmla="*/ 0 h 953"/>
                <a:gd name="T35" fmla="*/ 1046 w 1046"/>
                <a:gd name="T36" fmla="*/ 953 h 9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46" h="953">
                  <a:moveTo>
                    <a:pt x="0" y="953"/>
                  </a:moveTo>
                  <a:lnTo>
                    <a:pt x="15" y="932"/>
                  </a:lnTo>
                  <a:lnTo>
                    <a:pt x="61" y="871"/>
                  </a:lnTo>
                  <a:lnTo>
                    <a:pt x="132" y="781"/>
                  </a:lnTo>
                  <a:lnTo>
                    <a:pt x="225" y="668"/>
                  </a:lnTo>
                  <a:lnTo>
                    <a:pt x="337" y="540"/>
                  </a:lnTo>
                  <a:lnTo>
                    <a:pt x="463" y="410"/>
                  </a:lnTo>
                  <a:lnTo>
                    <a:pt x="602" y="281"/>
                  </a:lnTo>
                  <a:lnTo>
                    <a:pt x="747" y="165"/>
                  </a:lnTo>
                  <a:lnTo>
                    <a:pt x="896" y="69"/>
                  </a:lnTo>
                  <a:lnTo>
                    <a:pt x="1046" y="0"/>
                  </a:lnTo>
                </a:path>
              </a:pathLst>
            </a:custGeom>
            <a:noFill/>
            <a:ln w="1588">
              <a:solidFill>
                <a:srgbClr val="C46289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68" name="Freeform 65"/>
            <p:cNvSpPr>
              <a:spLocks/>
            </p:cNvSpPr>
            <p:nvPr/>
          </p:nvSpPr>
          <p:spPr bwMode="auto">
            <a:xfrm rot="2163528">
              <a:off x="4201" y="1961"/>
              <a:ext cx="157" cy="286"/>
            </a:xfrm>
            <a:custGeom>
              <a:avLst/>
              <a:gdLst>
                <a:gd name="T0" fmla="*/ 0 w 279"/>
                <a:gd name="T1" fmla="*/ 1 h 507"/>
                <a:gd name="T2" fmla="*/ 1 w 279"/>
                <a:gd name="T3" fmla="*/ 1 h 507"/>
                <a:gd name="T4" fmla="*/ 1 w 279"/>
                <a:gd name="T5" fmla="*/ 1 h 507"/>
                <a:gd name="T6" fmla="*/ 1 w 279"/>
                <a:gd name="T7" fmla="*/ 1 h 507"/>
                <a:gd name="T8" fmla="*/ 1 w 279"/>
                <a:gd name="T9" fmla="*/ 1 h 507"/>
                <a:gd name="T10" fmla="*/ 1 w 279"/>
                <a:gd name="T11" fmla="*/ 1 h 507"/>
                <a:gd name="T12" fmla="*/ 1 w 279"/>
                <a:gd name="T13" fmla="*/ 1 h 507"/>
                <a:gd name="T14" fmla="*/ 1 w 279"/>
                <a:gd name="T15" fmla="*/ 1 h 507"/>
                <a:gd name="T16" fmla="*/ 1 w 279"/>
                <a:gd name="T17" fmla="*/ 1 h 507"/>
                <a:gd name="T18" fmla="*/ 1 w 279"/>
                <a:gd name="T19" fmla="*/ 1 h 507"/>
                <a:gd name="T20" fmla="*/ 1 w 279"/>
                <a:gd name="T21" fmla="*/ 0 h 5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9"/>
                <a:gd name="T34" fmla="*/ 0 h 507"/>
                <a:gd name="T35" fmla="*/ 279 w 279"/>
                <a:gd name="T36" fmla="*/ 507 h 50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9" h="507">
                  <a:moveTo>
                    <a:pt x="0" y="507"/>
                  </a:moveTo>
                  <a:lnTo>
                    <a:pt x="2" y="501"/>
                  </a:lnTo>
                  <a:lnTo>
                    <a:pt x="7" y="481"/>
                  </a:lnTo>
                  <a:lnTo>
                    <a:pt x="16" y="450"/>
                  </a:lnTo>
                  <a:lnTo>
                    <a:pt x="31" y="409"/>
                  </a:lnTo>
                  <a:lnTo>
                    <a:pt x="51" y="358"/>
                  </a:lnTo>
                  <a:lnTo>
                    <a:pt x="80" y="298"/>
                  </a:lnTo>
                  <a:lnTo>
                    <a:pt x="115" y="232"/>
                  </a:lnTo>
                  <a:lnTo>
                    <a:pt x="159" y="159"/>
                  </a:lnTo>
                  <a:lnTo>
                    <a:pt x="214" y="81"/>
                  </a:lnTo>
                  <a:lnTo>
                    <a:pt x="279" y="0"/>
                  </a:lnTo>
                </a:path>
              </a:pathLst>
            </a:custGeom>
            <a:noFill/>
            <a:ln w="1588">
              <a:solidFill>
                <a:srgbClr val="C46289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69" name="Freeform 66"/>
            <p:cNvSpPr>
              <a:spLocks/>
            </p:cNvSpPr>
            <p:nvPr/>
          </p:nvSpPr>
          <p:spPr bwMode="auto">
            <a:xfrm rot="2163528">
              <a:off x="4239" y="1890"/>
              <a:ext cx="266" cy="428"/>
            </a:xfrm>
            <a:custGeom>
              <a:avLst/>
              <a:gdLst>
                <a:gd name="T0" fmla="*/ 0 w 470"/>
                <a:gd name="T1" fmla="*/ 1 h 759"/>
                <a:gd name="T2" fmla="*/ 1 w 470"/>
                <a:gd name="T3" fmla="*/ 1 h 759"/>
                <a:gd name="T4" fmla="*/ 1 w 470"/>
                <a:gd name="T5" fmla="*/ 1 h 759"/>
                <a:gd name="T6" fmla="*/ 1 w 470"/>
                <a:gd name="T7" fmla="*/ 1 h 759"/>
                <a:gd name="T8" fmla="*/ 1 w 470"/>
                <a:gd name="T9" fmla="*/ 1 h 759"/>
                <a:gd name="T10" fmla="*/ 1 w 470"/>
                <a:gd name="T11" fmla="*/ 1 h 759"/>
                <a:gd name="T12" fmla="*/ 1 w 470"/>
                <a:gd name="T13" fmla="*/ 1 h 759"/>
                <a:gd name="T14" fmla="*/ 1 w 470"/>
                <a:gd name="T15" fmla="*/ 1 h 759"/>
                <a:gd name="T16" fmla="*/ 1 w 470"/>
                <a:gd name="T17" fmla="*/ 1 h 759"/>
                <a:gd name="T18" fmla="*/ 1 w 470"/>
                <a:gd name="T19" fmla="*/ 1 h 759"/>
                <a:gd name="T20" fmla="*/ 1 w 470"/>
                <a:gd name="T21" fmla="*/ 0 h 7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70"/>
                <a:gd name="T34" fmla="*/ 0 h 759"/>
                <a:gd name="T35" fmla="*/ 470 w 470"/>
                <a:gd name="T36" fmla="*/ 759 h 7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70" h="759">
                  <a:moveTo>
                    <a:pt x="0" y="759"/>
                  </a:moveTo>
                  <a:lnTo>
                    <a:pt x="7" y="744"/>
                  </a:lnTo>
                  <a:lnTo>
                    <a:pt x="29" y="700"/>
                  </a:lnTo>
                  <a:lnTo>
                    <a:pt x="62" y="634"/>
                  </a:lnTo>
                  <a:lnTo>
                    <a:pt x="105" y="551"/>
                  </a:lnTo>
                  <a:lnTo>
                    <a:pt x="155" y="457"/>
                  </a:lnTo>
                  <a:lnTo>
                    <a:pt x="213" y="357"/>
                  </a:lnTo>
                  <a:lnTo>
                    <a:pt x="275" y="255"/>
                  </a:lnTo>
                  <a:lnTo>
                    <a:pt x="340" y="159"/>
                  </a:lnTo>
                  <a:lnTo>
                    <a:pt x="405" y="71"/>
                  </a:lnTo>
                  <a:lnTo>
                    <a:pt x="470" y="0"/>
                  </a:lnTo>
                </a:path>
              </a:pathLst>
            </a:custGeom>
            <a:noFill/>
            <a:ln w="1588">
              <a:solidFill>
                <a:srgbClr val="C46289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70" name="Freeform 67"/>
            <p:cNvSpPr>
              <a:spLocks/>
            </p:cNvSpPr>
            <p:nvPr/>
          </p:nvSpPr>
          <p:spPr bwMode="auto">
            <a:xfrm rot="2163528">
              <a:off x="4298" y="1903"/>
              <a:ext cx="216" cy="427"/>
            </a:xfrm>
            <a:custGeom>
              <a:avLst/>
              <a:gdLst>
                <a:gd name="T0" fmla="*/ 0 w 383"/>
                <a:gd name="T1" fmla="*/ 1 h 759"/>
                <a:gd name="T2" fmla="*/ 1 w 383"/>
                <a:gd name="T3" fmla="*/ 1 h 759"/>
                <a:gd name="T4" fmla="*/ 1 w 383"/>
                <a:gd name="T5" fmla="*/ 1 h 759"/>
                <a:gd name="T6" fmla="*/ 1 w 383"/>
                <a:gd name="T7" fmla="*/ 1 h 759"/>
                <a:gd name="T8" fmla="*/ 1 w 383"/>
                <a:gd name="T9" fmla="*/ 1 h 759"/>
                <a:gd name="T10" fmla="*/ 1 w 383"/>
                <a:gd name="T11" fmla="*/ 1 h 759"/>
                <a:gd name="T12" fmla="*/ 1 w 383"/>
                <a:gd name="T13" fmla="*/ 1 h 759"/>
                <a:gd name="T14" fmla="*/ 1 w 383"/>
                <a:gd name="T15" fmla="*/ 1 h 759"/>
                <a:gd name="T16" fmla="*/ 1 w 383"/>
                <a:gd name="T17" fmla="*/ 1 h 759"/>
                <a:gd name="T18" fmla="*/ 1 w 383"/>
                <a:gd name="T19" fmla="*/ 1 h 759"/>
                <a:gd name="T20" fmla="*/ 1 w 383"/>
                <a:gd name="T21" fmla="*/ 0 h 7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3"/>
                <a:gd name="T34" fmla="*/ 0 h 759"/>
                <a:gd name="T35" fmla="*/ 383 w 383"/>
                <a:gd name="T36" fmla="*/ 759 h 7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3" h="759">
                  <a:moveTo>
                    <a:pt x="0" y="759"/>
                  </a:moveTo>
                  <a:lnTo>
                    <a:pt x="6" y="745"/>
                  </a:lnTo>
                  <a:lnTo>
                    <a:pt x="21" y="702"/>
                  </a:lnTo>
                  <a:lnTo>
                    <a:pt x="46" y="636"/>
                  </a:lnTo>
                  <a:lnTo>
                    <a:pt x="78" y="556"/>
                  </a:lnTo>
                  <a:lnTo>
                    <a:pt x="119" y="462"/>
                  </a:lnTo>
                  <a:lnTo>
                    <a:pt x="164" y="362"/>
                  </a:lnTo>
                  <a:lnTo>
                    <a:pt x="214" y="261"/>
                  </a:lnTo>
                  <a:lnTo>
                    <a:pt x="269" y="163"/>
                  </a:lnTo>
                  <a:lnTo>
                    <a:pt x="325" y="74"/>
                  </a:lnTo>
                  <a:lnTo>
                    <a:pt x="383" y="0"/>
                  </a:lnTo>
                </a:path>
              </a:pathLst>
            </a:custGeom>
            <a:noFill/>
            <a:ln w="1588">
              <a:solidFill>
                <a:srgbClr val="C46289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71" name="Freeform 68"/>
            <p:cNvSpPr>
              <a:spLocks/>
            </p:cNvSpPr>
            <p:nvPr/>
          </p:nvSpPr>
          <p:spPr bwMode="auto">
            <a:xfrm rot="2163528">
              <a:off x="4369" y="1911"/>
              <a:ext cx="172" cy="427"/>
            </a:xfrm>
            <a:custGeom>
              <a:avLst/>
              <a:gdLst>
                <a:gd name="T0" fmla="*/ 0 w 308"/>
                <a:gd name="T1" fmla="*/ 1 h 749"/>
                <a:gd name="T2" fmla="*/ 1 w 308"/>
                <a:gd name="T3" fmla="*/ 1 h 749"/>
                <a:gd name="T4" fmla="*/ 1 w 308"/>
                <a:gd name="T5" fmla="*/ 1 h 749"/>
                <a:gd name="T6" fmla="*/ 1 w 308"/>
                <a:gd name="T7" fmla="*/ 1 h 749"/>
                <a:gd name="T8" fmla="*/ 1 w 308"/>
                <a:gd name="T9" fmla="*/ 1 h 749"/>
                <a:gd name="T10" fmla="*/ 1 w 308"/>
                <a:gd name="T11" fmla="*/ 1 h 749"/>
                <a:gd name="T12" fmla="*/ 1 w 308"/>
                <a:gd name="T13" fmla="*/ 1 h 749"/>
                <a:gd name="T14" fmla="*/ 1 w 308"/>
                <a:gd name="T15" fmla="*/ 1 h 749"/>
                <a:gd name="T16" fmla="*/ 1 w 308"/>
                <a:gd name="T17" fmla="*/ 1 h 749"/>
                <a:gd name="T18" fmla="*/ 1 w 308"/>
                <a:gd name="T19" fmla="*/ 1 h 749"/>
                <a:gd name="T20" fmla="*/ 1 w 308"/>
                <a:gd name="T21" fmla="*/ 0 h 7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8"/>
                <a:gd name="T34" fmla="*/ 0 h 749"/>
                <a:gd name="T35" fmla="*/ 308 w 308"/>
                <a:gd name="T36" fmla="*/ 749 h 7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8" h="749">
                  <a:moveTo>
                    <a:pt x="0" y="749"/>
                  </a:moveTo>
                  <a:lnTo>
                    <a:pt x="3" y="735"/>
                  </a:lnTo>
                  <a:lnTo>
                    <a:pt x="12" y="696"/>
                  </a:lnTo>
                  <a:lnTo>
                    <a:pt x="27" y="635"/>
                  </a:lnTo>
                  <a:lnTo>
                    <a:pt x="47" y="558"/>
                  </a:lnTo>
                  <a:lnTo>
                    <a:pt x="75" y="469"/>
                  </a:lnTo>
                  <a:lnTo>
                    <a:pt x="108" y="372"/>
                  </a:lnTo>
                  <a:lnTo>
                    <a:pt x="149" y="272"/>
                  </a:lnTo>
                  <a:lnTo>
                    <a:pt x="195" y="174"/>
                  </a:lnTo>
                  <a:lnTo>
                    <a:pt x="248" y="82"/>
                  </a:lnTo>
                  <a:lnTo>
                    <a:pt x="308" y="0"/>
                  </a:lnTo>
                </a:path>
              </a:pathLst>
            </a:custGeom>
            <a:noFill/>
            <a:ln w="1588">
              <a:solidFill>
                <a:srgbClr val="C46289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72" name="Freeform 69"/>
            <p:cNvSpPr>
              <a:spLocks/>
            </p:cNvSpPr>
            <p:nvPr/>
          </p:nvSpPr>
          <p:spPr bwMode="auto">
            <a:xfrm rot="2163528">
              <a:off x="4428" y="1890"/>
              <a:ext cx="210" cy="463"/>
            </a:xfrm>
            <a:custGeom>
              <a:avLst/>
              <a:gdLst>
                <a:gd name="T0" fmla="*/ 0 w 374"/>
                <a:gd name="T1" fmla="*/ 1 h 822"/>
                <a:gd name="T2" fmla="*/ 1 w 374"/>
                <a:gd name="T3" fmla="*/ 1 h 822"/>
                <a:gd name="T4" fmla="*/ 1 w 374"/>
                <a:gd name="T5" fmla="*/ 1 h 822"/>
                <a:gd name="T6" fmla="*/ 1 w 374"/>
                <a:gd name="T7" fmla="*/ 1 h 822"/>
                <a:gd name="T8" fmla="*/ 1 w 374"/>
                <a:gd name="T9" fmla="*/ 1 h 822"/>
                <a:gd name="T10" fmla="*/ 1 w 374"/>
                <a:gd name="T11" fmla="*/ 1 h 822"/>
                <a:gd name="T12" fmla="*/ 1 w 374"/>
                <a:gd name="T13" fmla="*/ 1 h 822"/>
                <a:gd name="T14" fmla="*/ 1 w 374"/>
                <a:gd name="T15" fmla="*/ 1 h 822"/>
                <a:gd name="T16" fmla="*/ 1 w 374"/>
                <a:gd name="T17" fmla="*/ 1 h 822"/>
                <a:gd name="T18" fmla="*/ 1 w 374"/>
                <a:gd name="T19" fmla="*/ 1 h 822"/>
                <a:gd name="T20" fmla="*/ 1 w 374"/>
                <a:gd name="T21" fmla="*/ 0 h 8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74"/>
                <a:gd name="T34" fmla="*/ 0 h 822"/>
                <a:gd name="T35" fmla="*/ 374 w 374"/>
                <a:gd name="T36" fmla="*/ 822 h 8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74" h="822">
                  <a:moveTo>
                    <a:pt x="0" y="822"/>
                  </a:moveTo>
                  <a:lnTo>
                    <a:pt x="4" y="805"/>
                  </a:lnTo>
                  <a:lnTo>
                    <a:pt x="13" y="759"/>
                  </a:lnTo>
                  <a:lnTo>
                    <a:pt x="30" y="689"/>
                  </a:lnTo>
                  <a:lnTo>
                    <a:pt x="54" y="601"/>
                  </a:lnTo>
                  <a:lnTo>
                    <a:pt x="85" y="498"/>
                  </a:lnTo>
                  <a:lnTo>
                    <a:pt x="124" y="390"/>
                  </a:lnTo>
                  <a:lnTo>
                    <a:pt x="173" y="281"/>
                  </a:lnTo>
                  <a:lnTo>
                    <a:pt x="230" y="175"/>
                  </a:lnTo>
                  <a:lnTo>
                    <a:pt x="298" y="80"/>
                  </a:lnTo>
                  <a:lnTo>
                    <a:pt x="374" y="0"/>
                  </a:lnTo>
                </a:path>
              </a:pathLst>
            </a:custGeom>
            <a:noFill/>
            <a:ln w="1588">
              <a:solidFill>
                <a:srgbClr val="C46289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73" name="Freeform 70"/>
            <p:cNvSpPr>
              <a:spLocks/>
            </p:cNvSpPr>
            <p:nvPr/>
          </p:nvSpPr>
          <p:spPr bwMode="auto">
            <a:xfrm rot="2163528">
              <a:off x="4470" y="1876"/>
              <a:ext cx="356" cy="528"/>
            </a:xfrm>
            <a:custGeom>
              <a:avLst/>
              <a:gdLst>
                <a:gd name="T0" fmla="*/ 1 w 637"/>
                <a:gd name="T1" fmla="*/ 0 h 941"/>
                <a:gd name="T2" fmla="*/ 1 w 637"/>
                <a:gd name="T3" fmla="*/ 1 h 941"/>
                <a:gd name="T4" fmla="*/ 1 w 637"/>
                <a:gd name="T5" fmla="*/ 1 h 941"/>
                <a:gd name="T6" fmla="*/ 1 w 637"/>
                <a:gd name="T7" fmla="*/ 1 h 941"/>
                <a:gd name="T8" fmla="*/ 1 w 637"/>
                <a:gd name="T9" fmla="*/ 1 h 941"/>
                <a:gd name="T10" fmla="*/ 1 w 637"/>
                <a:gd name="T11" fmla="*/ 1 h 941"/>
                <a:gd name="T12" fmla="*/ 1 w 637"/>
                <a:gd name="T13" fmla="*/ 1 h 941"/>
                <a:gd name="T14" fmla="*/ 1 w 637"/>
                <a:gd name="T15" fmla="*/ 1 h 941"/>
                <a:gd name="T16" fmla="*/ 1 w 637"/>
                <a:gd name="T17" fmla="*/ 1 h 941"/>
                <a:gd name="T18" fmla="*/ 1 w 637"/>
                <a:gd name="T19" fmla="*/ 1 h 941"/>
                <a:gd name="T20" fmla="*/ 0 w 637"/>
                <a:gd name="T21" fmla="*/ 1 h 9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37"/>
                <a:gd name="T34" fmla="*/ 0 h 941"/>
                <a:gd name="T35" fmla="*/ 637 w 637"/>
                <a:gd name="T36" fmla="*/ 941 h 9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37" h="941">
                  <a:moveTo>
                    <a:pt x="637" y="0"/>
                  </a:moveTo>
                  <a:lnTo>
                    <a:pt x="624" y="2"/>
                  </a:lnTo>
                  <a:lnTo>
                    <a:pt x="587" y="14"/>
                  </a:lnTo>
                  <a:lnTo>
                    <a:pt x="530" y="39"/>
                  </a:lnTo>
                  <a:lnTo>
                    <a:pt x="460" y="80"/>
                  </a:lnTo>
                  <a:lnTo>
                    <a:pt x="380" y="143"/>
                  </a:lnTo>
                  <a:lnTo>
                    <a:pt x="294" y="234"/>
                  </a:lnTo>
                  <a:lnTo>
                    <a:pt x="209" y="354"/>
                  </a:lnTo>
                  <a:lnTo>
                    <a:pt x="128" y="508"/>
                  </a:lnTo>
                  <a:lnTo>
                    <a:pt x="57" y="703"/>
                  </a:lnTo>
                  <a:lnTo>
                    <a:pt x="0" y="941"/>
                  </a:lnTo>
                </a:path>
              </a:pathLst>
            </a:custGeom>
            <a:noFill/>
            <a:ln w="1588">
              <a:solidFill>
                <a:srgbClr val="C46289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74" name="Freeform 71"/>
            <p:cNvSpPr>
              <a:spLocks/>
            </p:cNvSpPr>
            <p:nvPr/>
          </p:nvSpPr>
          <p:spPr bwMode="auto">
            <a:xfrm rot="2163528">
              <a:off x="4488" y="1909"/>
              <a:ext cx="325" cy="493"/>
            </a:xfrm>
            <a:custGeom>
              <a:avLst/>
              <a:gdLst>
                <a:gd name="T0" fmla="*/ 1 w 578"/>
                <a:gd name="T1" fmla="*/ 0 h 876"/>
                <a:gd name="T2" fmla="*/ 1 w 578"/>
                <a:gd name="T3" fmla="*/ 1 h 876"/>
                <a:gd name="T4" fmla="*/ 1 w 578"/>
                <a:gd name="T5" fmla="*/ 1 h 876"/>
                <a:gd name="T6" fmla="*/ 1 w 578"/>
                <a:gd name="T7" fmla="*/ 1 h 876"/>
                <a:gd name="T8" fmla="*/ 1 w 578"/>
                <a:gd name="T9" fmla="*/ 1 h 876"/>
                <a:gd name="T10" fmla="*/ 1 w 578"/>
                <a:gd name="T11" fmla="*/ 1 h 876"/>
                <a:gd name="T12" fmla="*/ 1 w 578"/>
                <a:gd name="T13" fmla="*/ 1 h 876"/>
                <a:gd name="T14" fmla="*/ 1 w 578"/>
                <a:gd name="T15" fmla="*/ 1 h 876"/>
                <a:gd name="T16" fmla="*/ 1 w 578"/>
                <a:gd name="T17" fmla="*/ 1 h 876"/>
                <a:gd name="T18" fmla="*/ 1 w 578"/>
                <a:gd name="T19" fmla="*/ 1 h 876"/>
                <a:gd name="T20" fmla="*/ 0 w 578"/>
                <a:gd name="T21" fmla="*/ 1 h 8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78"/>
                <a:gd name="T34" fmla="*/ 0 h 876"/>
                <a:gd name="T35" fmla="*/ 578 w 578"/>
                <a:gd name="T36" fmla="*/ 876 h 8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78" h="876">
                  <a:moveTo>
                    <a:pt x="578" y="0"/>
                  </a:moveTo>
                  <a:lnTo>
                    <a:pt x="564" y="10"/>
                  </a:lnTo>
                  <a:lnTo>
                    <a:pt x="529" y="37"/>
                  </a:lnTo>
                  <a:lnTo>
                    <a:pt x="474" y="82"/>
                  </a:lnTo>
                  <a:lnTo>
                    <a:pt x="405" y="145"/>
                  </a:lnTo>
                  <a:lnTo>
                    <a:pt x="328" y="225"/>
                  </a:lnTo>
                  <a:lnTo>
                    <a:pt x="249" y="323"/>
                  </a:lnTo>
                  <a:lnTo>
                    <a:pt x="171" y="437"/>
                  </a:lnTo>
                  <a:lnTo>
                    <a:pt x="100" y="567"/>
                  </a:lnTo>
                  <a:lnTo>
                    <a:pt x="41" y="714"/>
                  </a:lnTo>
                  <a:lnTo>
                    <a:pt x="0" y="876"/>
                  </a:lnTo>
                </a:path>
              </a:pathLst>
            </a:custGeom>
            <a:noFill/>
            <a:ln w="1588">
              <a:solidFill>
                <a:srgbClr val="C46289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75" name="Freeform 72"/>
            <p:cNvSpPr>
              <a:spLocks/>
            </p:cNvSpPr>
            <p:nvPr/>
          </p:nvSpPr>
          <p:spPr bwMode="auto">
            <a:xfrm rot="2163528">
              <a:off x="4107" y="2072"/>
              <a:ext cx="297" cy="261"/>
            </a:xfrm>
            <a:custGeom>
              <a:avLst/>
              <a:gdLst>
                <a:gd name="T0" fmla="*/ 1 w 525"/>
                <a:gd name="T1" fmla="*/ 0 h 464"/>
                <a:gd name="T2" fmla="*/ 1 w 525"/>
                <a:gd name="T3" fmla="*/ 1 h 464"/>
                <a:gd name="T4" fmla="*/ 1 w 525"/>
                <a:gd name="T5" fmla="*/ 1 h 464"/>
                <a:gd name="T6" fmla="*/ 1 w 525"/>
                <a:gd name="T7" fmla="*/ 1 h 464"/>
                <a:gd name="T8" fmla="*/ 1 w 525"/>
                <a:gd name="T9" fmla="*/ 1 h 464"/>
                <a:gd name="T10" fmla="*/ 1 w 525"/>
                <a:gd name="T11" fmla="*/ 1 h 464"/>
                <a:gd name="T12" fmla="*/ 1 w 525"/>
                <a:gd name="T13" fmla="*/ 1 h 464"/>
                <a:gd name="T14" fmla="*/ 1 w 525"/>
                <a:gd name="T15" fmla="*/ 1 h 464"/>
                <a:gd name="T16" fmla="*/ 1 w 525"/>
                <a:gd name="T17" fmla="*/ 1 h 464"/>
                <a:gd name="T18" fmla="*/ 1 w 525"/>
                <a:gd name="T19" fmla="*/ 1 h 464"/>
                <a:gd name="T20" fmla="*/ 1 w 525"/>
                <a:gd name="T21" fmla="*/ 1 h 464"/>
                <a:gd name="T22" fmla="*/ 1 w 525"/>
                <a:gd name="T23" fmla="*/ 1 h 464"/>
                <a:gd name="T24" fmla="*/ 1 w 525"/>
                <a:gd name="T25" fmla="*/ 1 h 464"/>
                <a:gd name="T26" fmla="*/ 1 w 525"/>
                <a:gd name="T27" fmla="*/ 1 h 464"/>
                <a:gd name="T28" fmla="*/ 1 w 525"/>
                <a:gd name="T29" fmla="*/ 1 h 464"/>
                <a:gd name="T30" fmla="*/ 1 w 525"/>
                <a:gd name="T31" fmla="*/ 1 h 464"/>
                <a:gd name="T32" fmla="*/ 1 w 525"/>
                <a:gd name="T33" fmla="*/ 1 h 464"/>
                <a:gd name="T34" fmla="*/ 1 w 525"/>
                <a:gd name="T35" fmla="*/ 1 h 464"/>
                <a:gd name="T36" fmla="*/ 1 w 525"/>
                <a:gd name="T37" fmla="*/ 1 h 464"/>
                <a:gd name="T38" fmla="*/ 1 w 525"/>
                <a:gd name="T39" fmla="*/ 1 h 464"/>
                <a:gd name="T40" fmla="*/ 1 w 525"/>
                <a:gd name="T41" fmla="*/ 1 h 464"/>
                <a:gd name="T42" fmla="*/ 1 w 525"/>
                <a:gd name="T43" fmla="*/ 1 h 464"/>
                <a:gd name="T44" fmla="*/ 1 w 525"/>
                <a:gd name="T45" fmla="*/ 1 h 464"/>
                <a:gd name="T46" fmla="*/ 1 w 525"/>
                <a:gd name="T47" fmla="*/ 1 h 464"/>
                <a:gd name="T48" fmla="*/ 1 w 525"/>
                <a:gd name="T49" fmla="*/ 1 h 464"/>
                <a:gd name="T50" fmla="*/ 1 w 525"/>
                <a:gd name="T51" fmla="*/ 1 h 464"/>
                <a:gd name="T52" fmla="*/ 1 w 525"/>
                <a:gd name="T53" fmla="*/ 1 h 464"/>
                <a:gd name="T54" fmla="*/ 1 w 525"/>
                <a:gd name="T55" fmla="*/ 1 h 464"/>
                <a:gd name="T56" fmla="*/ 1 w 525"/>
                <a:gd name="T57" fmla="*/ 1 h 464"/>
                <a:gd name="T58" fmla="*/ 1 w 525"/>
                <a:gd name="T59" fmla="*/ 1 h 464"/>
                <a:gd name="T60" fmla="*/ 1 w 525"/>
                <a:gd name="T61" fmla="*/ 1 h 464"/>
                <a:gd name="T62" fmla="*/ 1 w 525"/>
                <a:gd name="T63" fmla="*/ 1 h 464"/>
                <a:gd name="T64" fmla="*/ 1 w 525"/>
                <a:gd name="T65" fmla="*/ 1 h 464"/>
                <a:gd name="T66" fmla="*/ 1 w 525"/>
                <a:gd name="T67" fmla="*/ 1 h 464"/>
                <a:gd name="T68" fmla="*/ 1 w 525"/>
                <a:gd name="T69" fmla="*/ 1 h 464"/>
                <a:gd name="T70" fmla="*/ 1 w 525"/>
                <a:gd name="T71" fmla="*/ 1 h 464"/>
                <a:gd name="T72" fmla="*/ 1 w 525"/>
                <a:gd name="T73" fmla="*/ 1 h 464"/>
                <a:gd name="T74" fmla="*/ 1 w 525"/>
                <a:gd name="T75" fmla="*/ 1 h 464"/>
                <a:gd name="T76" fmla="*/ 1 w 525"/>
                <a:gd name="T77" fmla="*/ 1 h 464"/>
                <a:gd name="T78" fmla="*/ 1 w 525"/>
                <a:gd name="T79" fmla="*/ 1 h 464"/>
                <a:gd name="T80" fmla="*/ 1 w 525"/>
                <a:gd name="T81" fmla="*/ 1 h 464"/>
                <a:gd name="T82" fmla="*/ 1 w 525"/>
                <a:gd name="T83" fmla="*/ 1 h 464"/>
                <a:gd name="T84" fmla="*/ 0 w 525"/>
                <a:gd name="T85" fmla="*/ 1 h 464"/>
                <a:gd name="T86" fmla="*/ 0 w 525"/>
                <a:gd name="T87" fmla="*/ 1 h 46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25"/>
                <a:gd name="T133" fmla="*/ 0 h 464"/>
                <a:gd name="T134" fmla="*/ 525 w 525"/>
                <a:gd name="T135" fmla="*/ 464 h 46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25" h="464">
                  <a:moveTo>
                    <a:pt x="0" y="352"/>
                  </a:moveTo>
                  <a:lnTo>
                    <a:pt x="74" y="0"/>
                  </a:lnTo>
                  <a:lnTo>
                    <a:pt x="62" y="42"/>
                  </a:lnTo>
                  <a:lnTo>
                    <a:pt x="55" y="80"/>
                  </a:lnTo>
                  <a:lnTo>
                    <a:pt x="52" y="113"/>
                  </a:lnTo>
                  <a:lnTo>
                    <a:pt x="54" y="141"/>
                  </a:lnTo>
                  <a:lnTo>
                    <a:pt x="56" y="166"/>
                  </a:lnTo>
                  <a:lnTo>
                    <a:pt x="61" y="188"/>
                  </a:lnTo>
                  <a:lnTo>
                    <a:pt x="67" y="203"/>
                  </a:lnTo>
                  <a:lnTo>
                    <a:pt x="71" y="215"/>
                  </a:lnTo>
                  <a:lnTo>
                    <a:pt x="75" y="222"/>
                  </a:lnTo>
                  <a:lnTo>
                    <a:pt x="77" y="225"/>
                  </a:lnTo>
                  <a:lnTo>
                    <a:pt x="88" y="216"/>
                  </a:lnTo>
                  <a:lnTo>
                    <a:pt x="99" y="203"/>
                  </a:lnTo>
                  <a:lnTo>
                    <a:pt x="107" y="183"/>
                  </a:lnTo>
                  <a:lnTo>
                    <a:pt x="116" y="162"/>
                  </a:lnTo>
                  <a:lnTo>
                    <a:pt x="121" y="138"/>
                  </a:lnTo>
                  <a:lnTo>
                    <a:pt x="127" y="114"/>
                  </a:lnTo>
                  <a:lnTo>
                    <a:pt x="131" y="94"/>
                  </a:lnTo>
                  <a:lnTo>
                    <a:pt x="135" y="76"/>
                  </a:lnTo>
                  <a:lnTo>
                    <a:pt x="136" y="64"/>
                  </a:lnTo>
                  <a:lnTo>
                    <a:pt x="137" y="61"/>
                  </a:lnTo>
                  <a:lnTo>
                    <a:pt x="126" y="117"/>
                  </a:lnTo>
                  <a:lnTo>
                    <a:pt x="121" y="159"/>
                  </a:lnTo>
                  <a:lnTo>
                    <a:pt x="123" y="190"/>
                  </a:lnTo>
                  <a:lnTo>
                    <a:pt x="126" y="213"/>
                  </a:lnTo>
                  <a:lnTo>
                    <a:pt x="132" y="227"/>
                  </a:lnTo>
                  <a:lnTo>
                    <a:pt x="141" y="235"/>
                  </a:lnTo>
                  <a:lnTo>
                    <a:pt x="149" y="238"/>
                  </a:lnTo>
                  <a:lnTo>
                    <a:pt x="156" y="239"/>
                  </a:lnTo>
                  <a:lnTo>
                    <a:pt x="161" y="238"/>
                  </a:lnTo>
                  <a:lnTo>
                    <a:pt x="163" y="237"/>
                  </a:lnTo>
                  <a:lnTo>
                    <a:pt x="175" y="231"/>
                  </a:lnTo>
                  <a:lnTo>
                    <a:pt x="188" y="218"/>
                  </a:lnTo>
                  <a:lnTo>
                    <a:pt x="203" y="202"/>
                  </a:lnTo>
                  <a:lnTo>
                    <a:pt x="216" y="183"/>
                  </a:lnTo>
                  <a:lnTo>
                    <a:pt x="228" y="163"/>
                  </a:lnTo>
                  <a:lnTo>
                    <a:pt x="238" y="144"/>
                  </a:lnTo>
                  <a:lnTo>
                    <a:pt x="248" y="126"/>
                  </a:lnTo>
                  <a:lnTo>
                    <a:pt x="255" y="112"/>
                  </a:lnTo>
                  <a:lnTo>
                    <a:pt x="260" y="102"/>
                  </a:lnTo>
                  <a:lnTo>
                    <a:pt x="261" y="99"/>
                  </a:lnTo>
                  <a:lnTo>
                    <a:pt x="222" y="190"/>
                  </a:lnTo>
                  <a:lnTo>
                    <a:pt x="211" y="216"/>
                  </a:lnTo>
                  <a:lnTo>
                    <a:pt x="207" y="234"/>
                  </a:lnTo>
                  <a:lnTo>
                    <a:pt x="210" y="247"/>
                  </a:lnTo>
                  <a:lnTo>
                    <a:pt x="217" y="253"/>
                  </a:lnTo>
                  <a:lnTo>
                    <a:pt x="228" y="257"/>
                  </a:lnTo>
                  <a:lnTo>
                    <a:pt x="239" y="257"/>
                  </a:lnTo>
                  <a:lnTo>
                    <a:pt x="251" y="254"/>
                  </a:lnTo>
                  <a:lnTo>
                    <a:pt x="262" y="251"/>
                  </a:lnTo>
                  <a:lnTo>
                    <a:pt x="269" y="248"/>
                  </a:lnTo>
                  <a:lnTo>
                    <a:pt x="272" y="247"/>
                  </a:lnTo>
                  <a:lnTo>
                    <a:pt x="525" y="44"/>
                  </a:lnTo>
                  <a:lnTo>
                    <a:pt x="282" y="263"/>
                  </a:lnTo>
                  <a:lnTo>
                    <a:pt x="285" y="279"/>
                  </a:lnTo>
                  <a:lnTo>
                    <a:pt x="298" y="285"/>
                  </a:lnTo>
                  <a:lnTo>
                    <a:pt x="319" y="284"/>
                  </a:lnTo>
                  <a:lnTo>
                    <a:pt x="344" y="276"/>
                  </a:lnTo>
                  <a:lnTo>
                    <a:pt x="373" y="264"/>
                  </a:lnTo>
                  <a:lnTo>
                    <a:pt x="402" y="250"/>
                  </a:lnTo>
                  <a:lnTo>
                    <a:pt x="429" y="235"/>
                  </a:lnTo>
                  <a:lnTo>
                    <a:pt x="450" y="224"/>
                  </a:lnTo>
                  <a:lnTo>
                    <a:pt x="465" y="214"/>
                  </a:lnTo>
                  <a:lnTo>
                    <a:pt x="471" y="210"/>
                  </a:lnTo>
                  <a:lnTo>
                    <a:pt x="118" y="454"/>
                  </a:lnTo>
                  <a:lnTo>
                    <a:pt x="117" y="455"/>
                  </a:lnTo>
                  <a:lnTo>
                    <a:pt x="111" y="458"/>
                  </a:lnTo>
                  <a:lnTo>
                    <a:pt x="102" y="460"/>
                  </a:lnTo>
                  <a:lnTo>
                    <a:pt x="92" y="462"/>
                  </a:lnTo>
                  <a:lnTo>
                    <a:pt x="81" y="464"/>
                  </a:lnTo>
                  <a:lnTo>
                    <a:pt x="69" y="462"/>
                  </a:lnTo>
                  <a:lnTo>
                    <a:pt x="58" y="459"/>
                  </a:lnTo>
                  <a:lnTo>
                    <a:pt x="50" y="451"/>
                  </a:lnTo>
                  <a:lnTo>
                    <a:pt x="44" y="437"/>
                  </a:lnTo>
                  <a:lnTo>
                    <a:pt x="40" y="420"/>
                  </a:lnTo>
                  <a:lnTo>
                    <a:pt x="40" y="418"/>
                  </a:lnTo>
                  <a:lnTo>
                    <a:pt x="40" y="414"/>
                  </a:lnTo>
                  <a:lnTo>
                    <a:pt x="40" y="407"/>
                  </a:lnTo>
                  <a:lnTo>
                    <a:pt x="39" y="398"/>
                  </a:lnTo>
                  <a:lnTo>
                    <a:pt x="37" y="390"/>
                  </a:lnTo>
                  <a:lnTo>
                    <a:pt x="33" y="380"/>
                  </a:lnTo>
                  <a:lnTo>
                    <a:pt x="29" y="371"/>
                  </a:lnTo>
                  <a:lnTo>
                    <a:pt x="21" y="363"/>
                  </a:lnTo>
                  <a:lnTo>
                    <a:pt x="12" y="357"/>
                  </a:lnTo>
                  <a:lnTo>
                    <a:pt x="0" y="353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FFC2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76" name="Freeform 73"/>
            <p:cNvSpPr>
              <a:spLocks/>
            </p:cNvSpPr>
            <p:nvPr/>
          </p:nvSpPr>
          <p:spPr bwMode="auto">
            <a:xfrm rot="2163528">
              <a:off x="4110" y="2074"/>
              <a:ext cx="292" cy="258"/>
            </a:xfrm>
            <a:custGeom>
              <a:avLst/>
              <a:gdLst>
                <a:gd name="T0" fmla="*/ 1 w 521"/>
                <a:gd name="T1" fmla="*/ 0 h 458"/>
                <a:gd name="T2" fmla="*/ 1 w 521"/>
                <a:gd name="T3" fmla="*/ 1 h 458"/>
                <a:gd name="T4" fmla="*/ 1 w 521"/>
                <a:gd name="T5" fmla="*/ 1 h 458"/>
                <a:gd name="T6" fmla="*/ 1 w 521"/>
                <a:gd name="T7" fmla="*/ 1 h 458"/>
                <a:gd name="T8" fmla="*/ 1 w 521"/>
                <a:gd name="T9" fmla="*/ 1 h 458"/>
                <a:gd name="T10" fmla="*/ 1 w 521"/>
                <a:gd name="T11" fmla="*/ 1 h 458"/>
                <a:gd name="T12" fmla="*/ 1 w 521"/>
                <a:gd name="T13" fmla="*/ 1 h 458"/>
                <a:gd name="T14" fmla="*/ 1 w 521"/>
                <a:gd name="T15" fmla="*/ 1 h 458"/>
                <a:gd name="T16" fmla="*/ 1 w 521"/>
                <a:gd name="T17" fmla="*/ 1 h 458"/>
                <a:gd name="T18" fmla="*/ 1 w 521"/>
                <a:gd name="T19" fmla="*/ 1 h 458"/>
                <a:gd name="T20" fmla="*/ 1 w 521"/>
                <a:gd name="T21" fmla="*/ 1 h 458"/>
                <a:gd name="T22" fmla="*/ 1 w 521"/>
                <a:gd name="T23" fmla="*/ 1 h 458"/>
                <a:gd name="T24" fmla="*/ 1 w 521"/>
                <a:gd name="T25" fmla="*/ 1 h 458"/>
                <a:gd name="T26" fmla="*/ 1 w 521"/>
                <a:gd name="T27" fmla="*/ 1 h 458"/>
                <a:gd name="T28" fmla="*/ 1 w 521"/>
                <a:gd name="T29" fmla="*/ 1 h 458"/>
                <a:gd name="T30" fmla="*/ 1 w 521"/>
                <a:gd name="T31" fmla="*/ 1 h 458"/>
                <a:gd name="T32" fmla="*/ 1 w 521"/>
                <a:gd name="T33" fmla="*/ 1 h 458"/>
                <a:gd name="T34" fmla="*/ 1 w 521"/>
                <a:gd name="T35" fmla="*/ 1 h 458"/>
                <a:gd name="T36" fmla="*/ 1 w 521"/>
                <a:gd name="T37" fmla="*/ 1 h 458"/>
                <a:gd name="T38" fmla="*/ 1 w 521"/>
                <a:gd name="T39" fmla="*/ 1 h 458"/>
                <a:gd name="T40" fmla="*/ 1 w 521"/>
                <a:gd name="T41" fmla="*/ 1 h 458"/>
                <a:gd name="T42" fmla="*/ 1 w 521"/>
                <a:gd name="T43" fmla="*/ 1 h 458"/>
                <a:gd name="T44" fmla="*/ 1 w 521"/>
                <a:gd name="T45" fmla="*/ 1 h 458"/>
                <a:gd name="T46" fmla="*/ 1 w 521"/>
                <a:gd name="T47" fmla="*/ 1 h 458"/>
                <a:gd name="T48" fmla="*/ 1 w 521"/>
                <a:gd name="T49" fmla="*/ 1 h 458"/>
                <a:gd name="T50" fmla="*/ 1 w 521"/>
                <a:gd name="T51" fmla="*/ 1 h 458"/>
                <a:gd name="T52" fmla="*/ 1 w 521"/>
                <a:gd name="T53" fmla="*/ 1 h 458"/>
                <a:gd name="T54" fmla="*/ 1 w 521"/>
                <a:gd name="T55" fmla="*/ 1 h 458"/>
                <a:gd name="T56" fmla="*/ 1 w 521"/>
                <a:gd name="T57" fmla="*/ 1 h 458"/>
                <a:gd name="T58" fmla="*/ 1 w 521"/>
                <a:gd name="T59" fmla="*/ 1 h 458"/>
                <a:gd name="T60" fmla="*/ 1 w 521"/>
                <a:gd name="T61" fmla="*/ 1 h 458"/>
                <a:gd name="T62" fmla="*/ 1 w 521"/>
                <a:gd name="T63" fmla="*/ 1 h 458"/>
                <a:gd name="T64" fmla="*/ 1 w 521"/>
                <a:gd name="T65" fmla="*/ 1 h 458"/>
                <a:gd name="T66" fmla="*/ 1 w 521"/>
                <a:gd name="T67" fmla="*/ 1 h 458"/>
                <a:gd name="T68" fmla="*/ 1 w 521"/>
                <a:gd name="T69" fmla="*/ 1 h 458"/>
                <a:gd name="T70" fmla="*/ 1 w 521"/>
                <a:gd name="T71" fmla="*/ 1 h 458"/>
                <a:gd name="T72" fmla="*/ 1 w 521"/>
                <a:gd name="T73" fmla="*/ 1 h 458"/>
                <a:gd name="T74" fmla="*/ 1 w 521"/>
                <a:gd name="T75" fmla="*/ 1 h 458"/>
                <a:gd name="T76" fmla="*/ 1 w 521"/>
                <a:gd name="T77" fmla="*/ 1 h 458"/>
                <a:gd name="T78" fmla="*/ 1 w 521"/>
                <a:gd name="T79" fmla="*/ 1 h 458"/>
                <a:gd name="T80" fmla="*/ 1 w 521"/>
                <a:gd name="T81" fmla="*/ 1 h 458"/>
                <a:gd name="T82" fmla="*/ 1 w 521"/>
                <a:gd name="T83" fmla="*/ 1 h 458"/>
                <a:gd name="T84" fmla="*/ 0 w 521"/>
                <a:gd name="T85" fmla="*/ 1 h 4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21"/>
                <a:gd name="T130" fmla="*/ 0 h 458"/>
                <a:gd name="T131" fmla="*/ 521 w 521"/>
                <a:gd name="T132" fmla="*/ 458 h 4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21" h="458">
                  <a:moveTo>
                    <a:pt x="0" y="348"/>
                  </a:moveTo>
                  <a:lnTo>
                    <a:pt x="73" y="0"/>
                  </a:lnTo>
                  <a:lnTo>
                    <a:pt x="61" y="41"/>
                  </a:lnTo>
                  <a:lnTo>
                    <a:pt x="54" y="78"/>
                  </a:lnTo>
                  <a:lnTo>
                    <a:pt x="51" y="111"/>
                  </a:lnTo>
                  <a:lnTo>
                    <a:pt x="53" y="141"/>
                  </a:lnTo>
                  <a:lnTo>
                    <a:pt x="55" y="165"/>
                  </a:lnTo>
                  <a:lnTo>
                    <a:pt x="60" y="186"/>
                  </a:lnTo>
                  <a:lnTo>
                    <a:pt x="66" y="202"/>
                  </a:lnTo>
                  <a:lnTo>
                    <a:pt x="70" y="214"/>
                  </a:lnTo>
                  <a:lnTo>
                    <a:pt x="74" y="220"/>
                  </a:lnTo>
                  <a:lnTo>
                    <a:pt x="75" y="222"/>
                  </a:lnTo>
                  <a:lnTo>
                    <a:pt x="87" y="215"/>
                  </a:lnTo>
                  <a:lnTo>
                    <a:pt x="98" y="200"/>
                  </a:lnTo>
                  <a:lnTo>
                    <a:pt x="106" y="181"/>
                  </a:lnTo>
                  <a:lnTo>
                    <a:pt x="115" y="160"/>
                  </a:lnTo>
                  <a:lnTo>
                    <a:pt x="120" y="136"/>
                  </a:lnTo>
                  <a:lnTo>
                    <a:pt x="125" y="114"/>
                  </a:lnTo>
                  <a:lnTo>
                    <a:pt x="130" y="92"/>
                  </a:lnTo>
                  <a:lnTo>
                    <a:pt x="132" y="76"/>
                  </a:lnTo>
                  <a:lnTo>
                    <a:pt x="135" y="64"/>
                  </a:lnTo>
                  <a:lnTo>
                    <a:pt x="135" y="59"/>
                  </a:lnTo>
                  <a:lnTo>
                    <a:pt x="125" y="115"/>
                  </a:lnTo>
                  <a:lnTo>
                    <a:pt x="120" y="158"/>
                  </a:lnTo>
                  <a:lnTo>
                    <a:pt x="120" y="189"/>
                  </a:lnTo>
                  <a:lnTo>
                    <a:pt x="125" y="211"/>
                  </a:lnTo>
                  <a:lnTo>
                    <a:pt x="131" y="225"/>
                  </a:lnTo>
                  <a:lnTo>
                    <a:pt x="140" y="233"/>
                  </a:lnTo>
                  <a:lnTo>
                    <a:pt x="147" y="236"/>
                  </a:lnTo>
                  <a:lnTo>
                    <a:pt x="154" y="236"/>
                  </a:lnTo>
                  <a:lnTo>
                    <a:pt x="160" y="236"/>
                  </a:lnTo>
                  <a:lnTo>
                    <a:pt x="161" y="235"/>
                  </a:lnTo>
                  <a:lnTo>
                    <a:pt x="174" y="228"/>
                  </a:lnTo>
                  <a:lnTo>
                    <a:pt x="187" y="216"/>
                  </a:lnTo>
                  <a:lnTo>
                    <a:pt x="200" y="200"/>
                  </a:lnTo>
                  <a:lnTo>
                    <a:pt x="212" y="181"/>
                  </a:lnTo>
                  <a:lnTo>
                    <a:pt x="225" y="161"/>
                  </a:lnTo>
                  <a:lnTo>
                    <a:pt x="236" y="142"/>
                  </a:lnTo>
                  <a:lnTo>
                    <a:pt x="246" y="124"/>
                  </a:lnTo>
                  <a:lnTo>
                    <a:pt x="253" y="110"/>
                  </a:lnTo>
                  <a:lnTo>
                    <a:pt x="258" y="101"/>
                  </a:lnTo>
                  <a:lnTo>
                    <a:pt x="259" y="97"/>
                  </a:lnTo>
                  <a:lnTo>
                    <a:pt x="219" y="189"/>
                  </a:lnTo>
                  <a:lnTo>
                    <a:pt x="209" y="214"/>
                  </a:lnTo>
                  <a:lnTo>
                    <a:pt x="205" y="233"/>
                  </a:lnTo>
                  <a:lnTo>
                    <a:pt x="207" y="244"/>
                  </a:lnTo>
                  <a:lnTo>
                    <a:pt x="215" y="252"/>
                  </a:lnTo>
                  <a:lnTo>
                    <a:pt x="225" y="254"/>
                  </a:lnTo>
                  <a:lnTo>
                    <a:pt x="237" y="254"/>
                  </a:lnTo>
                  <a:lnTo>
                    <a:pt x="249" y="252"/>
                  </a:lnTo>
                  <a:lnTo>
                    <a:pt x="259" y="249"/>
                  </a:lnTo>
                  <a:lnTo>
                    <a:pt x="266" y="247"/>
                  </a:lnTo>
                  <a:lnTo>
                    <a:pt x="269" y="246"/>
                  </a:lnTo>
                  <a:lnTo>
                    <a:pt x="521" y="44"/>
                  </a:lnTo>
                  <a:lnTo>
                    <a:pt x="279" y="261"/>
                  </a:lnTo>
                  <a:lnTo>
                    <a:pt x="283" y="277"/>
                  </a:lnTo>
                  <a:lnTo>
                    <a:pt x="296" y="283"/>
                  </a:lnTo>
                  <a:lnTo>
                    <a:pt x="316" y="281"/>
                  </a:lnTo>
                  <a:lnTo>
                    <a:pt x="341" y="273"/>
                  </a:lnTo>
                  <a:lnTo>
                    <a:pt x="370" y="261"/>
                  </a:lnTo>
                  <a:lnTo>
                    <a:pt x="398" y="248"/>
                  </a:lnTo>
                  <a:lnTo>
                    <a:pt x="424" y="234"/>
                  </a:lnTo>
                  <a:lnTo>
                    <a:pt x="446" y="221"/>
                  </a:lnTo>
                  <a:lnTo>
                    <a:pt x="460" y="212"/>
                  </a:lnTo>
                  <a:lnTo>
                    <a:pt x="466" y="209"/>
                  </a:lnTo>
                  <a:lnTo>
                    <a:pt x="117" y="449"/>
                  </a:lnTo>
                  <a:lnTo>
                    <a:pt x="116" y="450"/>
                  </a:lnTo>
                  <a:lnTo>
                    <a:pt x="110" y="452"/>
                  </a:lnTo>
                  <a:lnTo>
                    <a:pt x="101" y="455"/>
                  </a:lnTo>
                  <a:lnTo>
                    <a:pt x="91" y="457"/>
                  </a:lnTo>
                  <a:lnTo>
                    <a:pt x="80" y="458"/>
                  </a:lnTo>
                  <a:lnTo>
                    <a:pt x="69" y="457"/>
                  </a:lnTo>
                  <a:lnTo>
                    <a:pt x="59" y="454"/>
                  </a:lnTo>
                  <a:lnTo>
                    <a:pt x="50" y="445"/>
                  </a:lnTo>
                  <a:lnTo>
                    <a:pt x="44" y="433"/>
                  </a:lnTo>
                  <a:lnTo>
                    <a:pt x="41" y="414"/>
                  </a:lnTo>
                  <a:lnTo>
                    <a:pt x="41" y="413"/>
                  </a:lnTo>
                  <a:lnTo>
                    <a:pt x="41" y="409"/>
                  </a:lnTo>
                  <a:lnTo>
                    <a:pt x="41" y="403"/>
                  </a:lnTo>
                  <a:lnTo>
                    <a:pt x="39" y="394"/>
                  </a:lnTo>
                  <a:lnTo>
                    <a:pt x="37" y="385"/>
                  </a:lnTo>
                  <a:lnTo>
                    <a:pt x="34" y="375"/>
                  </a:lnTo>
                  <a:lnTo>
                    <a:pt x="29" y="366"/>
                  </a:lnTo>
                  <a:lnTo>
                    <a:pt x="22" y="359"/>
                  </a:lnTo>
                  <a:lnTo>
                    <a:pt x="12" y="351"/>
                  </a:lnTo>
                  <a:lnTo>
                    <a:pt x="0" y="348"/>
                  </a:lnTo>
                  <a:close/>
                </a:path>
              </a:pathLst>
            </a:custGeom>
            <a:solidFill>
              <a:srgbClr val="FFC5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77" name="Freeform 74"/>
            <p:cNvSpPr>
              <a:spLocks/>
            </p:cNvSpPr>
            <p:nvPr/>
          </p:nvSpPr>
          <p:spPr bwMode="auto">
            <a:xfrm rot="2163528">
              <a:off x="4107" y="2069"/>
              <a:ext cx="290" cy="252"/>
            </a:xfrm>
            <a:custGeom>
              <a:avLst/>
              <a:gdLst>
                <a:gd name="T0" fmla="*/ 1 w 515"/>
                <a:gd name="T1" fmla="*/ 0 h 454"/>
                <a:gd name="T2" fmla="*/ 1 w 515"/>
                <a:gd name="T3" fmla="*/ 1 h 454"/>
                <a:gd name="T4" fmla="*/ 1 w 515"/>
                <a:gd name="T5" fmla="*/ 1 h 454"/>
                <a:gd name="T6" fmla="*/ 1 w 515"/>
                <a:gd name="T7" fmla="*/ 1 h 454"/>
                <a:gd name="T8" fmla="*/ 1 w 515"/>
                <a:gd name="T9" fmla="*/ 1 h 454"/>
                <a:gd name="T10" fmla="*/ 1 w 515"/>
                <a:gd name="T11" fmla="*/ 1 h 454"/>
                <a:gd name="T12" fmla="*/ 1 w 515"/>
                <a:gd name="T13" fmla="*/ 1 h 454"/>
                <a:gd name="T14" fmla="*/ 1 w 515"/>
                <a:gd name="T15" fmla="*/ 1 h 454"/>
                <a:gd name="T16" fmla="*/ 1 w 515"/>
                <a:gd name="T17" fmla="*/ 1 h 454"/>
                <a:gd name="T18" fmla="*/ 1 w 515"/>
                <a:gd name="T19" fmla="*/ 1 h 454"/>
                <a:gd name="T20" fmla="*/ 1 w 515"/>
                <a:gd name="T21" fmla="*/ 1 h 454"/>
                <a:gd name="T22" fmla="*/ 1 w 515"/>
                <a:gd name="T23" fmla="*/ 1 h 454"/>
                <a:gd name="T24" fmla="*/ 1 w 515"/>
                <a:gd name="T25" fmla="*/ 1 h 454"/>
                <a:gd name="T26" fmla="*/ 1 w 515"/>
                <a:gd name="T27" fmla="*/ 1 h 454"/>
                <a:gd name="T28" fmla="*/ 1 w 515"/>
                <a:gd name="T29" fmla="*/ 1 h 454"/>
                <a:gd name="T30" fmla="*/ 1 w 515"/>
                <a:gd name="T31" fmla="*/ 1 h 454"/>
                <a:gd name="T32" fmla="*/ 1 w 515"/>
                <a:gd name="T33" fmla="*/ 1 h 454"/>
                <a:gd name="T34" fmla="*/ 1 w 515"/>
                <a:gd name="T35" fmla="*/ 1 h 454"/>
                <a:gd name="T36" fmla="*/ 1 w 515"/>
                <a:gd name="T37" fmla="*/ 1 h 454"/>
                <a:gd name="T38" fmla="*/ 1 w 515"/>
                <a:gd name="T39" fmla="*/ 1 h 454"/>
                <a:gd name="T40" fmla="*/ 1 w 515"/>
                <a:gd name="T41" fmla="*/ 1 h 454"/>
                <a:gd name="T42" fmla="*/ 1 w 515"/>
                <a:gd name="T43" fmla="*/ 1 h 454"/>
                <a:gd name="T44" fmla="*/ 1 w 515"/>
                <a:gd name="T45" fmla="*/ 1 h 454"/>
                <a:gd name="T46" fmla="*/ 1 w 515"/>
                <a:gd name="T47" fmla="*/ 1 h 454"/>
                <a:gd name="T48" fmla="*/ 1 w 515"/>
                <a:gd name="T49" fmla="*/ 1 h 454"/>
                <a:gd name="T50" fmla="*/ 1 w 515"/>
                <a:gd name="T51" fmla="*/ 1 h 454"/>
                <a:gd name="T52" fmla="*/ 1 w 515"/>
                <a:gd name="T53" fmla="*/ 1 h 454"/>
                <a:gd name="T54" fmla="*/ 1 w 515"/>
                <a:gd name="T55" fmla="*/ 1 h 454"/>
                <a:gd name="T56" fmla="*/ 1 w 515"/>
                <a:gd name="T57" fmla="*/ 1 h 454"/>
                <a:gd name="T58" fmla="*/ 1 w 515"/>
                <a:gd name="T59" fmla="*/ 1 h 454"/>
                <a:gd name="T60" fmla="*/ 1 w 515"/>
                <a:gd name="T61" fmla="*/ 1 h 454"/>
                <a:gd name="T62" fmla="*/ 1 w 515"/>
                <a:gd name="T63" fmla="*/ 1 h 454"/>
                <a:gd name="T64" fmla="*/ 1 w 515"/>
                <a:gd name="T65" fmla="*/ 1 h 454"/>
                <a:gd name="T66" fmla="*/ 1 w 515"/>
                <a:gd name="T67" fmla="*/ 1 h 454"/>
                <a:gd name="T68" fmla="*/ 1 w 515"/>
                <a:gd name="T69" fmla="*/ 1 h 454"/>
                <a:gd name="T70" fmla="*/ 1 w 515"/>
                <a:gd name="T71" fmla="*/ 1 h 454"/>
                <a:gd name="T72" fmla="*/ 1 w 515"/>
                <a:gd name="T73" fmla="*/ 1 h 454"/>
                <a:gd name="T74" fmla="*/ 1 w 515"/>
                <a:gd name="T75" fmla="*/ 1 h 454"/>
                <a:gd name="T76" fmla="*/ 1 w 515"/>
                <a:gd name="T77" fmla="*/ 1 h 454"/>
                <a:gd name="T78" fmla="*/ 1 w 515"/>
                <a:gd name="T79" fmla="*/ 1 h 454"/>
                <a:gd name="T80" fmla="*/ 1 w 515"/>
                <a:gd name="T81" fmla="*/ 1 h 454"/>
                <a:gd name="T82" fmla="*/ 1 w 515"/>
                <a:gd name="T83" fmla="*/ 1 h 454"/>
                <a:gd name="T84" fmla="*/ 0 w 515"/>
                <a:gd name="T85" fmla="*/ 1 h 454"/>
                <a:gd name="T86" fmla="*/ 0 w 515"/>
                <a:gd name="T87" fmla="*/ 1 h 45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15"/>
                <a:gd name="T133" fmla="*/ 0 h 454"/>
                <a:gd name="T134" fmla="*/ 515 w 515"/>
                <a:gd name="T135" fmla="*/ 454 h 45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15" h="454">
                  <a:moveTo>
                    <a:pt x="0" y="344"/>
                  </a:moveTo>
                  <a:lnTo>
                    <a:pt x="72" y="0"/>
                  </a:lnTo>
                  <a:lnTo>
                    <a:pt x="60" y="42"/>
                  </a:lnTo>
                  <a:lnTo>
                    <a:pt x="53" y="79"/>
                  </a:lnTo>
                  <a:lnTo>
                    <a:pt x="50" y="112"/>
                  </a:lnTo>
                  <a:lnTo>
                    <a:pt x="52" y="140"/>
                  </a:lnTo>
                  <a:lnTo>
                    <a:pt x="54" y="165"/>
                  </a:lnTo>
                  <a:lnTo>
                    <a:pt x="59" y="186"/>
                  </a:lnTo>
                  <a:lnTo>
                    <a:pt x="65" y="201"/>
                  </a:lnTo>
                  <a:lnTo>
                    <a:pt x="69" y="212"/>
                  </a:lnTo>
                  <a:lnTo>
                    <a:pt x="73" y="219"/>
                  </a:lnTo>
                  <a:lnTo>
                    <a:pt x="74" y="221"/>
                  </a:lnTo>
                  <a:lnTo>
                    <a:pt x="86" y="214"/>
                  </a:lnTo>
                  <a:lnTo>
                    <a:pt x="96" y="200"/>
                  </a:lnTo>
                  <a:lnTo>
                    <a:pt x="105" y="181"/>
                  </a:lnTo>
                  <a:lnTo>
                    <a:pt x="112" y="159"/>
                  </a:lnTo>
                  <a:lnTo>
                    <a:pt x="119" y="136"/>
                  </a:lnTo>
                  <a:lnTo>
                    <a:pt x="124" y="113"/>
                  </a:lnTo>
                  <a:lnTo>
                    <a:pt x="128" y="93"/>
                  </a:lnTo>
                  <a:lnTo>
                    <a:pt x="131" y="75"/>
                  </a:lnTo>
                  <a:lnTo>
                    <a:pt x="133" y="64"/>
                  </a:lnTo>
                  <a:lnTo>
                    <a:pt x="134" y="60"/>
                  </a:lnTo>
                  <a:lnTo>
                    <a:pt x="123" y="114"/>
                  </a:lnTo>
                  <a:lnTo>
                    <a:pt x="119" y="157"/>
                  </a:lnTo>
                  <a:lnTo>
                    <a:pt x="119" y="188"/>
                  </a:lnTo>
                  <a:lnTo>
                    <a:pt x="123" y="209"/>
                  </a:lnTo>
                  <a:lnTo>
                    <a:pt x="129" y="224"/>
                  </a:lnTo>
                  <a:lnTo>
                    <a:pt x="137" y="232"/>
                  </a:lnTo>
                  <a:lnTo>
                    <a:pt x="146" y="236"/>
                  </a:lnTo>
                  <a:lnTo>
                    <a:pt x="153" y="236"/>
                  </a:lnTo>
                  <a:lnTo>
                    <a:pt x="158" y="234"/>
                  </a:lnTo>
                  <a:lnTo>
                    <a:pt x="159" y="234"/>
                  </a:lnTo>
                  <a:lnTo>
                    <a:pt x="172" y="227"/>
                  </a:lnTo>
                  <a:lnTo>
                    <a:pt x="185" y="215"/>
                  </a:lnTo>
                  <a:lnTo>
                    <a:pt x="198" y="199"/>
                  </a:lnTo>
                  <a:lnTo>
                    <a:pt x="210" y="181"/>
                  </a:lnTo>
                  <a:lnTo>
                    <a:pt x="222" y="161"/>
                  </a:lnTo>
                  <a:lnTo>
                    <a:pt x="234" y="142"/>
                  </a:lnTo>
                  <a:lnTo>
                    <a:pt x="242" y="125"/>
                  </a:lnTo>
                  <a:lnTo>
                    <a:pt x="249" y="111"/>
                  </a:lnTo>
                  <a:lnTo>
                    <a:pt x="254" y="101"/>
                  </a:lnTo>
                  <a:lnTo>
                    <a:pt x="257" y="98"/>
                  </a:lnTo>
                  <a:lnTo>
                    <a:pt x="216" y="187"/>
                  </a:lnTo>
                  <a:lnTo>
                    <a:pt x="206" y="213"/>
                  </a:lnTo>
                  <a:lnTo>
                    <a:pt x="203" y="231"/>
                  </a:lnTo>
                  <a:lnTo>
                    <a:pt x="205" y="243"/>
                  </a:lnTo>
                  <a:lnTo>
                    <a:pt x="212" y="250"/>
                  </a:lnTo>
                  <a:lnTo>
                    <a:pt x="223" y="253"/>
                  </a:lnTo>
                  <a:lnTo>
                    <a:pt x="235" y="252"/>
                  </a:lnTo>
                  <a:lnTo>
                    <a:pt x="246" y="251"/>
                  </a:lnTo>
                  <a:lnTo>
                    <a:pt x="257" y="247"/>
                  </a:lnTo>
                  <a:lnTo>
                    <a:pt x="264" y="245"/>
                  </a:lnTo>
                  <a:lnTo>
                    <a:pt x="266" y="244"/>
                  </a:lnTo>
                  <a:lnTo>
                    <a:pt x="515" y="44"/>
                  </a:lnTo>
                  <a:lnTo>
                    <a:pt x="277" y="259"/>
                  </a:lnTo>
                  <a:lnTo>
                    <a:pt x="279" y="275"/>
                  </a:lnTo>
                  <a:lnTo>
                    <a:pt x="292" y="281"/>
                  </a:lnTo>
                  <a:lnTo>
                    <a:pt x="313" y="280"/>
                  </a:lnTo>
                  <a:lnTo>
                    <a:pt x="338" y="272"/>
                  </a:lnTo>
                  <a:lnTo>
                    <a:pt x="366" y="260"/>
                  </a:lnTo>
                  <a:lnTo>
                    <a:pt x="394" y="246"/>
                  </a:lnTo>
                  <a:lnTo>
                    <a:pt x="420" y="232"/>
                  </a:lnTo>
                  <a:lnTo>
                    <a:pt x="441" y="220"/>
                  </a:lnTo>
                  <a:lnTo>
                    <a:pt x="456" y="212"/>
                  </a:lnTo>
                  <a:lnTo>
                    <a:pt x="461" y="208"/>
                  </a:lnTo>
                  <a:lnTo>
                    <a:pt x="116" y="445"/>
                  </a:lnTo>
                  <a:lnTo>
                    <a:pt x="114" y="446"/>
                  </a:lnTo>
                  <a:lnTo>
                    <a:pt x="109" y="448"/>
                  </a:lnTo>
                  <a:lnTo>
                    <a:pt x="100" y="451"/>
                  </a:lnTo>
                  <a:lnTo>
                    <a:pt x="91" y="453"/>
                  </a:lnTo>
                  <a:lnTo>
                    <a:pt x="80" y="454"/>
                  </a:lnTo>
                  <a:lnTo>
                    <a:pt x="69" y="453"/>
                  </a:lnTo>
                  <a:lnTo>
                    <a:pt x="59" y="449"/>
                  </a:lnTo>
                  <a:lnTo>
                    <a:pt x="50" y="441"/>
                  </a:lnTo>
                  <a:lnTo>
                    <a:pt x="44" y="429"/>
                  </a:lnTo>
                  <a:lnTo>
                    <a:pt x="42" y="411"/>
                  </a:lnTo>
                  <a:lnTo>
                    <a:pt x="42" y="409"/>
                  </a:lnTo>
                  <a:lnTo>
                    <a:pt x="41" y="406"/>
                  </a:lnTo>
                  <a:lnTo>
                    <a:pt x="41" y="398"/>
                  </a:lnTo>
                  <a:lnTo>
                    <a:pt x="40" y="390"/>
                  </a:lnTo>
                  <a:lnTo>
                    <a:pt x="37" y="381"/>
                  </a:lnTo>
                  <a:lnTo>
                    <a:pt x="34" y="371"/>
                  </a:lnTo>
                  <a:lnTo>
                    <a:pt x="29" y="363"/>
                  </a:lnTo>
                  <a:lnTo>
                    <a:pt x="22" y="354"/>
                  </a:lnTo>
                  <a:lnTo>
                    <a:pt x="12" y="348"/>
                  </a:lnTo>
                  <a:lnTo>
                    <a:pt x="0" y="345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rgbClr val="FFC8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78" name="Freeform 75"/>
            <p:cNvSpPr>
              <a:spLocks/>
            </p:cNvSpPr>
            <p:nvPr/>
          </p:nvSpPr>
          <p:spPr bwMode="auto">
            <a:xfrm rot="2163528">
              <a:off x="4106" y="2074"/>
              <a:ext cx="287" cy="249"/>
            </a:xfrm>
            <a:custGeom>
              <a:avLst/>
              <a:gdLst>
                <a:gd name="T0" fmla="*/ 1 w 510"/>
                <a:gd name="T1" fmla="*/ 0 h 449"/>
                <a:gd name="T2" fmla="*/ 1 w 510"/>
                <a:gd name="T3" fmla="*/ 1 h 449"/>
                <a:gd name="T4" fmla="*/ 1 w 510"/>
                <a:gd name="T5" fmla="*/ 1 h 449"/>
                <a:gd name="T6" fmla="*/ 1 w 510"/>
                <a:gd name="T7" fmla="*/ 1 h 449"/>
                <a:gd name="T8" fmla="*/ 1 w 510"/>
                <a:gd name="T9" fmla="*/ 1 h 449"/>
                <a:gd name="T10" fmla="*/ 1 w 510"/>
                <a:gd name="T11" fmla="*/ 1 h 449"/>
                <a:gd name="T12" fmla="*/ 1 w 510"/>
                <a:gd name="T13" fmla="*/ 1 h 449"/>
                <a:gd name="T14" fmla="*/ 1 w 510"/>
                <a:gd name="T15" fmla="*/ 1 h 449"/>
                <a:gd name="T16" fmla="*/ 1 w 510"/>
                <a:gd name="T17" fmla="*/ 1 h 449"/>
                <a:gd name="T18" fmla="*/ 1 w 510"/>
                <a:gd name="T19" fmla="*/ 1 h 449"/>
                <a:gd name="T20" fmla="*/ 1 w 510"/>
                <a:gd name="T21" fmla="*/ 1 h 449"/>
                <a:gd name="T22" fmla="*/ 1 w 510"/>
                <a:gd name="T23" fmla="*/ 1 h 449"/>
                <a:gd name="T24" fmla="*/ 1 w 510"/>
                <a:gd name="T25" fmla="*/ 1 h 449"/>
                <a:gd name="T26" fmla="*/ 1 w 510"/>
                <a:gd name="T27" fmla="*/ 1 h 449"/>
                <a:gd name="T28" fmla="*/ 1 w 510"/>
                <a:gd name="T29" fmla="*/ 1 h 449"/>
                <a:gd name="T30" fmla="*/ 1 w 510"/>
                <a:gd name="T31" fmla="*/ 1 h 449"/>
                <a:gd name="T32" fmla="*/ 1 w 510"/>
                <a:gd name="T33" fmla="*/ 1 h 449"/>
                <a:gd name="T34" fmla="*/ 1 w 510"/>
                <a:gd name="T35" fmla="*/ 1 h 449"/>
                <a:gd name="T36" fmla="*/ 1 w 510"/>
                <a:gd name="T37" fmla="*/ 1 h 449"/>
                <a:gd name="T38" fmla="*/ 1 w 510"/>
                <a:gd name="T39" fmla="*/ 1 h 449"/>
                <a:gd name="T40" fmla="*/ 1 w 510"/>
                <a:gd name="T41" fmla="*/ 1 h 449"/>
                <a:gd name="T42" fmla="*/ 1 w 510"/>
                <a:gd name="T43" fmla="*/ 1 h 449"/>
                <a:gd name="T44" fmla="*/ 1 w 510"/>
                <a:gd name="T45" fmla="*/ 1 h 449"/>
                <a:gd name="T46" fmla="*/ 1 w 510"/>
                <a:gd name="T47" fmla="*/ 1 h 449"/>
                <a:gd name="T48" fmla="*/ 1 w 510"/>
                <a:gd name="T49" fmla="*/ 1 h 449"/>
                <a:gd name="T50" fmla="*/ 1 w 510"/>
                <a:gd name="T51" fmla="*/ 1 h 449"/>
                <a:gd name="T52" fmla="*/ 1 w 510"/>
                <a:gd name="T53" fmla="*/ 1 h 449"/>
                <a:gd name="T54" fmla="*/ 1 w 510"/>
                <a:gd name="T55" fmla="*/ 1 h 449"/>
                <a:gd name="T56" fmla="*/ 1 w 510"/>
                <a:gd name="T57" fmla="*/ 1 h 449"/>
                <a:gd name="T58" fmla="*/ 1 w 510"/>
                <a:gd name="T59" fmla="*/ 1 h 449"/>
                <a:gd name="T60" fmla="*/ 1 w 510"/>
                <a:gd name="T61" fmla="*/ 1 h 449"/>
                <a:gd name="T62" fmla="*/ 1 w 510"/>
                <a:gd name="T63" fmla="*/ 1 h 449"/>
                <a:gd name="T64" fmla="*/ 1 w 510"/>
                <a:gd name="T65" fmla="*/ 1 h 449"/>
                <a:gd name="T66" fmla="*/ 1 w 510"/>
                <a:gd name="T67" fmla="*/ 1 h 449"/>
                <a:gd name="T68" fmla="*/ 1 w 510"/>
                <a:gd name="T69" fmla="*/ 1 h 449"/>
                <a:gd name="T70" fmla="*/ 1 w 510"/>
                <a:gd name="T71" fmla="*/ 1 h 449"/>
                <a:gd name="T72" fmla="*/ 1 w 510"/>
                <a:gd name="T73" fmla="*/ 1 h 449"/>
                <a:gd name="T74" fmla="*/ 1 w 510"/>
                <a:gd name="T75" fmla="*/ 1 h 449"/>
                <a:gd name="T76" fmla="*/ 1 w 510"/>
                <a:gd name="T77" fmla="*/ 1 h 449"/>
                <a:gd name="T78" fmla="*/ 1 w 510"/>
                <a:gd name="T79" fmla="*/ 1 h 449"/>
                <a:gd name="T80" fmla="*/ 1 w 510"/>
                <a:gd name="T81" fmla="*/ 1 h 449"/>
                <a:gd name="T82" fmla="*/ 1 w 510"/>
                <a:gd name="T83" fmla="*/ 1 h 449"/>
                <a:gd name="T84" fmla="*/ 0 w 510"/>
                <a:gd name="T85" fmla="*/ 1 h 44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10"/>
                <a:gd name="T130" fmla="*/ 0 h 449"/>
                <a:gd name="T131" fmla="*/ 510 w 510"/>
                <a:gd name="T132" fmla="*/ 449 h 44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10" h="449">
                  <a:moveTo>
                    <a:pt x="0" y="340"/>
                  </a:moveTo>
                  <a:lnTo>
                    <a:pt x="70" y="0"/>
                  </a:lnTo>
                  <a:lnTo>
                    <a:pt x="58" y="41"/>
                  </a:lnTo>
                  <a:lnTo>
                    <a:pt x="51" y="78"/>
                  </a:lnTo>
                  <a:lnTo>
                    <a:pt x="48" y="110"/>
                  </a:lnTo>
                  <a:lnTo>
                    <a:pt x="50" y="139"/>
                  </a:lnTo>
                  <a:lnTo>
                    <a:pt x="52" y="164"/>
                  </a:lnTo>
                  <a:lnTo>
                    <a:pt x="57" y="183"/>
                  </a:lnTo>
                  <a:lnTo>
                    <a:pt x="63" y="199"/>
                  </a:lnTo>
                  <a:lnTo>
                    <a:pt x="67" y="210"/>
                  </a:lnTo>
                  <a:lnTo>
                    <a:pt x="71" y="217"/>
                  </a:lnTo>
                  <a:lnTo>
                    <a:pt x="72" y="220"/>
                  </a:lnTo>
                  <a:lnTo>
                    <a:pt x="84" y="211"/>
                  </a:lnTo>
                  <a:lnTo>
                    <a:pt x="94" y="198"/>
                  </a:lnTo>
                  <a:lnTo>
                    <a:pt x="102" y="179"/>
                  </a:lnTo>
                  <a:lnTo>
                    <a:pt x="110" y="158"/>
                  </a:lnTo>
                  <a:lnTo>
                    <a:pt x="116" y="135"/>
                  </a:lnTo>
                  <a:lnTo>
                    <a:pt x="122" y="113"/>
                  </a:lnTo>
                  <a:lnTo>
                    <a:pt x="126" y="91"/>
                  </a:lnTo>
                  <a:lnTo>
                    <a:pt x="128" y="75"/>
                  </a:lnTo>
                  <a:lnTo>
                    <a:pt x="131" y="63"/>
                  </a:lnTo>
                  <a:lnTo>
                    <a:pt x="131" y="59"/>
                  </a:lnTo>
                  <a:lnTo>
                    <a:pt x="121" y="114"/>
                  </a:lnTo>
                  <a:lnTo>
                    <a:pt x="116" y="155"/>
                  </a:lnTo>
                  <a:lnTo>
                    <a:pt x="116" y="186"/>
                  </a:lnTo>
                  <a:lnTo>
                    <a:pt x="121" y="208"/>
                  </a:lnTo>
                  <a:lnTo>
                    <a:pt x="127" y="222"/>
                  </a:lnTo>
                  <a:lnTo>
                    <a:pt x="134" y="229"/>
                  </a:lnTo>
                  <a:lnTo>
                    <a:pt x="143" y="233"/>
                  </a:lnTo>
                  <a:lnTo>
                    <a:pt x="150" y="233"/>
                  </a:lnTo>
                  <a:lnTo>
                    <a:pt x="154" y="233"/>
                  </a:lnTo>
                  <a:lnTo>
                    <a:pt x="157" y="232"/>
                  </a:lnTo>
                  <a:lnTo>
                    <a:pt x="169" y="224"/>
                  </a:lnTo>
                  <a:lnTo>
                    <a:pt x="182" y="213"/>
                  </a:lnTo>
                  <a:lnTo>
                    <a:pt x="195" y="197"/>
                  </a:lnTo>
                  <a:lnTo>
                    <a:pt x="207" y="179"/>
                  </a:lnTo>
                  <a:lnTo>
                    <a:pt x="219" y="159"/>
                  </a:lnTo>
                  <a:lnTo>
                    <a:pt x="230" y="140"/>
                  </a:lnTo>
                  <a:lnTo>
                    <a:pt x="239" y="123"/>
                  </a:lnTo>
                  <a:lnTo>
                    <a:pt x="246" y="109"/>
                  </a:lnTo>
                  <a:lnTo>
                    <a:pt x="251" y="100"/>
                  </a:lnTo>
                  <a:lnTo>
                    <a:pt x="252" y="96"/>
                  </a:lnTo>
                  <a:lnTo>
                    <a:pt x="213" y="185"/>
                  </a:lnTo>
                  <a:lnTo>
                    <a:pt x="203" y="211"/>
                  </a:lnTo>
                  <a:lnTo>
                    <a:pt x="200" y="229"/>
                  </a:lnTo>
                  <a:lnTo>
                    <a:pt x="202" y="241"/>
                  </a:lnTo>
                  <a:lnTo>
                    <a:pt x="209" y="248"/>
                  </a:lnTo>
                  <a:lnTo>
                    <a:pt x="220" y="251"/>
                  </a:lnTo>
                  <a:lnTo>
                    <a:pt x="231" y="251"/>
                  </a:lnTo>
                  <a:lnTo>
                    <a:pt x="243" y="248"/>
                  </a:lnTo>
                  <a:lnTo>
                    <a:pt x="253" y="246"/>
                  </a:lnTo>
                  <a:lnTo>
                    <a:pt x="260" y="243"/>
                  </a:lnTo>
                  <a:lnTo>
                    <a:pt x="263" y="242"/>
                  </a:lnTo>
                  <a:lnTo>
                    <a:pt x="510" y="44"/>
                  </a:lnTo>
                  <a:lnTo>
                    <a:pt x="272" y="258"/>
                  </a:lnTo>
                  <a:lnTo>
                    <a:pt x="276" y="273"/>
                  </a:lnTo>
                  <a:lnTo>
                    <a:pt x="288" y="279"/>
                  </a:lnTo>
                  <a:lnTo>
                    <a:pt x="308" y="277"/>
                  </a:lnTo>
                  <a:lnTo>
                    <a:pt x="333" y="270"/>
                  </a:lnTo>
                  <a:lnTo>
                    <a:pt x="361" y="258"/>
                  </a:lnTo>
                  <a:lnTo>
                    <a:pt x="389" y="245"/>
                  </a:lnTo>
                  <a:lnTo>
                    <a:pt x="414" y="230"/>
                  </a:lnTo>
                  <a:lnTo>
                    <a:pt x="436" y="218"/>
                  </a:lnTo>
                  <a:lnTo>
                    <a:pt x="450" y="209"/>
                  </a:lnTo>
                  <a:lnTo>
                    <a:pt x="456" y="205"/>
                  </a:lnTo>
                  <a:lnTo>
                    <a:pt x="114" y="440"/>
                  </a:lnTo>
                  <a:lnTo>
                    <a:pt x="112" y="441"/>
                  </a:lnTo>
                  <a:lnTo>
                    <a:pt x="107" y="443"/>
                  </a:lnTo>
                  <a:lnTo>
                    <a:pt x="98" y="445"/>
                  </a:lnTo>
                  <a:lnTo>
                    <a:pt x="89" y="448"/>
                  </a:lnTo>
                  <a:lnTo>
                    <a:pt x="78" y="449"/>
                  </a:lnTo>
                  <a:lnTo>
                    <a:pt x="67" y="448"/>
                  </a:lnTo>
                  <a:lnTo>
                    <a:pt x="58" y="444"/>
                  </a:lnTo>
                  <a:lnTo>
                    <a:pt x="50" y="436"/>
                  </a:lnTo>
                  <a:lnTo>
                    <a:pt x="44" y="424"/>
                  </a:lnTo>
                  <a:lnTo>
                    <a:pt x="41" y="406"/>
                  </a:lnTo>
                  <a:lnTo>
                    <a:pt x="41" y="405"/>
                  </a:lnTo>
                  <a:lnTo>
                    <a:pt x="41" y="400"/>
                  </a:lnTo>
                  <a:lnTo>
                    <a:pt x="40" y="393"/>
                  </a:lnTo>
                  <a:lnTo>
                    <a:pt x="39" y="385"/>
                  </a:lnTo>
                  <a:lnTo>
                    <a:pt x="36" y="377"/>
                  </a:lnTo>
                  <a:lnTo>
                    <a:pt x="33" y="367"/>
                  </a:lnTo>
                  <a:lnTo>
                    <a:pt x="27" y="358"/>
                  </a:lnTo>
                  <a:lnTo>
                    <a:pt x="21" y="350"/>
                  </a:lnTo>
                  <a:lnTo>
                    <a:pt x="11" y="343"/>
                  </a:lnTo>
                  <a:lnTo>
                    <a:pt x="0" y="340"/>
                  </a:lnTo>
                  <a:close/>
                </a:path>
              </a:pathLst>
            </a:custGeom>
            <a:solidFill>
              <a:srgbClr val="FFCB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79" name="Freeform 76"/>
            <p:cNvSpPr>
              <a:spLocks/>
            </p:cNvSpPr>
            <p:nvPr/>
          </p:nvSpPr>
          <p:spPr bwMode="auto">
            <a:xfrm rot="2163528">
              <a:off x="4110" y="2076"/>
              <a:ext cx="283" cy="248"/>
            </a:xfrm>
            <a:custGeom>
              <a:avLst/>
              <a:gdLst>
                <a:gd name="T0" fmla="*/ 1 w 505"/>
                <a:gd name="T1" fmla="*/ 0 h 445"/>
                <a:gd name="T2" fmla="*/ 1 w 505"/>
                <a:gd name="T3" fmla="*/ 1 h 445"/>
                <a:gd name="T4" fmla="*/ 1 w 505"/>
                <a:gd name="T5" fmla="*/ 1 h 445"/>
                <a:gd name="T6" fmla="*/ 1 w 505"/>
                <a:gd name="T7" fmla="*/ 1 h 445"/>
                <a:gd name="T8" fmla="*/ 1 w 505"/>
                <a:gd name="T9" fmla="*/ 1 h 445"/>
                <a:gd name="T10" fmla="*/ 1 w 505"/>
                <a:gd name="T11" fmla="*/ 1 h 445"/>
                <a:gd name="T12" fmla="*/ 1 w 505"/>
                <a:gd name="T13" fmla="*/ 1 h 445"/>
                <a:gd name="T14" fmla="*/ 1 w 505"/>
                <a:gd name="T15" fmla="*/ 1 h 445"/>
                <a:gd name="T16" fmla="*/ 1 w 505"/>
                <a:gd name="T17" fmla="*/ 1 h 445"/>
                <a:gd name="T18" fmla="*/ 1 w 505"/>
                <a:gd name="T19" fmla="*/ 1 h 445"/>
                <a:gd name="T20" fmla="*/ 1 w 505"/>
                <a:gd name="T21" fmla="*/ 1 h 445"/>
                <a:gd name="T22" fmla="*/ 1 w 505"/>
                <a:gd name="T23" fmla="*/ 1 h 445"/>
                <a:gd name="T24" fmla="*/ 1 w 505"/>
                <a:gd name="T25" fmla="*/ 1 h 445"/>
                <a:gd name="T26" fmla="*/ 1 w 505"/>
                <a:gd name="T27" fmla="*/ 1 h 445"/>
                <a:gd name="T28" fmla="*/ 1 w 505"/>
                <a:gd name="T29" fmla="*/ 1 h 445"/>
                <a:gd name="T30" fmla="*/ 1 w 505"/>
                <a:gd name="T31" fmla="*/ 1 h 445"/>
                <a:gd name="T32" fmla="*/ 1 w 505"/>
                <a:gd name="T33" fmla="*/ 1 h 445"/>
                <a:gd name="T34" fmla="*/ 1 w 505"/>
                <a:gd name="T35" fmla="*/ 1 h 445"/>
                <a:gd name="T36" fmla="*/ 1 w 505"/>
                <a:gd name="T37" fmla="*/ 1 h 445"/>
                <a:gd name="T38" fmla="*/ 1 w 505"/>
                <a:gd name="T39" fmla="*/ 1 h 445"/>
                <a:gd name="T40" fmla="*/ 1 w 505"/>
                <a:gd name="T41" fmla="*/ 1 h 445"/>
                <a:gd name="T42" fmla="*/ 1 w 505"/>
                <a:gd name="T43" fmla="*/ 1 h 445"/>
                <a:gd name="T44" fmla="*/ 1 w 505"/>
                <a:gd name="T45" fmla="*/ 1 h 445"/>
                <a:gd name="T46" fmla="*/ 1 w 505"/>
                <a:gd name="T47" fmla="*/ 1 h 445"/>
                <a:gd name="T48" fmla="*/ 1 w 505"/>
                <a:gd name="T49" fmla="*/ 1 h 445"/>
                <a:gd name="T50" fmla="*/ 1 w 505"/>
                <a:gd name="T51" fmla="*/ 1 h 445"/>
                <a:gd name="T52" fmla="*/ 1 w 505"/>
                <a:gd name="T53" fmla="*/ 1 h 445"/>
                <a:gd name="T54" fmla="*/ 1 w 505"/>
                <a:gd name="T55" fmla="*/ 1 h 445"/>
                <a:gd name="T56" fmla="*/ 1 w 505"/>
                <a:gd name="T57" fmla="*/ 1 h 445"/>
                <a:gd name="T58" fmla="*/ 1 w 505"/>
                <a:gd name="T59" fmla="*/ 1 h 445"/>
                <a:gd name="T60" fmla="*/ 1 w 505"/>
                <a:gd name="T61" fmla="*/ 1 h 445"/>
                <a:gd name="T62" fmla="*/ 1 w 505"/>
                <a:gd name="T63" fmla="*/ 1 h 445"/>
                <a:gd name="T64" fmla="*/ 1 w 505"/>
                <a:gd name="T65" fmla="*/ 1 h 445"/>
                <a:gd name="T66" fmla="*/ 1 w 505"/>
                <a:gd name="T67" fmla="*/ 1 h 445"/>
                <a:gd name="T68" fmla="*/ 1 w 505"/>
                <a:gd name="T69" fmla="*/ 1 h 445"/>
                <a:gd name="T70" fmla="*/ 1 w 505"/>
                <a:gd name="T71" fmla="*/ 1 h 445"/>
                <a:gd name="T72" fmla="*/ 1 w 505"/>
                <a:gd name="T73" fmla="*/ 1 h 445"/>
                <a:gd name="T74" fmla="*/ 1 w 505"/>
                <a:gd name="T75" fmla="*/ 1 h 445"/>
                <a:gd name="T76" fmla="*/ 1 w 505"/>
                <a:gd name="T77" fmla="*/ 1 h 445"/>
                <a:gd name="T78" fmla="*/ 1 w 505"/>
                <a:gd name="T79" fmla="*/ 1 h 445"/>
                <a:gd name="T80" fmla="*/ 1 w 505"/>
                <a:gd name="T81" fmla="*/ 1 h 445"/>
                <a:gd name="T82" fmla="*/ 1 w 505"/>
                <a:gd name="T83" fmla="*/ 1 h 445"/>
                <a:gd name="T84" fmla="*/ 1 w 505"/>
                <a:gd name="T85" fmla="*/ 1 h 445"/>
                <a:gd name="T86" fmla="*/ 0 w 505"/>
                <a:gd name="T87" fmla="*/ 1 h 44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05"/>
                <a:gd name="T133" fmla="*/ 0 h 445"/>
                <a:gd name="T134" fmla="*/ 505 w 505"/>
                <a:gd name="T135" fmla="*/ 445 h 44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05" h="445">
                  <a:moveTo>
                    <a:pt x="0" y="336"/>
                  </a:moveTo>
                  <a:lnTo>
                    <a:pt x="69" y="0"/>
                  </a:lnTo>
                  <a:lnTo>
                    <a:pt x="57" y="41"/>
                  </a:lnTo>
                  <a:lnTo>
                    <a:pt x="50" y="78"/>
                  </a:lnTo>
                  <a:lnTo>
                    <a:pt x="47" y="110"/>
                  </a:lnTo>
                  <a:lnTo>
                    <a:pt x="49" y="138"/>
                  </a:lnTo>
                  <a:lnTo>
                    <a:pt x="52" y="163"/>
                  </a:lnTo>
                  <a:lnTo>
                    <a:pt x="56" y="182"/>
                  </a:lnTo>
                  <a:lnTo>
                    <a:pt x="62" y="198"/>
                  </a:lnTo>
                  <a:lnTo>
                    <a:pt x="66" y="210"/>
                  </a:lnTo>
                  <a:lnTo>
                    <a:pt x="70" y="215"/>
                  </a:lnTo>
                  <a:lnTo>
                    <a:pt x="71" y="218"/>
                  </a:lnTo>
                  <a:lnTo>
                    <a:pt x="82" y="211"/>
                  </a:lnTo>
                  <a:lnTo>
                    <a:pt x="93" y="198"/>
                  </a:lnTo>
                  <a:lnTo>
                    <a:pt x="101" y="179"/>
                  </a:lnTo>
                  <a:lnTo>
                    <a:pt x="108" y="157"/>
                  </a:lnTo>
                  <a:lnTo>
                    <a:pt x="115" y="135"/>
                  </a:lnTo>
                  <a:lnTo>
                    <a:pt x="120" y="112"/>
                  </a:lnTo>
                  <a:lnTo>
                    <a:pt x="124" y="92"/>
                  </a:lnTo>
                  <a:lnTo>
                    <a:pt x="127" y="75"/>
                  </a:lnTo>
                  <a:lnTo>
                    <a:pt x="128" y="63"/>
                  </a:lnTo>
                  <a:lnTo>
                    <a:pt x="130" y="60"/>
                  </a:lnTo>
                  <a:lnTo>
                    <a:pt x="119" y="113"/>
                  </a:lnTo>
                  <a:lnTo>
                    <a:pt x="115" y="155"/>
                  </a:lnTo>
                  <a:lnTo>
                    <a:pt x="115" y="186"/>
                  </a:lnTo>
                  <a:lnTo>
                    <a:pt x="119" y="207"/>
                  </a:lnTo>
                  <a:lnTo>
                    <a:pt x="125" y="220"/>
                  </a:lnTo>
                  <a:lnTo>
                    <a:pt x="133" y="229"/>
                  </a:lnTo>
                  <a:lnTo>
                    <a:pt x="140" y="232"/>
                  </a:lnTo>
                  <a:lnTo>
                    <a:pt x="147" y="232"/>
                  </a:lnTo>
                  <a:lnTo>
                    <a:pt x="152" y="231"/>
                  </a:lnTo>
                  <a:lnTo>
                    <a:pt x="155" y="231"/>
                  </a:lnTo>
                  <a:lnTo>
                    <a:pt x="167" y="224"/>
                  </a:lnTo>
                  <a:lnTo>
                    <a:pt x="180" y="212"/>
                  </a:lnTo>
                  <a:lnTo>
                    <a:pt x="193" y="196"/>
                  </a:lnTo>
                  <a:lnTo>
                    <a:pt x="205" y="179"/>
                  </a:lnTo>
                  <a:lnTo>
                    <a:pt x="217" y="158"/>
                  </a:lnTo>
                  <a:lnTo>
                    <a:pt x="227" y="141"/>
                  </a:lnTo>
                  <a:lnTo>
                    <a:pt x="237" y="123"/>
                  </a:lnTo>
                  <a:lnTo>
                    <a:pt x="244" y="110"/>
                  </a:lnTo>
                  <a:lnTo>
                    <a:pt x="248" y="100"/>
                  </a:lnTo>
                  <a:lnTo>
                    <a:pt x="250" y="97"/>
                  </a:lnTo>
                  <a:lnTo>
                    <a:pt x="211" y="185"/>
                  </a:lnTo>
                  <a:lnTo>
                    <a:pt x="200" y="210"/>
                  </a:lnTo>
                  <a:lnTo>
                    <a:pt x="198" y="229"/>
                  </a:lnTo>
                  <a:lnTo>
                    <a:pt x="200" y="239"/>
                  </a:lnTo>
                  <a:lnTo>
                    <a:pt x="207" y="246"/>
                  </a:lnTo>
                  <a:lnTo>
                    <a:pt x="217" y="249"/>
                  </a:lnTo>
                  <a:lnTo>
                    <a:pt x="229" y="249"/>
                  </a:lnTo>
                  <a:lnTo>
                    <a:pt x="240" y="246"/>
                  </a:lnTo>
                  <a:lnTo>
                    <a:pt x="250" y="244"/>
                  </a:lnTo>
                  <a:lnTo>
                    <a:pt x="257" y="242"/>
                  </a:lnTo>
                  <a:lnTo>
                    <a:pt x="259" y="240"/>
                  </a:lnTo>
                  <a:lnTo>
                    <a:pt x="505" y="44"/>
                  </a:lnTo>
                  <a:lnTo>
                    <a:pt x="269" y="256"/>
                  </a:lnTo>
                  <a:lnTo>
                    <a:pt x="273" y="271"/>
                  </a:lnTo>
                  <a:lnTo>
                    <a:pt x="286" y="277"/>
                  </a:lnTo>
                  <a:lnTo>
                    <a:pt x="305" y="275"/>
                  </a:lnTo>
                  <a:lnTo>
                    <a:pt x="330" y="268"/>
                  </a:lnTo>
                  <a:lnTo>
                    <a:pt x="357" y="256"/>
                  </a:lnTo>
                  <a:lnTo>
                    <a:pt x="385" y="243"/>
                  </a:lnTo>
                  <a:lnTo>
                    <a:pt x="411" y="229"/>
                  </a:lnTo>
                  <a:lnTo>
                    <a:pt x="431" y="217"/>
                  </a:lnTo>
                  <a:lnTo>
                    <a:pt x="445" y="208"/>
                  </a:lnTo>
                  <a:lnTo>
                    <a:pt x="451" y="205"/>
                  </a:lnTo>
                  <a:lnTo>
                    <a:pt x="113" y="437"/>
                  </a:lnTo>
                  <a:lnTo>
                    <a:pt x="111" y="437"/>
                  </a:lnTo>
                  <a:lnTo>
                    <a:pt x="106" y="439"/>
                  </a:lnTo>
                  <a:lnTo>
                    <a:pt x="97" y="441"/>
                  </a:lnTo>
                  <a:lnTo>
                    <a:pt x="88" y="444"/>
                  </a:lnTo>
                  <a:lnTo>
                    <a:pt x="78" y="445"/>
                  </a:lnTo>
                  <a:lnTo>
                    <a:pt x="68" y="444"/>
                  </a:lnTo>
                  <a:lnTo>
                    <a:pt x="58" y="440"/>
                  </a:lnTo>
                  <a:lnTo>
                    <a:pt x="50" y="432"/>
                  </a:lnTo>
                  <a:lnTo>
                    <a:pt x="44" y="420"/>
                  </a:lnTo>
                  <a:lnTo>
                    <a:pt x="41" y="402"/>
                  </a:lnTo>
                  <a:lnTo>
                    <a:pt x="41" y="401"/>
                  </a:lnTo>
                  <a:lnTo>
                    <a:pt x="41" y="396"/>
                  </a:lnTo>
                  <a:lnTo>
                    <a:pt x="40" y="390"/>
                  </a:lnTo>
                  <a:lnTo>
                    <a:pt x="39" y="382"/>
                  </a:lnTo>
                  <a:lnTo>
                    <a:pt x="37" y="372"/>
                  </a:lnTo>
                  <a:lnTo>
                    <a:pt x="33" y="363"/>
                  </a:lnTo>
                  <a:lnTo>
                    <a:pt x="27" y="355"/>
                  </a:lnTo>
                  <a:lnTo>
                    <a:pt x="21" y="346"/>
                  </a:lnTo>
                  <a:lnTo>
                    <a:pt x="12" y="340"/>
                  </a:lnTo>
                  <a:lnTo>
                    <a:pt x="1" y="337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FFCD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80" name="Freeform 77"/>
            <p:cNvSpPr>
              <a:spLocks/>
            </p:cNvSpPr>
            <p:nvPr/>
          </p:nvSpPr>
          <p:spPr bwMode="auto">
            <a:xfrm rot="2163528">
              <a:off x="4109" y="2075"/>
              <a:ext cx="281" cy="248"/>
            </a:xfrm>
            <a:custGeom>
              <a:avLst/>
              <a:gdLst>
                <a:gd name="T0" fmla="*/ 1 w 500"/>
                <a:gd name="T1" fmla="*/ 0 h 439"/>
                <a:gd name="T2" fmla="*/ 1 w 500"/>
                <a:gd name="T3" fmla="*/ 1 h 439"/>
                <a:gd name="T4" fmla="*/ 1 w 500"/>
                <a:gd name="T5" fmla="*/ 1 h 439"/>
                <a:gd name="T6" fmla="*/ 1 w 500"/>
                <a:gd name="T7" fmla="*/ 1 h 439"/>
                <a:gd name="T8" fmla="*/ 1 w 500"/>
                <a:gd name="T9" fmla="*/ 1 h 439"/>
                <a:gd name="T10" fmla="*/ 1 w 500"/>
                <a:gd name="T11" fmla="*/ 1 h 439"/>
                <a:gd name="T12" fmla="*/ 1 w 500"/>
                <a:gd name="T13" fmla="*/ 1 h 439"/>
                <a:gd name="T14" fmla="*/ 1 w 500"/>
                <a:gd name="T15" fmla="*/ 1 h 439"/>
                <a:gd name="T16" fmla="*/ 1 w 500"/>
                <a:gd name="T17" fmla="*/ 1 h 439"/>
                <a:gd name="T18" fmla="*/ 1 w 500"/>
                <a:gd name="T19" fmla="*/ 1 h 439"/>
                <a:gd name="T20" fmla="*/ 1 w 500"/>
                <a:gd name="T21" fmla="*/ 1 h 439"/>
                <a:gd name="T22" fmla="*/ 1 w 500"/>
                <a:gd name="T23" fmla="*/ 1 h 439"/>
                <a:gd name="T24" fmla="*/ 1 w 500"/>
                <a:gd name="T25" fmla="*/ 1 h 439"/>
                <a:gd name="T26" fmla="*/ 1 w 500"/>
                <a:gd name="T27" fmla="*/ 1 h 439"/>
                <a:gd name="T28" fmla="*/ 1 w 500"/>
                <a:gd name="T29" fmla="*/ 1 h 439"/>
                <a:gd name="T30" fmla="*/ 1 w 500"/>
                <a:gd name="T31" fmla="*/ 1 h 439"/>
                <a:gd name="T32" fmla="*/ 1 w 500"/>
                <a:gd name="T33" fmla="*/ 1 h 439"/>
                <a:gd name="T34" fmla="*/ 1 w 500"/>
                <a:gd name="T35" fmla="*/ 1 h 439"/>
                <a:gd name="T36" fmla="*/ 1 w 500"/>
                <a:gd name="T37" fmla="*/ 1 h 439"/>
                <a:gd name="T38" fmla="*/ 1 w 500"/>
                <a:gd name="T39" fmla="*/ 1 h 439"/>
                <a:gd name="T40" fmla="*/ 1 w 500"/>
                <a:gd name="T41" fmla="*/ 1 h 439"/>
                <a:gd name="T42" fmla="*/ 1 w 500"/>
                <a:gd name="T43" fmla="*/ 1 h 439"/>
                <a:gd name="T44" fmla="*/ 1 w 500"/>
                <a:gd name="T45" fmla="*/ 1 h 439"/>
                <a:gd name="T46" fmla="*/ 1 w 500"/>
                <a:gd name="T47" fmla="*/ 1 h 439"/>
                <a:gd name="T48" fmla="*/ 1 w 500"/>
                <a:gd name="T49" fmla="*/ 1 h 439"/>
                <a:gd name="T50" fmla="*/ 1 w 500"/>
                <a:gd name="T51" fmla="*/ 1 h 439"/>
                <a:gd name="T52" fmla="*/ 1 w 500"/>
                <a:gd name="T53" fmla="*/ 1 h 439"/>
                <a:gd name="T54" fmla="*/ 1 w 500"/>
                <a:gd name="T55" fmla="*/ 1 h 439"/>
                <a:gd name="T56" fmla="*/ 1 w 500"/>
                <a:gd name="T57" fmla="*/ 1 h 439"/>
                <a:gd name="T58" fmla="*/ 1 w 500"/>
                <a:gd name="T59" fmla="*/ 1 h 439"/>
                <a:gd name="T60" fmla="*/ 1 w 500"/>
                <a:gd name="T61" fmla="*/ 1 h 439"/>
                <a:gd name="T62" fmla="*/ 1 w 500"/>
                <a:gd name="T63" fmla="*/ 1 h 439"/>
                <a:gd name="T64" fmla="*/ 1 w 500"/>
                <a:gd name="T65" fmla="*/ 1 h 439"/>
                <a:gd name="T66" fmla="*/ 1 w 500"/>
                <a:gd name="T67" fmla="*/ 1 h 439"/>
                <a:gd name="T68" fmla="*/ 1 w 500"/>
                <a:gd name="T69" fmla="*/ 1 h 439"/>
                <a:gd name="T70" fmla="*/ 1 w 500"/>
                <a:gd name="T71" fmla="*/ 1 h 439"/>
                <a:gd name="T72" fmla="*/ 1 w 500"/>
                <a:gd name="T73" fmla="*/ 1 h 439"/>
                <a:gd name="T74" fmla="*/ 1 w 500"/>
                <a:gd name="T75" fmla="*/ 1 h 439"/>
                <a:gd name="T76" fmla="*/ 1 w 500"/>
                <a:gd name="T77" fmla="*/ 1 h 439"/>
                <a:gd name="T78" fmla="*/ 1 w 500"/>
                <a:gd name="T79" fmla="*/ 1 h 439"/>
                <a:gd name="T80" fmla="*/ 1 w 500"/>
                <a:gd name="T81" fmla="*/ 1 h 439"/>
                <a:gd name="T82" fmla="*/ 1 w 500"/>
                <a:gd name="T83" fmla="*/ 1 h 439"/>
                <a:gd name="T84" fmla="*/ 1 w 500"/>
                <a:gd name="T85" fmla="*/ 1 h 439"/>
                <a:gd name="T86" fmla="*/ 0 w 500"/>
                <a:gd name="T87" fmla="*/ 1 h 4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00"/>
                <a:gd name="T133" fmla="*/ 0 h 439"/>
                <a:gd name="T134" fmla="*/ 500 w 500"/>
                <a:gd name="T135" fmla="*/ 439 h 4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00" h="439">
                  <a:moveTo>
                    <a:pt x="0" y="331"/>
                  </a:moveTo>
                  <a:lnTo>
                    <a:pt x="68" y="0"/>
                  </a:lnTo>
                  <a:lnTo>
                    <a:pt x="56" y="39"/>
                  </a:lnTo>
                  <a:lnTo>
                    <a:pt x="49" y="76"/>
                  </a:lnTo>
                  <a:lnTo>
                    <a:pt x="46" y="108"/>
                  </a:lnTo>
                  <a:lnTo>
                    <a:pt x="48" y="136"/>
                  </a:lnTo>
                  <a:lnTo>
                    <a:pt x="51" y="161"/>
                  </a:lnTo>
                  <a:lnTo>
                    <a:pt x="55" y="180"/>
                  </a:lnTo>
                  <a:lnTo>
                    <a:pt x="61" y="195"/>
                  </a:lnTo>
                  <a:lnTo>
                    <a:pt x="65" y="206"/>
                  </a:lnTo>
                  <a:lnTo>
                    <a:pt x="69" y="213"/>
                  </a:lnTo>
                  <a:lnTo>
                    <a:pt x="70" y="215"/>
                  </a:lnTo>
                  <a:lnTo>
                    <a:pt x="81" y="208"/>
                  </a:lnTo>
                  <a:lnTo>
                    <a:pt x="90" y="194"/>
                  </a:lnTo>
                  <a:lnTo>
                    <a:pt x="100" y="176"/>
                  </a:lnTo>
                  <a:lnTo>
                    <a:pt x="107" y="155"/>
                  </a:lnTo>
                  <a:lnTo>
                    <a:pt x="113" y="132"/>
                  </a:lnTo>
                  <a:lnTo>
                    <a:pt x="119" y="109"/>
                  </a:lnTo>
                  <a:lnTo>
                    <a:pt x="123" y="89"/>
                  </a:lnTo>
                  <a:lnTo>
                    <a:pt x="125" y="73"/>
                  </a:lnTo>
                  <a:lnTo>
                    <a:pt x="127" y="62"/>
                  </a:lnTo>
                  <a:lnTo>
                    <a:pt x="127" y="58"/>
                  </a:lnTo>
                  <a:lnTo>
                    <a:pt x="118" y="111"/>
                  </a:lnTo>
                  <a:lnTo>
                    <a:pt x="113" y="152"/>
                  </a:lnTo>
                  <a:lnTo>
                    <a:pt x="114" y="183"/>
                  </a:lnTo>
                  <a:lnTo>
                    <a:pt x="118" y="203"/>
                  </a:lnTo>
                  <a:lnTo>
                    <a:pt x="124" y="218"/>
                  </a:lnTo>
                  <a:lnTo>
                    <a:pt x="131" y="225"/>
                  </a:lnTo>
                  <a:lnTo>
                    <a:pt x="139" y="228"/>
                  </a:lnTo>
                  <a:lnTo>
                    <a:pt x="146" y="228"/>
                  </a:lnTo>
                  <a:lnTo>
                    <a:pt x="151" y="228"/>
                  </a:lnTo>
                  <a:lnTo>
                    <a:pt x="152" y="227"/>
                  </a:lnTo>
                  <a:lnTo>
                    <a:pt x="164" y="221"/>
                  </a:lnTo>
                  <a:lnTo>
                    <a:pt x="177" y="209"/>
                  </a:lnTo>
                  <a:lnTo>
                    <a:pt x="191" y="194"/>
                  </a:lnTo>
                  <a:lnTo>
                    <a:pt x="202" y="176"/>
                  </a:lnTo>
                  <a:lnTo>
                    <a:pt x="214" y="157"/>
                  </a:lnTo>
                  <a:lnTo>
                    <a:pt x="225" y="138"/>
                  </a:lnTo>
                  <a:lnTo>
                    <a:pt x="233" y="121"/>
                  </a:lnTo>
                  <a:lnTo>
                    <a:pt x="241" y="107"/>
                  </a:lnTo>
                  <a:lnTo>
                    <a:pt x="245" y="98"/>
                  </a:lnTo>
                  <a:lnTo>
                    <a:pt x="247" y="94"/>
                  </a:lnTo>
                  <a:lnTo>
                    <a:pt x="208" y="182"/>
                  </a:lnTo>
                  <a:lnTo>
                    <a:pt x="198" y="207"/>
                  </a:lnTo>
                  <a:lnTo>
                    <a:pt x="195" y="225"/>
                  </a:lnTo>
                  <a:lnTo>
                    <a:pt x="198" y="237"/>
                  </a:lnTo>
                  <a:lnTo>
                    <a:pt x="205" y="244"/>
                  </a:lnTo>
                  <a:lnTo>
                    <a:pt x="214" y="246"/>
                  </a:lnTo>
                  <a:lnTo>
                    <a:pt x="226" y="246"/>
                  </a:lnTo>
                  <a:lnTo>
                    <a:pt x="237" y="244"/>
                  </a:lnTo>
                  <a:lnTo>
                    <a:pt x="248" y="241"/>
                  </a:lnTo>
                  <a:lnTo>
                    <a:pt x="255" y="238"/>
                  </a:lnTo>
                  <a:lnTo>
                    <a:pt x="257" y="238"/>
                  </a:lnTo>
                  <a:lnTo>
                    <a:pt x="500" y="42"/>
                  </a:lnTo>
                  <a:lnTo>
                    <a:pt x="267" y="252"/>
                  </a:lnTo>
                  <a:lnTo>
                    <a:pt x="269" y="268"/>
                  </a:lnTo>
                  <a:lnTo>
                    <a:pt x="282" y="273"/>
                  </a:lnTo>
                  <a:lnTo>
                    <a:pt x="301" y="272"/>
                  </a:lnTo>
                  <a:lnTo>
                    <a:pt x="326" y="264"/>
                  </a:lnTo>
                  <a:lnTo>
                    <a:pt x="354" y="253"/>
                  </a:lnTo>
                  <a:lnTo>
                    <a:pt x="381" y="239"/>
                  </a:lnTo>
                  <a:lnTo>
                    <a:pt x="406" y="226"/>
                  </a:lnTo>
                  <a:lnTo>
                    <a:pt x="427" y="214"/>
                  </a:lnTo>
                  <a:lnTo>
                    <a:pt x="441" y="206"/>
                  </a:lnTo>
                  <a:lnTo>
                    <a:pt x="447" y="202"/>
                  </a:lnTo>
                  <a:lnTo>
                    <a:pt x="112" y="430"/>
                  </a:lnTo>
                  <a:lnTo>
                    <a:pt x="110" y="430"/>
                  </a:lnTo>
                  <a:lnTo>
                    <a:pt x="105" y="433"/>
                  </a:lnTo>
                  <a:lnTo>
                    <a:pt x="96" y="435"/>
                  </a:lnTo>
                  <a:lnTo>
                    <a:pt x="88" y="437"/>
                  </a:lnTo>
                  <a:lnTo>
                    <a:pt x="77" y="439"/>
                  </a:lnTo>
                  <a:lnTo>
                    <a:pt x="68" y="437"/>
                  </a:lnTo>
                  <a:lnTo>
                    <a:pt x="58" y="434"/>
                  </a:lnTo>
                  <a:lnTo>
                    <a:pt x="50" y="427"/>
                  </a:lnTo>
                  <a:lnTo>
                    <a:pt x="44" y="414"/>
                  </a:lnTo>
                  <a:lnTo>
                    <a:pt x="42" y="397"/>
                  </a:lnTo>
                  <a:lnTo>
                    <a:pt x="42" y="395"/>
                  </a:lnTo>
                  <a:lnTo>
                    <a:pt x="42" y="391"/>
                  </a:lnTo>
                  <a:lnTo>
                    <a:pt x="40" y="384"/>
                  </a:lnTo>
                  <a:lnTo>
                    <a:pt x="39" y="376"/>
                  </a:lnTo>
                  <a:lnTo>
                    <a:pt x="37" y="367"/>
                  </a:lnTo>
                  <a:lnTo>
                    <a:pt x="33" y="358"/>
                  </a:lnTo>
                  <a:lnTo>
                    <a:pt x="27" y="348"/>
                  </a:lnTo>
                  <a:lnTo>
                    <a:pt x="21" y="341"/>
                  </a:lnTo>
                  <a:lnTo>
                    <a:pt x="12" y="334"/>
                  </a:lnTo>
                  <a:lnTo>
                    <a:pt x="1" y="331"/>
                  </a:lnTo>
                  <a:lnTo>
                    <a:pt x="0" y="331"/>
                  </a:lnTo>
                  <a:close/>
                </a:path>
              </a:pathLst>
            </a:custGeom>
            <a:solidFill>
              <a:srgbClr val="FFD0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81" name="Freeform 78"/>
            <p:cNvSpPr>
              <a:spLocks/>
            </p:cNvSpPr>
            <p:nvPr/>
          </p:nvSpPr>
          <p:spPr bwMode="auto">
            <a:xfrm rot="2163528">
              <a:off x="4109" y="2075"/>
              <a:ext cx="274" cy="247"/>
            </a:xfrm>
            <a:custGeom>
              <a:avLst/>
              <a:gdLst>
                <a:gd name="T0" fmla="*/ 1 w 496"/>
                <a:gd name="T1" fmla="*/ 0 h 433"/>
                <a:gd name="T2" fmla="*/ 1 w 496"/>
                <a:gd name="T3" fmla="*/ 1 h 433"/>
                <a:gd name="T4" fmla="*/ 1 w 496"/>
                <a:gd name="T5" fmla="*/ 1 h 433"/>
                <a:gd name="T6" fmla="*/ 1 w 496"/>
                <a:gd name="T7" fmla="*/ 1 h 433"/>
                <a:gd name="T8" fmla="*/ 1 w 496"/>
                <a:gd name="T9" fmla="*/ 1 h 433"/>
                <a:gd name="T10" fmla="*/ 1 w 496"/>
                <a:gd name="T11" fmla="*/ 1 h 433"/>
                <a:gd name="T12" fmla="*/ 1 w 496"/>
                <a:gd name="T13" fmla="*/ 1 h 433"/>
                <a:gd name="T14" fmla="*/ 1 w 496"/>
                <a:gd name="T15" fmla="*/ 1 h 433"/>
                <a:gd name="T16" fmla="*/ 1 w 496"/>
                <a:gd name="T17" fmla="*/ 1 h 433"/>
                <a:gd name="T18" fmla="*/ 1 w 496"/>
                <a:gd name="T19" fmla="*/ 1 h 433"/>
                <a:gd name="T20" fmla="*/ 1 w 496"/>
                <a:gd name="T21" fmla="*/ 1 h 433"/>
                <a:gd name="T22" fmla="*/ 1 w 496"/>
                <a:gd name="T23" fmla="*/ 1 h 433"/>
                <a:gd name="T24" fmla="*/ 1 w 496"/>
                <a:gd name="T25" fmla="*/ 1 h 433"/>
                <a:gd name="T26" fmla="*/ 1 w 496"/>
                <a:gd name="T27" fmla="*/ 1 h 433"/>
                <a:gd name="T28" fmla="*/ 1 w 496"/>
                <a:gd name="T29" fmla="*/ 1 h 433"/>
                <a:gd name="T30" fmla="*/ 1 w 496"/>
                <a:gd name="T31" fmla="*/ 1 h 433"/>
                <a:gd name="T32" fmla="*/ 1 w 496"/>
                <a:gd name="T33" fmla="*/ 1 h 433"/>
                <a:gd name="T34" fmla="*/ 1 w 496"/>
                <a:gd name="T35" fmla="*/ 1 h 433"/>
                <a:gd name="T36" fmla="*/ 1 w 496"/>
                <a:gd name="T37" fmla="*/ 1 h 433"/>
                <a:gd name="T38" fmla="*/ 1 w 496"/>
                <a:gd name="T39" fmla="*/ 1 h 433"/>
                <a:gd name="T40" fmla="*/ 1 w 496"/>
                <a:gd name="T41" fmla="*/ 1 h 433"/>
                <a:gd name="T42" fmla="*/ 1 w 496"/>
                <a:gd name="T43" fmla="*/ 1 h 433"/>
                <a:gd name="T44" fmla="*/ 1 w 496"/>
                <a:gd name="T45" fmla="*/ 1 h 433"/>
                <a:gd name="T46" fmla="*/ 1 w 496"/>
                <a:gd name="T47" fmla="*/ 1 h 433"/>
                <a:gd name="T48" fmla="*/ 1 w 496"/>
                <a:gd name="T49" fmla="*/ 1 h 433"/>
                <a:gd name="T50" fmla="*/ 1 w 496"/>
                <a:gd name="T51" fmla="*/ 1 h 433"/>
                <a:gd name="T52" fmla="*/ 1 w 496"/>
                <a:gd name="T53" fmla="*/ 1 h 433"/>
                <a:gd name="T54" fmla="*/ 1 w 496"/>
                <a:gd name="T55" fmla="*/ 1 h 433"/>
                <a:gd name="T56" fmla="*/ 1 w 496"/>
                <a:gd name="T57" fmla="*/ 1 h 433"/>
                <a:gd name="T58" fmla="*/ 1 w 496"/>
                <a:gd name="T59" fmla="*/ 1 h 433"/>
                <a:gd name="T60" fmla="*/ 1 w 496"/>
                <a:gd name="T61" fmla="*/ 1 h 433"/>
                <a:gd name="T62" fmla="*/ 1 w 496"/>
                <a:gd name="T63" fmla="*/ 1 h 433"/>
                <a:gd name="T64" fmla="*/ 1 w 496"/>
                <a:gd name="T65" fmla="*/ 1 h 433"/>
                <a:gd name="T66" fmla="*/ 1 w 496"/>
                <a:gd name="T67" fmla="*/ 1 h 433"/>
                <a:gd name="T68" fmla="*/ 1 w 496"/>
                <a:gd name="T69" fmla="*/ 1 h 433"/>
                <a:gd name="T70" fmla="*/ 1 w 496"/>
                <a:gd name="T71" fmla="*/ 1 h 433"/>
                <a:gd name="T72" fmla="*/ 1 w 496"/>
                <a:gd name="T73" fmla="*/ 1 h 433"/>
                <a:gd name="T74" fmla="*/ 1 w 496"/>
                <a:gd name="T75" fmla="*/ 1 h 433"/>
                <a:gd name="T76" fmla="*/ 1 w 496"/>
                <a:gd name="T77" fmla="*/ 1 h 433"/>
                <a:gd name="T78" fmla="*/ 1 w 496"/>
                <a:gd name="T79" fmla="*/ 1 h 433"/>
                <a:gd name="T80" fmla="*/ 1 w 496"/>
                <a:gd name="T81" fmla="*/ 1 h 433"/>
                <a:gd name="T82" fmla="*/ 1 w 496"/>
                <a:gd name="T83" fmla="*/ 1 h 433"/>
                <a:gd name="T84" fmla="*/ 1 w 496"/>
                <a:gd name="T85" fmla="*/ 1 h 433"/>
                <a:gd name="T86" fmla="*/ 0 w 496"/>
                <a:gd name="T87" fmla="*/ 1 h 43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96"/>
                <a:gd name="T133" fmla="*/ 0 h 433"/>
                <a:gd name="T134" fmla="*/ 496 w 496"/>
                <a:gd name="T135" fmla="*/ 433 h 43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96" h="433">
                  <a:moveTo>
                    <a:pt x="0" y="325"/>
                  </a:moveTo>
                  <a:lnTo>
                    <a:pt x="67" y="0"/>
                  </a:lnTo>
                  <a:lnTo>
                    <a:pt x="55" y="39"/>
                  </a:lnTo>
                  <a:lnTo>
                    <a:pt x="48" y="74"/>
                  </a:lnTo>
                  <a:lnTo>
                    <a:pt x="45" y="107"/>
                  </a:lnTo>
                  <a:lnTo>
                    <a:pt x="47" y="135"/>
                  </a:lnTo>
                  <a:lnTo>
                    <a:pt x="50" y="159"/>
                  </a:lnTo>
                  <a:lnTo>
                    <a:pt x="54" y="178"/>
                  </a:lnTo>
                  <a:lnTo>
                    <a:pt x="60" y="193"/>
                  </a:lnTo>
                  <a:lnTo>
                    <a:pt x="64" y="204"/>
                  </a:lnTo>
                  <a:lnTo>
                    <a:pt x="68" y="211"/>
                  </a:lnTo>
                  <a:lnTo>
                    <a:pt x="69" y="214"/>
                  </a:lnTo>
                  <a:lnTo>
                    <a:pt x="80" y="206"/>
                  </a:lnTo>
                  <a:lnTo>
                    <a:pt x="89" y="192"/>
                  </a:lnTo>
                  <a:lnTo>
                    <a:pt x="98" y="174"/>
                  </a:lnTo>
                  <a:lnTo>
                    <a:pt x="106" y="153"/>
                  </a:lnTo>
                  <a:lnTo>
                    <a:pt x="112" y="130"/>
                  </a:lnTo>
                  <a:lnTo>
                    <a:pt x="117" y="109"/>
                  </a:lnTo>
                  <a:lnTo>
                    <a:pt x="122" y="89"/>
                  </a:lnTo>
                  <a:lnTo>
                    <a:pt x="124" y="72"/>
                  </a:lnTo>
                  <a:lnTo>
                    <a:pt x="125" y="61"/>
                  </a:lnTo>
                  <a:lnTo>
                    <a:pt x="126" y="57"/>
                  </a:lnTo>
                  <a:lnTo>
                    <a:pt x="116" y="110"/>
                  </a:lnTo>
                  <a:lnTo>
                    <a:pt x="112" y="151"/>
                  </a:lnTo>
                  <a:lnTo>
                    <a:pt x="112" y="180"/>
                  </a:lnTo>
                  <a:lnTo>
                    <a:pt x="116" y="202"/>
                  </a:lnTo>
                  <a:lnTo>
                    <a:pt x="122" y="216"/>
                  </a:lnTo>
                  <a:lnTo>
                    <a:pt x="130" y="223"/>
                  </a:lnTo>
                  <a:lnTo>
                    <a:pt x="137" y="227"/>
                  </a:lnTo>
                  <a:lnTo>
                    <a:pt x="144" y="227"/>
                  </a:lnTo>
                  <a:lnTo>
                    <a:pt x="149" y="225"/>
                  </a:lnTo>
                  <a:lnTo>
                    <a:pt x="151" y="225"/>
                  </a:lnTo>
                  <a:lnTo>
                    <a:pt x="163" y="218"/>
                  </a:lnTo>
                  <a:lnTo>
                    <a:pt x="175" y="206"/>
                  </a:lnTo>
                  <a:lnTo>
                    <a:pt x="188" y="191"/>
                  </a:lnTo>
                  <a:lnTo>
                    <a:pt x="200" y="173"/>
                  </a:lnTo>
                  <a:lnTo>
                    <a:pt x="212" y="155"/>
                  </a:lnTo>
                  <a:lnTo>
                    <a:pt x="223" y="136"/>
                  </a:lnTo>
                  <a:lnTo>
                    <a:pt x="231" y="120"/>
                  </a:lnTo>
                  <a:lnTo>
                    <a:pt x="238" y="105"/>
                  </a:lnTo>
                  <a:lnTo>
                    <a:pt x="243" y="97"/>
                  </a:lnTo>
                  <a:lnTo>
                    <a:pt x="244" y="94"/>
                  </a:lnTo>
                  <a:lnTo>
                    <a:pt x="206" y="180"/>
                  </a:lnTo>
                  <a:lnTo>
                    <a:pt x="196" y="205"/>
                  </a:lnTo>
                  <a:lnTo>
                    <a:pt x="193" y="223"/>
                  </a:lnTo>
                  <a:lnTo>
                    <a:pt x="196" y="234"/>
                  </a:lnTo>
                  <a:lnTo>
                    <a:pt x="203" y="241"/>
                  </a:lnTo>
                  <a:lnTo>
                    <a:pt x="212" y="243"/>
                  </a:lnTo>
                  <a:lnTo>
                    <a:pt x="224" y="243"/>
                  </a:lnTo>
                  <a:lnTo>
                    <a:pt x="235" y="241"/>
                  </a:lnTo>
                  <a:lnTo>
                    <a:pt x="244" y="239"/>
                  </a:lnTo>
                  <a:lnTo>
                    <a:pt x="252" y="236"/>
                  </a:lnTo>
                  <a:lnTo>
                    <a:pt x="254" y="235"/>
                  </a:lnTo>
                  <a:lnTo>
                    <a:pt x="496" y="41"/>
                  </a:lnTo>
                  <a:lnTo>
                    <a:pt x="263" y="250"/>
                  </a:lnTo>
                  <a:lnTo>
                    <a:pt x="267" y="265"/>
                  </a:lnTo>
                  <a:lnTo>
                    <a:pt x="279" y="271"/>
                  </a:lnTo>
                  <a:lnTo>
                    <a:pt x="299" y="269"/>
                  </a:lnTo>
                  <a:lnTo>
                    <a:pt x="323" y="262"/>
                  </a:lnTo>
                  <a:lnTo>
                    <a:pt x="349" y="250"/>
                  </a:lnTo>
                  <a:lnTo>
                    <a:pt x="377" y="237"/>
                  </a:lnTo>
                  <a:lnTo>
                    <a:pt x="402" y="224"/>
                  </a:lnTo>
                  <a:lnTo>
                    <a:pt x="423" y="211"/>
                  </a:lnTo>
                  <a:lnTo>
                    <a:pt x="436" y="203"/>
                  </a:lnTo>
                  <a:lnTo>
                    <a:pt x="442" y="201"/>
                  </a:lnTo>
                  <a:lnTo>
                    <a:pt x="110" y="425"/>
                  </a:lnTo>
                  <a:lnTo>
                    <a:pt x="109" y="426"/>
                  </a:lnTo>
                  <a:lnTo>
                    <a:pt x="104" y="428"/>
                  </a:lnTo>
                  <a:lnTo>
                    <a:pt x="95" y="431"/>
                  </a:lnTo>
                  <a:lnTo>
                    <a:pt x="87" y="432"/>
                  </a:lnTo>
                  <a:lnTo>
                    <a:pt x="78" y="433"/>
                  </a:lnTo>
                  <a:lnTo>
                    <a:pt x="67" y="432"/>
                  </a:lnTo>
                  <a:lnTo>
                    <a:pt x="58" y="429"/>
                  </a:lnTo>
                  <a:lnTo>
                    <a:pt x="50" y="422"/>
                  </a:lnTo>
                  <a:lnTo>
                    <a:pt x="45" y="410"/>
                  </a:lnTo>
                  <a:lnTo>
                    <a:pt x="42" y="392"/>
                  </a:lnTo>
                  <a:lnTo>
                    <a:pt x="42" y="391"/>
                  </a:lnTo>
                  <a:lnTo>
                    <a:pt x="42" y="386"/>
                  </a:lnTo>
                  <a:lnTo>
                    <a:pt x="41" y="379"/>
                  </a:lnTo>
                  <a:lnTo>
                    <a:pt x="39" y="372"/>
                  </a:lnTo>
                  <a:lnTo>
                    <a:pt x="37" y="362"/>
                  </a:lnTo>
                  <a:lnTo>
                    <a:pt x="33" y="353"/>
                  </a:lnTo>
                  <a:lnTo>
                    <a:pt x="28" y="344"/>
                  </a:lnTo>
                  <a:lnTo>
                    <a:pt x="22" y="336"/>
                  </a:lnTo>
                  <a:lnTo>
                    <a:pt x="12" y="330"/>
                  </a:lnTo>
                  <a:lnTo>
                    <a:pt x="1" y="3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rgbClr val="FFD3E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82" name="Freeform 79"/>
            <p:cNvSpPr>
              <a:spLocks/>
            </p:cNvSpPr>
            <p:nvPr/>
          </p:nvSpPr>
          <p:spPr bwMode="auto">
            <a:xfrm rot="2163528">
              <a:off x="4110" y="2076"/>
              <a:ext cx="275" cy="248"/>
            </a:xfrm>
            <a:custGeom>
              <a:avLst/>
              <a:gdLst>
                <a:gd name="T0" fmla="*/ 1 w 490"/>
                <a:gd name="T1" fmla="*/ 0 h 429"/>
                <a:gd name="T2" fmla="*/ 1 w 490"/>
                <a:gd name="T3" fmla="*/ 1 h 429"/>
                <a:gd name="T4" fmla="*/ 1 w 490"/>
                <a:gd name="T5" fmla="*/ 1 h 429"/>
                <a:gd name="T6" fmla="*/ 1 w 490"/>
                <a:gd name="T7" fmla="*/ 1 h 429"/>
                <a:gd name="T8" fmla="*/ 1 w 490"/>
                <a:gd name="T9" fmla="*/ 1 h 429"/>
                <a:gd name="T10" fmla="*/ 1 w 490"/>
                <a:gd name="T11" fmla="*/ 1 h 429"/>
                <a:gd name="T12" fmla="*/ 1 w 490"/>
                <a:gd name="T13" fmla="*/ 1 h 429"/>
                <a:gd name="T14" fmla="*/ 1 w 490"/>
                <a:gd name="T15" fmla="*/ 1 h 429"/>
                <a:gd name="T16" fmla="*/ 1 w 490"/>
                <a:gd name="T17" fmla="*/ 1 h 429"/>
                <a:gd name="T18" fmla="*/ 1 w 490"/>
                <a:gd name="T19" fmla="*/ 1 h 429"/>
                <a:gd name="T20" fmla="*/ 1 w 490"/>
                <a:gd name="T21" fmla="*/ 1 h 429"/>
                <a:gd name="T22" fmla="*/ 1 w 490"/>
                <a:gd name="T23" fmla="*/ 1 h 429"/>
                <a:gd name="T24" fmla="*/ 1 w 490"/>
                <a:gd name="T25" fmla="*/ 1 h 429"/>
                <a:gd name="T26" fmla="*/ 1 w 490"/>
                <a:gd name="T27" fmla="*/ 1 h 429"/>
                <a:gd name="T28" fmla="*/ 1 w 490"/>
                <a:gd name="T29" fmla="*/ 1 h 429"/>
                <a:gd name="T30" fmla="*/ 1 w 490"/>
                <a:gd name="T31" fmla="*/ 1 h 429"/>
                <a:gd name="T32" fmla="*/ 1 w 490"/>
                <a:gd name="T33" fmla="*/ 1 h 429"/>
                <a:gd name="T34" fmla="*/ 1 w 490"/>
                <a:gd name="T35" fmla="*/ 1 h 429"/>
                <a:gd name="T36" fmla="*/ 1 w 490"/>
                <a:gd name="T37" fmla="*/ 1 h 429"/>
                <a:gd name="T38" fmla="*/ 1 w 490"/>
                <a:gd name="T39" fmla="*/ 1 h 429"/>
                <a:gd name="T40" fmla="*/ 1 w 490"/>
                <a:gd name="T41" fmla="*/ 1 h 429"/>
                <a:gd name="T42" fmla="*/ 1 w 490"/>
                <a:gd name="T43" fmla="*/ 1 h 429"/>
                <a:gd name="T44" fmla="*/ 1 w 490"/>
                <a:gd name="T45" fmla="*/ 1 h 429"/>
                <a:gd name="T46" fmla="*/ 1 w 490"/>
                <a:gd name="T47" fmla="*/ 1 h 429"/>
                <a:gd name="T48" fmla="*/ 1 w 490"/>
                <a:gd name="T49" fmla="*/ 1 h 429"/>
                <a:gd name="T50" fmla="*/ 1 w 490"/>
                <a:gd name="T51" fmla="*/ 1 h 429"/>
                <a:gd name="T52" fmla="*/ 1 w 490"/>
                <a:gd name="T53" fmla="*/ 1 h 429"/>
                <a:gd name="T54" fmla="*/ 1 w 490"/>
                <a:gd name="T55" fmla="*/ 1 h 429"/>
                <a:gd name="T56" fmla="*/ 1 w 490"/>
                <a:gd name="T57" fmla="*/ 1 h 429"/>
                <a:gd name="T58" fmla="*/ 1 w 490"/>
                <a:gd name="T59" fmla="*/ 1 h 429"/>
                <a:gd name="T60" fmla="*/ 1 w 490"/>
                <a:gd name="T61" fmla="*/ 1 h 429"/>
                <a:gd name="T62" fmla="*/ 1 w 490"/>
                <a:gd name="T63" fmla="*/ 1 h 429"/>
                <a:gd name="T64" fmla="*/ 1 w 490"/>
                <a:gd name="T65" fmla="*/ 1 h 429"/>
                <a:gd name="T66" fmla="*/ 1 w 490"/>
                <a:gd name="T67" fmla="*/ 1 h 429"/>
                <a:gd name="T68" fmla="*/ 1 w 490"/>
                <a:gd name="T69" fmla="*/ 1 h 429"/>
                <a:gd name="T70" fmla="*/ 1 w 490"/>
                <a:gd name="T71" fmla="*/ 1 h 429"/>
                <a:gd name="T72" fmla="*/ 1 w 490"/>
                <a:gd name="T73" fmla="*/ 1 h 429"/>
                <a:gd name="T74" fmla="*/ 1 w 490"/>
                <a:gd name="T75" fmla="*/ 1 h 429"/>
                <a:gd name="T76" fmla="*/ 1 w 490"/>
                <a:gd name="T77" fmla="*/ 1 h 429"/>
                <a:gd name="T78" fmla="*/ 1 w 490"/>
                <a:gd name="T79" fmla="*/ 1 h 429"/>
                <a:gd name="T80" fmla="*/ 1 w 490"/>
                <a:gd name="T81" fmla="*/ 1 h 429"/>
                <a:gd name="T82" fmla="*/ 1 w 490"/>
                <a:gd name="T83" fmla="*/ 1 h 429"/>
                <a:gd name="T84" fmla="*/ 1 w 490"/>
                <a:gd name="T85" fmla="*/ 1 h 429"/>
                <a:gd name="T86" fmla="*/ 0 w 490"/>
                <a:gd name="T87" fmla="*/ 1 h 42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90"/>
                <a:gd name="T133" fmla="*/ 0 h 429"/>
                <a:gd name="T134" fmla="*/ 490 w 490"/>
                <a:gd name="T135" fmla="*/ 429 h 42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90" h="429">
                  <a:moveTo>
                    <a:pt x="0" y="322"/>
                  </a:moveTo>
                  <a:lnTo>
                    <a:pt x="66" y="0"/>
                  </a:lnTo>
                  <a:lnTo>
                    <a:pt x="54" y="39"/>
                  </a:lnTo>
                  <a:lnTo>
                    <a:pt x="47" y="75"/>
                  </a:lnTo>
                  <a:lnTo>
                    <a:pt x="44" y="107"/>
                  </a:lnTo>
                  <a:lnTo>
                    <a:pt x="46" y="135"/>
                  </a:lnTo>
                  <a:lnTo>
                    <a:pt x="49" y="158"/>
                  </a:lnTo>
                  <a:lnTo>
                    <a:pt x="53" y="177"/>
                  </a:lnTo>
                  <a:lnTo>
                    <a:pt x="59" y="193"/>
                  </a:lnTo>
                  <a:lnTo>
                    <a:pt x="63" y="203"/>
                  </a:lnTo>
                  <a:lnTo>
                    <a:pt x="67" y="209"/>
                  </a:lnTo>
                  <a:lnTo>
                    <a:pt x="68" y="212"/>
                  </a:lnTo>
                  <a:lnTo>
                    <a:pt x="79" y="205"/>
                  </a:lnTo>
                  <a:lnTo>
                    <a:pt x="88" y="192"/>
                  </a:lnTo>
                  <a:lnTo>
                    <a:pt x="97" y="174"/>
                  </a:lnTo>
                  <a:lnTo>
                    <a:pt x="104" y="152"/>
                  </a:lnTo>
                  <a:lnTo>
                    <a:pt x="110" y="131"/>
                  </a:lnTo>
                  <a:lnTo>
                    <a:pt x="116" y="108"/>
                  </a:lnTo>
                  <a:lnTo>
                    <a:pt x="119" y="88"/>
                  </a:lnTo>
                  <a:lnTo>
                    <a:pt x="122" y="73"/>
                  </a:lnTo>
                  <a:lnTo>
                    <a:pt x="124" y="61"/>
                  </a:lnTo>
                  <a:lnTo>
                    <a:pt x="124" y="57"/>
                  </a:lnTo>
                  <a:lnTo>
                    <a:pt x="115" y="110"/>
                  </a:lnTo>
                  <a:lnTo>
                    <a:pt x="110" y="150"/>
                  </a:lnTo>
                  <a:lnTo>
                    <a:pt x="111" y="180"/>
                  </a:lnTo>
                  <a:lnTo>
                    <a:pt x="115" y="201"/>
                  </a:lnTo>
                  <a:lnTo>
                    <a:pt x="121" y="214"/>
                  </a:lnTo>
                  <a:lnTo>
                    <a:pt x="128" y="222"/>
                  </a:lnTo>
                  <a:lnTo>
                    <a:pt x="136" y="225"/>
                  </a:lnTo>
                  <a:lnTo>
                    <a:pt x="142" y="226"/>
                  </a:lnTo>
                  <a:lnTo>
                    <a:pt x="147" y="225"/>
                  </a:lnTo>
                  <a:lnTo>
                    <a:pt x="149" y="224"/>
                  </a:lnTo>
                  <a:lnTo>
                    <a:pt x="161" y="218"/>
                  </a:lnTo>
                  <a:lnTo>
                    <a:pt x="173" y="206"/>
                  </a:lnTo>
                  <a:lnTo>
                    <a:pt x="186" y="190"/>
                  </a:lnTo>
                  <a:lnTo>
                    <a:pt x="198" y="173"/>
                  </a:lnTo>
                  <a:lnTo>
                    <a:pt x="210" y="155"/>
                  </a:lnTo>
                  <a:lnTo>
                    <a:pt x="220" y="136"/>
                  </a:lnTo>
                  <a:lnTo>
                    <a:pt x="229" y="119"/>
                  </a:lnTo>
                  <a:lnTo>
                    <a:pt x="236" y="106"/>
                  </a:lnTo>
                  <a:lnTo>
                    <a:pt x="240" y="96"/>
                  </a:lnTo>
                  <a:lnTo>
                    <a:pt x="242" y="93"/>
                  </a:lnTo>
                  <a:lnTo>
                    <a:pt x="204" y="180"/>
                  </a:lnTo>
                  <a:lnTo>
                    <a:pt x="193" y="203"/>
                  </a:lnTo>
                  <a:lnTo>
                    <a:pt x="191" y="221"/>
                  </a:lnTo>
                  <a:lnTo>
                    <a:pt x="193" y="233"/>
                  </a:lnTo>
                  <a:lnTo>
                    <a:pt x="200" y="239"/>
                  </a:lnTo>
                  <a:lnTo>
                    <a:pt x="210" y="243"/>
                  </a:lnTo>
                  <a:lnTo>
                    <a:pt x="221" y="241"/>
                  </a:lnTo>
                  <a:lnTo>
                    <a:pt x="233" y="240"/>
                  </a:lnTo>
                  <a:lnTo>
                    <a:pt x="242" y="237"/>
                  </a:lnTo>
                  <a:lnTo>
                    <a:pt x="249" y="234"/>
                  </a:lnTo>
                  <a:lnTo>
                    <a:pt x="252" y="234"/>
                  </a:lnTo>
                  <a:lnTo>
                    <a:pt x="490" y="42"/>
                  </a:lnTo>
                  <a:lnTo>
                    <a:pt x="261" y="249"/>
                  </a:lnTo>
                  <a:lnTo>
                    <a:pt x="264" y="264"/>
                  </a:lnTo>
                  <a:lnTo>
                    <a:pt x="277" y="269"/>
                  </a:lnTo>
                  <a:lnTo>
                    <a:pt x="296" y="268"/>
                  </a:lnTo>
                  <a:lnTo>
                    <a:pt x="320" y="261"/>
                  </a:lnTo>
                  <a:lnTo>
                    <a:pt x="346" y="249"/>
                  </a:lnTo>
                  <a:lnTo>
                    <a:pt x="373" y="236"/>
                  </a:lnTo>
                  <a:lnTo>
                    <a:pt x="397" y="222"/>
                  </a:lnTo>
                  <a:lnTo>
                    <a:pt x="419" y="211"/>
                  </a:lnTo>
                  <a:lnTo>
                    <a:pt x="432" y="202"/>
                  </a:lnTo>
                  <a:lnTo>
                    <a:pt x="438" y="199"/>
                  </a:lnTo>
                  <a:lnTo>
                    <a:pt x="109" y="421"/>
                  </a:lnTo>
                  <a:lnTo>
                    <a:pt x="108" y="422"/>
                  </a:lnTo>
                  <a:lnTo>
                    <a:pt x="103" y="425"/>
                  </a:lnTo>
                  <a:lnTo>
                    <a:pt x="96" y="427"/>
                  </a:lnTo>
                  <a:lnTo>
                    <a:pt x="86" y="428"/>
                  </a:lnTo>
                  <a:lnTo>
                    <a:pt x="77" y="429"/>
                  </a:lnTo>
                  <a:lnTo>
                    <a:pt x="67" y="428"/>
                  </a:lnTo>
                  <a:lnTo>
                    <a:pt x="59" y="425"/>
                  </a:lnTo>
                  <a:lnTo>
                    <a:pt x="50" y="417"/>
                  </a:lnTo>
                  <a:lnTo>
                    <a:pt x="46" y="406"/>
                  </a:lnTo>
                  <a:lnTo>
                    <a:pt x="43" y="388"/>
                  </a:lnTo>
                  <a:lnTo>
                    <a:pt x="43" y="387"/>
                  </a:lnTo>
                  <a:lnTo>
                    <a:pt x="42" y="382"/>
                  </a:lnTo>
                  <a:lnTo>
                    <a:pt x="42" y="376"/>
                  </a:lnTo>
                  <a:lnTo>
                    <a:pt x="40" y="367"/>
                  </a:lnTo>
                  <a:lnTo>
                    <a:pt x="37" y="358"/>
                  </a:lnTo>
                  <a:lnTo>
                    <a:pt x="34" y="350"/>
                  </a:lnTo>
                  <a:lnTo>
                    <a:pt x="28" y="340"/>
                  </a:lnTo>
                  <a:lnTo>
                    <a:pt x="22" y="333"/>
                  </a:lnTo>
                  <a:lnTo>
                    <a:pt x="12" y="326"/>
                  </a:lnTo>
                  <a:lnTo>
                    <a:pt x="1" y="322"/>
                  </a:lnTo>
                  <a:lnTo>
                    <a:pt x="0" y="322"/>
                  </a:lnTo>
                  <a:close/>
                </a:path>
              </a:pathLst>
            </a:custGeom>
            <a:solidFill>
              <a:srgbClr val="FFD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83" name="Freeform 80"/>
            <p:cNvSpPr>
              <a:spLocks/>
            </p:cNvSpPr>
            <p:nvPr/>
          </p:nvSpPr>
          <p:spPr bwMode="auto">
            <a:xfrm rot="2163528">
              <a:off x="4111" y="2078"/>
              <a:ext cx="271" cy="238"/>
            </a:xfrm>
            <a:custGeom>
              <a:avLst/>
              <a:gdLst>
                <a:gd name="T0" fmla="*/ 1 w 483"/>
                <a:gd name="T1" fmla="*/ 0 h 424"/>
                <a:gd name="T2" fmla="*/ 1 w 483"/>
                <a:gd name="T3" fmla="*/ 1 h 424"/>
                <a:gd name="T4" fmla="*/ 1 w 483"/>
                <a:gd name="T5" fmla="*/ 1 h 424"/>
                <a:gd name="T6" fmla="*/ 1 w 483"/>
                <a:gd name="T7" fmla="*/ 1 h 424"/>
                <a:gd name="T8" fmla="*/ 1 w 483"/>
                <a:gd name="T9" fmla="*/ 1 h 424"/>
                <a:gd name="T10" fmla="*/ 1 w 483"/>
                <a:gd name="T11" fmla="*/ 1 h 424"/>
                <a:gd name="T12" fmla="*/ 1 w 483"/>
                <a:gd name="T13" fmla="*/ 1 h 424"/>
                <a:gd name="T14" fmla="*/ 1 w 483"/>
                <a:gd name="T15" fmla="*/ 1 h 424"/>
                <a:gd name="T16" fmla="*/ 1 w 483"/>
                <a:gd name="T17" fmla="*/ 1 h 424"/>
                <a:gd name="T18" fmla="*/ 1 w 483"/>
                <a:gd name="T19" fmla="*/ 1 h 424"/>
                <a:gd name="T20" fmla="*/ 1 w 483"/>
                <a:gd name="T21" fmla="*/ 1 h 424"/>
                <a:gd name="T22" fmla="*/ 1 w 483"/>
                <a:gd name="T23" fmla="*/ 1 h 424"/>
                <a:gd name="T24" fmla="*/ 1 w 483"/>
                <a:gd name="T25" fmla="*/ 1 h 424"/>
                <a:gd name="T26" fmla="*/ 1 w 483"/>
                <a:gd name="T27" fmla="*/ 1 h 424"/>
                <a:gd name="T28" fmla="*/ 1 w 483"/>
                <a:gd name="T29" fmla="*/ 1 h 424"/>
                <a:gd name="T30" fmla="*/ 1 w 483"/>
                <a:gd name="T31" fmla="*/ 1 h 424"/>
                <a:gd name="T32" fmla="*/ 1 w 483"/>
                <a:gd name="T33" fmla="*/ 1 h 424"/>
                <a:gd name="T34" fmla="*/ 1 w 483"/>
                <a:gd name="T35" fmla="*/ 1 h 424"/>
                <a:gd name="T36" fmla="*/ 1 w 483"/>
                <a:gd name="T37" fmla="*/ 1 h 424"/>
                <a:gd name="T38" fmla="*/ 1 w 483"/>
                <a:gd name="T39" fmla="*/ 1 h 424"/>
                <a:gd name="T40" fmla="*/ 1 w 483"/>
                <a:gd name="T41" fmla="*/ 1 h 424"/>
                <a:gd name="T42" fmla="*/ 1 w 483"/>
                <a:gd name="T43" fmla="*/ 1 h 424"/>
                <a:gd name="T44" fmla="*/ 1 w 483"/>
                <a:gd name="T45" fmla="*/ 1 h 424"/>
                <a:gd name="T46" fmla="*/ 1 w 483"/>
                <a:gd name="T47" fmla="*/ 1 h 424"/>
                <a:gd name="T48" fmla="*/ 1 w 483"/>
                <a:gd name="T49" fmla="*/ 1 h 424"/>
                <a:gd name="T50" fmla="*/ 1 w 483"/>
                <a:gd name="T51" fmla="*/ 1 h 424"/>
                <a:gd name="T52" fmla="*/ 1 w 483"/>
                <a:gd name="T53" fmla="*/ 1 h 424"/>
                <a:gd name="T54" fmla="*/ 1 w 483"/>
                <a:gd name="T55" fmla="*/ 1 h 424"/>
                <a:gd name="T56" fmla="*/ 1 w 483"/>
                <a:gd name="T57" fmla="*/ 1 h 424"/>
                <a:gd name="T58" fmla="*/ 1 w 483"/>
                <a:gd name="T59" fmla="*/ 1 h 424"/>
                <a:gd name="T60" fmla="*/ 1 w 483"/>
                <a:gd name="T61" fmla="*/ 1 h 424"/>
                <a:gd name="T62" fmla="*/ 1 w 483"/>
                <a:gd name="T63" fmla="*/ 1 h 424"/>
                <a:gd name="T64" fmla="*/ 1 w 483"/>
                <a:gd name="T65" fmla="*/ 1 h 424"/>
                <a:gd name="T66" fmla="*/ 1 w 483"/>
                <a:gd name="T67" fmla="*/ 1 h 424"/>
                <a:gd name="T68" fmla="*/ 1 w 483"/>
                <a:gd name="T69" fmla="*/ 1 h 424"/>
                <a:gd name="T70" fmla="*/ 1 w 483"/>
                <a:gd name="T71" fmla="*/ 1 h 424"/>
                <a:gd name="T72" fmla="*/ 1 w 483"/>
                <a:gd name="T73" fmla="*/ 1 h 424"/>
                <a:gd name="T74" fmla="*/ 1 w 483"/>
                <a:gd name="T75" fmla="*/ 1 h 424"/>
                <a:gd name="T76" fmla="*/ 1 w 483"/>
                <a:gd name="T77" fmla="*/ 1 h 424"/>
                <a:gd name="T78" fmla="*/ 1 w 483"/>
                <a:gd name="T79" fmla="*/ 1 h 424"/>
                <a:gd name="T80" fmla="*/ 1 w 483"/>
                <a:gd name="T81" fmla="*/ 1 h 424"/>
                <a:gd name="T82" fmla="*/ 1 w 483"/>
                <a:gd name="T83" fmla="*/ 1 h 424"/>
                <a:gd name="T84" fmla="*/ 0 w 483"/>
                <a:gd name="T85" fmla="*/ 1 h 424"/>
                <a:gd name="T86" fmla="*/ 0 w 483"/>
                <a:gd name="T87" fmla="*/ 1 h 42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83"/>
                <a:gd name="T133" fmla="*/ 0 h 424"/>
                <a:gd name="T134" fmla="*/ 483 w 483"/>
                <a:gd name="T135" fmla="*/ 424 h 42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83" h="424">
                  <a:moveTo>
                    <a:pt x="0" y="317"/>
                  </a:moveTo>
                  <a:lnTo>
                    <a:pt x="63" y="0"/>
                  </a:lnTo>
                  <a:lnTo>
                    <a:pt x="51" y="39"/>
                  </a:lnTo>
                  <a:lnTo>
                    <a:pt x="44" y="75"/>
                  </a:lnTo>
                  <a:lnTo>
                    <a:pt x="41" y="106"/>
                  </a:lnTo>
                  <a:lnTo>
                    <a:pt x="43" y="133"/>
                  </a:lnTo>
                  <a:lnTo>
                    <a:pt x="46" y="157"/>
                  </a:lnTo>
                  <a:lnTo>
                    <a:pt x="50" y="176"/>
                  </a:lnTo>
                  <a:lnTo>
                    <a:pt x="56" y="190"/>
                  </a:lnTo>
                  <a:lnTo>
                    <a:pt x="60" y="202"/>
                  </a:lnTo>
                  <a:lnTo>
                    <a:pt x="64" y="208"/>
                  </a:lnTo>
                  <a:lnTo>
                    <a:pt x="65" y="210"/>
                  </a:lnTo>
                  <a:lnTo>
                    <a:pt x="76" y="203"/>
                  </a:lnTo>
                  <a:lnTo>
                    <a:pt x="85" y="190"/>
                  </a:lnTo>
                  <a:lnTo>
                    <a:pt x="94" y="172"/>
                  </a:lnTo>
                  <a:lnTo>
                    <a:pt x="101" y="151"/>
                  </a:lnTo>
                  <a:lnTo>
                    <a:pt x="107" y="129"/>
                  </a:lnTo>
                  <a:lnTo>
                    <a:pt x="112" y="107"/>
                  </a:lnTo>
                  <a:lnTo>
                    <a:pt x="116" y="88"/>
                  </a:lnTo>
                  <a:lnTo>
                    <a:pt x="119" y="71"/>
                  </a:lnTo>
                  <a:lnTo>
                    <a:pt x="120" y="60"/>
                  </a:lnTo>
                  <a:lnTo>
                    <a:pt x="121" y="57"/>
                  </a:lnTo>
                  <a:lnTo>
                    <a:pt x="112" y="109"/>
                  </a:lnTo>
                  <a:lnTo>
                    <a:pt x="107" y="148"/>
                  </a:lnTo>
                  <a:lnTo>
                    <a:pt x="107" y="178"/>
                  </a:lnTo>
                  <a:lnTo>
                    <a:pt x="110" y="199"/>
                  </a:lnTo>
                  <a:lnTo>
                    <a:pt x="116" y="213"/>
                  </a:lnTo>
                  <a:lnTo>
                    <a:pt x="125" y="220"/>
                  </a:lnTo>
                  <a:lnTo>
                    <a:pt x="132" y="223"/>
                  </a:lnTo>
                  <a:lnTo>
                    <a:pt x="139" y="223"/>
                  </a:lnTo>
                  <a:lnTo>
                    <a:pt x="144" y="222"/>
                  </a:lnTo>
                  <a:lnTo>
                    <a:pt x="145" y="222"/>
                  </a:lnTo>
                  <a:lnTo>
                    <a:pt x="157" y="215"/>
                  </a:lnTo>
                  <a:lnTo>
                    <a:pt x="169" y="204"/>
                  </a:lnTo>
                  <a:lnTo>
                    <a:pt x="182" y="189"/>
                  </a:lnTo>
                  <a:lnTo>
                    <a:pt x="194" y="171"/>
                  </a:lnTo>
                  <a:lnTo>
                    <a:pt x="206" y="153"/>
                  </a:lnTo>
                  <a:lnTo>
                    <a:pt x="215" y="134"/>
                  </a:lnTo>
                  <a:lnTo>
                    <a:pt x="225" y="119"/>
                  </a:lnTo>
                  <a:lnTo>
                    <a:pt x="231" y="104"/>
                  </a:lnTo>
                  <a:lnTo>
                    <a:pt x="236" y="96"/>
                  </a:lnTo>
                  <a:lnTo>
                    <a:pt x="237" y="92"/>
                  </a:lnTo>
                  <a:lnTo>
                    <a:pt x="200" y="178"/>
                  </a:lnTo>
                  <a:lnTo>
                    <a:pt x="189" y="202"/>
                  </a:lnTo>
                  <a:lnTo>
                    <a:pt x="187" y="220"/>
                  </a:lnTo>
                  <a:lnTo>
                    <a:pt x="189" y="230"/>
                  </a:lnTo>
                  <a:lnTo>
                    <a:pt x="196" y="237"/>
                  </a:lnTo>
                  <a:lnTo>
                    <a:pt x="206" y="240"/>
                  </a:lnTo>
                  <a:lnTo>
                    <a:pt x="217" y="240"/>
                  </a:lnTo>
                  <a:lnTo>
                    <a:pt x="227" y="237"/>
                  </a:lnTo>
                  <a:lnTo>
                    <a:pt x="238" y="235"/>
                  </a:lnTo>
                  <a:lnTo>
                    <a:pt x="244" y="233"/>
                  </a:lnTo>
                  <a:lnTo>
                    <a:pt x="246" y="232"/>
                  </a:lnTo>
                  <a:lnTo>
                    <a:pt x="483" y="41"/>
                  </a:lnTo>
                  <a:lnTo>
                    <a:pt x="256" y="246"/>
                  </a:lnTo>
                  <a:lnTo>
                    <a:pt x="259" y="261"/>
                  </a:lnTo>
                  <a:lnTo>
                    <a:pt x="271" y="267"/>
                  </a:lnTo>
                  <a:lnTo>
                    <a:pt x="290" y="265"/>
                  </a:lnTo>
                  <a:lnTo>
                    <a:pt x="314" y="258"/>
                  </a:lnTo>
                  <a:lnTo>
                    <a:pt x="340" y="247"/>
                  </a:lnTo>
                  <a:lnTo>
                    <a:pt x="367" y="234"/>
                  </a:lnTo>
                  <a:lnTo>
                    <a:pt x="392" y="221"/>
                  </a:lnTo>
                  <a:lnTo>
                    <a:pt x="412" y="209"/>
                  </a:lnTo>
                  <a:lnTo>
                    <a:pt x="425" y="201"/>
                  </a:lnTo>
                  <a:lnTo>
                    <a:pt x="431" y="197"/>
                  </a:lnTo>
                  <a:lnTo>
                    <a:pt x="106" y="416"/>
                  </a:lnTo>
                  <a:lnTo>
                    <a:pt x="105" y="417"/>
                  </a:lnTo>
                  <a:lnTo>
                    <a:pt x="100" y="419"/>
                  </a:lnTo>
                  <a:lnTo>
                    <a:pt x="93" y="422"/>
                  </a:lnTo>
                  <a:lnTo>
                    <a:pt x="84" y="423"/>
                  </a:lnTo>
                  <a:lnTo>
                    <a:pt x="75" y="424"/>
                  </a:lnTo>
                  <a:lnTo>
                    <a:pt x="65" y="423"/>
                  </a:lnTo>
                  <a:lnTo>
                    <a:pt x="56" y="419"/>
                  </a:lnTo>
                  <a:lnTo>
                    <a:pt x="49" y="412"/>
                  </a:lnTo>
                  <a:lnTo>
                    <a:pt x="44" y="400"/>
                  </a:lnTo>
                  <a:lnTo>
                    <a:pt x="41" y="384"/>
                  </a:lnTo>
                  <a:lnTo>
                    <a:pt x="41" y="381"/>
                  </a:lnTo>
                  <a:lnTo>
                    <a:pt x="40" y="378"/>
                  </a:lnTo>
                  <a:lnTo>
                    <a:pt x="40" y="371"/>
                  </a:lnTo>
                  <a:lnTo>
                    <a:pt x="38" y="362"/>
                  </a:lnTo>
                  <a:lnTo>
                    <a:pt x="35" y="354"/>
                  </a:lnTo>
                  <a:lnTo>
                    <a:pt x="32" y="344"/>
                  </a:lnTo>
                  <a:lnTo>
                    <a:pt x="26" y="336"/>
                  </a:lnTo>
                  <a:lnTo>
                    <a:pt x="20" y="328"/>
                  </a:lnTo>
                  <a:lnTo>
                    <a:pt x="10" y="322"/>
                  </a:lnTo>
                  <a:lnTo>
                    <a:pt x="0" y="318"/>
                  </a:lnTo>
                  <a:lnTo>
                    <a:pt x="0" y="317"/>
                  </a:lnTo>
                  <a:close/>
                </a:path>
              </a:pathLst>
            </a:custGeom>
            <a:solidFill>
              <a:srgbClr val="FFD9E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84" name="Freeform 81"/>
            <p:cNvSpPr>
              <a:spLocks/>
            </p:cNvSpPr>
            <p:nvPr/>
          </p:nvSpPr>
          <p:spPr bwMode="auto">
            <a:xfrm rot="2163528">
              <a:off x="4112" y="2079"/>
              <a:ext cx="269" cy="235"/>
            </a:xfrm>
            <a:custGeom>
              <a:avLst/>
              <a:gdLst>
                <a:gd name="T0" fmla="*/ 1 w 479"/>
                <a:gd name="T1" fmla="*/ 0 h 420"/>
                <a:gd name="T2" fmla="*/ 1 w 479"/>
                <a:gd name="T3" fmla="*/ 1 h 420"/>
                <a:gd name="T4" fmla="*/ 1 w 479"/>
                <a:gd name="T5" fmla="*/ 1 h 420"/>
                <a:gd name="T6" fmla="*/ 1 w 479"/>
                <a:gd name="T7" fmla="*/ 1 h 420"/>
                <a:gd name="T8" fmla="*/ 1 w 479"/>
                <a:gd name="T9" fmla="*/ 1 h 420"/>
                <a:gd name="T10" fmla="*/ 1 w 479"/>
                <a:gd name="T11" fmla="*/ 1 h 420"/>
                <a:gd name="T12" fmla="*/ 1 w 479"/>
                <a:gd name="T13" fmla="*/ 1 h 420"/>
                <a:gd name="T14" fmla="*/ 1 w 479"/>
                <a:gd name="T15" fmla="*/ 1 h 420"/>
                <a:gd name="T16" fmla="*/ 1 w 479"/>
                <a:gd name="T17" fmla="*/ 1 h 420"/>
                <a:gd name="T18" fmla="*/ 1 w 479"/>
                <a:gd name="T19" fmla="*/ 1 h 420"/>
                <a:gd name="T20" fmla="*/ 1 w 479"/>
                <a:gd name="T21" fmla="*/ 1 h 420"/>
                <a:gd name="T22" fmla="*/ 1 w 479"/>
                <a:gd name="T23" fmla="*/ 1 h 420"/>
                <a:gd name="T24" fmla="*/ 1 w 479"/>
                <a:gd name="T25" fmla="*/ 1 h 420"/>
                <a:gd name="T26" fmla="*/ 1 w 479"/>
                <a:gd name="T27" fmla="*/ 1 h 420"/>
                <a:gd name="T28" fmla="*/ 1 w 479"/>
                <a:gd name="T29" fmla="*/ 1 h 420"/>
                <a:gd name="T30" fmla="*/ 1 w 479"/>
                <a:gd name="T31" fmla="*/ 1 h 420"/>
                <a:gd name="T32" fmla="*/ 1 w 479"/>
                <a:gd name="T33" fmla="*/ 1 h 420"/>
                <a:gd name="T34" fmla="*/ 1 w 479"/>
                <a:gd name="T35" fmla="*/ 1 h 420"/>
                <a:gd name="T36" fmla="*/ 1 w 479"/>
                <a:gd name="T37" fmla="*/ 1 h 420"/>
                <a:gd name="T38" fmla="*/ 1 w 479"/>
                <a:gd name="T39" fmla="*/ 1 h 420"/>
                <a:gd name="T40" fmla="*/ 1 w 479"/>
                <a:gd name="T41" fmla="*/ 1 h 420"/>
                <a:gd name="T42" fmla="*/ 1 w 479"/>
                <a:gd name="T43" fmla="*/ 1 h 420"/>
                <a:gd name="T44" fmla="*/ 1 w 479"/>
                <a:gd name="T45" fmla="*/ 1 h 420"/>
                <a:gd name="T46" fmla="*/ 1 w 479"/>
                <a:gd name="T47" fmla="*/ 1 h 420"/>
                <a:gd name="T48" fmla="*/ 1 w 479"/>
                <a:gd name="T49" fmla="*/ 1 h 420"/>
                <a:gd name="T50" fmla="*/ 1 w 479"/>
                <a:gd name="T51" fmla="*/ 1 h 420"/>
                <a:gd name="T52" fmla="*/ 1 w 479"/>
                <a:gd name="T53" fmla="*/ 1 h 420"/>
                <a:gd name="T54" fmla="*/ 1 w 479"/>
                <a:gd name="T55" fmla="*/ 1 h 420"/>
                <a:gd name="T56" fmla="*/ 1 w 479"/>
                <a:gd name="T57" fmla="*/ 1 h 420"/>
                <a:gd name="T58" fmla="*/ 1 w 479"/>
                <a:gd name="T59" fmla="*/ 1 h 420"/>
                <a:gd name="T60" fmla="*/ 1 w 479"/>
                <a:gd name="T61" fmla="*/ 1 h 420"/>
                <a:gd name="T62" fmla="*/ 1 w 479"/>
                <a:gd name="T63" fmla="*/ 1 h 420"/>
                <a:gd name="T64" fmla="*/ 1 w 479"/>
                <a:gd name="T65" fmla="*/ 1 h 420"/>
                <a:gd name="T66" fmla="*/ 1 w 479"/>
                <a:gd name="T67" fmla="*/ 1 h 420"/>
                <a:gd name="T68" fmla="*/ 1 w 479"/>
                <a:gd name="T69" fmla="*/ 1 h 420"/>
                <a:gd name="T70" fmla="*/ 1 w 479"/>
                <a:gd name="T71" fmla="*/ 1 h 420"/>
                <a:gd name="T72" fmla="*/ 1 w 479"/>
                <a:gd name="T73" fmla="*/ 1 h 420"/>
                <a:gd name="T74" fmla="*/ 1 w 479"/>
                <a:gd name="T75" fmla="*/ 1 h 420"/>
                <a:gd name="T76" fmla="*/ 1 w 479"/>
                <a:gd name="T77" fmla="*/ 1 h 420"/>
                <a:gd name="T78" fmla="*/ 1 w 479"/>
                <a:gd name="T79" fmla="*/ 1 h 420"/>
                <a:gd name="T80" fmla="*/ 1 w 479"/>
                <a:gd name="T81" fmla="*/ 1 h 420"/>
                <a:gd name="T82" fmla="*/ 1 w 479"/>
                <a:gd name="T83" fmla="*/ 1 h 420"/>
                <a:gd name="T84" fmla="*/ 0 w 479"/>
                <a:gd name="T85" fmla="*/ 1 h 4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79"/>
                <a:gd name="T130" fmla="*/ 0 h 420"/>
                <a:gd name="T131" fmla="*/ 479 w 479"/>
                <a:gd name="T132" fmla="*/ 420 h 42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79" h="420">
                  <a:moveTo>
                    <a:pt x="0" y="314"/>
                  </a:moveTo>
                  <a:lnTo>
                    <a:pt x="62" y="0"/>
                  </a:lnTo>
                  <a:lnTo>
                    <a:pt x="50" y="40"/>
                  </a:lnTo>
                  <a:lnTo>
                    <a:pt x="43" y="74"/>
                  </a:lnTo>
                  <a:lnTo>
                    <a:pt x="40" y="106"/>
                  </a:lnTo>
                  <a:lnTo>
                    <a:pt x="42" y="132"/>
                  </a:lnTo>
                  <a:lnTo>
                    <a:pt x="45" y="156"/>
                  </a:lnTo>
                  <a:lnTo>
                    <a:pt x="49" y="175"/>
                  </a:lnTo>
                  <a:lnTo>
                    <a:pt x="55" y="189"/>
                  </a:lnTo>
                  <a:lnTo>
                    <a:pt x="59" y="200"/>
                  </a:lnTo>
                  <a:lnTo>
                    <a:pt x="62" y="207"/>
                  </a:lnTo>
                  <a:lnTo>
                    <a:pt x="64" y="208"/>
                  </a:lnTo>
                  <a:lnTo>
                    <a:pt x="74" y="202"/>
                  </a:lnTo>
                  <a:lnTo>
                    <a:pt x="83" y="189"/>
                  </a:lnTo>
                  <a:lnTo>
                    <a:pt x="92" y="171"/>
                  </a:lnTo>
                  <a:lnTo>
                    <a:pt x="100" y="150"/>
                  </a:lnTo>
                  <a:lnTo>
                    <a:pt x="106" y="129"/>
                  </a:lnTo>
                  <a:lnTo>
                    <a:pt x="111" y="107"/>
                  </a:lnTo>
                  <a:lnTo>
                    <a:pt x="114" y="87"/>
                  </a:lnTo>
                  <a:lnTo>
                    <a:pt x="117" y="72"/>
                  </a:lnTo>
                  <a:lnTo>
                    <a:pt x="119" y="61"/>
                  </a:lnTo>
                  <a:lnTo>
                    <a:pt x="119" y="57"/>
                  </a:lnTo>
                  <a:lnTo>
                    <a:pt x="109" y="108"/>
                  </a:lnTo>
                  <a:lnTo>
                    <a:pt x="106" y="148"/>
                  </a:lnTo>
                  <a:lnTo>
                    <a:pt x="106" y="177"/>
                  </a:lnTo>
                  <a:lnTo>
                    <a:pt x="109" y="198"/>
                  </a:lnTo>
                  <a:lnTo>
                    <a:pt x="115" y="211"/>
                  </a:lnTo>
                  <a:lnTo>
                    <a:pt x="123" y="219"/>
                  </a:lnTo>
                  <a:lnTo>
                    <a:pt x="130" y="221"/>
                  </a:lnTo>
                  <a:lnTo>
                    <a:pt x="137" y="223"/>
                  </a:lnTo>
                  <a:lnTo>
                    <a:pt x="142" y="221"/>
                  </a:lnTo>
                  <a:lnTo>
                    <a:pt x="143" y="220"/>
                  </a:lnTo>
                  <a:lnTo>
                    <a:pt x="155" y="214"/>
                  </a:lnTo>
                  <a:lnTo>
                    <a:pt x="167" y="202"/>
                  </a:lnTo>
                  <a:lnTo>
                    <a:pt x="180" y="188"/>
                  </a:lnTo>
                  <a:lnTo>
                    <a:pt x="192" y="170"/>
                  </a:lnTo>
                  <a:lnTo>
                    <a:pt x="202" y="152"/>
                  </a:lnTo>
                  <a:lnTo>
                    <a:pt x="213" y="135"/>
                  </a:lnTo>
                  <a:lnTo>
                    <a:pt x="222" y="118"/>
                  </a:lnTo>
                  <a:lnTo>
                    <a:pt x="229" y="105"/>
                  </a:lnTo>
                  <a:lnTo>
                    <a:pt x="233" y="95"/>
                  </a:lnTo>
                  <a:lnTo>
                    <a:pt x="235" y="92"/>
                  </a:lnTo>
                  <a:lnTo>
                    <a:pt x="198" y="177"/>
                  </a:lnTo>
                  <a:lnTo>
                    <a:pt x="187" y="201"/>
                  </a:lnTo>
                  <a:lnTo>
                    <a:pt x="185" y="218"/>
                  </a:lnTo>
                  <a:lnTo>
                    <a:pt x="187" y="230"/>
                  </a:lnTo>
                  <a:lnTo>
                    <a:pt x="194" y="236"/>
                  </a:lnTo>
                  <a:lnTo>
                    <a:pt x="204" y="238"/>
                  </a:lnTo>
                  <a:lnTo>
                    <a:pt x="214" y="238"/>
                  </a:lnTo>
                  <a:lnTo>
                    <a:pt x="225" y="237"/>
                  </a:lnTo>
                  <a:lnTo>
                    <a:pt x="235" y="233"/>
                  </a:lnTo>
                  <a:lnTo>
                    <a:pt x="242" y="231"/>
                  </a:lnTo>
                  <a:lnTo>
                    <a:pt x="244" y="230"/>
                  </a:lnTo>
                  <a:lnTo>
                    <a:pt x="479" y="42"/>
                  </a:lnTo>
                  <a:lnTo>
                    <a:pt x="254" y="245"/>
                  </a:lnTo>
                  <a:lnTo>
                    <a:pt x="256" y="259"/>
                  </a:lnTo>
                  <a:lnTo>
                    <a:pt x="268" y="265"/>
                  </a:lnTo>
                  <a:lnTo>
                    <a:pt x="287" y="263"/>
                  </a:lnTo>
                  <a:lnTo>
                    <a:pt x="311" y="256"/>
                  </a:lnTo>
                  <a:lnTo>
                    <a:pt x="337" y="245"/>
                  </a:lnTo>
                  <a:lnTo>
                    <a:pt x="363" y="232"/>
                  </a:lnTo>
                  <a:lnTo>
                    <a:pt x="387" y="219"/>
                  </a:lnTo>
                  <a:lnTo>
                    <a:pt x="407" y="207"/>
                  </a:lnTo>
                  <a:lnTo>
                    <a:pt x="421" y="199"/>
                  </a:lnTo>
                  <a:lnTo>
                    <a:pt x="425" y="196"/>
                  </a:lnTo>
                  <a:lnTo>
                    <a:pt x="105" y="412"/>
                  </a:lnTo>
                  <a:lnTo>
                    <a:pt x="102" y="413"/>
                  </a:lnTo>
                  <a:lnTo>
                    <a:pt x="99" y="415"/>
                  </a:lnTo>
                  <a:lnTo>
                    <a:pt x="92" y="418"/>
                  </a:lnTo>
                  <a:lnTo>
                    <a:pt x="83" y="420"/>
                  </a:lnTo>
                  <a:lnTo>
                    <a:pt x="74" y="420"/>
                  </a:lnTo>
                  <a:lnTo>
                    <a:pt x="65" y="419"/>
                  </a:lnTo>
                  <a:lnTo>
                    <a:pt x="56" y="415"/>
                  </a:lnTo>
                  <a:lnTo>
                    <a:pt x="49" y="408"/>
                  </a:lnTo>
                  <a:lnTo>
                    <a:pt x="44" y="396"/>
                  </a:lnTo>
                  <a:lnTo>
                    <a:pt x="42" y="380"/>
                  </a:lnTo>
                  <a:lnTo>
                    <a:pt x="42" y="378"/>
                  </a:lnTo>
                  <a:lnTo>
                    <a:pt x="42" y="374"/>
                  </a:lnTo>
                  <a:lnTo>
                    <a:pt x="40" y="368"/>
                  </a:lnTo>
                  <a:lnTo>
                    <a:pt x="38" y="359"/>
                  </a:lnTo>
                  <a:lnTo>
                    <a:pt x="36" y="350"/>
                  </a:lnTo>
                  <a:lnTo>
                    <a:pt x="32" y="340"/>
                  </a:lnTo>
                  <a:lnTo>
                    <a:pt x="26" y="332"/>
                  </a:lnTo>
                  <a:lnTo>
                    <a:pt x="20" y="324"/>
                  </a:lnTo>
                  <a:lnTo>
                    <a:pt x="11" y="318"/>
                  </a:lnTo>
                  <a:lnTo>
                    <a:pt x="0" y="314"/>
                  </a:lnTo>
                  <a:close/>
                </a:path>
              </a:pathLst>
            </a:custGeom>
            <a:solidFill>
              <a:srgbClr val="FFDCE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85" name="Freeform 82"/>
            <p:cNvSpPr>
              <a:spLocks/>
            </p:cNvSpPr>
            <p:nvPr/>
          </p:nvSpPr>
          <p:spPr bwMode="auto">
            <a:xfrm rot="2163528">
              <a:off x="4113" y="2081"/>
              <a:ext cx="268" cy="234"/>
            </a:xfrm>
            <a:custGeom>
              <a:avLst/>
              <a:gdLst>
                <a:gd name="T0" fmla="*/ 1 w 474"/>
                <a:gd name="T1" fmla="*/ 0 h 415"/>
                <a:gd name="T2" fmla="*/ 1 w 474"/>
                <a:gd name="T3" fmla="*/ 1 h 415"/>
                <a:gd name="T4" fmla="*/ 1 w 474"/>
                <a:gd name="T5" fmla="*/ 1 h 415"/>
                <a:gd name="T6" fmla="*/ 1 w 474"/>
                <a:gd name="T7" fmla="*/ 1 h 415"/>
                <a:gd name="T8" fmla="*/ 1 w 474"/>
                <a:gd name="T9" fmla="*/ 1 h 415"/>
                <a:gd name="T10" fmla="*/ 1 w 474"/>
                <a:gd name="T11" fmla="*/ 1 h 415"/>
                <a:gd name="T12" fmla="*/ 1 w 474"/>
                <a:gd name="T13" fmla="*/ 1 h 415"/>
                <a:gd name="T14" fmla="*/ 1 w 474"/>
                <a:gd name="T15" fmla="*/ 1 h 415"/>
                <a:gd name="T16" fmla="*/ 1 w 474"/>
                <a:gd name="T17" fmla="*/ 1 h 415"/>
                <a:gd name="T18" fmla="*/ 1 w 474"/>
                <a:gd name="T19" fmla="*/ 1 h 415"/>
                <a:gd name="T20" fmla="*/ 1 w 474"/>
                <a:gd name="T21" fmla="*/ 1 h 415"/>
                <a:gd name="T22" fmla="*/ 1 w 474"/>
                <a:gd name="T23" fmla="*/ 1 h 415"/>
                <a:gd name="T24" fmla="*/ 1 w 474"/>
                <a:gd name="T25" fmla="*/ 1 h 415"/>
                <a:gd name="T26" fmla="*/ 1 w 474"/>
                <a:gd name="T27" fmla="*/ 1 h 415"/>
                <a:gd name="T28" fmla="*/ 1 w 474"/>
                <a:gd name="T29" fmla="*/ 1 h 415"/>
                <a:gd name="T30" fmla="*/ 1 w 474"/>
                <a:gd name="T31" fmla="*/ 1 h 415"/>
                <a:gd name="T32" fmla="*/ 1 w 474"/>
                <a:gd name="T33" fmla="*/ 1 h 415"/>
                <a:gd name="T34" fmla="*/ 1 w 474"/>
                <a:gd name="T35" fmla="*/ 1 h 415"/>
                <a:gd name="T36" fmla="*/ 1 w 474"/>
                <a:gd name="T37" fmla="*/ 1 h 415"/>
                <a:gd name="T38" fmla="*/ 1 w 474"/>
                <a:gd name="T39" fmla="*/ 1 h 415"/>
                <a:gd name="T40" fmla="*/ 1 w 474"/>
                <a:gd name="T41" fmla="*/ 1 h 415"/>
                <a:gd name="T42" fmla="*/ 1 w 474"/>
                <a:gd name="T43" fmla="*/ 1 h 415"/>
                <a:gd name="T44" fmla="*/ 1 w 474"/>
                <a:gd name="T45" fmla="*/ 1 h 415"/>
                <a:gd name="T46" fmla="*/ 1 w 474"/>
                <a:gd name="T47" fmla="*/ 1 h 415"/>
                <a:gd name="T48" fmla="*/ 1 w 474"/>
                <a:gd name="T49" fmla="*/ 1 h 415"/>
                <a:gd name="T50" fmla="*/ 1 w 474"/>
                <a:gd name="T51" fmla="*/ 1 h 415"/>
                <a:gd name="T52" fmla="*/ 1 w 474"/>
                <a:gd name="T53" fmla="*/ 1 h 415"/>
                <a:gd name="T54" fmla="*/ 1 w 474"/>
                <a:gd name="T55" fmla="*/ 1 h 415"/>
                <a:gd name="T56" fmla="*/ 1 w 474"/>
                <a:gd name="T57" fmla="*/ 1 h 415"/>
                <a:gd name="T58" fmla="*/ 1 w 474"/>
                <a:gd name="T59" fmla="*/ 1 h 415"/>
                <a:gd name="T60" fmla="*/ 1 w 474"/>
                <a:gd name="T61" fmla="*/ 1 h 415"/>
                <a:gd name="T62" fmla="*/ 1 w 474"/>
                <a:gd name="T63" fmla="*/ 1 h 415"/>
                <a:gd name="T64" fmla="*/ 1 w 474"/>
                <a:gd name="T65" fmla="*/ 1 h 415"/>
                <a:gd name="T66" fmla="*/ 1 w 474"/>
                <a:gd name="T67" fmla="*/ 1 h 415"/>
                <a:gd name="T68" fmla="*/ 1 w 474"/>
                <a:gd name="T69" fmla="*/ 1 h 415"/>
                <a:gd name="T70" fmla="*/ 1 w 474"/>
                <a:gd name="T71" fmla="*/ 1 h 415"/>
                <a:gd name="T72" fmla="*/ 1 w 474"/>
                <a:gd name="T73" fmla="*/ 1 h 415"/>
                <a:gd name="T74" fmla="*/ 1 w 474"/>
                <a:gd name="T75" fmla="*/ 1 h 415"/>
                <a:gd name="T76" fmla="*/ 1 w 474"/>
                <a:gd name="T77" fmla="*/ 1 h 415"/>
                <a:gd name="T78" fmla="*/ 1 w 474"/>
                <a:gd name="T79" fmla="*/ 1 h 415"/>
                <a:gd name="T80" fmla="*/ 1 w 474"/>
                <a:gd name="T81" fmla="*/ 1 h 415"/>
                <a:gd name="T82" fmla="*/ 1 w 474"/>
                <a:gd name="T83" fmla="*/ 1 h 415"/>
                <a:gd name="T84" fmla="*/ 0 w 474"/>
                <a:gd name="T85" fmla="*/ 1 h 415"/>
                <a:gd name="T86" fmla="*/ 0 w 474"/>
                <a:gd name="T87" fmla="*/ 1 h 41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74"/>
                <a:gd name="T133" fmla="*/ 0 h 415"/>
                <a:gd name="T134" fmla="*/ 474 w 474"/>
                <a:gd name="T135" fmla="*/ 415 h 41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74" h="415">
                  <a:moveTo>
                    <a:pt x="0" y="309"/>
                  </a:moveTo>
                  <a:lnTo>
                    <a:pt x="60" y="0"/>
                  </a:lnTo>
                  <a:lnTo>
                    <a:pt x="49" y="39"/>
                  </a:lnTo>
                  <a:lnTo>
                    <a:pt x="43" y="74"/>
                  </a:lnTo>
                  <a:lnTo>
                    <a:pt x="41" y="104"/>
                  </a:lnTo>
                  <a:lnTo>
                    <a:pt x="41" y="131"/>
                  </a:lnTo>
                  <a:lnTo>
                    <a:pt x="44" y="154"/>
                  </a:lnTo>
                  <a:lnTo>
                    <a:pt x="48" y="173"/>
                  </a:lnTo>
                  <a:lnTo>
                    <a:pt x="54" y="188"/>
                  </a:lnTo>
                  <a:lnTo>
                    <a:pt x="57" y="198"/>
                  </a:lnTo>
                  <a:lnTo>
                    <a:pt x="61" y="204"/>
                  </a:lnTo>
                  <a:lnTo>
                    <a:pt x="62" y="207"/>
                  </a:lnTo>
                  <a:lnTo>
                    <a:pt x="73" y="200"/>
                  </a:lnTo>
                  <a:lnTo>
                    <a:pt x="82" y="187"/>
                  </a:lnTo>
                  <a:lnTo>
                    <a:pt x="91" y="170"/>
                  </a:lnTo>
                  <a:lnTo>
                    <a:pt x="98" y="148"/>
                  </a:lnTo>
                  <a:lnTo>
                    <a:pt x="104" y="127"/>
                  </a:lnTo>
                  <a:lnTo>
                    <a:pt x="108" y="106"/>
                  </a:lnTo>
                  <a:lnTo>
                    <a:pt x="113" y="87"/>
                  </a:lnTo>
                  <a:lnTo>
                    <a:pt x="116" y="71"/>
                  </a:lnTo>
                  <a:lnTo>
                    <a:pt x="117" y="60"/>
                  </a:lnTo>
                  <a:lnTo>
                    <a:pt x="118" y="56"/>
                  </a:lnTo>
                  <a:lnTo>
                    <a:pt x="108" y="107"/>
                  </a:lnTo>
                  <a:lnTo>
                    <a:pt x="104" y="146"/>
                  </a:lnTo>
                  <a:lnTo>
                    <a:pt x="104" y="176"/>
                  </a:lnTo>
                  <a:lnTo>
                    <a:pt x="108" y="196"/>
                  </a:lnTo>
                  <a:lnTo>
                    <a:pt x="113" y="209"/>
                  </a:lnTo>
                  <a:lnTo>
                    <a:pt x="122" y="216"/>
                  </a:lnTo>
                  <a:lnTo>
                    <a:pt x="129" y="220"/>
                  </a:lnTo>
                  <a:lnTo>
                    <a:pt x="135" y="220"/>
                  </a:lnTo>
                  <a:lnTo>
                    <a:pt x="139" y="219"/>
                  </a:lnTo>
                  <a:lnTo>
                    <a:pt x="142" y="219"/>
                  </a:lnTo>
                  <a:lnTo>
                    <a:pt x="153" y="213"/>
                  </a:lnTo>
                  <a:lnTo>
                    <a:pt x="166" y="201"/>
                  </a:lnTo>
                  <a:lnTo>
                    <a:pt x="178" y="187"/>
                  </a:lnTo>
                  <a:lnTo>
                    <a:pt x="190" y="169"/>
                  </a:lnTo>
                  <a:lnTo>
                    <a:pt x="200" y="151"/>
                  </a:lnTo>
                  <a:lnTo>
                    <a:pt x="211" y="133"/>
                  </a:lnTo>
                  <a:lnTo>
                    <a:pt x="219" y="116"/>
                  </a:lnTo>
                  <a:lnTo>
                    <a:pt x="226" y="103"/>
                  </a:lnTo>
                  <a:lnTo>
                    <a:pt x="230" y="95"/>
                  </a:lnTo>
                  <a:lnTo>
                    <a:pt x="231" y="91"/>
                  </a:lnTo>
                  <a:lnTo>
                    <a:pt x="195" y="175"/>
                  </a:lnTo>
                  <a:lnTo>
                    <a:pt x="185" y="200"/>
                  </a:lnTo>
                  <a:lnTo>
                    <a:pt x="182" y="216"/>
                  </a:lnTo>
                  <a:lnTo>
                    <a:pt x="185" y="227"/>
                  </a:lnTo>
                  <a:lnTo>
                    <a:pt x="192" y="234"/>
                  </a:lnTo>
                  <a:lnTo>
                    <a:pt x="201" y="236"/>
                  </a:lnTo>
                  <a:lnTo>
                    <a:pt x="212" y="236"/>
                  </a:lnTo>
                  <a:lnTo>
                    <a:pt x="223" y="234"/>
                  </a:lnTo>
                  <a:lnTo>
                    <a:pt x="232" y="232"/>
                  </a:lnTo>
                  <a:lnTo>
                    <a:pt x="238" y="229"/>
                  </a:lnTo>
                  <a:lnTo>
                    <a:pt x="242" y="228"/>
                  </a:lnTo>
                  <a:lnTo>
                    <a:pt x="474" y="41"/>
                  </a:lnTo>
                  <a:lnTo>
                    <a:pt x="250" y="242"/>
                  </a:lnTo>
                  <a:lnTo>
                    <a:pt x="254" y="257"/>
                  </a:lnTo>
                  <a:lnTo>
                    <a:pt x="266" y="263"/>
                  </a:lnTo>
                  <a:lnTo>
                    <a:pt x="284" y="261"/>
                  </a:lnTo>
                  <a:lnTo>
                    <a:pt x="307" y="254"/>
                  </a:lnTo>
                  <a:lnTo>
                    <a:pt x="333" y="244"/>
                  </a:lnTo>
                  <a:lnTo>
                    <a:pt x="359" y="230"/>
                  </a:lnTo>
                  <a:lnTo>
                    <a:pt x="383" y="217"/>
                  </a:lnTo>
                  <a:lnTo>
                    <a:pt x="403" y="206"/>
                  </a:lnTo>
                  <a:lnTo>
                    <a:pt x="416" y="197"/>
                  </a:lnTo>
                  <a:lnTo>
                    <a:pt x="421" y="194"/>
                  </a:lnTo>
                  <a:lnTo>
                    <a:pt x="104" y="406"/>
                  </a:lnTo>
                  <a:lnTo>
                    <a:pt x="101" y="408"/>
                  </a:lnTo>
                  <a:lnTo>
                    <a:pt x="97" y="410"/>
                  </a:lnTo>
                  <a:lnTo>
                    <a:pt x="91" y="412"/>
                  </a:lnTo>
                  <a:lnTo>
                    <a:pt x="82" y="415"/>
                  </a:lnTo>
                  <a:lnTo>
                    <a:pt x="74" y="415"/>
                  </a:lnTo>
                  <a:lnTo>
                    <a:pt x="64" y="415"/>
                  </a:lnTo>
                  <a:lnTo>
                    <a:pt x="56" y="410"/>
                  </a:lnTo>
                  <a:lnTo>
                    <a:pt x="49" y="403"/>
                  </a:lnTo>
                  <a:lnTo>
                    <a:pt x="44" y="391"/>
                  </a:lnTo>
                  <a:lnTo>
                    <a:pt x="42" y="374"/>
                  </a:lnTo>
                  <a:lnTo>
                    <a:pt x="42" y="373"/>
                  </a:lnTo>
                  <a:lnTo>
                    <a:pt x="42" y="368"/>
                  </a:lnTo>
                  <a:lnTo>
                    <a:pt x="41" y="362"/>
                  </a:lnTo>
                  <a:lnTo>
                    <a:pt x="38" y="354"/>
                  </a:lnTo>
                  <a:lnTo>
                    <a:pt x="36" y="346"/>
                  </a:lnTo>
                  <a:lnTo>
                    <a:pt x="32" y="336"/>
                  </a:lnTo>
                  <a:lnTo>
                    <a:pt x="26" y="327"/>
                  </a:lnTo>
                  <a:lnTo>
                    <a:pt x="20" y="320"/>
                  </a:lnTo>
                  <a:lnTo>
                    <a:pt x="11" y="314"/>
                  </a:lnTo>
                  <a:lnTo>
                    <a:pt x="0" y="310"/>
                  </a:lnTo>
                  <a:lnTo>
                    <a:pt x="0" y="309"/>
                  </a:lnTo>
                  <a:close/>
                </a:path>
              </a:pathLst>
            </a:custGeom>
            <a:solidFill>
              <a:srgbClr val="FFDF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86" name="Freeform 83"/>
            <p:cNvSpPr>
              <a:spLocks/>
            </p:cNvSpPr>
            <p:nvPr/>
          </p:nvSpPr>
          <p:spPr bwMode="auto">
            <a:xfrm rot="2163528">
              <a:off x="4112" y="2089"/>
              <a:ext cx="265" cy="230"/>
            </a:xfrm>
            <a:custGeom>
              <a:avLst/>
              <a:gdLst>
                <a:gd name="T0" fmla="*/ 1 w 469"/>
                <a:gd name="T1" fmla="*/ 0 h 409"/>
                <a:gd name="T2" fmla="*/ 1 w 469"/>
                <a:gd name="T3" fmla="*/ 1 h 409"/>
                <a:gd name="T4" fmla="*/ 1 w 469"/>
                <a:gd name="T5" fmla="*/ 1 h 409"/>
                <a:gd name="T6" fmla="*/ 1 w 469"/>
                <a:gd name="T7" fmla="*/ 1 h 409"/>
                <a:gd name="T8" fmla="*/ 1 w 469"/>
                <a:gd name="T9" fmla="*/ 1 h 409"/>
                <a:gd name="T10" fmla="*/ 1 w 469"/>
                <a:gd name="T11" fmla="*/ 1 h 409"/>
                <a:gd name="T12" fmla="*/ 1 w 469"/>
                <a:gd name="T13" fmla="*/ 1 h 409"/>
                <a:gd name="T14" fmla="*/ 1 w 469"/>
                <a:gd name="T15" fmla="*/ 1 h 409"/>
                <a:gd name="T16" fmla="*/ 1 w 469"/>
                <a:gd name="T17" fmla="*/ 1 h 409"/>
                <a:gd name="T18" fmla="*/ 1 w 469"/>
                <a:gd name="T19" fmla="*/ 1 h 409"/>
                <a:gd name="T20" fmla="*/ 1 w 469"/>
                <a:gd name="T21" fmla="*/ 1 h 409"/>
                <a:gd name="T22" fmla="*/ 1 w 469"/>
                <a:gd name="T23" fmla="*/ 1 h 409"/>
                <a:gd name="T24" fmla="*/ 1 w 469"/>
                <a:gd name="T25" fmla="*/ 1 h 409"/>
                <a:gd name="T26" fmla="*/ 1 w 469"/>
                <a:gd name="T27" fmla="*/ 1 h 409"/>
                <a:gd name="T28" fmla="*/ 1 w 469"/>
                <a:gd name="T29" fmla="*/ 1 h 409"/>
                <a:gd name="T30" fmla="*/ 1 w 469"/>
                <a:gd name="T31" fmla="*/ 1 h 409"/>
                <a:gd name="T32" fmla="*/ 1 w 469"/>
                <a:gd name="T33" fmla="*/ 1 h 409"/>
                <a:gd name="T34" fmla="*/ 1 w 469"/>
                <a:gd name="T35" fmla="*/ 1 h 409"/>
                <a:gd name="T36" fmla="*/ 1 w 469"/>
                <a:gd name="T37" fmla="*/ 1 h 409"/>
                <a:gd name="T38" fmla="*/ 1 w 469"/>
                <a:gd name="T39" fmla="*/ 1 h 409"/>
                <a:gd name="T40" fmla="*/ 1 w 469"/>
                <a:gd name="T41" fmla="*/ 1 h 409"/>
                <a:gd name="T42" fmla="*/ 1 w 469"/>
                <a:gd name="T43" fmla="*/ 1 h 409"/>
                <a:gd name="T44" fmla="*/ 1 w 469"/>
                <a:gd name="T45" fmla="*/ 1 h 409"/>
                <a:gd name="T46" fmla="*/ 1 w 469"/>
                <a:gd name="T47" fmla="*/ 1 h 409"/>
                <a:gd name="T48" fmla="*/ 1 w 469"/>
                <a:gd name="T49" fmla="*/ 1 h 409"/>
                <a:gd name="T50" fmla="*/ 1 w 469"/>
                <a:gd name="T51" fmla="*/ 1 h 409"/>
                <a:gd name="T52" fmla="*/ 1 w 469"/>
                <a:gd name="T53" fmla="*/ 1 h 409"/>
                <a:gd name="T54" fmla="*/ 1 w 469"/>
                <a:gd name="T55" fmla="*/ 1 h 409"/>
                <a:gd name="T56" fmla="*/ 1 w 469"/>
                <a:gd name="T57" fmla="*/ 1 h 409"/>
                <a:gd name="T58" fmla="*/ 1 w 469"/>
                <a:gd name="T59" fmla="*/ 1 h 409"/>
                <a:gd name="T60" fmla="*/ 1 w 469"/>
                <a:gd name="T61" fmla="*/ 1 h 409"/>
                <a:gd name="T62" fmla="*/ 1 w 469"/>
                <a:gd name="T63" fmla="*/ 1 h 409"/>
                <a:gd name="T64" fmla="*/ 1 w 469"/>
                <a:gd name="T65" fmla="*/ 1 h 409"/>
                <a:gd name="T66" fmla="*/ 1 w 469"/>
                <a:gd name="T67" fmla="*/ 1 h 409"/>
                <a:gd name="T68" fmla="*/ 1 w 469"/>
                <a:gd name="T69" fmla="*/ 1 h 409"/>
                <a:gd name="T70" fmla="*/ 1 w 469"/>
                <a:gd name="T71" fmla="*/ 1 h 409"/>
                <a:gd name="T72" fmla="*/ 1 w 469"/>
                <a:gd name="T73" fmla="*/ 1 h 409"/>
                <a:gd name="T74" fmla="*/ 1 w 469"/>
                <a:gd name="T75" fmla="*/ 1 h 409"/>
                <a:gd name="T76" fmla="*/ 1 w 469"/>
                <a:gd name="T77" fmla="*/ 1 h 409"/>
                <a:gd name="T78" fmla="*/ 1 w 469"/>
                <a:gd name="T79" fmla="*/ 1 h 409"/>
                <a:gd name="T80" fmla="*/ 1 w 469"/>
                <a:gd name="T81" fmla="*/ 1 h 409"/>
                <a:gd name="T82" fmla="*/ 1 w 469"/>
                <a:gd name="T83" fmla="*/ 1 h 409"/>
                <a:gd name="T84" fmla="*/ 0 w 469"/>
                <a:gd name="T85" fmla="*/ 1 h 40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69"/>
                <a:gd name="T130" fmla="*/ 0 h 409"/>
                <a:gd name="T131" fmla="*/ 469 w 469"/>
                <a:gd name="T132" fmla="*/ 409 h 40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69" h="409">
                  <a:moveTo>
                    <a:pt x="0" y="304"/>
                  </a:moveTo>
                  <a:lnTo>
                    <a:pt x="59" y="0"/>
                  </a:lnTo>
                  <a:lnTo>
                    <a:pt x="48" y="38"/>
                  </a:lnTo>
                  <a:lnTo>
                    <a:pt x="42" y="72"/>
                  </a:lnTo>
                  <a:lnTo>
                    <a:pt x="40" y="102"/>
                  </a:lnTo>
                  <a:lnTo>
                    <a:pt x="40" y="129"/>
                  </a:lnTo>
                  <a:lnTo>
                    <a:pt x="43" y="152"/>
                  </a:lnTo>
                  <a:lnTo>
                    <a:pt x="47" y="170"/>
                  </a:lnTo>
                  <a:lnTo>
                    <a:pt x="53" y="185"/>
                  </a:lnTo>
                  <a:lnTo>
                    <a:pt x="56" y="196"/>
                  </a:lnTo>
                  <a:lnTo>
                    <a:pt x="60" y="202"/>
                  </a:lnTo>
                  <a:lnTo>
                    <a:pt x="61" y="204"/>
                  </a:lnTo>
                  <a:lnTo>
                    <a:pt x="72" y="197"/>
                  </a:lnTo>
                  <a:lnTo>
                    <a:pt x="81" y="184"/>
                  </a:lnTo>
                  <a:lnTo>
                    <a:pt x="90" y="166"/>
                  </a:lnTo>
                  <a:lnTo>
                    <a:pt x="97" y="146"/>
                  </a:lnTo>
                  <a:lnTo>
                    <a:pt x="103" y="124"/>
                  </a:lnTo>
                  <a:lnTo>
                    <a:pt x="107" y="104"/>
                  </a:lnTo>
                  <a:lnTo>
                    <a:pt x="111" y="85"/>
                  </a:lnTo>
                  <a:lnTo>
                    <a:pt x="113" y="69"/>
                  </a:lnTo>
                  <a:lnTo>
                    <a:pt x="116" y="58"/>
                  </a:lnTo>
                  <a:lnTo>
                    <a:pt x="116" y="54"/>
                  </a:lnTo>
                  <a:lnTo>
                    <a:pt x="106" y="105"/>
                  </a:lnTo>
                  <a:lnTo>
                    <a:pt x="103" y="145"/>
                  </a:lnTo>
                  <a:lnTo>
                    <a:pt x="103" y="173"/>
                  </a:lnTo>
                  <a:lnTo>
                    <a:pt x="106" y="193"/>
                  </a:lnTo>
                  <a:lnTo>
                    <a:pt x="112" y="206"/>
                  </a:lnTo>
                  <a:lnTo>
                    <a:pt x="119" y="214"/>
                  </a:lnTo>
                  <a:lnTo>
                    <a:pt x="127" y="216"/>
                  </a:lnTo>
                  <a:lnTo>
                    <a:pt x="134" y="217"/>
                  </a:lnTo>
                  <a:lnTo>
                    <a:pt x="138" y="216"/>
                  </a:lnTo>
                  <a:lnTo>
                    <a:pt x="140" y="215"/>
                  </a:lnTo>
                  <a:lnTo>
                    <a:pt x="152" y="209"/>
                  </a:lnTo>
                  <a:lnTo>
                    <a:pt x="164" y="198"/>
                  </a:lnTo>
                  <a:lnTo>
                    <a:pt x="175" y="183"/>
                  </a:lnTo>
                  <a:lnTo>
                    <a:pt x="187" y="166"/>
                  </a:lnTo>
                  <a:lnTo>
                    <a:pt x="198" y="148"/>
                  </a:lnTo>
                  <a:lnTo>
                    <a:pt x="209" y="130"/>
                  </a:lnTo>
                  <a:lnTo>
                    <a:pt x="217" y="114"/>
                  </a:lnTo>
                  <a:lnTo>
                    <a:pt x="223" y="101"/>
                  </a:lnTo>
                  <a:lnTo>
                    <a:pt x="228" y="92"/>
                  </a:lnTo>
                  <a:lnTo>
                    <a:pt x="229" y="89"/>
                  </a:lnTo>
                  <a:lnTo>
                    <a:pt x="192" y="172"/>
                  </a:lnTo>
                  <a:lnTo>
                    <a:pt x="183" y="196"/>
                  </a:lnTo>
                  <a:lnTo>
                    <a:pt x="180" y="212"/>
                  </a:lnTo>
                  <a:lnTo>
                    <a:pt x="183" y="224"/>
                  </a:lnTo>
                  <a:lnTo>
                    <a:pt x="189" y="230"/>
                  </a:lnTo>
                  <a:lnTo>
                    <a:pt x="198" y="233"/>
                  </a:lnTo>
                  <a:lnTo>
                    <a:pt x="209" y="233"/>
                  </a:lnTo>
                  <a:lnTo>
                    <a:pt x="221" y="230"/>
                  </a:lnTo>
                  <a:lnTo>
                    <a:pt x="229" y="228"/>
                  </a:lnTo>
                  <a:lnTo>
                    <a:pt x="236" y="225"/>
                  </a:lnTo>
                  <a:lnTo>
                    <a:pt x="239" y="224"/>
                  </a:lnTo>
                  <a:lnTo>
                    <a:pt x="469" y="40"/>
                  </a:lnTo>
                  <a:lnTo>
                    <a:pt x="248" y="239"/>
                  </a:lnTo>
                  <a:lnTo>
                    <a:pt x="250" y="254"/>
                  </a:lnTo>
                  <a:lnTo>
                    <a:pt x="262" y="259"/>
                  </a:lnTo>
                  <a:lnTo>
                    <a:pt x="280" y="258"/>
                  </a:lnTo>
                  <a:lnTo>
                    <a:pt x="304" y="250"/>
                  </a:lnTo>
                  <a:lnTo>
                    <a:pt x="329" y="240"/>
                  </a:lnTo>
                  <a:lnTo>
                    <a:pt x="355" y="227"/>
                  </a:lnTo>
                  <a:lnTo>
                    <a:pt x="379" y="214"/>
                  </a:lnTo>
                  <a:lnTo>
                    <a:pt x="398" y="203"/>
                  </a:lnTo>
                  <a:lnTo>
                    <a:pt x="411" y="195"/>
                  </a:lnTo>
                  <a:lnTo>
                    <a:pt x="416" y="191"/>
                  </a:lnTo>
                  <a:lnTo>
                    <a:pt x="102" y="401"/>
                  </a:lnTo>
                  <a:lnTo>
                    <a:pt x="100" y="401"/>
                  </a:lnTo>
                  <a:lnTo>
                    <a:pt x="96" y="404"/>
                  </a:lnTo>
                  <a:lnTo>
                    <a:pt x="90" y="406"/>
                  </a:lnTo>
                  <a:lnTo>
                    <a:pt x="81" y="409"/>
                  </a:lnTo>
                  <a:lnTo>
                    <a:pt x="73" y="409"/>
                  </a:lnTo>
                  <a:lnTo>
                    <a:pt x="65" y="409"/>
                  </a:lnTo>
                  <a:lnTo>
                    <a:pt x="56" y="404"/>
                  </a:lnTo>
                  <a:lnTo>
                    <a:pt x="49" y="397"/>
                  </a:lnTo>
                  <a:lnTo>
                    <a:pt x="44" y="386"/>
                  </a:lnTo>
                  <a:lnTo>
                    <a:pt x="42" y="369"/>
                  </a:lnTo>
                  <a:lnTo>
                    <a:pt x="42" y="367"/>
                  </a:lnTo>
                  <a:lnTo>
                    <a:pt x="42" y="363"/>
                  </a:lnTo>
                  <a:lnTo>
                    <a:pt x="41" y="356"/>
                  </a:lnTo>
                  <a:lnTo>
                    <a:pt x="40" y="348"/>
                  </a:lnTo>
                  <a:lnTo>
                    <a:pt x="36" y="340"/>
                  </a:lnTo>
                  <a:lnTo>
                    <a:pt x="32" y="330"/>
                  </a:lnTo>
                  <a:lnTo>
                    <a:pt x="26" y="322"/>
                  </a:lnTo>
                  <a:lnTo>
                    <a:pt x="21" y="313"/>
                  </a:lnTo>
                  <a:lnTo>
                    <a:pt x="11" y="308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FFE2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87" name="Freeform 84"/>
            <p:cNvSpPr>
              <a:spLocks/>
            </p:cNvSpPr>
            <p:nvPr/>
          </p:nvSpPr>
          <p:spPr bwMode="auto">
            <a:xfrm rot="2163528">
              <a:off x="4112" y="2090"/>
              <a:ext cx="257" cy="227"/>
            </a:xfrm>
            <a:custGeom>
              <a:avLst/>
              <a:gdLst>
                <a:gd name="T0" fmla="*/ 1 w 464"/>
                <a:gd name="T1" fmla="*/ 0 h 406"/>
                <a:gd name="T2" fmla="*/ 1 w 464"/>
                <a:gd name="T3" fmla="*/ 1 h 406"/>
                <a:gd name="T4" fmla="*/ 1 w 464"/>
                <a:gd name="T5" fmla="*/ 1 h 406"/>
                <a:gd name="T6" fmla="*/ 1 w 464"/>
                <a:gd name="T7" fmla="*/ 1 h 406"/>
                <a:gd name="T8" fmla="*/ 1 w 464"/>
                <a:gd name="T9" fmla="*/ 1 h 406"/>
                <a:gd name="T10" fmla="*/ 1 w 464"/>
                <a:gd name="T11" fmla="*/ 1 h 406"/>
                <a:gd name="T12" fmla="*/ 1 w 464"/>
                <a:gd name="T13" fmla="*/ 1 h 406"/>
                <a:gd name="T14" fmla="*/ 1 w 464"/>
                <a:gd name="T15" fmla="*/ 1 h 406"/>
                <a:gd name="T16" fmla="*/ 1 w 464"/>
                <a:gd name="T17" fmla="*/ 1 h 406"/>
                <a:gd name="T18" fmla="*/ 1 w 464"/>
                <a:gd name="T19" fmla="*/ 1 h 406"/>
                <a:gd name="T20" fmla="*/ 1 w 464"/>
                <a:gd name="T21" fmla="*/ 1 h 406"/>
                <a:gd name="T22" fmla="*/ 1 w 464"/>
                <a:gd name="T23" fmla="*/ 1 h 406"/>
                <a:gd name="T24" fmla="*/ 1 w 464"/>
                <a:gd name="T25" fmla="*/ 1 h 406"/>
                <a:gd name="T26" fmla="*/ 1 w 464"/>
                <a:gd name="T27" fmla="*/ 1 h 406"/>
                <a:gd name="T28" fmla="*/ 1 w 464"/>
                <a:gd name="T29" fmla="*/ 1 h 406"/>
                <a:gd name="T30" fmla="*/ 1 w 464"/>
                <a:gd name="T31" fmla="*/ 1 h 406"/>
                <a:gd name="T32" fmla="*/ 1 w 464"/>
                <a:gd name="T33" fmla="*/ 1 h 406"/>
                <a:gd name="T34" fmla="*/ 1 w 464"/>
                <a:gd name="T35" fmla="*/ 1 h 406"/>
                <a:gd name="T36" fmla="*/ 1 w 464"/>
                <a:gd name="T37" fmla="*/ 1 h 406"/>
                <a:gd name="T38" fmla="*/ 1 w 464"/>
                <a:gd name="T39" fmla="*/ 1 h 406"/>
                <a:gd name="T40" fmla="*/ 1 w 464"/>
                <a:gd name="T41" fmla="*/ 1 h 406"/>
                <a:gd name="T42" fmla="*/ 1 w 464"/>
                <a:gd name="T43" fmla="*/ 1 h 406"/>
                <a:gd name="T44" fmla="*/ 1 w 464"/>
                <a:gd name="T45" fmla="*/ 1 h 406"/>
                <a:gd name="T46" fmla="*/ 1 w 464"/>
                <a:gd name="T47" fmla="*/ 1 h 406"/>
                <a:gd name="T48" fmla="*/ 1 w 464"/>
                <a:gd name="T49" fmla="*/ 1 h 406"/>
                <a:gd name="T50" fmla="*/ 1 w 464"/>
                <a:gd name="T51" fmla="*/ 1 h 406"/>
                <a:gd name="T52" fmla="*/ 1 w 464"/>
                <a:gd name="T53" fmla="*/ 1 h 406"/>
                <a:gd name="T54" fmla="*/ 1 w 464"/>
                <a:gd name="T55" fmla="*/ 1 h 406"/>
                <a:gd name="T56" fmla="*/ 1 w 464"/>
                <a:gd name="T57" fmla="*/ 1 h 406"/>
                <a:gd name="T58" fmla="*/ 1 w 464"/>
                <a:gd name="T59" fmla="*/ 1 h 406"/>
                <a:gd name="T60" fmla="*/ 1 w 464"/>
                <a:gd name="T61" fmla="*/ 1 h 406"/>
                <a:gd name="T62" fmla="*/ 1 w 464"/>
                <a:gd name="T63" fmla="*/ 1 h 406"/>
                <a:gd name="T64" fmla="*/ 1 w 464"/>
                <a:gd name="T65" fmla="*/ 1 h 406"/>
                <a:gd name="T66" fmla="*/ 1 w 464"/>
                <a:gd name="T67" fmla="*/ 1 h 406"/>
                <a:gd name="T68" fmla="*/ 1 w 464"/>
                <a:gd name="T69" fmla="*/ 1 h 406"/>
                <a:gd name="T70" fmla="*/ 1 w 464"/>
                <a:gd name="T71" fmla="*/ 1 h 406"/>
                <a:gd name="T72" fmla="*/ 1 w 464"/>
                <a:gd name="T73" fmla="*/ 1 h 406"/>
                <a:gd name="T74" fmla="*/ 1 w 464"/>
                <a:gd name="T75" fmla="*/ 1 h 406"/>
                <a:gd name="T76" fmla="*/ 1 w 464"/>
                <a:gd name="T77" fmla="*/ 1 h 406"/>
                <a:gd name="T78" fmla="*/ 1 w 464"/>
                <a:gd name="T79" fmla="*/ 1 h 406"/>
                <a:gd name="T80" fmla="*/ 1 w 464"/>
                <a:gd name="T81" fmla="*/ 1 h 406"/>
                <a:gd name="T82" fmla="*/ 1 w 464"/>
                <a:gd name="T83" fmla="*/ 1 h 406"/>
                <a:gd name="T84" fmla="*/ 0 w 464"/>
                <a:gd name="T85" fmla="*/ 1 h 406"/>
                <a:gd name="T86" fmla="*/ 0 w 464"/>
                <a:gd name="T87" fmla="*/ 1 h 40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64"/>
                <a:gd name="T133" fmla="*/ 0 h 406"/>
                <a:gd name="T134" fmla="*/ 464 w 464"/>
                <a:gd name="T135" fmla="*/ 406 h 40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64" h="406">
                  <a:moveTo>
                    <a:pt x="0" y="300"/>
                  </a:moveTo>
                  <a:lnTo>
                    <a:pt x="58" y="0"/>
                  </a:lnTo>
                  <a:lnTo>
                    <a:pt x="47" y="38"/>
                  </a:lnTo>
                  <a:lnTo>
                    <a:pt x="41" y="72"/>
                  </a:lnTo>
                  <a:lnTo>
                    <a:pt x="39" y="102"/>
                  </a:lnTo>
                  <a:lnTo>
                    <a:pt x="39" y="129"/>
                  </a:lnTo>
                  <a:lnTo>
                    <a:pt x="42" y="151"/>
                  </a:lnTo>
                  <a:lnTo>
                    <a:pt x="46" y="169"/>
                  </a:lnTo>
                  <a:lnTo>
                    <a:pt x="50" y="184"/>
                  </a:lnTo>
                  <a:lnTo>
                    <a:pt x="55" y="194"/>
                  </a:lnTo>
                  <a:lnTo>
                    <a:pt x="59" y="201"/>
                  </a:lnTo>
                  <a:lnTo>
                    <a:pt x="60" y="202"/>
                  </a:lnTo>
                  <a:lnTo>
                    <a:pt x="71" y="196"/>
                  </a:lnTo>
                  <a:lnTo>
                    <a:pt x="80" y="183"/>
                  </a:lnTo>
                  <a:lnTo>
                    <a:pt x="87" y="165"/>
                  </a:lnTo>
                  <a:lnTo>
                    <a:pt x="95" y="146"/>
                  </a:lnTo>
                  <a:lnTo>
                    <a:pt x="101" y="125"/>
                  </a:lnTo>
                  <a:lnTo>
                    <a:pt x="105" y="104"/>
                  </a:lnTo>
                  <a:lnTo>
                    <a:pt x="110" y="85"/>
                  </a:lnTo>
                  <a:lnTo>
                    <a:pt x="112" y="69"/>
                  </a:lnTo>
                  <a:lnTo>
                    <a:pt x="114" y="58"/>
                  </a:lnTo>
                  <a:lnTo>
                    <a:pt x="115" y="55"/>
                  </a:lnTo>
                  <a:lnTo>
                    <a:pt x="105" y="105"/>
                  </a:lnTo>
                  <a:lnTo>
                    <a:pt x="101" y="144"/>
                  </a:lnTo>
                  <a:lnTo>
                    <a:pt x="102" y="173"/>
                  </a:lnTo>
                  <a:lnTo>
                    <a:pt x="105" y="192"/>
                  </a:lnTo>
                  <a:lnTo>
                    <a:pt x="110" y="205"/>
                  </a:lnTo>
                  <a:lnTo>
                    <a:pt x="117" y="212"/>
                  </a:lnTo>
                  <a:lnTo>
                    <a:pt x="126" y="215"/>
                  </a:lnTo>
                  <a:lnTo>
                    <a:pt x="132" y="215"/>
                  </a:lnTo>
                  <a:lnTo>
                    <a:pt x="136" y="214"/>
                  </a:lnTo>
                  <a:lnTo>
                    <a:pt x="137" y="214"/>
                  </a:lnTo>
                  <a:lnTo>
                    <a:pt x="149" y="208"/>
                  </a:lnTo>
                  <a:lnTo>
                    <a:pt x="161" y="196"/>
                  </a:lnTo>
                  <a:lnTo>
                    <a:pt x="173" y="182"/>
                  </a:lnTo>
                  <a:lnTo>
                    <a:pt x="185" y="165"/>
                  </a:lnTo>
                  <a:lnTo>
                    <a:pt x="196" y="148"/>
                  </a:lnTo>
                  <a:lnTo>
                    <a:pt x="205" y="130"/>
                  </a:lnTo>
                  <a:lnTo>
                    <a:pt x="214" y="114"/>
                  </a:lnTo>
                  <a:lnTo>
                    <a:pt x="221" y="101"/>
                  </a:lnTo>
                  <a:lnTo>
                    <a:pt x="224" y="93"/>
                  </a:lnTo>
                  <a:lnTo>
                    <a:pt x="227" y="89"/>
                  </a:lnTo>
                  <a:lnTo>
                    <a:pt x="190" y="171"/>
                  </a:lnTo>
                  <a:lnTo>
                    <a:pt x="180" y="195"/>
                  </a:lnTo>
                  <a:lnTo>
                    <a:pt x="178" y="212"/>
                  </a:lnTo>
                  <a:lnTo>
                    <a:pt x="180" y="222"/>
                  </a:lnTo>
                  <a:lnTo>
                    <a:pt x="186" y="228"/>
                  </a:lnTo>
                  <a:lnTo>
                    <a:pt x="196" y="232"/>
                  </a:lnTo>
                  <a:lnTo>
                    <a:pt x="207" y="231"/>
                  </a:lnTo>
                  <a:lnTo>
                    <a:pt x="217" y="230"/>
                  </a:lnTo>
                  <a:lnTo>
                    <a:pt x="227" y="227"/>
                  </a:lnTo>
                  <a:lnTo>
                    <a:pt x="234" y="225"/>
                  </a:lnTo>
                  <a:lnTo>
                    <a:pt x="236" y="224"/>
                  </a:lnTo>
                  <a:lnTo>
                    <a:pt x="464" y="41"/>
                  </a:lnTo>
                  <a:lnTo>
                    <a:pt x="245" y="238"/>
                  </a:lnTo>
                  <a:lnTo>
                    <a:pt x="248" y="252"/>
                  </a:lnTo>
                  <a:lnTo>
                    <a:pt x="259" y="258"/>
                  </a:lnTo>
                  <a:lnTo>
                    <a:pt x="278" y="256"/>
                  </a:lnTo>
                  <a:lnTo>
                    <a:pt x="301" y="249"/>
                  </a:lnTo>
                  <a:lnTo>
                    <a:pt x="326" y="238"/>
                  </a:lnTo>
                  <a:lnTo>
                    <a:pt x="351" y="226"/>
                  </a:lnTo>
                  <a:lnTo>
                    <a:pt x="375" y="213"/>
                  </a:lnTo>
                  <a:lnTo>
                    <a:pt x="394" y="201"/>
                  </a:lnTo>
                  <a:lnTo>
                    <a:pt x="407" y="193"/>
                  </a:lnTo>
                  <a:lnTo>
                    <a:pt x="412" y="190"/>
                  </a:lnTo>
                  <a:lnTo>
                    <a:pt x="101" y="397"/>
                  </a:lnTo>
                  <a:lnTo>
                    <a:pt x="99" y="397"/>
                  </a:lnTo>
                  <a:lnTo>
                    <a:pt x="95" y="400"/>
                  </a:lnTo>
                  <a:lnTo>
                    <a:pt x="89" y="402"/>
                  </a:lnTo>
                  <a:lnTo>
                    <a:pt x="81" y="404"/>
                  </a:lnTo>
                  <a:lnTo>
                    <a:pt x="73" y="406"/>
                  </a:lnTo>
                  <a:lnTo>
                    <a:pt x="65" y="404"/>
                  </a:lnTo>
                  <a:lnTo>
                    <a:pt x="56" y="400"/>
                  </a:lnTo>
                  <a:lnTo>
                    <a:pt x="49" y="392"/>
                  </a:lnTo>
                  <a:lnTo>
                    <a:pt x="45" y="382"/>
                  </a:lnTo>
                  <a:lnTo>
                    <a:pt x="43" y="365"/>
                  </a:lnTo>
                  <a:lnTo>
                    <a:pt x="43" y="364"/>
                  </a:lnTo>
                  <a:lnTo>
                    <a:pt x="42" y="359"/>
                  </a:lnTo>
                  <a:lnTo>
                    <a:pt x="41" y="353"/>
                  </a:lnTo>
                  <a:lnTo>
                    <a:pt x="40" y="345"/>
                  </a:lnTo>
                  <a:lnTo>
                    <a:pt x="36" y="335"/>
                  </a:lnTo>
                  <a:lnTo>
                    <a:pt x="33" y="327"/>
                  </a:lnTo>
                  <a:lnTo>
                    <a:pt x="27" y="318"/>
                  </a:lnTo>
                  <a:lnTo>
                    <a:pt x="21" y="310"/>
                  </a:lnTo>
                  <a:lnTo>
                    <a:pt x="11" y="305"/>
                  </a:lnTo>
                  <a:lnTo>
                    <a:pt x="0" y="301"/>
                  </a:lnTo>
                  <a:lnTo>
                    <a:pt x="0" y="300"/>
                  </a:lnTo>
                  <a:close/>
                </a:path>
              </a:pathLst>
            </a:custGeom>
            <a:solidFill>
              <a:srgbClr val="FFE5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88" name="Freeform 85"/>
            <p:cNvSpPr>
              <a:spLocks/>
            </p:cNvSpPr>
            <p:nvPr/>
          </p:nvSpPr>
          <p:spPr bwMode="auto">
            <a:xfrm rot="2163528">
              <a:off x="4112" y="2091"/>
              <a:ext cx="257" cy="226"/>
            </a:xfrm>
            <a:custGeom>
              <a:avLst/>
              <a:gdLst>
                <a:gd name="T0" fmla="*/ 1 w 458"/>
                <a:gd name="T1" fmla="*/ 0 h 400"/>
                <a:gd name="T2" fmla="*/ 1 w 458"/>
                <a:gd name="T3" fmla="*/ 1 h 400"/>
                <a:gd name="T4" fmla="*/ 1 w 458"/>
                <a:gd name="T5" fmla="*/ 1 h 400"/>
                <a:gd name="T6" fmla="*/ 1 w 458"/>
                <a:gd name="T7" fmla="*/ 1 h 400"/>
                <a:gd name="T8" fmla="*/ 1 w 458"/>
                <a:gd name="T9" fmla="*/ 1 h 400"/>
                <a:gd name="T10" fmla="*/ 1 w 458"/>
                <a:gd name="T11" fmla="*/ 1 h 400"/>
                <a:gd name="T12" fmla="*/ 1 w 458"/>
                <a:gd name="T13" fmla="*/ 1 h 400"/>
                <a:gd name="T14" fmla="*/ 1 w 458"/>
                <a:gd name="T15" fmla="*/ 1 h 400"/>
                <a:gd name="T16" fmla="*/ 1 w 458"/>
                <a:gd name="T17" fmla="*/ 1 h 400"/>
                <a:gd name="T18" fmla="*/ 1 w 458"/>
                <a:gd name="T19" fmla="*/ 1 h 400"/>
                <a:gd name="T20" fmla="*/ 1 w 458"/>
                <a:gd name="T21" fmla="*/ 1 h 400"/>
                <a:gd name="T22" fmla="*/ 1 w 458"/>
                <a:gd name="T23" fmla="*/ 1 h 400"/>
                <a:gd name="T24" fmla="*/ 1 w 458"/>
                <a:gd name="T25" fmla="*/ 1 h 400"/>
                <a:gd name="T26" fmla="*/ 1 w 458"/>
                <a:gd name="T27" fmla="*/ 1 h 400"/>
                <a:gd name="T28" fmla="*/ 1 w 458"/>
                <a:gd name="T29" fmla="*/ 1 h 400"/>
                <a:gd name="T30" fmla="*/ 1 w 458"/>
                <a:gd name="T31" fmla="*/ 1 h 400"/>
                <a:gd name="T32" fmla="*/ 1 w 458"/>
                <a:gd name="T33" fmla="*/ 1 h 400"/>
                <a:gd name="T34" fmla="*/ 1 w 458"/>
                <a:gd name="T35" fmla="*/ 1 h 400"/>
                <a:gd name="T36" fmla="*/ 1 w 458"/>
                <a:gd name="T37" fmla="*/ 1 h 400"/>
                <a:gd name="T38" fmla="*/ 1 w 458"/>
                <a:gd name="T39" fmla="*/ 1 h 400"/>
                <a:gd name="T40" fmla="*/ 1 w 458"/>
                <a:gd name="T41" fmla="*/ 1 h 400"/>
                <a:gd name="T42" fmla="*/ 1 w 458"/>
                <a:gd name="T43" fmla="*/ 1 h 400"/>
                <a:gd name="T44" fmla="*/ 1 w 458"/>
                <a:gd name="T45" fmla="*/ 1 h 400"/>
                <a:gd name="T46" fmla="*/ 1 w 458"/>
                <a:gd name="T47" fmla="*/ 1 h 400"/>
                <a:gd name="T48" fmla="*/ 1 w 458"/>
                <a:gd name="T49" fmla="*/ 1 h 400"/>
                <a:gd name="T50" fmla="*/ 1 w 458"/>
                <a:gd name="T51" fmla="*/ 1 h 400"/>
                <a:gd name="T52" fmla="*/ 1 w 458"/>
                <a:gd name="T53" fmla="*/ 1 h 400"/>
                <a:gd name="T54" fmla="*/ 1 w 458"/>
                <a:gd name="T55" fmla="*/ 1 h 400"/>
                <a:gd name="T56" fmla="*/ 1 w 458"/>
                <a:gd name="T57" fmla="*/ 1 h 400"/>
                <a:gd name="T58" fmla="*/ 1 w 458"/>
                <a:gd name="T59" fmla="*/ 1 h 400"/>
                <a:gd name="T60" fmla="*/ 1 w 458"/>
                <a:gd name="T61" fmla="*/ 1 h 400"/>
                <a:gd name="T62" fmla="*/ 1 w 458"/>
                <a:gd name="T63" fmla="*/ 1 h 400"/>
                <a:gd name="T64" fmla="*/ 1 w 458"/>
                <a:gd name="T65" fmla="*/ 1 h 400"/>
                <a:gd name="T66" fmla="*/ 1 w 458"/>
                <a:gd name="T67" fmla="*/ 1 h 400"/>
                <a:gd name="T68" fmla="*/ 1 w 458"/>
                <a:gd name="T69" fmla="*/ 1 h 400"/>
                <a:gd name="T70" fmla="*/ 1 w 458"/>
                <a:gd name="T71" fmla="*/ 1 h 400"/>
                <a:gd name="T72" fmla="*/ 1 w 458"/>
                <a:gd name="T73" fmla="*/ 1 h 400"/>
                <a:gd name="T74" fmla="*/ 1 w 458"/>
                <a:gd name="T75" fmla="*/ 1 h 400"/>
                <a:gd name="T76" fmla="*/ 1 w 458"/>
                <a:gd name="T77" fmla="*/ 1 h 400"/>
                <a:gd name="T78" fmla="*/ 1 w 458"/>
                <a:gd name="T79" fmla="*/ 1 h 400"/>
                <a:gd name="T80" fmla="*/ 1 w 458"/>
                <a:gd name="T81" fmla="*/ 1 h 400"/>
                <a:gd name="T82" fmla="*/ 1 w 458"/>
                <a:gd name="T83" fmla="*/ 1 h 400"/>
                <a:gd name="T84" fmla="*/ 1 w 458"/>
                <a:gd name="T85" fmla="*/ 1 h 400"/>
                <a:gd name="T86" fmla="*/ 0 w 458"/>
                <a:gd name="T87" fmla="*/ 1 h 4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58"/>
                <a:gd name="T133" fmla="*/ 0 h 400"/>
                <a:gd name="T134" fmla="*/ 458 w 458"/>
                <a:gd name="T135" fmla="*/ 400 h 40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58" h="400">
                  <a:moveTo>
                    <a:pt x="0" y="296"/>
                  </a:moveTo>
                  <a:lnTo>
                    <a:pt x="56" y="0"/>
                  </a:lnTo>
                  <a:lnTo>
                    <a:pt x="45" y="38"/>
                  </a:lnTo>
                  <a:lnTo>
                    <a:pt x="39" y="71"/>
                  </a:lnTo>
                  <a:lnTo>
                    <a:pt x="37" y="101"/>
                  </a:lnTo>
                  <a:lnTo>
                    <a:pt x="37" y="127"/>
                  </a:lnTo>
                  <a:lnTo>
                    <a:pt x="40" y="150"/>
                  </a:lnTo>
                  <a:lnTo>
                    <a:pt x="44" y="167"/>
                  </a:lnTo>
                  <a:lnTo>
                    <a:pt x="48" y="182"/>
                  </a:lnTo>
                  <a:lnTo>
                    <a:pt x="53" y="192"/>
                  </a:lnTo>
                  <a:lnTo>
                    <a:pt x="57" y="198"/>
                  </a:lnTo>
                  <a:lnTo>
                    <a:pt x="58" y="201"/>
                  </a:lnTo>
                  <a:lnTo>
                    <a:pt x="69" y="194"/>
                  </a:lnTo>
                  <a:lnTo>
                    <a:pt x="77" y="182"/>
                  </a:lnTo>
                  <a:lnTo>
                    <a:pt x="85" y="164"/>
                  </a:lnTo>
                  <a:lnTo>
                    <a:pt x="93" y="145"/>
                  </a:lnTo>
                  <a:lnTo>
                    <a:pt x="99" y="123"/>
                  </a:lnTo>
                  <a:lnTo>
                    <a:pt x="103" y="102"/>
                  </a:lnTo>
                  <a:lnTo>
                    <a:pt x="107" y="84"/>
                  </a:lnTo>
                  <a:lnTo>
                    <a:pt x="109" y="69"/>
                  </a:lnTo>
                  <a:lnTo>
                    <a:pt x="112" y="58"/>
                  </a:lnTo>
                  <a:lnTo>
                    <a:pt x="112" y="54"/>
                  </a:lnTo>
                  <a:lnTo>
                    <a:pt x="102" y="103"/>
                  </a:lnTo>
                  <a:lnTo>
                    <a:pt x="99" y="142"/>
                  </a:lnTo>
                  <a:lnTo>
                    <a:pt x="99" y="170"/>
                  </a:lnTo>
                  <a:lnTo>
                    <a:pt x="102" y="190"/>
                  </a:lnTo>
                  <a:lnTo>
                    <a:pt x="108" y="203"/>
                  </a:lnTo>
                  <a:lnTo>
                    <a:pt x="115" y="210"/>
                  </a:lnTo>
                  <a:lnTo>
                    <a:pt x="122" y="213"/>
                  </a:lnTo>
                  <a:lnTo>
                    <a:pt x="128" y="214"/>
                  </a:lnTo>
                  <a:lnTo>
                    <a:pt x="133" y="213"/>
                  </a:lnTo>
                  <a:lnTo>
                    <a:pt x="135" y="211"/>
                  </a:lnTo>
                  <a:lnTo>
                    <a:pt x="146" y="205"/>
                  </a:lnTo>
                  <a:lnTo>
                    <a:pt x="158" y="195"/>
                  </a:lnTo>
                  <a:lnTo>
                    <a:pt x="170" y="180"/>
                  </a:lnTo>
                  <a:lnTo>
                    <a:pt x="182" y="164"/>
                  </a:lnTo>
                  <a:lnTo>
                    <a:pt x="193" y="146"/>
                  </a:lnTo>
                  <a:lnTo>
                    <a:pt x="202" y="128"/>
                  </a:lnTo>
                  <a:lnTo>
                    <a:pt x="211" y="113"/>
                  </a:lnTo>
                  <a:lnTo>
                    <a:pt x="218" y="100"/>
                  </a:lnTo>
                  <a:lnTo>
                    <a:pt x="221" y="91"/>
                  </a:lnTo>
                  <a:lnTo>
                    <a:pt x="222" y="88"/>
                  </a:lnTo>
                  <a:lnTo>
                    <a:pt x="187" y="170"/>
                  </a:lnTo>
                  <a:lnTo>
                    <a:pt x="177" y="194"/>
                  </a:lnTo>
                  <a:lnTo>
                    <a:pt x="175" y="210"/>
                  </a:lnTo>
                  <a:lnTo>
                    <a:pt x="177" y="221"/>
                  </a:lnTo>
                  <a:lnTo>
                    <a:pt x="183" y="227"/>
                  </a:lnTo>
                  <a:lnTo>
                    <a:pt x="193" y="229"/>
                  </a:lnTo>
                  <a:lnTo>
                    <a:pt x="203" y="229"/>
                  </a:lnTo>
                  <a:lnTo>
                    <a:pt x="214" y="227"/>
                  </a:lnTo>
                  <a:lnTo>
                    <a:pt x="224" y="224"/>
                  </a:lnTo>
                  <a:lnTo>
                    <a:pt x="230" y="222"/>
                  </a:lnTo>
                  <a:lnTo>
                    <a:pt x="232" y="221"/>
                  </a:lnTo>
                  <a:lnTo>
                    <a:pt x="458" y="40"/>
                  </a:lnTo>
                  <a:lnTo>
                    <a:pt x="242" y="235"/>
                  </a:lnTo>
                  <a:lnTo>
                    <a:pt x="244" y="249"/>
                  </a:lnTo>
                  <a:lnTo>
                    <a:pt x="256" y="255"/>
                  </a:lnTo>
                  <a:lnTo>
                    <a:pt x="274" y="253"/>
                  </a:lnTo>
                  <a:lnTo>
                    <a:pt x="296" y="246"/>
                  </a:lnTo>
                  <a:lnTo>
                    <a:pt x="321" y="236"/>
                  </a:lnTo>
                  <a:lnTo>
                    <a:pt x="346" y="223"/>
                  </a:lnTo>
                  <a:lnTo>
                    <a:pt x="369" y="210"/>
                  </a:lnTo>
                  <a:lnTo>
                    <a:pt x="388" y="199"/>
                  </a:lnTo>
                  <a:lnTo>
                    <a:pt x="401" y="191"/>
                  </a:lnTo>
                  <a:lnTo>
                    <a:pt x="406" y="189"/>
                  </a:lnTo>
                  <a:lnTo>
                    <a:pt x="99" y="392"/>
                  </a:lnTo>
                  <a:lnTo>
                    <a:pt x="97" y="393"/>
                  </a:lnTo>
                  <a:lnTo>
                    <a:pt x="93" y="394"/>
                  </a:lnTo>
                  <a:lnTo>
                    <a:pt x="87" y="397"/>
                  </a:lnTo>
                  <a:lnTo>
                    <a:pt x="79" y="399"/>
                  </a:lnTo>
                  <a:lnTo>
                    <a:pt x="71" y="400"/>
                  </a:lnTo>
                  <a:lnTo>
                    <a:pt x="63" y="399"/>
                  </a:lnTo>
                  <a:lnTo>
                    <a:pt x="56" y="396"/>
                  </a:lnTo>
                  <a:lnTo>
                    <a:pt x="50" y="388"/>
                  </a:lnTo>
                  <a:lnTo>
                    <a:pt x="45" y="377"/>
                  </a:lnTo>
                  <a:lnTo>
                    <a:pt x="43" y="360"/>
                  </a:lnTo>
                  <a:lnTo>
                    <a:pt x="43" y="359"/>
                  </a:lnTo>
                  <a:lnTo>
                    <a:pt x="41" y="354"/>
                  </a:lnTo>
                  <a:lnTo>
                    <a:pt x="40" y="348"/>
                  </a:lnTo>
                  <a:lnTo>
                    <a:pt x="39" y="340"/>
                  </a:lnTo>
                  <a:lnTo>
                    <a:pt x="35" y="331"/>
                  </a:lnTo>
                  <a:lnTo>
                    <a:pt x="32" y="322"/>
                  </a:lnTo>
                  <a:lnTo>
                    <a:pt x="26" y="314"/>
                  </a:lnTo>
                  <a:lnTo>
                    <a:pt x="20" y="305"/>
                  </a:lnTo>
                  <a:lnTo>
                    <a:pt x="10" y="299"/>
                  </a:lnTo>
                  <a:lnTo>
                    <a:pt x="1" y="296"/>
                  </a:lnTo>
                  <a:lnTo>
                    <a:pt x="0" y="296"/>
                  </a:lnTo>
                  <a:close/>
                </a:path>
              </a:pathLst>
            </a:custGeom>
            <a:solidFill>
              <a:srgbClr val="FFE8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89" name="Freeform 86"/>
            <p:cNvSpPr>
              <a:spLocks/>
            </p:cNvSpPr>
            <p:nvPr/>
          </p:nvSpPr>
          <p:spPr bwMode="auto">
            <a:xfrm rot="2163528">
              <a:off x="4115" y="2091"/>
              <a:ext cx="254" cy="224"/>
            </a:xfrm>
            <a:custGeom>
              <a:avLst/>
              <a:gdLst>
                <a:gd name="T0" fmla="*/ 1 w 454"/>
                <a:gd name="T1" fmla="*/ 0 h 396"/>
                <a:gd name="T2" fmla="*/ 1 w 454"/>
                <a:gd name="T3" fmla="*/ 1 h 396"/>
                <a:gd name="T4" fmla="*/ 1 w 454"/>
                <a:gd name="T5" fmla="*/ 1 h 396"/>
                <a:gd name="T6" fmla="*/ 1 w 454"/>
                <a:gd name="T7" fmla="*/ 1 h 396"/>
                <a:gd name="T8" fmla="*/ 1 w 454"/>
                <a:gd name="T9" fmla="*/ 1 h 396"/>
                <a:gd name="T10" fmla="*/ 1 w 454"/>
                <a:gd name="T11" fmla="*/ 1 h 396"/>
                <a:gd name="T12" fmla="*/ 1 w 454"/>
                <a:gd name="T13" fmla="*/ 1 h 396"/>
                <a:gd name="T14" fmla="*/ 1 w 454"/>
                <a:gd name="T15" fmla="*/ 1 h 396"/>
                <a:gd name="T16" fmla="*/ 1 w 454"/>
                <a:gd name="T17" fmla="*/ 1 h 396"/>
                <a:gd name="T18" fmla="*/ 1 w 454"/>
                <a:gd name="T19" fmla="*/ 1 h 396"/>
                <a:gd name="T20" fmla="*/ 1 w 454"/>
                <a:gd name="T21" fmla="*/ 1 h 396"/>
                <a:gd name="T22" fmla="*/ 1 w 454"/>
                <a:gd name="T23" fmla="*/ 1 h 396"/>
                <a:gd name="T24" fmla="*/ 1 w 454"/>
                <a:gd name="T25" fmla="*/ 1 h 396"/>
                <a:gd name="T26" fmla="*/ 1 w 454"/>
                <a:gd name="T27" fmla="*/ 1 h 396"/>
                <a:gd name="T28" fmla="*/ 1 w 454"/>
                <a:gd name="T29" fmla="*/ 1 h 396"/>
                <a:gd name="T30" fmla="*/ 1 w 454"/>
                <a:gd name="T31" fmla="*/ 1 h 396"/>
                <a:gd name="T32" fmla="*/ 1 w 454"/>
                <a:gd name="T33" fmla="*/ 1 h 396"/>
                <a:gd name="T34" fmla="*/ 1 w 454"/>
                <a:gd name="T35" fmla="*/ 1 h 396"/>
                <a:gd name="T36" fmla="*/ 1 w 454"/>
                <a:gd name="T37" fmla="*/ 1 h 396"/>
                <a:gd name="T38" fmla="*/ 1 w 454"/>
                <a:gd name="T39" fmla="*/ 1 h 396"/>
                <a:gd name="T40" fmla="*/ 1 w 454"/>
                <a:gd name="T41" fmla="*/ 1 h 396"/>
                <a:gd name="T42" fmla="*/ 1 w 454"/>
                <a:gd name="T43" fmla="*/ 1 h 396"/>
                <a:gd name="T44" fmla="*/ 1 w 454"/>
                <a:gd name="T45" fmla="*/ 1 h 396"/>
                <a:gd name="T46" fmla="*/ 1 w 454"/>
                <a:gd name="T47" fmla="*/ 1 h 396"/>
                <a:gd name="T48" fmla="*/ 1 w 454"/>
                <a:gd name="T49" fmla="*/ 1 h 396"/>
                <a:gd name="T50" fmla="*/ 1 w 454"/>
                <a:gd name="T51" fmla="*/ 1 h 396"/>
                <a:gd name="T52" fmla="*/ 1 w 454"/>
                <a:gd name="T53" fmla="*/ 1 h 396"/>
                <a:gd name="T54" fmla="*/ 1 w 454"/>
                <a:gd name="T55" fmla="*/ 1 h 396"/>
                <a:gd name="T56" fmla="*/ 1 w 454"/>
                <a:gd name="T57" fmla="*/ 1 h 396"/>
                <a:gd name="T58" fmla="*/ 1 w 454"/>
                <a:gd name="T59" fmla="*/ 1 h 396"/>
                <a:gd name="T60" fmla="*/ 1 w 454"/>
                <a:gd name="T61" fmla="*/ 1 h 396"/>
                <a:gd name="T62" fmla="*/ 1 w 454"/>
                <a:gd name="T63" fmla="*/ 1 h 396"/>
                <a:gd name="T64" fmla="*/ 1 w 454"/>
                <a:gd name="T65" fmla="*/ 1 h 396"/>
                <a:gd name="T66" fmla="*/ 1 w 454"/>
                <a:gd name="T67" fmla="*/ 1 h 396"/>
                <a:gd name="T68" fmla="*/ 1 w 454"/>
                <a:gd name="T69" fmla="*/ 1 h 396"/>
                <a:gd name="T70" fmla="*/ 1 w 454"/>
                <a:gd name="T71" fmla="*/ 1 h 396"/>
                <a:gd name="T72" fmla="*/ 1 w 454"/>
                <a:gd name="T73" fmla="*/ 1 h 396"/>
                <a:gd name="T74" fmla="*/ 1 w 454"/>
                <a:gd name="T75" fmla="*/ 1 h 396"/>
                <a:gd name="T76" fmla="*/ 1 w 454"/>
                <a:gd name="T77" fmla="*/ 1 h 396"/>
                <a:gd name="T78" fmla="*/ 1 w 454"/>
                <a:gd name="T79" fmla="*/ 1 h 396"/>
                <a:gd name="T80" fmla="*/ 1 w 454"/>
                <a:gd name="T81" fmla="*/ 1 h 396"/>
                <a:gd name="T82" fmla="*/ 1 w 454"/>
                <a:gd name="T83" fmla="*/ 1 h 396"/>
                <a:gd name="T84" fmla="*/ 1 w 454"/>
                <a:gd name="T85" fmla="*/ 1 h 396"/>
                <a:gd name="T86" fmla="*/ 0 w 454"/>
                <a:gd name="T87" fmla="*/ 1 h 39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54"/>
                <a:gd name="T133" fmla="*/ 0 h 396"/>
                <a:gd name="T134" fmla="*/ 454 w 454"/>
                <a:gd name="T135" fmla="*/ 396 h 39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54" h="396">
                  <a:moveTo>
                    <a:pt x="0" y="292"/>
                  </a:moveTo>
                  <a:lnTo>
                    <a:pt x="55" y="0"/>
                  </a:lnTo>
                  <a:lnTo>
                    <a:pt x="44" y="37"/>
                  </a:lnTo>
                  <a:lnTo>
                    <a:pt x="38" y="72"/>
                  </a:lnTo>
                  <a:lnTo>
                    <a:pt x="36" y="101"/>
                  </a:lnTo>
                  <a:lnTo>
                    <a:pt x="36" y="126"/>
                  </a:lnTo>
                  <a:lnTo>
                    <a:pt x="39" y="149"/>
                  </a:lnTo>
                  <a:lnTo>
                    <a:pt x="43" y="167"/>
                  </a:lnTo>
                  <a:lnTo>
                    <a:pt x="47" y="181"/>
                  </a:lnTo>
                  <a:lnTo>
                    <a:pt x="52" y="192"/>
                  </a:lnTo>
                  <a:lnTo>
                    <a:pt x="56" y="198"/>
                  </a:lnTo>
                  <a:lnTo>
                    <a:pt x="57" y="200"/>
                  </a:lnTo>
                  <a:lnTo>
                    <a:pt x="68" y="193"/>
                  </a:lnTo>
                  <a:lnTo>
                    <a:pt x="76" y="180"/>
                  </a:lnTo>
                  <a:lnTo>
                    <a:pt x="84" y="163"/>
                  </a:lnTo>
                  <a:lnTo>
                    <a:pt x="92" y="144"/>
                  </a:lnTo>
                  <a:lnTo>
                    <a:pt x="96" y="123"/>
                  </a:lnTo>
                  <a:lnTo>
                    <a:pt x="101" y="103"/>
                  </a:lnTo>
                  <a:lnTo>
                    <a:pt x="106" y="84"/>
                  </a:lnTo>
                  <a:lnTo>
                    <a:pt x="108" y="68"/>
                  </a:lnTo>
                  <a:lnTo>
                    <a:pt x="109" y="59"/>
                  </a:lnTo>
                  <a:lnTo>
                    <a:pt x="111" y="54"/>
                  </a:lnTo>
                  <a:lnTo>
                    <a:pt x="101" y="104"/>
                  </a:lnTo>
                  <a:lnTo>
                    <a:pt x="98" y="142"/>
                  </a:lnTo>
                  <a:lnTo>
                    <a:pt x="98" y="169"/>
                  </a:lnTo>
                  <a:lnTo>
                    <a:pt x="101" y="189"/>
                  </a:lnTo>
                  <a:lnTo>
                    <a:pt x="106" y="201"/>
                  </a:lnTo>
                  <a:lnTo>
                    <a:pt x="113" y="208"/>
                  </a:lnTo>
                  <a:lnTo>
                    <a:pt x="120" y="212"/>
                  </a:lnTo>
                  <a:lnTo>
                    <a:pt x="127" y="212"/>
                  </a:lnTo>
                  <a:lnTo>
                    <a:pt x="131" y="212"/>
                  </a:lnTo>
                  <a:lnTo>
                    <a:pt x="133" y="211"/>
                  </a:lnTo>
                  <a:lnTo>
                    <a:pt x="144" y="205"/>
                  </a:lnTo>
                  <a:lnTo>
                    <a:pt x="156" y="194"/>
                  </a:lnTo>
                  <a:lnTo>
                    <a:pt x="168" y="180"/>
                  </a:lnTo>
                  <a:lnTo>
                    <a:pt x="180" y="163"/>
                  </a:lnTo>
                  <a:lnTo>
                    <a:pt x="190" y="145"/>
                  </a:lnTo>
                  <a:lnTo>
                    <a:pt x="200" y="129"/>
                  </a:lnTo>
                  <a:lnTo>
                    <a:pt x="208" y="112"/>
                  </a:lnTo>
                  <a:lnTo>
                    <a:pt x="214" y="100"/>
                  </a:lnTo>
                  <a:lnTo>
                    <a:pt x="219" y="92"/>
                  </a:lnTo>
                  <a:lnTo>
                    <a:pt x="220" y="88"/>
                  </a:lnTo>
                  <a:lnTo>
                    <a:pt x="185" y="169"/>
                  </a:lnTo>
                  <a:lnTo>
                    <a:pt x="175" y="192"/>
                  </a:lnTo>
                  <a:lnTo>
                    <a:pt x="173" y="208"/>
                  </a:lnTo>
                  <a:lnTo>
                    <a:pt x="175" y="219"/>
                  </a:lnTo>
                  <a:lnTo>
                    <a:pt x="181" y="225"/>
                  </a:lnTo>
                  <a:lnTo>
                    <a:pt x="190" y="227"/>
                  </a:lnTo>
                  <a:lnTo>
                    <a:pt x="201" y="227"/>
                  </a:lnTo>
                  <a:lnTo>
                    <a:pt x="212" y="226"/>
                  </a:lnTo>
                  <a:lnTo>
                    <a:pt x="220" y="224"/>
                  </a:lnTo>
                  <a:lnTo>
                    <a:pt x="227" y="221"/>
                  </a:lnTo>
                  <a:lnTo>
                    <a:pt x="230" y="220"/>
                  </a:lnTo>
                  <a:lnTo>
                    <a:pt x="454" y="40"/>
                  </a:lnTo>
                  <a:lnTo>
                    <a:pt x="238" y="235"/>
                  </a:lnTo>
                  <a:lnTo>
                    <a:pt x="241" y="248"/>
                  </a:lnTo>
                  <a:lnTo>
                    <a:pt x="252" y="254"/>
                  </a:lnTo>
                  <a:lnTo>
                    <a:pt x="270" y="252"/>
                  </a:lnTo>
                  <a:lnTo>
                    <a:pt x="293" y="245"/>
                  </a:lnTo>
                  <a:lnTo>
                    <a:pt x="317" y="235"/>
                  </a:lnTo>
                  <a:lnTo>
                    <a:pt x="342" y="221"/>
                  </a:lnTo>
                  <a:lnTo>
                    <a:pt x="364" y="210"/>
                  </a:lnTo>
                  <a:lnTo>
                    <a:pt x="384" y="198"/>
                  </a:lnTo>
                  <a:lnTo>
                    <a:pt x="397" y="191"/>
                  </a:lnTo>
                  <a:lnTo>
                    <a:pt x="401" y="187"/>
                  </a:lnTo>
                  <a:lnTo>
                    <a:pt x="98" y="388"/>
                  </a:lnTo>
                  <a:lnTo>
                    <a:pt x="96" y="389"/>
                  </a:lnTo>
                  <a:lnTo>
                    <a:pt x="92" y="390"/>
                  </a:lnTo>
                  <a:lnTo>
                    <a:pt x="86" y="393"/>
                  </a:lnTo>
                  <a:lnTo>
                    <a:pt x="78" y="395"/>
                  </a:lnTo>
                  <a:lnTo>
                    <a:pt x="71" y="396"/>
                  </a:lnTo>
                  <a:lnTo>
                    <a:pt x="63" y="395"/>
                  </a:lnTo>
                  <a:lnTo>
                    <a:pt x="56" y="391"/>
                  </a:lnTo>
                  <a:lnTo>
                    <a:pt x="50" y="384"/>
                  </a:lnTo>
                  <a:lnTo>
                    <a:pt x="45" y="372"/>
                  </a:lnTo>
                  <a:lnTo>
                    <a:pt x="43" y="357"/>
                  </a:lnTo>
                  <a:lnTo>
                    <a:pt x="43" y="355"/>
                  </a:lnTo>
                  <a:lnTo>
                    <a:pt x="42" y="351"/>
                  </a:lnTo>
                  <a:lnTo>
                    <a:pt x="40" y="344"/>
                  </a:lnTo>
                  <a:lnTo>
                    <a:pt x="39" y="337"/>
                  </a:lnTo>
                  <a:lnTo>
                    <a:pt x="36" y="327"/>
                  </a:lnTo>
                  <a:lnTo>
                    <a:pt x="32" y="319"/>
                  </a:lnTo>
                  <a:lnTo>
                    <a:pt x="26" y="309"/>
                  </a:lnTo>
                  <a:lnTo>
                    <a:pt x="20" y="302"/>
                  </a:lnTo>
                  <a:lnTo>
                    <a:pt x="11" y="296"/>
                  </a:lnTo>
                  <a:lnTo>
                    <a:pt x="1" y="293"/>
                  </a:lnTo>
                  <a:lnTo>
                    <a:pt x="0" y="292"/>
                  </a:lnTo>
                  <a:close/>
                </a:path>
              </a:pathLst>
            </a:custGeom>
            <a:solidFill>
              <a:srgbClr val="FFEB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90" name="Freeform 87"/>
            <p:cNvSpPr>
              <a:spLocks/>
            </p:cNvSpPr>
            <p:nvPr/>
          </p:nvSpPr>
          <p:spPr bwMode="auto">
            <a:xfrm rot="2163528">
              <a:off x="4115" y="2093"/>
              <a:ext cx="254" cy="216"/>
            </a:xfrm>
            <a:custGeom>
              <a:avLst/>
              <a:gdLst>
                <a:gd name="T0" fmla="*/ 1 w 449"/>
                <a:gd name="T1" fmla="*/ 0 h 391"/>
                <a:gd name="T2" fmla="*/ 1 w 449"/>
                <a:gd name="T3" fmla="*/ 1 h 391"/>
                <a:gd name="T4" fmla="*/ 1 w 449"/>
                <a:gd name="T5" fmla="*/ 1 h 391"/>
                <a:gd name="T6" fmla="*/ 1 w 449"/>
                <a:gd name="T7" fmla="*/ 1 h 391"/>
                <a:gd name="T8" fmla="*/ 1 w 449"/>
                <a:gd name="T9" fmla="*/ 1 h 391"/>
                <a:gd name="T10" fmla="*/ 1 w 449"/>
                <a:gd name="T11" fmla="*/ 1 h 391"/>
                <a:gd name="T12" fmla="*/ 1 w 449"/>
                <a:gd name="T13" fmla="*/ 1 h 391"/>
                <a:gd name="T14" fmla="*/ 1 w 449"/>
                <a:gd name="T15" fmla="*/ 1 h 391"/>
                <a:gd name="T16" fmla="*/ 1 w 449"/>
                <a:gd name="T17" fmla="*/ 1 h 391"/>
                <a:gd name="T18" fmla="*/ 1 w 449"/>
                <a:gd name="T19" fmla="*/ 1 h 391"/>
                <a:gd name="T20" fmla="*/ 1 w 449"/>
                <a:gd name="T21" fmla="*/ 1 h 391"/>
                <a:gd name="T22" fmla="*/ 1 w 449"/>
                <a:gd name="T23" fmla="*/ 1 h 391"/>
                <a:gd name="T24" fmla="*/ 1 w 449"/>
                <a:gd name="T25" fmla="*/ 1 h 391"/>
                <a:gd name="T26" fmla="*/ 1 w 449"/>
                <a:gd name="T27" fmla="*/ 1 h 391"/>
                <a:gd name="T28" fmla="*/ 1 w 449"/>
                <a:gd name="T29" fmla="*/ 1 h 391"/>
                <a:gd name="T30" fmla="*/ 1 w 449"/>
                <a:gd name="T31" fmla="*/ 1 h 391"/>
                <a:gd name="T32" fmla="*/ 1 w 449"/>
                <a:gd name="T33" fmla="*/ 1 h 391"/>
                <a:gd name="T34" fmla="*/ 1 w 449"/>
                <a:gd name="T35" fmla="*/ 1 h 391"/>
                <a:gd name="T36" fmla="*/ 1 w 449"/>
                <a:gd name="T37" fmla="*/ 1 h 391"/>
                <a:gd name="T38" fmla="*/ 1 w 449"/>
                <a:gd name="T39" fmla="*/ 1 h 391"/>
                <a:gd name="T40" fmla="*/ 1 w 449"/>
                <a:gd name="T41" fmla="*/ 1 h 391"/>
                <a:gd name="T42" fmla="*/ 1 w 449"/>
                <a:gd name="T43" fmla="*/ 1 h 391"/>
                <a:gd name="T44" fmla="*/ 1 w 449"/>
                <a:gd name="T45" fmla="*/ 1 h 391"/>
                <a:gd name="T46" fmla="*/ 1 w 449"/>
                <a:gd name="T47" fmla="*/ 1 h 391"/>
                <a:gd name="T48" fmla="*/ 1 w 449"/>
                <a:gd name="T49" fmla="*/ 1 h 391"/>
                <a:gd name="T50" fmla="*/ 1 w 449"/>
                <a:gd name="T51" fmla="*/ 1 h 391"/>
                <a:gd name="T52" fmla="*/ 1 w 449"/>
                <a:gd name="T53" fmla="*/ 1 h 391"/>
                <a:gd name="T54" fmla="*/ 1 w 449"/>
                <a:gd name="T55" fmla="*/ 1 h 391"/>
                <a:gd name="T56" fmla="*/ 1 w 449"/>
                <a:gd name="T57" fmla="*/ 1 h 391"/>
                <a:gd name="T58" fmla="*/ 1 w 449"/>
                <a:gd name="T59" fmla="*/ 1 h 391"/>
                <a:gd name="T60" fmla="*/ 1 w 449"/>
                <a:gd name="T61" fmla="*/ 1 h 391"/>
                <a:gd name="T62" fmla="*/ 1 w 449"/>
                <a:gd name="T63" fmla="*/ 1 h 391"/>
                <a:gd name="T64" fmla="*/ 1 w 449"/>
                <a:gd name="T65" fmla="*/ 1 h 391"/>
                <a:gd name="T66" fmla="*/ 1 w 449"/>
                <a:gd name="T67" fmla="*/ 1 h 391"/>
                <a:gd name="T68" fmla="*/ 1 w 449"/>
                <a:gd name="T69" fmla="*/ 1 h 391"/>
                <a:gd name="T70" fmla="*/ 1 w 449"/>
                <a:gd name="T71" fmla="*/ 1 h 391"/>
                <a:gd name="T72" fmla="*/ 1 w 449"/>
                <a:gd name="T73" fmla="*/ 1 h 391"/>
                <a:gd name="T74" fmla="*/ 1 w 449"/>
                <a:gd name="T75" fmla="*/ 1 h 391"/>
                <a:gd name="T76" fmla="*/ 1 w 449"/>
                <a:gd name="T77" fmla="*/ 1 h 391"/>
                <a:gd name="T78" fmla="*/ 1 w 449"/>
                <a:gd name="T79" fmla="*/ 1 h 391"/>
                <a:gd name="T80" fmla="*/ 1 w 449"/>
                <a:gd name="T81" fmla="*/ 1 h 391"/>
                <a:gd name="T82" fmla="*/ 1 w 449"/>
                <a:gd name="T83" fmla="*/ 1 h 391"/>
                <a:gd name="T84" fmla="*/ 1 w 449"/>
                <a:gd name="T85" fmla="*/ 1 h 391"/>
                <a:gd name="T86" fmla="*/ 0 w 449"/>
                <a:gd name="T87" fmla="*/ 1 h 39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49"/>
                <a:gd name="T133" fmla="*/ 0 h 391"/>
                <a:gd name="T134" fmla="*/ 449 w 449"/>
                <a:gd name="T135" fmla="*/ 391 h 39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49" h="391">
                  <a:moveTo>
                    <a:pt x="0" y="288"/>
                  </a:moveTo>
                  <a:lnTo>
                    <a:pt x="54" y="0"/>
                  </a:lnTo>
                  <a:lnTo>
                    <a:pt x="43" y="37"/>
                  </a:lnTo>
                  <a:lnTo>
                    <a:pt x="37" y="70"/>
                  </a:lnTo>
                  <a:lnTo>
                    <a:pt x="35" y="100"/>
                  </a:lnTo>
                  <a:lnTo>
                    <a:pt x="35" y="126"/>
                  </a:lnTo>
                  <a:lnTo>
                    <a:pt x="38" y="147"/>
                  </a:lnTo>
                  <a:lnTo>
                    <a:pt x="42" y="165"/>
                  </a:lnTo>
                  <a:lnTo>
                    <a:pt x="46" y="179"/>
                  </a:lnTo>
                  <a:lnTo>
                    <a:pt x="51" y="189"/>
                  </a:lnTo>
                  <a:lnTo>
                    <a:pt x="55" y="196"/>
                  </a:lnTo>
                  <a:lnTo>
                    <a:pt x="56" y="197"/>
                  </a:lnTo>
                  <a:lnTo>
                    <a:pt x="66" y="191"/>
                  </a:lnTo>
                  <a:lnTo>
                    <a:pt x="75" y="178"/>
                  </a:lnTo>
                  <a:lnTo>
                    <a:pt x="82" y="162"/>
                  </a:lnTo>
                  <a:lnTo>
                    <a:pt x="89" y="143"/>
                  </a:lnTo>
                  <a:lnTo>
                    <a:pt x="95" y="121"/>
                  </a:lnTo>
                  <a:lnTo>
                    <a:pt x="100" y="101"/>
                  </a:lnTo>
                  <a:lnTo>
                    <a:pt x="104" y="83"/>
                  </a:lnTo>
                  <a:lnTo>
                    <a:pt x="106" y="68"/>
                  </a:lnTo>
                  <a:lnTo>
                    <a:pt x="108" y="57"/>
                  </a:lnTo>
                  <a:lnTo>
                    <a:pt x="108" y="53"/>
                  </a:lnTo>
                  <a:lnTo>
                    <a:pt x="99" y="102"/>
                  </a:lnTo>
                  <a:lnTo>
                    <a:pt x="95" y="140"/>
                  </a:lnTo>
                  <a:lnTo>
                    <a:pt x="95" y="168"/>
                  </a:lnTo>
                  <a:lnTo>
                    <a:pt x="99" y="188"/>
                  </a:lnTo>
                  <a:lnTo>
                    <a:pt x="105" y="200"/>
                  </a:lnTo>
                  <a:lnTo>
                    <a:pt x="112" y="207"/>
                  </a:lnTo>
                  <a:lnTo>
                    <a:pt x="119" y="209"/>
                  </a:lnTo>
                  <a:lnTo>
                    <a:pt x="125" y="210"/>
                  </a:lnTo>
                  <a:lnTo>
                    <a:pt x="130" y="209"/>
                  </a:lnTo>
                  <a:lnTo>
                    <a:pt x="131" y="209"/>
                  </a:lnTo>
                  <a:lnTo>
                    <a:pt x="142" y="203"/>
                  </a:lnTo>
                  <a:lnTo>
                    <a:pt x="154" y="191"/>
                  </a:lnTo>
                  <a:lnTo>
                    <a:pt x="166" y="178"/>
                  </a:lnTo>
                  <a:lnTo>
                    <a:pt x="176" y="162"/>
                  </a:lnTo>
                  <a:lnTo>
                    <a:pt x="187" y="144"/>
                  </a:lnTo>
                  <a:lnTo>
                    <a:pt x="198" y="127"/>
                  </a:lnTo>
                  <a:lnTo>
                    <a:pt x="205" y="112"/>
                  </a:lnTo>
                  <a:lnTo>
                    <a:pt x="212" y="99"/>
                  </a:lnTo>
                  <a:lnTo>
                    <a:pt x="216" y="90"/>
                  </a:lnTo>
                  <a:lnTo>
                    <a:pt x="217" y="87"/>
                  </a:lnTo>
                  <a:lnTo>
                    <a:pt x="182" y="168"/>
                  </a:lnTo>
                  <a:lnTo>
                    <a:pt x="173" y="190"/>
                  </a:lnTo>
                  <a:lnTo>
                    <a:pt x="170" y="207"/>
                  </a:lnTo>
                  <a:lnTo>
                    <a:pt x="173" y="217"/>
                  </a:lnTo>
                  <a:lnTo>
                    <a:pt x="179" y="223"/>
                  </a:lnTo>
                  <a:lnTo>
                    <a:pt x="188" y="226"/>
                  </a:lnTo>
                  <a:lnTo>
                    <a:pt x="198" y="226"/>
                  </a:lnTo>
                  <a:lnTo>
                    <a:pt x="209" y="223"/>
                  </a:lnTo>
                  <a:lnTo>
                    <a:pt x="218" y="221"/>
                  </a:lnTo>
                  <a:lnTo>
                    <a:pt x="224" y="219"/>
                  </a:lnTo>
                  <a:lnTo>
                    <a:pt x="226" y="217"/>
                  </a:lnTo>
                  <a:lnTo>
                    <a:pt x="449" y="39"/>
                  </a:lnTo>
                  <a:lnTo>
                    <a:pt x="236" y="232"/>
                  </a:lnTo>
                  <a:lnTo>
                    <a:pt x="238" y="246"/>
                  </a:lnTo>
                  <a:lnTo>
                    <a:pt x="249" y="251"/>
                  </a:lnTo>
                  <a:lnTo>
                    <a:pt x="267" y="250"/>
                  </a:lnTo>
                  <a:lnTo>
                    <a:pt x="290" y="242"/>
                  </a:lnTo>
                  <a:lnTo>
                    <a:pt x="313" y="232"/>
                  </a:lnTo>
                  <a:lnTo>
                    <a:pt x="338" y="220"/>
                  </a:lnTo>
                  <a:lnTo>
                    <a:pt x="361" y="207"/>
                  </a:lnTo>
                  <a:lnTo>
                    <a:pt x="379" y="196"/>
                  </a:lnTo>
                  <a:lnTo>
                    <a:pt x="392" y="189"/>
                  </a:lnTo>
                  <a:lnTo>
                    <a:pt x="397" y="185"/>
                  </a:lnTo>
                  <a:lnTo>
                    <a:pt x="97" y="383"/>
                  </a:lnTo>
                  <a:lnTo>
                    <a:pt x="95" y="384"/>
                  </a:lnTo>
                  <a:lnTo>
                    <a:pt x="91" y="386"/>
                  </a:lnTo>
                  <a:lnTo>
                    <a:pt x="85" y="387"/>
                  </a:lnTo>
                  <a:lnTo>
                    <a:pt x="79" y="390"/>
                  </a:lnTo>
                  <a:lnTo>
                    <a:pt x="70" y="391"/>
                  </a:lnTo>
                  <a:lnTo>
                    <a:pt x="63" y="390"/>
                  </a:lnTo>
                  <a:lnTo>
                    <a:pt x="56" y="386"/>
                  </a:lnTo>
                  <a:lnTo>
                    <a:pt x="50" y="379"/>
                  </a:lnTo>
                  <a:lnTo>
                    <a:pt x="45" y="368"/>
                  </a:lnTo>
                  <a:lnTo>
                    <a:pt x="43" y="352"/>
                  </a:lnTo>
                  <a:lnTo>
                    <a:pt x="43" y="351"/>
                  </a:lnTo>
                  <a:lnTo>
                    <a:pt x="43" y="346"/>
                  </a:lnTo>
                  <a:lnTo>
                    <a:pt x="42" y="340"/>
                  </a:lnTo>
                  <a:lnTo>
                    <a:pt x="39" y="332"/>
                  </a:lnTo>
                  <a:lnTo>
                    <a:pt x="36" y="323"/>
                  </a:lnTo>
                  <a:lnTo>
                    <a:pt x="32" y="314"/>
                  </a:lnTo>
                  <a:lnTo>
                    <a:pt x="26" y="305"/>
                  </a:lnTo>
                  <a:lnTo>
                    <a:pt x="20" y="297"/>
                  </a:lnTo>
                  <a:lnTo>
                    <a:pt x="11" y="291"/>
                  </a:lnTo>
                  <a:lnTo>
                    <a:pt x="1" y="288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FFEE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91" name="Freeform 88"/>
            <p:cNvSpPr>
              <a:spLocks/>
            </p:cNvSpPr>
            <p:nvPr/>
          </p:nvSpPr>
          <p:spPr bwMode="auto">
            <a:xfrm rot="2163528">
              <a:off x="4116" y="2090"/>
              <a:ext cx="250" cy="216"/>
            </a:xfrm>
            <a:custGeom>
              <a:avLst/>
              <a:gdLst>
                <a:gd name="T0" fmla="*/ 1 w 443"/>
                <a:gd name="T1" fmla="*/ 0 h 385"/>
                <a:gd name="T2" fmla="*/ 1 w 443"/>
                <a:gd name="T3" fmla="*/ 1 h 385"/>
                <a:gd name="T4" fmla="*/ 1 w 443"/>
                <a:gd name="T5" fmla="*/ 1 h 385"/>
                <a:gd name="T6" fmla="*/ 1 w 443"/>
                <a:gd name="T7" fmla="*/ 1 h 385"/>
                <a:gd name="T8" fmla="*/ 1 w 443"/>
                <a:gd name="T9" fmla="*/ 1 h 385"/>
                <a:gd name="T10" fmla="*/ 1 w 443"/>
                <a:gd name="T11" fmla="*/ 1 h 385"/>
                <a:gd name="T12" fmla="*/ 1 w 443"/>
                <a:gd name="T13" fmla="*/ 1 h 385"/>
                <a:gd name="T14" fmla="*/ 1 w 443"/>
                <a:gd name="T15" fmla="*/ 1 h 385"/>
                <a:gd name="T16" fmla="*/ 1 w 443"/>
                <a:gd name="T17" fmla="*/ 1 h 385"/>
                <a:gd name="T18" fmla="*/ 1 w 443"/>
                <a:gd name="T19" fmla="*/ 1 h 385"/>
                <a:gd name="T20" fmla="*/ 1 w 443"/>
                <a:gd name="T21" fmla="*/ 1 h 385"/>
                <a:gd name="T22" fmla="*/ 1 w 443"/>
                <a:gd name="T23" fmla="*/ 1 h 385"/>
                <a:gd name="T24" fmla="*/ 1 w 443"/>
                <a:gd name="T25" fmla="*/ 1 h 385"/>
                <a:gd name="T26" fmla="*/ 1 w 443"/>
                <a:gd name="T27" fmla="*/ 1 h 385"/>
                <a:gd name="T28" fmla="*/ 1 w 443"/>
                <a:gd name="T29" fmla="*/ 1 h 385"/>
                <a:gd name="T30" fmla="*/ 1 w 443"/>
                <a:gd name="T31" fmla="*/ 1 h 385"/>
                <a:gd name="T32" fmla="*/ 1 w 443"/>
                <a:gd name="T33" fmla="*/ 1 h 385"/>
                <a:gd name="T34" fmla="*/ 1 w 443"/>
                <a:gd name="T35" fmla="*/ 1 h 385"/>
                <a:gd name="T36" fmla="*/ 1 w 443"/>
                <a:gd name="T37" fmla="*/ 1 h 385"/>
                <a:gd name="T38" fmla="*/ 1 w 443"/>
                <a:gd name="T39" fmla="*/ 1 h 385"/>
                <a:gd name="T40" fmla="*/ 1 w 443"/>
                <a:gd name="T41" fmla="*/ 1 h 385"/>
                <a:gd name="T42" fmla="*/ 1 w 443"/>
                <a:gd name="T43" fmla="*/ 1 h 385"/>
                <a:gd name="T44" fmla="*/ 1 w 443"/>
                <a:gd name="T45" fmla="*/ 1 h 385"/>
                <a:gd name="T46" fmla="*/ 1 w 443"/>
                <a:gd name="T47" fmla="*/ 1 h 385"/>
                <a:gd name="T48" fmla="*/ 1 w 443"/>
                <a:gd name="T49" fmla="*/ 1 h 385"/>
                <a:gd name="T50" fmla="*/ 1 w 443"/>
                <a:gd name="T51" fmla="*/ 1 h 385"/>
                <a:gd name="T52" fmla="*/ 1 w 443"/>
                <a:gd name="T53" fmla="*/ 1 h 385"/>
                <a:gd name="T54" fmla="*/ 1 w 443"/>
                <a:gd name="T55" fmla="*/ 1 h 385"/>
                <a:gd name="T56" fmla="*/ 1 w 443"/>
                <a:gd name="T57" fmla="*/ 1 h 385"/>
                <a:gd name="T58" fmla="*/ 1 w 443"/>
                <a:gd name="T59" fmla="*/ 1 h 385"/>
                <a:gd name="T60" fmla="*/ 1 w 443"/>
                <a:gd name="T61" fmla="*/ 1 h 385"/>
                <a:gd name="T62" fmla="*/ 1 w 443"/>
                <a:gd name="T63" fmla="*/ 1 h 385"/>
                <a:gd name="T64" fmla="*/ 1 w 443"/>
                <a:gd name="T65" fmla="*/ 1 h 385"/>
                <a:gd name="T66" fmla="*/ 1 w 443"/>
                <a:gd name="T67" fmla="*/ 1 h 385"/>
                <a:gd name="T68" fmla="*/ 1 w 443"/>
                <a:gd name="T69" fmla="*/ 1 h 385"/>
                <a:gd name="T70" fmla="*/ 1 w 443"/>
                <a:gd name="T71" fmla="*/ 1 h 385"/>
                <a:gd name="T72" fmla="*/ 1 w 443"/>
                <a:gd name="T73" fmla="*/ 1 h 385"/>
                <a:gd name="T74" fmla="*/ 1 w 443"/>
                <a:gd name="T75" fmla="*/ 1 h 385"/>
                <a:gd name="T76" fmla="*/ 1 w 443"/>
                <a:gd name="T77" fmla="*/ 1 h 385"/>
                <a:gd name="T78" fmla="*/ 1 w 443"/>
                <a:gd name="T79" fmla="*/ 1 h 385"/>
                <a:gd name="T80" fmla="*/ 1 w 443"/>
                <a:gd name="T81" fmla="*/ 1 h 385"/>
                <a:gd name="T82" fmla="*/ 1 w 443"/>
                <a:gd name="T83" fmla="*/ 1 h 385"/>
                <a:gd name="T84" fmla="*/ 1 w 443"/>
                <a:gd name="T85" fmla="*/ 1 h 385"/>
                <a:gd name="T86" fmla="*/ 0 w 443"/>
                <a:gd name="T87" fmla="*/ 1 h 3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43"/>
                <a:gd name="T133" fmla="*/ 0 h 385"/>
                <a:gd name="T134" fmla="*/ 443 w 443"/>
                <a:gd name="T135" fmla="*/ 385 h 3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43" h="385">
                  <a:moveTo>
                    <a:pt x="0" y="281"/>
                  </a:moveTo>
                  <a:lnTo>
                    <a:pt x="53" y="0"/>
                  </a:lnTo>
                  <a:lnTo>
                    <a:pt x="42" y="35"/>
                  </a:lnTo>
                  <a:lnTo>
                    <a:pt x="36" y="69"/>
                  </a:lnTo>
                  <a:lnTo>
                    <a:pt x="34" y="97"/>
                  </a:lnTo>
                  <a:lnTo>
                    <a:pt x="34" y="123"/>
                  </a:lnTo>
                  <a:lnTo>
                    <a:pt x="37" y="145"/>
                  </a:lnTo>
                  <a:lnTo>
                    <a:pt x="41" y="163"/>
                  </a:lnTo>
                  <a:lnTo>
                    <a:pt x="45" y="177"/>
                  </a:lnTo>
                  <a:lnTo>
                    <a:pt x="50" y="186"/>
                  </a:lnTo>
                  <a:lnTo>
                    <a:pt x="54" y="192"/>
                  </a:lnTo>
                  <a:lnTo>
                    <a:pt x="55" y="195"/>
                  </a:lnTo>
                  <a:lnTo>
                    <a:pt x="65" y="187"/>
                  </a:lnTo>
                  <a:lnTo>
                    <a:pt x="74" y="176"/>
                  </a:lnTo>
                  <a:lnTo>
                    <a:pt x="81" y="159"/>
                  </a:lnTo>
                  <a:lnTo>
                    <a:pt x="88" y="140"/>
                  </a:lnTo>
                  <a:lnTo>
                    <a:pt x="94" y="120"/>
                  </a:lnTo>
                  <a:lnTo>
                    <a:pt x="99" y="100"/>
                  </a:lnTo>
                  <a:lnTo>
                    <a:pt x="103" y="80"/>
                  </a:lnTo>
                  <a:lnTo>
                    <a:pt x="105" y="66"/>
                  </a:lnTo>
                  <a:lnTo>
                    <a:pt x="106" y="56"/>
                  </a:lnTo>
                  <a:lnTo>
                    <a:pt x="106" y="52"/>
                  </a:lnTo>
                  <a:lnTo>
                    <a:pt x="98" y="101"/>
                  </a:lnTo>
                  <a:lnTo>
                    <a:pt x="94" y="138"/>
                  </a:lnTo>
                  <a:lnTo>
                    <a:pt x="94" y="165"/>
                  </a:lnTo>
                  <a:lnTo>
                    <a:pt x="98" y="184"/>
                  </a:lnTo>
                  <a:lnTo>
                    <a:pt x="103" y="197"/>
                  </a:lnTo>
                  <a:lnTo>
                    <a:pt x="110" y="204"/>
                  </a:lnTo>
                  <a:lnTo>
                    <a:pt x="117" y="206"/>
                  </a:lnTo>
                  <a:lnTo>
                    <a:pt x="123" y="206"/>
                  </a:lnTo>
                  <a:lnTo>
                    <a:pt x="128" y="206"/>
                  </a:lnTo>
                  <a:lnTo>
                    <a:pt x="130" y="205"/>
                  </a:lnTo>
                  <a:lnTo>
                    <a:pt x="141" y="199"/>
                  </a:lnTo>
                  <a:lnTo>
                    <a:pt x="152" y="189"/>
                  </a:lnTo>
                  <a:lnTo>
                    <a:pt x="163" y="174"/>
                  </a:lnTo>
                  <a:lnTo>
                    <a:pt x="174" y="159"/>
                  </a:lnTo>
                  <a:lnTo>
                    <a:pt x="185" y="141"/>
                  </a:lnTo>
                  <a:lnTo>
                    <a:pt x="194" y="124"/>
                  </a:lnTo>
                  <a:lnTo>
                    <a:pt x="203" y="109"/>
                  </a:lnTo>
                  <a:lnTo>
                    <a:pt x="209" y="97"/>
                  </a:lnTo>
                  <a:lnTo>
                    <a:pt x="214" y="88"/>
                  </a:lnTo>
                  <a:lnTo>
                    <a:pt x="215" y="85"/>
                  </a:lnTo>
                  <a:lnTo>
                    <a:pt x="180" y="165"/>
                  </a:lnTo>
                  <a:lnTo>
                    <a:pt x="171" y="187"/>
                  </a:lnTo>
                  <a:lnTo>
                    <a:pt x="168" y="203"/>
                  </a:lnTo>
                  <a:lnTo>
                    <a:pt x="171" y="214"/>
                  </a:lnTo>
                  <a:lnTo>
                    <a:pt x="177" y="220"/>
                  </a:lnTo>
                  <a:lnTo>
                    <a:pt x="186" y="222"/>
                  </a:lnTo>
                  <a:lnTo>
                    <a:pt x="196" y="222"/>
                  </a:lnTo>
                  <a:lnTo>
                    <a:pt x="206" y="221"/>
                  </a:lnTo>
                  <a:lnTo>
                    <a:pt x="215" y="217"/>
                  </a:lnTo>
                  <a:lnTo>
                    <a:pt x="222" y="216"/>
                  </a:lnTo>
                  <a:lnTo>
                    <a:pt x="224" y="215"/>
                  </a:lnTo>
                  <a:lnTo>
                    <a:pt x="443" y="38"/>
                  </a:lnTo>
                  <a:lnTo>
                    <a:pt x="233" y="228"/>
                  </a:lnTo>
                  <a:lnTo>
                    <a:pt x="235" y="242"/>
                  </a:lnTo>
                  <a:lnTo>
                    <a:pt x="247" y="247"/>
                  </a:lnTo>
                  <a:lnTo>
                    <a:pt x="264" y="246"/>
                  </a:lnTo>
                  <a:lnTo>
                    <a:pt x="286" y="239"/>
                  </a:lnTo>
                  <a:lnTo>
                    <a:pt x="310" y="229"/>
                  </a:lnTo>
                  <a:lnTo>
                    <a:pt x="334" y="216"/>
                  </a:lnTo>
                  <a:lnTo>
                    <a:pt x="356" y="204"/>
                  </a:lnTo>
                  <a:lnTo>
                    <a:pt x="374" y="193"/>
                  </a:lnTo>
                  <a:lnTo>
                    <a:pt x="387" y="185"/>
                  </a:lnTo>
                  <a:lnTo>
                    <a:pt x="392" y="183"/>
                  </a:lnTo>
                  <a:lnTo>
                    <a:pt x="96" y="376"/>
                  </a:lnTo>
                  <a:lnTo>
                    <a:pt x="93" y="378"/>
                  </a:lnTo>
                  <a:lnTo>
                    <a:pt x="90" y="380"/>
                  </a:lnTo>
                  <a:lnTo>
                    <a:pt x="85" y="382"/>
                  </a:lnTo>
                  <a:lnTo>
                    <a:pt x="78" y="384"/>
                  </a:lnTo>
                  <a:lnTo>
                    <a:pt x="71" y="385"/>
                  </a:lnTo>
                  <a:lnTo>
                    <a:pt x="62" y="384"/>
                  </a:lnTo>
                  <a:lnTo>
                    <a:pt x="56" y="380"/>
                  </a:lnTo>
                  <a:lnTo>
                    <a:pt x="50" y="373"/>
                  </a:lnTo>
                  <a:lnTo>
                    <a:pt x="45" y="362"/>
                  </a:lnTo>
                  <a:lnTo>
                    <a:pt x="43" y="346"/>
                  </a:lnTo>
                  <a:lnTo>
                    <a:pt x="43" y="344"/>
                  </a:lnTo>
                  <a:lnTo>
                    <a:pt x="43" y="340"/>
                  </a:lnTo>
                  <a:lnTo>
                    <a:pt x="42" y="334"/>
                  </a:lnTo>
                  <a:lnTo>
                    <a:pt x="40" y="325"/>
                  </a:lnTo>
                  <a:lnTo>
                    <a:pt x="36" y="317"/>
                  </a:lnTo>
                  <a:lnTo>
                    <a:pt x="32" y="308"/>
                  </a:lnTo>
                  <a:lnTo>
                    <a:pt x="26" y="299"/>
                  </a:lnTo>
                  <a:lnTo>
                    <a:pt x="20" y="292"/>
                  </a:lnTo>
                  <a:lnTo>
                    <a:pt x="12" y="286"/>
                  </a:lnTo>
                  <a:lnTo>
                    <a:pt x="1" y="283"/>
                  </a:lnTo>
                  <a:lnTo>
                    <a:pt x="0" y="281"/>
                  </a:lnTo>
                  <a:close/>
                </a:path>
              </a:pathLst>
            </a:custGeom>
            <a:solidFill>
              <a:srgbClr val="FFF0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92" name="Freeform 89"/>
            <p:cNvSpPr>
              <a:spLocks/>
            </p:cNvSpPr>
            <p:nvPr/>
          </p:nvSpPr>
          <p:spPr bwMode="auto">
            <a:xfrm rot="2163528">
              <a:off x="4115" y="2099"/>
              <a:ext cx="247" cy="214"/>
            </a:xfrm>
            <a:custGeom>
              <a:avLst/>
              <a:gdLst>
                <a:gd name="T0" fmla="*/ 1 w 437"/>
                <a:gd name="T1" fmla="*/ 0 h 381"/>
                <a:gd name="T2" fmla="*/ 1 w 437"/>
                <a:gd name="T3" fmla="*/ 1 h 381"/>
                <a:gd name="T4" fmla="*/ 1 w 437"/>
                <a:gd name="T5" fmla="*/ 1 h 381"/>
                <a:gd name="T6" fmla="*/ 1 w 437"/>
                <a:gd name="T7" fmla="*/ 1 h 381"/>
                <a:gd name="T8" fmla="*/ 1 w 437"/>
                <a:gd name="T9" fmla="*/ 1 h 381"/>
                <a:gd name="T10" fmla="*/ 1 w 437"/>
                <a:gd name="T11" fmla="*/ 1 h 381"/>
                <a:gd name="T12" fmla="*/ 1 w 437"/>
                <a:gd name="T13" fmla="*/ 1 h 381"/>
                <a:gd name="T14" fmla="*/ 1 w 437"/>
                <a:gd name="T15" fmla="*/ 1 h 381"/>
                <a:gd name="T16" fmla="*/ 1 w 437"/>
                <a:gd name="T17" fmla="*/ 1 h 381"/>
                <a:gd name="T18" fmla="*/ 1 w 437"/>
                <a:gd name="T19" fmla="*/ 1 h 381"/>
                <a:gd name="T20" fmla="*/ 1 w 437"/>
                <a:gd name="T21" fmla="*/ 1 h 381"/>
                <a:gd name="T22" fmla="*/ 1 w 437"/>
                <a:gd name="T23" fmla="*/ 1 h 381"/>
                <a:gd name="T24" fmla="*/ 1 w 437"/>
                <a:gd name="T25" fmla="*/ 1 h 381"/>
                <a:gd name="T26" fmla="*/ 1 w 437"/>
                <a:gd name="T27" fmla="*/ 1 h 381"/>
                <a:gd name="T28" fmla="*/ 1 w 437"/>
                <a:gd name="T29" fmla="*/ 1 h 381"/>
                <a:gd name="T30" fmla="*/ 1 w 437"/>
                <a:gd name="T31" fmla="*/ 1 h 381"/>
                <a:gd name="T32" fmla="*/ 1 w 437"/>
                <a:gd name="T33" fmla="*/ 1 h 381"/>
                <a:gd name="T34" fmla="*/ 1 w 437"/>
                <a:gd name="T35" fmla="*/ 1 h 381"/>
                <a:gd name="T36" fmla="*/ 1 w 437"/>
                <a:gd name="T37" fmla="*/ 1 h 381"/>
                <a:gd name="T38" fmla="*/ 1 w 437"/>
                <a:gd name="T39" fmla="*/ 1 h 381"/>
                <a:gd name="T40" fmla="*/ 1 w 437"/>
                <a:gd name="T41" fmla="*/ 1 h 381"/>
                <a:gd name="T42" fmla="*/ 1 w 437"/>
                <a:gd name="T43" fmla="*/ 1 h 381"/>
                <a:gd name="T44" fmla="*/ 1 w 437"/>
                <a:gd name="T45" fmla="*/ 1 h 381"/>
                <a:gd name="T46" fmla="*/ 1 w 437"/>
                <a:gd name="T47" fmla="*/ 1 h 381"/>
                <a:gd name="T48" fmla="*/ 1 w 437"/>
                <a:gd name="T49" fmla="*/ 1 h 381"/>
                <a:gd name="T50" fmla="*/ 1 w 437"/>
                <a:gd name="T51" fmla="*/ 1 h 381"/>
                <a:gd name="T52" fmla="*/ 1 w 437"/>
                <a:gd name="T53" fmla="*/ 1 h 381"/>
                <a:gd name="T54" fmla="*/ 1 w 437"/>
                <a:gd name="T55" fmla="*/ 1 h 381"/>
                <a:gd name="T56" fmla="*/ 1 w 437"/>
                <a:gd name="T57" fmla="*/ 1 h 381"/>
                <a:gd name="T58" fmla="*/ 1 w 437"/>
                <a:gd name="T59" fmla="*/ 1 h 381"/>
                <a:gd name="T60" fmla="*/ 1 w 437"/>
                <a:gd name="T61" fmla="*/ 1 h 381"/>
                <a:gd name="T62" fmla="*/ 1 w 437"/>
                <a:gd name="T63" fmla="*/ 1 h 381"/>
                <a:gd name="T64" fmla="*/ 1 w 437"/>
                <a:gd name="T65" fmla="*/ 1 h 381"/>
                <a:gd name="T66" fmla="*/ 1 w 437"/>
                <a:gd name="T67" fmla="*/ 1 h 381"/>
                <a:gd name="T68" fmla="*/ 1 w 437"/>
                <a:gd name="T69" fmla="*/ 1 h 381"/>
                <a:gd name="T70" fmla="*/ 1 w 437"/>
                <a:gd name="T71" fmla="*/ 1 h 381"/>
                <a:gd name="T72" fmla="*/ 1 w 437"/>
                <a:gd name="T73" fmla="*/ 1 h 381"/>
                <a:gd name="T74" fmla="*/ 1 w 437"/>
                <a:gd name="T75" fmla="*/ 1 h 381"/>
                <a:gd name="T76" fmla="*/ 1 w 437"/>
                <a:gd name="T77" fmla="*/ 1 h 381"/>
                <a:gd name="T78" fmla="*/ 1 w 437"/>
                <a:gd name="T79" fmla="*/ 1 h 381"/>
                <a:gd name="T80" fmla="*/ 1 w 437"/>
                <a:gd name="T81" fmla="*/ 1 h 381"/>
                <a:gd name="T82" fmla="*/ 1 w 437"/>
                <a:gd name="T83" fmla="*/ 1 h 381"/>
                <a:gd name="T84" fmla="*/ 0 w 437"/>
                <a:gd name="T85" fmla="*/ 1 h 38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37"/>
                <a:gd name="T130" fmla="*/ 0 h 381"/>
                <a:gd name="T131" fmla="*/ 437 w 437"/>
                <a:gd name="T132" fmla="*/ 381 h 38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37" h="381">
                  <a:moveTo>
                    <a:pt x="0" y="278"/>
                  </a:moveTo>
                  <a:lnTo>
                    <a:pt x="50" y="0"/>
                  </a:lnTo>
                  <a:lnTo>
                    <a:pt x="39" y="36"/>
                  </a:lnTo>
                  <a:lnTo>
                    <a:pt x="33" y="68"/>
                  </a:lnTo>
                  <a:lnTo>
                    <a:pt x="31" y="98"/>
                  </a:lnTo>
                  <a:lnTo>
                    <a:pt x="32" y="123"/>
                  </a:lnTo>
                  <a:lnTo>
                    <a:pt x="34" y="144"/>
                  </a:lnTo>
                  <a:lnTo>
                    <a:pt x="38" y="162"/>
                  </a:lnTo>
                  <a:lnTo>
                    <a:pt x="42" y="175"/>
                  </a:lnTo>
                  <a:lnTo>
                    <a:pt x="47" y="186"/>
                  </a:lnTo>
                  <a:lnTo>
                    <a:pt x="51" y="192"/>
                  </a:lnTo>
                  <a:lnTo>
                    <a:pt x="52" y="194"/>
                  </a:lnTo>
                  <a:lnTo>
                    <a:pt x="62" y="187"/>
                  </a:lnTo>
                  <a:lnTo>
                    <a:pt x="70" y="175"/>
                  </a:lnTo>
                  <a:lnTo>
                    <a:pt x="78" y="158"/>
                  </a:lnTo>
                  <a:lnTo>
                    <a:pt x="84" y="139"/>
                  </a:lnTo>
                  <a:lnTo>
                    <a:pt x="90" y="119"/>
                  </a:lnTo>
                  <a:lnTo>
                    <a:pt x="95" y="99"/>
                  </a:lnTo>
                  <a:lnTo>
                    <a:pt x="98" y="81"/>
                  </a:lnTo>
                  <a:lnTo>
                    <a:pt x="101" y="66"/>
                  </a:lnTo>
                  <a:lnTo>
                    <a:pt x="103" y="56"/>
                  </a:lnTo>
                  <a:lnTo>
                    <a:pt x="103" y="53"/>
                  </a:lnTo>
                  <a:lnTo>
                    <a:pt x="94" y="100"/>
                  </a:lnTo>
                  <a:lnTo>
                    <a:pt x="90" y="137"/>
                  </a:lnTo>
                  <a:lnTo>
                    <a:pt x="90" y="164"/>
                  </a:lnTo>
                  <a:lnTo>
                    <a:pt x="94" y="183"/>
                  </a:lnTo>
                  <a:lnTo>
                    <a:pt x="100" y="195"/>
                  </a:lnTo>
                  <a:lnTo>
                    <a:pt x="107" y="202"/>
                  </a:lnTo>
                  <a:lnTo>
                    <a:pt x="113" y="206"/>
                  </a:lnTo>
                  <a:lnTo>
                    <a:pt x="120" y="206"/>
                  </a:lnTo>
                  <a:lnTo>
                    <a:pt x="124" y="205"/>
                  </a:lnTo>
                  <a:lnTo>
                    <a:pt x="126" y="205"/>
                  </a:lnTo>
                  <a:lnTo>
                    <a:pt x="137" y="199"/>
                  </a:lnTo>
                  <a:lnTo>
                    <a:pt x="147" y="188"/>
                  </a:lnTo>
                  <a:lnTo>
                    <a:pt x="159" y="174"/>
                  </a:lnTo>
                  <a:lnTo>
                    <a:pt x="170" y="158"/>
                  </a:lnTo>
                  <a:lnTo>
                    <a:pt x="181" y="140"/>
                  </a:lnTo>
                  <a:lnTo>
                    <a:pt x="190" y="124"/>
                  </a:lnTo>
                  <a:lnTo>
                    <a:pt x="199" y="108"/>
                  </a:lnTo>
                  <a:lnTo>
                    <a:pt x="205" y="97"/>
                  </a:lnTo>
                  <a:lnTo>
                    <a:pt x="209" y="88"/>
                  </a:lnTo>
                  <a:lnTo>
                    <a:pt x="211" y="85"/>
                  </a:lnTo>
                  <a:lnTo>
                    <a:pt x="176" y="163"/>
                  </a:lnTo>
                  <a:lnTo>
                    <a:pt x="166" y="186"/>
                  </a:lnTo>
                  <a:lnTo>
                    <a:pt x="164" y="202"/>
                  </a:lnTo>
                  <a:lnTo>
                    <a:pt x="166" y="213"/>
                  </a:lnTo>
                  <a:lnTo>
                    <a:pt x="172" y="219"/>
                  </a:lnTo>
                  <a:lnTo>
                    <a:pt x="181" y="221"/>
                  </a:lnTo>
                  <a:lnTo>
                    <a:pt x="191" y="220"/>
                  </a:lnTo>
                  <a:lnTo>
                    <a:pt x="202" y="219"/>
                  </a:lnTo>
                  <a:lnTo>
                    <a:pt x="211" y="217"/>
                  </a:lnTo>
                  <a:lnTo>
                    <a:pt x="216" y="214"/>
                  </a:lnTo>
                  <a:lnTo>
                    <a:pt x="219" y="213"/>
                  </a:lnTo>
                  <a:lnTo>
                    <a:pt x="437" y="38"/>
                  </a:lnTo>
                  <a:lnTo>
                    <a:pt x="228" y="227"/>
                  </a:lnTo>
                  <a:lnTo>
                    <a:pt x="231" y="240"/>
                  </a:lnTo>
                  <a:lnTo>
                    <a:pt x="241" y="246"/>
                  </a:lnTo>
                  <a:lnTo>
                    <a:pt x="258" y="244"/>
                  </a:lnTo>
                  <a:lnTo>
                    <a:pt x="280" y="238"/>
                  </a:lnTo>
                  <a:lnTo>
                    <a:pt x="303" y="227"/>
                  </a:lnTo>
                  <a:lnTo>
                    <a:pt x="328" y="215"/>
                  </a:lnTo>
                  <a:lnTo>
                    <a:pt x="350" y="202"/>
                  </a:lnTo>
                  <a:lnTo>
                    <a:pt x="369" y="192"/>
                  </a:lnTo>
                  <a:lnTo>
                    <a:pt x="381" y="184"/>
                  </a:lnTo>
                  <a:lnTo>
                    <a:pt x="386" y="181"/>
                  </a:lnTo>
                  <a:lnTo>
                    <a:pt x="91" y="373"/>
                  </a:lnTo>
                  <a:lnTo>
                    <a:pt x="90" y="373"/>
                  </a:lnTo>
                  <a:lnTo>
                    <a:pt x="87" y="376"/>
                  </a:lnTo>
                  <a:lnTo>
                    <a:pt x="82" y="378"/>
                  </a:lnTo>
                  <a:lnTo>
                    <a:pt x="75" y="379"/>
                  </a:lnTo>
                  <a:lnTo>
                    <a:pt x="68" y="381"/>
                  </a:lnTo>
                  <a:lnTo>
                    <a:pt x="60" y="379"/>
                  </a:lnTo>
                  <a:lnTo>
                    <a:pt x="54" y="376"/>
                  </a:lnTo>
                  <a:lnTo>
                    <a:pt x="48" y="369"/>
                  </a:lnTo>
                  <a:lnTo>
                    <a:pt x="44" y="358"/>
                  </a:lnTo>
                  <a:lnTo>
                    <a:pt x="42" y="343"/>
                  </a:lnTo>
                  <a:lnTo>
                    <a:pt x="42" y="340"/>
                  </a:lnTo>
                  <a:lnTo>
                    <a:pt x="41" y="337"/>
                  </a:lnTo>
                  <a:lnTo>
                    <a:pt x="40" y="329"/>
                  </a:lnTo>
                  <a:lnTo>
                    <a:pt x="38" y="322"/>
                  </a:lnTo>
                  <a:lnTo>
                    <a:pt x="35" y="313"/>
                  </a:lnTo>
                  <a:lnTo>
                    <a:pt x="31" y="305"/>
                  </a:lnTo>
                  <a:lnTo>
                    <a:pt x="25" y="296"/>
                  </a:lnTo>
                  <a:lnTo>
                    <a:pt x="19" y="288"/>
                  </a:lnTo>
                  <a:lnTo>
                    <a:pt x="10" y="282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FF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93" name="Freeform 90"/>
            <p:cNvSpPr>
              <a:spLocks/>
            </p:cNvSpPr>
            <p:nvPr/>
          </p:nvSpPr>
          <p:spPr bwMode="auto">
            <a:xfrm rot="2163528">
              <a:off x="4116" y="2095"/>
              <a:ext cx="238" cy="212"/>
            </a:xfrm>
            <a:custGeom>
              <a:avLst/>
              <a:gdLst>
                <a:gd name="T0" fmla="*/ 1 w 432"/>
                <a:gd name="T1" fmla="*/ 0 h 375"/>
                <a:gd name="T2" fmla="*/ 1 w 432"/>
                <a:gd name="T3" fmla="*/ 1 h 375"/>
                <a:gd name="T4" fmla="*/ 1 w 432"/>
                <a:gd name="T5" fmla="*/ 1 h 375"/>
                <a:gd name="T6" fmla="*/ 1 w 432"/>
                <a:gd name="T7" fmla="*/ 1 h 375"/>
                <a:gd name="T8" fmla="*/ 1 w 432"/>
                <a:gd name="T9" fmla="*/ 1 h 375"/>
                <a:gd name="T10" fmla="*/ 1 w 432"/>
                <a:gd name="T11" fmla="*/ 1 h 375"/>
                <a:gd name="T12" fmla="*/ 1 w 432"/>
                <a:gd name="T13" fmla="*/ 1 h 375"/>
                <a:gd name="T14" fmla="*/ 1 w 432"/>
                <a:gd name="T15" fmla="*/ 1 h 375"/>
                <a:gd name="T16" fmla="*/ 1 w 432"/>
                <a:gd name="T17" fmla="*/ 1 h 375"/>
                <a:gd name="T18" fmla="*/ 1 w 432"/>
                <a:gd name="T19" fmla="*/ 1 h 375"/>
                <a:gd name="T20" fmla="*/ 1 w 432"/>
                <a:gd name="T21" fmla="*/ 1 h 375"/>
                <a:gd name="T22" fmla="*/ 1 w 432"/>
                <a:gd name="T23" fmla="*/ 1 h 375"/>
                <a:gd name="T24" fmla="*/ 1 w 432"/>
                <a:gd name="T25" fmla="*/ 1 h 375"/>
                <a:gd name="T26" fmla="*/ 1 w 432"/>
                <a:gd name="T27" fmla="*/ 1 h 375"/>
                <a:gd name="T28" fmla="*/ 1 w 432"/>
                <a:gd name="T29" fmla="*/ 1 h 375"/>
                <a:gd name="T30" fmla="*/ 1 w 432"/>
                <a:gd name="T31" fmla="*/ 1 h 375"/>
                <a:gd name="T32" fmla="*/ 1 w 432"/>
                <a:gd name="T33" fmla="*/ 1 h 375"/>
                <a:gd name="T34" fmla="*/ 1 w 432"/>
                <a:gd name="T35" fmla="*/ 1 h 375"/>
                <a:gd name="T36" fmla="*/ 1 w 432"/>
                <a:gd name="T37" fmla="*/ 1 h 375"/>
                <a:gd name="T38" fmla="*/ 1 w 432"/>
                <a:gd name="T39" fmla="*/ 1 h 375"/>
                <a:gd name="T40" fmla="*/ 1 w 432"/>
                <a:gd name="T41" fmla="*/ 1 h 375"/>
                <a:gd name="T42" fmla="*/ 1 w 432"/>
                <a:gd name="T43" fmla="*/ 1 h 375"/>
                <a:gd name="T44" fmla="*/ 1 w 432"/>
                <a:gd name="T45" fmla="*/ 1 h 375"/>
                <a:gd name="T46" fmla="*/ 1 w 432"/>
                <a:gd name="T47" fmla="*/ 1 h 375"/>
                <a:gd name="T48" fmla="*/ 1 w 432"/>
                <a:gd name="T49" fmla="*/ 1 h 375"/>
                <a:gd name="T50" fmla="*/ 1 w 432"/>
                <a:gd name="T51" fmla="*/ 1 h 375"/>
                <a:gd name="T52" fmla="*/ 1 w 432"/>
                <a:gd name="T53" fmla="*/ 1 h 375"/>
                <a:gd name="T54" fmla="*/ 1 w 432"/>
                <a:gd name="T55" fmla="*/ 1 h 375"/>
                <a:gd name="T56" fmla="*/ 1 w 432"/>
                <a:gd name="T57" fmla="*/ 1 h 375"/>
                <a:gd name="T58" fmla="*/ 1 w 432"/>
                <a:gd name="T59" fmla="*/ 1 h 375"/>
                <a:gd name="T60" fmla="*/ 1 w 432"/>
                <a:gd name="T61" fmla="*/ 1 h 375"/>
                <a:gd name="T62" fmla="*/ 1 w 432"/>
                <a:gd name="T63" fmla="*/ 1 h 375"/>
                <a:gd name="T64" fmla="*/ 1 w 432"/>
                <a:gd name="T65" fmla="*/ 1 h 375"/>
                <a:gd name="T66" fmla="*/ 1 w 432"/>
                <a:gd name="T67" fmla="*/ 1 h 375"/>
                <a:gd name="T68" fmla="*/ 1 w 432"/>
                <a:gd name="T69" fmla="*/ 1 h 375"/>
                <a:gd name="T70" fmla="*/ 1 w 432"/>
                <a:gd name="T71" fmla="*/ 1 h 375"/>
                <a:gd name="T72" fmla="*/ 1 w 432"/>
                <a:gd name="T73" fmla="*/ 1 h 375"/>
                <a:gd name="T74" fmla="*/ 1 w 432"/>
                <a:gd name="T75" fmla="*/ 1 h 375"/>
                <a:gd name="T76" fmla="*/ 1 w 432"/>
                <a:gd name="T77" fmla="*/ 1 h 375"/>
                <a:gd name="T78" fmla="*/ 1 w 432"/>
                <a:gd name="T79" fmla="*/ 1 h 375"/>
                <a:gd name="T80" fmla="*/ 1 w 432"/>
                <a:gd name="T81" fmla="*/ 1 h 375"/>
                <a:gd name="T82" fmla="*/ 1 w 432"/>
                <a:gd name="T83" fmla="*/ 1 h 375"/>
                <a:gd name="T84" fmla="*/ 0 w 432"/>
                <a:gd name="T85" fmla="*/ 1 h 375"/>
                <a:gd name="T86" fmla="*/ 0 w 432"/>
                <a:gd name="T87" fmla="*/ 1 h 37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32"/>
                <a:gd name="T133" fmla="*/ 0 h 375"/>
                <a:gd name="T134" fmla="*/ 432 w 432"/>
                <a:gd name="T135" fmla="*/ 375 h 37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32" h="375">
                  <a:moveTo>
                    <a:pt x="0" y="273"/>
                  </a:moveTo>
                  <a:lnTo>
                    <a:pt x="49" y="0"/>
                  </a:lnTo>
                  <a:lnTo>
                    <a:pt x="38" y="35"/>
                  </a:lnTo>
                  <a:lnTo>
                    <a:pt x="32" y="68"/>
                  </a:lnTo>
                  <a:lnTo>
                    <a:pt x="30" y="96"/>
                  </a:lnTo>
                  <a:lnTo>
                    <a:pt x="31" y="121"/>
                  </a:lnTo>
                  <a:lnTo>
                    <a:pt x="33" y="142"/>
                  </a:lnTo>
                  <a:lnTo>
                    <a:pt x="37" y="160"/>
                  </a:lnTo>
                  <a:lnTo>
                    <a:pt x="41" y="173"/>
                  </a:lnTo>
                  <a:lnTo>
                    <a:pt x="46" y="183"/>
                  </a:lnTo>
                  <a:lnTo>
                    <a:pt x="49" y="189"/>
                  </a:lnTo>
                  <a:lnTo>
                    <a:pt x="51" y="191"/>
                  </a:lnTo>
                  <a:lnTo>
                    <a:pt x="61" y="185"/>
                  </a:lnTo>
                  <a:lnTo>
                    <a:pt x="69" y="173"/>
                  </a:lnTo>
                  <a:lnTo>
                    <a:pt x="77" y="157"/>
                  </a:lnTo>
                  <a:lnTo>
                    <a:pt x="83" y="138"/>
                  </a:lnTo>
                  <a:lnTo>
                    <a:pt x="89" y="117"/>
                  </a:lnTo>
                  <a:lnTo>
                    <a:pt x="94" y="97"/>
                  </a:lnTo>
                  <a:lnTo>
                    <a:pt x="97" y="79"/>
                  </a:lnTo>
                  <a:lnTo>
                    <a:pt x="100" y="65"/>
                  </a:lnTo>
                  <a:lnTo>
                    <a:pt x="101" y="56"/>
                  </a:lnTo>
                  <a:lnTo>
                    <a:pt x="101" y="52"/>
                  </a:lnTo>
                  <a:lnTo>
                    <a:pt x="93" y="98"/>
                  </a:lnTo>
                  <a:lnTo>
                    <a:pt x="89" y="135"/>
                  </a:lnTo>
                  <a:lnTo>
                    <a:pt x="89" y="163"/>
                  </a:lnTo>
                  <a:lnTo>
                    <a:pt x="93" y="182"/>
                  </a:lnTo>
                  <a:lnTo>
                    <a:pt x="97" y="194"/>
                  </a:lnTo>
                  <a:lnTo>
                    <a:pt x="105" y="201"/>
                  </a:lnTo>
                  <a:lnTo>
                    <a:pt x="112" y="203"/>
                  </a:lnTo>
                  <a:lnTo>
                    <a:pt x="118" y="203"/>
                  </a:lnTo>
                  <a:lnTo>
                    <a:pt x="123" y="203"/>
                  </a:lnTo>
                  <a:lnTo>
                    <a:pt x="124" y="202"/>
                  </a:lnTo>
                  <a:lnTo>
                    <a:pt x="134" y="196"/>
                  </a:lnTo>
                  <a:lnTo>
                    <a:pt x="145" y="186"/>
                  </a:lnTo>
                  <a:lnTo>
                    <a:pt x="157" y="172"/>
                  </a:lnTo>
                  <a:lnTo>
                    <a:pt x="168" y="156"/>
                  </a:lnTo>
                  <a:lnTo>
                    <a:pt x="179" y="139"/>
                  </a:lnTo>
                  <a:lnTo>
                    <a:pt x="188" y="122"/>
                  </a:lnTo>
                  <a:lnTo>
                    <a:pt x="196" y="108"/>
                  </a:lnTo>
                  <a:lnTo>
                    <a:pt x="202" y="95"/>
                  </a:lnTo>
                  <a:lnTo>
                    <a:pt x="206" y="87"/>
                  </a:lnTo>
                  <a:lnTo>
                    <a:pt x="207" y="84"/>
                  </a:lnTo>
                  <a:lnTo>
                    <a:pt x="174" y="161"/>
                  </a:lnTo>
                  <a:lnTo>
                    <a:pt x="164" y="184"/>
                  </a:lnTo>
                  <a:lnTo>
                    <a:pt x="162" y="199"/>
                  </a:lnTo>
                  <a:lnTo>
                    <a:pt x="164" y="210"/>
                  </a:lnTo>
                  <a:lnTo>
                    <a:pt x="170" y="216"/>
                  </a:lnTo>
                  <a:lnTo>
                    <a:pt x="179" y="219"/>
                  </a:lnTo>
                  <a:lnTo>
                    <a:pt x="189" y="219"/>
                  </a:lnTo>
                  <a:lnTo>
                    <a:pt x="199" y="216"/>
                  </a:lnTo>
                  <a:lnTo>
                    <a:pt x="208" y="214"/>
                  </a:lnTo>
                  <a:lnTo>
                    <a:pt x="214" y="211"/>
                  </a:lnTo>
                  <a:lnTo>
                    <a:pt x="217" y="211"/>
                  </a:lnTo>
                  <a:lnTo>
                    <a:pt x="432" y="38"/>
                  </a:lnTo>
                  <a:lnTo>
                    <a:pt x="225" y="224"/>
                  </a:lnTo>
                  <a:lnTo>
                    <a:pt x="227" y="238"/>
                  </a:lnTo>
                  <a:lnTo>
                    <a:pt x="238" y="243"/>
                  </a:lnTo>
                  <a:lnTo>
                    <a:pt x="256" y="241"/>
                  </a:lnTo>
                  <a:lnTo>
                    <a:pt x="276" y="235"/>
                  </a:lnTo>
                  <a:lnTo>
                    <a:pt x="300" y="224"/>
                  </a:lnTo>
                  <a:lnTo>
                    <a:pt x="324" y="213"/>
                  </a:lnTo>
                  <a:lnTo>
                    <a:pt x="345" y="201"/>
                  </a:lnTo>
                  <a:lnTo>
                    <a:pt x="364" y="190"/>
                  </a:lnTo>
                  <a:lnTo>
                    <a:pt x="376" y="183"/>
                  </a:lnTo>
                  <a:lnTo>
                    <a:pt x="381" y="179"/>
                  </a:lnTo>
                  <a:lnTo>
                    <a:pt x="90" y="368"/>
                  </a:lnTo>
                  <a:lnTo>
                    <a:pt x="89" y="368"/>
                  </a:lnTo>
                  <a:lnTo>
                    <a:pt x="86" y="371"/>
                  </a:lnTo>
                  <a:lnTo>
                    <a:pt x="81" y="373"/>
                  </a:lnTo>
                  <a:lnTo>
                    <a:pt x="75" y="374"/>
                  </a:lnTo>
                  <a:lnTo>
                    <a:pt x="68" y="375"/>
                  </a:lnTo>
                  <a:lnTo>
                    <a:pt x="61" y="374"/>
                  </a:lnTo>
                  <a:lnTo>
                    <a:pt x="53" y="371"/>
                  </a:lnTo>
                  <a:lnTo>
                    <a:pt x="49" y="364"/>
                  </a:lnTo>
                  <a:lnTo>
                    <a:pt x="44" y="353"/>
                  </a:lnTo>
                  <a:lnTo>
                    <a:pt x="43" y="337"/>
                  </a:lnTo>
                  <a:lnTo>
                    <a:pt x="43" y="336"/>
                  </a:lnTo>
                  <a:lnTo>
                    <a:pt x="41" y="331"/>
                  </a:lnTo>
                  <a:lnTo>
                    <a:pt x="40" y="325"/>
                  </a:lnTo>
                  <a:lnTo>
                    <a:pt x="38" y="317"/>
                  </a:lnTo>
                  <a:lnTo>
                    <a:pt x="36" y="309"/>
                  </a:lnTo>
                  <a:lnTo>
                    <a:pt x="31" y="299"/>
                  </a:lnTo>
                  <a:lnTo>
                    <a:pt x="25" y="291"/>
                  </a:lnTo>
                  <a:lnTo>
                    <a:pt x="19" y="284"/>
                  </a:lnTo>
                  <a:lnTo>
                    <a:pt x="11" y="278"/>
                  </a:lnTo>
                  <a:lnTo>
                    <a:pt x="0" y="274"/>
                  </a:lnTo>
                  <a:lnTo>
                    <a:pt x="0" y="273"/>
                  </a:lnTo>
                  <a:close/>
                </a:path>
              </a:pathLst>
            </a:custGeom>
            <a:solidFill>
              <a:srgbClr val="FFF6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94" name="Freeform 91"/>
            <p:cNvSpPr>
              <a:spLocks/>
            </p:cNvSpPr>
            <p:nvPr/>
          </p:nvSpPr>
          <p:spPr bwMode="auto">
            <a:xfrm rot="2163528">
              <a:off x="4115" y="2097"/>
              <a:ext cx="238" cy="210"/>
            </a:xfrm>
            <a:custGeom>
              <a:avLst/>
              <a:gdLst>
                <a:gd name="T0" fmla="*/ 1 w 428"/>
                <a:gd name="T1" fmla="*/ 0 h 371"/>
                <a:gd name="T2" fmla="*/ 1 w 428"/>
                <a:gd name="T3" fmla="*/ 1 h 371"/>
                <a:gd name="T4" fmla="*/ 1 w 428"/>
                <a:gd name="T5" fmla="*/ 1 h 371"/>
                <a:gd name="T6" fmla="*/ 1 w 428"/>
                <a:gd name="T7" fmla="*/ 1 h 371"/>
                <a:gd name="T8" fmla="*/ 1 w 428"/>
                <a:gd name="T9" fmla="*/ 1 h 371"/>
                <a:gd name="T10" fmla="*/ 1 w 428"/>
                <a:gd name="T11" fmla="*/ 1 h 371"/>
                <a:gd name="T12" fmla="*/ 1 w 428"/>
                <a:gd name="T13" fmla="*/ 1 h 371"/>
                <a:gd name="T14" fmla="*/ 1 w 428"/>
                <a:gd name="T15" fmla="*/ 1 h 371"/>
                <a:gd name="T16" fmla="*/ 1 w 428"/>
                <a:gd name="T17" fmla="*/ 1 h 371"/>
                <a:gd name="T18" fmla="*/ 1 w 428"/>
                <a:gd name="T19" fmla="*/ 1 h 371"/>
                <a:gd name="T20" fmla="*/ 1 w 428"/>
                <a:gd name="T21" fmla="*/ 1 h 371"/>
                <a:gd name="T22" fmla="*/ 1 w 428"/>
                <a:gd name="T23" fmla="*/ 1 h 371"/>
                <a:gd name="T24" fmla="*/ 1 w 428"/>
                <a:gd name="T25" fmla="*/ 1 h 371"/>
                <a:gd name="T26" fmla="*/ 1 w 428"/>
                <a:gd name="T27" fmla="*/ 1 h 371"/>
                <a:gd name="T28" fmla="*/ 1 w 428"/>
                <a:gd name="T29" fmla="*/ 1 h 371"/>
                <a:gd name="T30" fmla="*/ 1 w 428"/>
                <a:gd name="T31" fmla="*/ 1 h 371"/>
                <a:gd name="T32" fmla="*/ 1 w 428"/>
                <a:gd name="T33" fmla="*/ 1 h 371"/>
                <a:gd name="T34" fmla="*/ 1 w 428"/>
                <a:gd name="T35" fmla="*/ 1 h 371"/>
                <a:gd name="T36" fmla="*/ 1 w 428"/>
                <a:gd name="T37" fmla="*/ 1 h 371"/>
                <a:gd name="T38" fmla="*/ 1 w 428"/>
                <a:gd name="T39" fmla="*/ 1 h 371"/>
                <a:gd name="T40" fmla="*/ 1 w 428"/>
                <a:gd name="T41" fmla="*/ 1 h 371"/>
                <a:gd name="T42" fmla="*/ 1 w 428"/>
                <a:gd name="T43" fmla="*/ 1 h 371"/>
                <a:gd name="T44" fmla="*/ 1 w 428"/>
                <a:gd name="T45" fmla="*/ 1 h 371"/>
                <a:gd name="T46" fmla="*/ 1 w 428"/>
                <a:gd name="T47" fmla="*/ 1 h 371"/>
                <a:gd name="T48" fmla="*/ 1 w 428"/>
                <a:gd name="T49" fmla="*/ 1 h 371"/>
                <a:gd name="T50" fmla="*/ 1 w 428"/>
                <a:gd name="T51" fmla="*/ 1 h 371"/>
                <a:gd name="T52" fmla="*/ 1 w 428"/>
                <a:gd name="T53" fmla="*/ 1 h 371"/>
                <a:gd name="T54" fmla="*/ 1 w 428"/>
                <a:gd name="T55" fmla="*/ 1 h 371"/>
                <a:gd name="T56" fmla="*/ 1 w 428"/>
                <a:gd name="T57" fmla="*/ 1 h 371"/>
                <a:gd name="T58" fmla="*/ 1 w 428"/>
                <a:gd name="T59" fmla="*/ 1 h 371"/>
                <a:gd name="T60" fmla="*/ 1 w 428"/>
                <a:gd name="T61" fmla="*/ 1 h 371"/>
                <a:gd name="T62" fmla="*/ 1 w 428"/>
                <a:gd name="T63" fmla="*/ 1 h 371"/>
                <a:gd name="T64" fmla="*/ 1 w 428"/>
                <a:gd name="T65" fmla="*/ 1 h 371"/>
                <a:gd name="T66" fmla="*/ 1 w 428"/>
                <a:gd name="T67" fmla="*/ 1 h 371"/>
                <a:gd name="T68" fmla="*/ 1 w 428"/>
                <a:gd name="T69" fmla="*/ 1 h 371"/>
                <a:gd name="T70" fmla="*/ 1 w 428"/>
                <a:gd name="T71" fmla="*/ 1 h 371"/>
                <a:gd name="T72" fmla="*/ 1 w 428"/>
                <a:gd name="T73" fmla="*/ 1 h 371"/>
                <a:gd name="T74" fmla="*/ 1 w 428"/>
                <a:gd name="T75" fmla="*/ 1 h 371"/>
                <a:gd name="T76" fmla="*/ 1 w 428"/>
                <a:gd name="T77" fmla="*/ 1 h 371"/>
                <a:gd name="T78" fmla="*/ 1 w 428"/>
                <a:gd name="T79" fmla="*/ 1 h 371"/>
                <a:gd name="T80" fmla="*/ 1 w 428"/>
                <a:gd name="T81" fmla="*/ 1 h 371"/>
                <a:gd name="T82" fmla="*/ 1 w 428"/>
                <a:gd name="T83" fmla="*/ 1 h 371"/>
                <a:gd name="T84" fmla="*/ 0 w 428"/>
                <a:gd name="T85" fmla="*/ 1 h 37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28"/>
                <a:gd name="T130" fmla="*/ 0 h 371"/>
                <a:gd name="T131" fmla="*/ 428 w 428"/>
                <a:gd name="T132" fmla="*/ 371 h 37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28" h="371">
                  <a:moveTo>
                    <a:pt x="0" y="270"/>
                  </a:moveTo>
                  <a:lnTo>
                    <a:pt x="48" y="0"/>
                  </a:lnTo>
                  <a:lnTo>
                    <a:pt x="37" y="36"/>
                  </a:lnTo>
                  <a:lnTo>
                    <a:pt x="31" y="68"/>
                  </a:lnTo>
                  <a:lnTo>
                    <a:pt x="29" y="97"/>
                  </a:lnTo>
                  <a:lnTo>
                    <a:pt x="30" y="120"/>
                  </a:lnTo>
                  <a:lnTo>
                    <a:pt x="32" y="142"/>
                  </a:lnTo>
                  <a:lnTo>
                    <a:pt x="36" y="160"/>
                  </a:lnTo>
                  <a:lnTo>
                    <a:pt x="40" y="173"/>
                  </a:lnTo>
                  <a:lnTo>
                    <a:pt x="45" y="182"/>
                  </a:lnTo>
                  <a:lnTo>
                    <a:pt x="48" y="188"/>
                  </a:lnTo>
                  <a:lnTo>
                    <a:pt x="49" y="191"/>
                  </a:lnTo>
                  <a:lnTo>
                    <a:pt x="60" y="183"/>
                  </a:lnTo>
                  <a:lnTo>
                    <a:pt x="68" y="172"/>
                  </a:lnTo>
                  <a:lnTo>
                    <a:pt x="75" y="156"/>
                  </a:lnTo>
                  <a:lnTo>
                    <a:pt x="82" y="137"/>
                  </a:lnTo>
                  <a:lnTo>
                    <a:pt x="87" y="117"/>
                  </a:lnTo>
                  <a:lnTo>
                    <a:pt x="92" y="98"/>
                  </a:lnTo>
                  <a:lnTo>
                    <a:pt x="95" y="80"/>
                  </a:lnTo>
                  <a:lnTo>
                    <a:pt x="98" y="66"/>
                  </a:lnTo>
                  <a:lnTo>
                    <a:pt x="99" y="55"/>
                  </a:lnTo>
                  <a:lnTo>
                    <a:pt x="100" y="51"/>
                  </a:lnTo>
                  <a:lnTo>
                    <a:pt x="92" y="99"/>
                  </a:lnTo>
                  <a:lnTo>
                    <a:pt x="87" y="135"/>
                  </a:lnTo>
                  <a:lnTo>
                    <a:pt x="88" y="162"/>
                  </a:lnTo>
                  <a:lnTo>
                    <a:pt x="91" y="180"/>
                  </a:lnTo>
                  <a:lnTo>
                    <a:pt x="96" y="193"/>
                  </a:lnTo>
                  <a:lnTo>
                    <a:pt x="104" y="199"/>
                  </a:lnTo>
                  <a:lnTo>
                    <a:pt x="110" y="202"/>
                  </a:lnTo>
                  <a:lnTo>
                    <a:pt x="116" y="202"/>
                  </a:lnTo>
                  <a:lnTo>
                    <a:pt x="120" y="201"/>
                  </a:lnTo>
                  <a:lnTo>
                    <a:pt x="122" y="201"/>
                  </a:lnTo>
                  <a:lnTo>
                    <a:pt x="132" y="195"/>
                  </a:lnTo>
                  <a:lnTo>
                    <a:pt x="144" y="185"/>
                  </a:lnTo>
                  <a:lnTo>
                    <a:pt x="155" y="172"/>
                  </a:lnTo>
                  <a:lnTo>
                    <a:pt x="166" y="155"/>
                  </a:lnTo>
                  <a:lnTo>
                    <a:pt x="176" y="138"/>
                  </a:lnTo>
                  <a:lnTo>
                    <a:pt x="186" y="123"/>
                  </a:lnTo>
                  <a:lnTo>
                    <a:pt x="193" y="107"/>
                  </a:lnTo>
                  <a:lnTo>
                    <a:pt x="199" y="95"/>
                  </a:lnTo>
                  <a:lnTo>
                    <a:pt x="204" y="87"/>
                  </a:lnTo>
                  <a:lnTo>
                    <a:pt x="205" y="84"/>
                  </a:lnTo>
                  <a:lnTo>
                    <a:pt x="172" y="161"/>
                  </a:lnTo>
                  <a:lnTo>
                    <a:pt x="162" y="183"/>
                  </a:lnTo>
                  <a:lnTo>
                    <a:pt x="160" y="199"/>
                  </a:lnTo>
                  <a:lnTo>
                    <a:pt x="162" y="210"/>
                  </a:lnTo>
                  <a:lnTo>
                    <a:pt x="168" y="214"/>
                  </a:lnTo>
                  <a:lnTo>
                    <a:pt x="176" y="217"/>
                  </a:lnTo>
                  <a:lnTo>
                    <a:pt x="187" y="217"/>
                  </a:lnTo>
                  <a:lnTo>
                    <a:pt x="197" y="216"/>
                  </a:lnTo>
                  <a:lnTo>
                    <a:pt x="205" y="213"/>
                  </a:lnTo>
                  <a:lnTo>
                    <a:pt x="211" y="211"/>
                  </a:lnTo>
                  <a:lnTo>
                    <a:pt x="213" y="210"/>
                  </a:lnTo>
                  <a:lnTo>
                    <a:pt x="428" y="38"/>
                  </a:lnTo>
                  <a:lnTo>
                    <a:pt x="222" y="223"/>
                  </a:lnTo>
                  <a:lnTo>
                    <a:pt x="225" y="237"/>
                  </a:lnTo>
                  <a:lnTo>
                    <a:pt x="236" y="242"/>
                  </a:lnTo>
                  <a:lnTo>
                    <a:pt x="253" y="240"/>
                  </a:lnTo>
                  <a:lnTo>
                    <a:pt x="273" y="233"/>
                  </a:lnTo>
                  <a:lnTo>
                    <a:pt x="297" y="224"/>
                  </a:lnTo>
                  <a:lnTo>
                    <a:pt x="319" y="212"/>
                  </a:lnTo>
                  <a:lnTo>
                    <a:pt x="342" y="200"/>
                  </a:lnTo>
                  <a:lnTo>
                    <a:pt x="360" y="189"/>
                  </a:lnTo>
                  <a:lnTo>
                    <a:pt x="372" y="181"/>
                  </a:lnTo>
                  <a:lnTo>
                    <a:pt x="377" y="179"/>
                  </a:lnTo>
                  <a:lnTo>
                    <a:pt x="89" y="364"/>
                  </a:lnTo>
                  <a:lnTo>
                    <a:pt x="88" y="364"/>
                  </a:lnTo>
                  <a:lnTo>
                    <a:pt x="85" y="366"/>
                  </a:lnTo>
                  <a:lnTo>
                    <a:pt x="80" y="369"/>
                  </a:lnTo>
                  <a:lnTo>
                    <a:pt x="74" y="370"/>
                  </a:lnTo>
                  <a:lnTo>
                    <a:pt x="67" y="371"/>
                  </a:lnTo>
                  <a:lnTo>
                    <a:pt x="61" y="370"/>
                  </a:lnTo>
                  <a:lnTo>
                    <a:pt x="54" y="366"/>
                  </a:lnTo>
                  <a:lnTo>
                    <a:pt x="49" y="359"/>
                  </a:lnTo>
                  <a:lnTo>
                    <a:pt x="45" y="349"/>
                  </a:lnTo>
                  <a:lnTo>
                    <a:pt x="43" y="333"/>
                  </a:lnTo>
                  <a:lnTo>
                    <a:pt x="43" y="332"/>
                  </a:lnTo>
                  <a:lnTo>
                    <a:pt x="42" y="328"/>
                  </a:lnTo>
                  <a:lnTo>
                    <a:pt x="40" y="321"/>
                  </a:lnTo>
                  <a:lnTo>
                    <a:pt x="38" y="313"/>
                  </a:lnTo>
                  <a:lnTo>
                    <a:pt x="36" y="305"/>
                  </a:lnTo>
                  <a:lnTo>
                    <a:pt x="31" y="296"/>
                  </a:lnTo>
                  <a:lnTo>
                    <a:pt x="25" y="287"/>
                  </a:lnTo>
                  <a:lnTo>
                    <a:pt x="19" y="280"/>
                  </a:lnTo>
                  <a:lnTo>
                    <a:pt x="11" y="274"/>
                  </a:lnTo>
                  <a:lnTo>
                    <a:pt x="0" y="270"/>
                  </a:lnTo>
                  <a:close/>
                </a:path>
              </a:pathLst>
            </a:custGeom>
            <a:solidFill>
              <a:srgbClr val="FFF9F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95" name="Freeform 92"/>
            <p:cNvSpPr>
              <a:spLocks/>
            </p:cNvSpPr>
            <p:nvPr/>
          </p:nvSpPr>
          <p:spPr bwMode="auto">
            <a:xfrm rot="2163528">
              <a:off x="4114" y="2097"/>
              <a:ext cx="238" cy="210"/>
            </a:xfrm>
            <a:custGeom>
              <a:avLst/>
              <a:gdLst>
                <a:gd name="T0" fmla="*/ 1 w 423"/>
                <a:gd name="T1" fmla="*/ 0 h 366"/>
                <a:gd name="T2" fmla="*/ 1 w 423"/>
                <a:gd name="T3" fmla="*/ 1 h 366"/>
                <a:gd name="T4" fmla="*/ 1 w 423"/>
                <a:gd name="T5" fmla="*/ 1 h 366"/>
                <a:gd name="T6" fmla="*/ 1 w 423"/>
                <a:gd name="T7" fmla="*/ 1 h 366"/>
                <a:gd name="T8" fmla="*/ 1 w 423"/>
                <a:gd name="T9" fmla="*/ 1 h 366"/>
                <a:gd name="T10" fmla="*/ 1 w 423"/>
                <a:gd name="T11" fmla="*/ 1 h 366"/>
                <a:gd name="T12" fmla="*/ 1 w 423"/>
                <a:gd name="T13" fmla="*/ 1 h 366"/>
                <a:gd name="T14" fmla="*/ 1 w 423"/>
                <a:gd name="T15" fmla="*/ 1 h 366"/>
                <a:gd name="T16" fmla="*/ 1 w 423"/>
                <a:gd name="T17" fmla="*/ 1 h 366"/>
                <a:gd name="T18" fmla="*/ 1 w 423"/>
                <a:gd name="T19" fmla="*/ 1 h 366"/>
                <a:gd name="T20" fmla="*/ 1 w 423"/>
                <a:gd name="T21" fmla="*/ 1 h 366"/>
                <a:gd name="T22" fmla="*/ 1 w 423"/>
                <a:gd name="T23" fmla="*/ 1 h 366"/>
                <a:gd name="T24" fmla="*/ 1 w 423"/>
                <a:gd name="T25" fmla="*/ 1 h 366"/>
                <a:gd name="T26" fmla="*/ 1 w 423"/>
                <a:gd name="T27" fmla="*/ 1 h 366"/>
                <a:gd name="T28" fmla="*/ 1 w 423"/>
                <a:gd name="T29" fmla="*/ 1 h 366"/>
                <a:gd name="T30" fmla="*/ 1 w 423"/>
                <a:gd name="T31" fmla="*/ 1 h 366"/>
                <a:gd name="T32" fmla="*/ 1 w 423"/>
                <a:gd name="T33" fmla="*/ 1 h 366"/>
                <a:gd name="T34" fmla="*/ 1 w 423"/>
                <a:gd name="T35" fmla="*/ 1 h 366"/>
                <a:gd name="T36" fmla="*/ 1 w 423"/>
                <a:gd name="T37" fmla="*/ 1 h 366"/>
                <a:gd name="T38" fmla="*/ 1 w 423"/>
                <a:gd name="T39" fmla="*/ 1 h 366"/>
                <a:gd name="T40" fmla="*/ 1 w 423"/>
                <a:gd name="T41" fmla="*/ 1 h 366"/>
                <a:gd name="T42" fmla="*/ 1 w 423"/>
                <a:gd name="T43" fmla="*/ 1 h 366"/>
                <a:gd name="T44" fmla="*/ 1 w 423"/>
                <a:gd name="T45" fmla="*/ 1 h 366"/>
                <a:gd name="T46" fmla="*/ 1 w 423"/>
                <a:gd name="T47" fmla="*/ 1 h 366"/>
                <a:gd name="T48" fmla="*/ 1 w 423"/>
                <a:gd name="T49" fmla="*/ 1 h 366"/>
                <a:gd name="T50" fmla="*/ 1 w 423"/>
                <a:gd name="T51" fmla="*/ 1 h 366"/>
                <a:gd name="T52" fmla="*/ 1 w 423"/>
                <a:gd name="T53" fmla="*/ 1 h 366"/>
                <a:gd name="T54" fmla="*/ 1 w 423"/>
                <a:gd name="T55" fmla="*/ 1 h 366"/>
                <a:gd name="T56" fmla="*/ 1 w 423"/>
                <a:gd name="T57" fmla="*/ 1 h 366"/>
                <a:gd name="T58" fmla="*/ 1 w 423"/>
                <a:gd name="T59" fmla="*/ 1 h 366"/>
                <a:gd name="T60" fmla="*/ 1 w 423"/>
                <a:gd name="T61" fmla="*/ 1 h 366"/>
                <a:gd name="T62" fmla="*/ 1 w 423"/>
                <a:gd name="T63" fmla="*/ 1 h 366"/>
                <a:gd name="T64" fmla="*/ 1 w 423"/>
                <a:gd name="T65" fmla="*/ 1 h 366"/>
                <a:gd name="T66" fmla="*/ 1 w 423"/>
                <a:gd name="T67" fmla="*/ 1 h 366"/>
                <a:gd name="T68" fmla="*/ 1 w 423"/>
                <a:gd name="T69" fmla="*/ 1 h 366"/>
                <a:gd name="T70" fmla="*/ 1 w 423"/>
                <a:gd name="T71" fmla="*/ 1 h 366"/>
                <a:gd name="T72" fmla="*/ 1 w 423"/>
                <a:gd name="T73" fmla="*/ 1 h 366"/>
                <a:gd name="T74" fmla="*/ 1 w 423"/>
                <a:gd name="T75" fmla="*/ 1 h 366"/>
                <a:gd name="T76" fmla="*/ 1 w 423"/>
                <a:gd name="T77" fmla="*/ 1 h 366"/>
                <a:gd name="T78" fmla="*/ 1 w 423"/>
                <a:gd name="T79" fmla="*/ 1 h 366"/>
                <a:gd name="T80" fmla="*/ 1 w 423"/>
                <a:gd name="T81" fmla="*/ 1 h 366"/>
                <a:gd name="T82" fmla="*/ 1 w 423"/>
                <a:gd name="T83" fmla="*/ 1 h 366"/>
                <a:gd name="T84" fmla="*/ 0 w 423"/>
                <a:gd name="T85" fmla="*/ 1 h 366"/>
                <a:gd name="T86" fmla="*/ 0 w 423"/>
                <a:gd name="T87" fmla="*/ 1 h 36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23"/>
                <a:gd name="T133" fmla="*/ 0 h 366"/>
                <a:gd name="T134" fmla="*/ 423 w 423"/>
                <a:gd name="T135" fmla="*/ 366 h 36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23" h="366">
                  <a:moveTo>
                    <a:pt x="0" y="265"/>
                  </a:moveTo>
                  <a:lnTo>
                    <a:pt x="45" y="0"/>
                  </a:lnTo>
                  <a:lnTo>
                    <a:pt x="36" y="36"/>
                  </a:lnTo>
                  <a:lnTo>
                    <a:pt x="30" y="66"/>
                  </a:lnTo>
                  <a:lnTo>
                    <a:pt x="28" y="95"/>
                  </a:lnTo>
                  <a:lnTo>
                    <a:pt x="29" y="120"/>
                  </a:lnTo>
                  <a:lnTo>
                    <a:pt x="31" y="140"/>
                  </a:lnTo>
                  <a:lnTo>
                    <a:pt x="35" y="157"/>
                  </a:lnTo>
                  <a:lnTo>
                    <a:pt x="39" y="171"/>
                  </a:lnTo>
                  <a:lnTo>
                    <a:pt x="44" y="181"/>
                  </a:lnTo>
                  <a:lnTo>
                    <a:pt x="47" y="187"/>
                  </a:lnTo>
                  <a:lnTo>
                    <a:pt x="48" y="188"/>
                  </a:lnTo>
                  <a:lnTo>
                    <a:pt x="57" y="182"/>
                  </a:lnTo>
                  <a:lnTo>
                    <a:pt x="67" y="170"/>
                  </a:lnTo>
                  <a:lnTo>
                    <a:pt x="74" y="154"/>
                  </a:lnTo>
                  <a:lnTo>
                    <a:pt x="80" y="135"/>
                  </a:lnTo>
                  <a:lnTo>
                    <a:pt x="86" y="116"/>
                  </a:lnTo>
                  <a:lnTo>
                    <a:pt x="91" y="96"/>
                  </a:lnTo>
                  <a:lnTo>
                    <a:pt x="94" y="78"/>
                  </a:lnTo>
                  <a:lnTo>
                    <a:pt x="97" y="64"/>
                  </a:lnTo>
                  <a:lnTo>
                    <a:pt x="98" y="55"/>
                  </a:lnTo>
                  <a:lnTo>
                    <a:pt x="98" y="51"/>
                  </a:lnTo>
                  <a:lnTo>
                    <a:pt x="90" y="97"/>
                  </a:lnTo>
                  <a:lnTo>
                    <a:pt x="86" y="133"/>
                  </a:lnTo>
                  <a:lnTo>
                    <a:pt x="86" y="160"/>
                  </a:lnTo>
                  <a:lnTo>
                    <a:pt x="90" y="178"/>
                  </a:lnTo>
                  <a:lnTo>
                    <a:pt x="94" y="190"/>
                  </a:lnTo>
                  <a:lnTo>
                    <a:pt x="101" y="197"/>
                  </a:lnTo>
                  <a:lnTo>
                    <a:pt x="109" y="200"/>
                  </a:lnTo>
                  <a:lnTo>
                    <a:pt x="115" y="200"/>
                  </a:lnTo>
                  <a:lnTo>
                    <a:pt x="118" y="200"/>
                  </a:lnTo>
                  <a:lnTo>
                    <a:pt x="121" y="198"/>
                  </a:lnTo>
                  <a:lnTo>
                    <a:pt x="130" y="192"/>
                  </a:lnTo>
                  <a:lnTo>
                    <a:pt x="142" y="183"/>
                  </a:lnTo>
                  <a:lnTo>
                    <a:pt x="153" y="169"/>
                  </a:lnTo>
                  <a:lnTo>
                    <a:pt x="163" y="153"/>
                  </a:lnTo>
                  <a:lnTo>
                    <a:pt x="174" y="137"/>
                  </a:lnTo>
                  <a:lnTo>
                    <a:pt x="182" y="121"/>
                  </a:lnTo>
                  <a:lnTo>
                    <a:pt x="191" y="106"/>
                  </a:lnTo>
                  <a:lnTo>
                    <a:pt x="197" y="94"/>
                  </a:lnTo>
                  <a:lnTo>
                    <a:pt x="200" y="86"/>
                  </a:lnTo>
                  <a:lnTo>
                    <a:pt x="203" y="83"/>
                  </a:lnTo>
                  <a:lnTo>
                    <a:pt x="168" y="159"/>
                  </a:lnTo>
                  <a:lnTo>
                    <a:pt x="160" y="181"/>
                  </a:lnTo>
                  <a:lnTo>
                    <a:pt x="157" y="196"/>
                  </a:lnTo>
                  <a:lnTo>
                    <a:pt x="160" y="207"/>
                  </a:lnTo>
                  <a:lnTo>
                    <a:pt x="166" y="213"/>
                  </a:lnTo>
                  <a:lnTo>
                    <a:pt x="174" y="215"/>
                  </a:lnTo>
                  <a:lnTo>
                    <a:pt x="184" y="215"/>
                  </a:lnTo>
                  <a:lnTo>
                    <a:pt x="194" y="213"/>
                  </a:lnTo>
                  <a:lnTo>
                    <a:pt x="203" y="210"/>
                  </a:lnTo>
                  <a:lnTo>
                    <a:pt x="209" y="208"/>
                  </a:lnTo>
                  <a:lnTo>
                    <a:pt x="211" y="208"/>
                  </a:lnTo>
                  <a:lnTo>
                    <a:pt x="423" y="38"/>
                  </a:lnTo>
                  <a:lnTo>
                    <a:pt x="219" y="221"/>
                  </a:lnTo>
                  <a:lnTo>
                    <a:pt x="222" y="234"/>
                  </a:lnTo>
                  <a:lnTo>
                    <a:pt x="233" y="239"/>
                  </a:lnTo>
                  <a:lnTo>
                    <a:pt x="249" y="238"/>
                  </a:lnTo>
                  <a:lnTo>
                    <a:pt x="269" y="231"/>
                  </a:lnTo>
                  <a:lnTo>
                    <a:pt x="293" y="221"/>
                  </a:lnTo>
                  <a:lnTo>
                    <a:pt x="316" y="209"/>
                  </a:lnTo>
                  <a:lnTo>
                    <a:pt x="337" y="197"/>
                  </a:lnTo>
                  <a:lnTo>
                    <a:pt x="355" y="187"/>
                  </a:lnTo>
                  <a:lnTo>
                    <a:pt x="367" y="179"/>
                  </a:lnTo>
                  <a:lnTo>
                    <a:pt x="372" y="177"/>
                  </a:lnTo>
                  <a:lnTo>
                    <a:pt x="88" y="359"/>
                  </a:lnTo>
                  <a:lnTo>
                    <a:pt x="87" y="360"/>
                  </a:lnTo>
                  <a:lnTo>
                    <a:pt x="84" y="361"/>
                  </a:lnTo>
                  <a:lnTo>
                    <a:pt x="79" y="364"/>
                  </a:lnTo>
                  <a:lnTo>
                    <a:pt x="73" y="365"/>
                  </a:lnTo>
                  <a:lnTo>
                    <a:pt x="67" y="366"/>
                  </a:lnTo>
                  <a:lnTo>
                    <a:pt x="60" y="365"/>
                  </a:lnTo>
                  <a:lnTo>
                    <a:pt x="54" y="361"/>
                  </a:lnTo>
                  <a:lnTo>
                    <a:pt x="49" y="354"/>
                  </a:lnTo>
                  <a:lnTo>
                    <a:pt x="45" y="345"/>
                  </a:lnTo>
                  <a:lnTo>
                    <a:pt x="43" y="329"/>
                  </a:lnTo>
                  <a:lnTo>
                    <a:pt x="43" y="327"/>
                  </a:lnTo>
                  <a:lnTo>
                    <a:pt x="42" y="323"/>
                  </a:lnTo>
                  <a:lnTo>
                    <a:pt x="41" y="316"/>
                  </a:lnTo>
                  <a:lnTo>
                    <a:pt x="38" y="309"/>
                  </a:lnTo>
                  <a:lnTo>
                    <a:pt x="36" y="301"/>
                  </a:lnTo>
                  <a:lnTo>
                    <a:pt x="31" y="291"/>
                  </a:lnTo>
                  <a:lnTo>
                    <a:pt x="25" y="283"/>
                  </a:lnTo>
                  <a:lnTo>
                    <a:pt x="19" y="276"/>
                  </a:lnTo>
                  <a:lnTo>
                    <a:pt x="11" y="270"/>
                  </a:lnTo>
                  <a:lnTo>
                    <a:pt x="0" y="266"/>
                  </a:lnTo>
                  <a:lnTo>
                    <a:pt x="0" y="265"/>
                  </a:lnTo>
                  <a:close/>
                </a:path>
              </a:pathLst>
            </a:custGeom>
            <a:solidFill>
              <a:srgbClr val="FFFCF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96" name="Freeform 93"/>
            <p:cNvSpPr>
              <a:spLocks/>
            </p:cNvSpPr>
            <p:nvPr/>
          </p:nvSpPr>
          <p:spPr bwMode="auto">
            <a:xfrm rot="2163528">
              <a:off x="4115" y="2104"/>
              <a:ext cx="237" cy="202"/>
            </a:xfrm>
            <a:custGeom>
              <a:avLst/>
              <a:gdLst>
                <a:gd name="T0" fmla="*/ 1 w 417"/>
                <a:gd name="T1" fmla="*/ 0 h 360"/>
                <a:gd name="T2" fmla="*/ 1 w 417"/>
                <a:gd name="T3" fmla="*/ 1 h 360"/>
                <a:gd name="T4" fmla="*/ 1 w 417"/>
                <a:gd name="T5" fmla="*/ 1 h 360"/>
                <a:gd name="T6" fmla="*/ 1 w 417"/>
                <a:gd name="T7" fmla="*/ 1 h 360"/>
                <a:gd name="T8" fmla="*/ 1 w 417"/>
                <a:gd name="T9" fmla="*/ 1 h 360"/>
                <a:gd name="T10" fmla="*/ 1 w 417"/>
                <a:gd name="T11" fmla="*/ 1 h 360"/>
                <a:gd name="T12" fmla="*/ 1 w 417"/>
                <a:gd name="T13" fmla="*/ 1 h 360"/>
                <a:gd name="T14" fmla="*/ 1 w 417"/>
                <a:gd name="T15" fmla="*/ 1 h 360"/>
                <a:gd name="T16" fmla="*/ 1 w 417"/>
                <a:gd name="T17" fmla="*/ 1 h 360"/>
                <a:gd name="T18" fmla="*/ 1 w 417"/>
                <a:gd name="T19" fmla="*/ 1 h 360"/>
                <a:gd name="T20" fmla="*/ 1 w 417"/>
                <a:gd name="T21" fmla="*/ 1 h 360"/>
                <a:gd name="T22" fmla="*/ 1 w 417"/>
                <a:gd name="T23" fmla="*/ 1 h 360"/>
                <a:gd name="T24" fmla="*/ 1 w 417"/>
                <a:gd name="T25" fmla="*/ 1 h 360"/>
                <a:gd name="T26" fmla="*/ 1 w 417"/>
                <a:gd name="T27" fmla="*/ 1 h 360"/>
                <a:gd name="T28" fmla="*/ 1 w 417"/>
                <a:gd name="T29" fmla="*/ 1 h 360"/>
                <a:gd name="T30" fmla="*/ 1 w 417"/>
                <a:gd name="T31" fmla="*/ 1 h 360"/>
                <a:gd name="T32" fmla="*/ 1 w 417"/>
                <a:gd name="T33" fmla="*/ 1 h 360"/>
                <a:gd name="T34" fmla="*/ 1 w 417"/>
                <a:gd name="T35" fmla="*/ 1 h 360"/>
                <a:gd name="T36" fmla="*/ 1 w 417"/>
                <a:gd name="T37" fmla="*/ 1 h 360"/>
                <a:gd name="T38" fmla="*/ 1 w 417"/>
                <a:gd name="T39" fmla="*/ 1 h 360"/>
                <a:gd name="T40" fmla="*/ 1 w 417"/>
                <a:gd name="T41" fmla="*/ 1 h 360"/>
                <a:gd name="T42" fmla="*/ 1 w 417"/>
                <a:gd name="T43" fmla="*/ 1 h 360"/>
                <a:gd name="T44" fmla="*/ 1 w 417"/>
                <a:gd name="T45" fmla="*/ 1 h 360"/>
                <a:gd name="T46" fmla="*/ 1 w 417"/>
                <a:gd name="T47" fmla="*/ 1 h 360"/>
                <a:gd name="T48" fmla="*/ 1 w 417"/>
                <a:gd name="T49" fmla="*/ 1 h 360"/>
                <a:gd name="T50" fmla="*/ 1 w 417"/>
                <a:gd name="T51" fmla="*/ 1 h 360"/>
                <a:gd name="T52" fmla="*/ 1 w 417"/>
                <a:gd name="T53" fmla="*/ 1 h 360"/>
                <a:gd name="T54" fmla="*/ 1 w 417"/>
                <a:gd name="T55" fmla="*/ 1 h 360"/>
                <a:gd name="T56" fmla="*/ 1 w 417"/>
                <a:gd name="T57" fmla="*/ 1 h 360"/>
                <a:gd name="T58" fmla="*/ 1 w 417"/>
                <a:gd name="T59" fmla="*/ 1 h 360"/>
                <a:gd name="T60" fmla="*/ 1 w 417"/>
                <a:gd name="T61" fmla="*/ 1 h 360"/>
                <a:gd name="T62" fmla="*/ 1 w 417"/>
                <a:gd name="T63" fmla="*/ 1 h 360"/>
                <a:gd name="T64" fmla="*/ 1 w 417"/>
                <a:gd name="T65" fmla="*/ 1 h 360"/>
                <a:gd name="T66" fmla="*/ 1 w 417"/>
                <a:gd name="T67" fmla="*/ 1 h 360"/>
                <a:gd name="T68" fmla="*/ 1 w 417"/>
                <a:gd name="T69" fmla="*/ 1 h 360"/>
                <a:gd name="T70" fmla="*/ 1 w 417"/>
                <a:gd name="T71" fmla="*/ 1 h 360"/>
                <a:gd name="T72" fmla="*/ 1 w 417"/>
                <a:gd name="T73" fmla="*/ 1 h 360"/>
                <a:gd name="T74" fmla="*/ 1 w 417"/>
                <a:gd name="T75" fmla="*/ 1 h 360"/>
                <a:gd name="T76" fmla="*/ 1 w 417"/>
                <a:gd name="T77" fmla="*/ 1 h 360"/>
                <a:gd name="T78" fmla="*/ 1 w 417"/>
                <a:gd name="T79" fmla="*/ 1 h 360"/>
                <a:gd name="T80" fmla="*/ 1 w 417"/>
                <a:gd name="T81" fmla="*/ 1 h 360"/>
                <a:gd name="T82" fmla="*/ 1 w 417"/>
                <a:gd name="T83" fmla="*/ 1 h 360"/>
                <a:gd name="T84" fmla="*/ 0 w 417"/>
                <a:gd name="T85" fmla="*/ 1 h 3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17"/>
                <a:gd name="T130" fmla="*/ 0 h 360"/>
                <a:gd name="T131" fmla="*/ 417 w 417"/>
                <a:gd name="T132" fmla="*/ 360 h 3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17" h="360">
                  <a:moveTo>
                    <a:pt x="0" y="260"/>
                  </a:moveTo>
                  <a:lnTo>
                    <a:pt x="44" y="0"/>
                  </a:lnTo>
                  <a:lnTo>
                    <a:pt x="35" y="34"/>
                  </a:lnTo>
                  <a:lnTo>
                    <a:pt x="29" y="65"/>
                  </a:lnTo>
                  <a:lnTo>
                    <a:pt x="27" y="92"/>
                  </a:lnTo>
                  <a:lnTo>
                    <a:pt x="28" y="117"/>
                  </a:lnTo>
                  <a:lnTo>
                    <a:pt x="30" y="138"/>
                  </a:lnTo>
                  <a:lnTo>
                    <a:pt x="34" y="154"/>
                  </a:lnTo>
                  <a:lnTo>
                    <a:pt x="38" y="168"/>
                  </a:lnTo>
                  <a:lnTo>
                    <a:pt x="43" y="178"/>
                  </a:lnTo>
                  <a:lnTo>
                    <a:pt x="46" y="183"/>
                  </a:lnTo>
                  <a:lnTo>
                    <a:pt x="47" y="185"/>
                  </a:lnTo>
                  <a:lnTo>
                    <a:pt x="56" y="179"/>
                  </a:lnTo>
                  <a:lnTo>
                    <a:pt x="65" y="167"/>
                  </a:lnTo>
                  <a:lnTo>
                    <a:pt x="73" y="152"/>
                  </a:lnTo>
                  <a:lnTo>
                    <a:pt x="79" y="133"/>
                  </a:lnTo>
                  <a:lnTo>
                    <a:pt x="85" y="114"/>
                  </a:lnTo>
                  <a:lnTo>
                    <a:pt x="89" y="95"/>
                  </a:lnTo>
                  <a:lnTo>
                    <a:pt x="92" y="77"/>
                  </a:lnTo>
                  <a:lnTo>
                    <a:pt x="94" y="63"/>
                  </a:lnTo>
                  <a:lnTo>
                    <a:pt x="96" y="53"/>
                  </a:lnTo>
                  <a:lnTo>
                    <a:pt x="97" y="50"/>
                  </a:lnTo>
                  <a:lnTo>
                    <a:pt x="89" y="96"/>
                  </a:lnTo>
                  <a:lnTo>
                    <a:pt x="85" y="130"/>
                  </a:lnTo>
                  <a:lnTo>
                    <a:pt x="85" y="157"/>
                  </a:lnTo>
                  <a:lnTo>
                    <a:pt x="87" y="176"/>
                  </a:lnTo>
                  <a:lnTo>
                    <a:pt x="93" y="187"/>
                  </a:lnTo>
                  <a:lnTo>
                    <a:pt x="99" y="193"/>
                  </a:lnTo>
                  <a:lnTo>
                    <a:pt x="106" y="197"/>
                  </a:lnTo>
                  <a:lnTo>
                    <a:pt x="112" y="197"/>
                  </a:lnTo>
                  <a:lnTo>
                    <a:pt x="117" y="196"/>
                  </a:lnTo>
                  <a:lnTo>
                    <a:pt x="118" y="196"/>
                  </a:lnTo>
                  <a:lnTo>
                    <a:pt x="129" y="190"/>
                  </a:lnTo>
                  <a:lnTo>
                    <a:pt x="140" y="180"/>
                  </a:lnTo>
                  <a:lnTo>
                    <a:pt x="151" y="166"/>
                  </a:lnTo>
                  <a:lnTo>
                    <a:pt x="161" y="151"/>
                  </a:lnTo>
                  <a:lnTo>
                    <a:pt x="172" y="134"/>
                  </a:lnTo>
                  <a:lnTo>
                    <a:pt x="180" y="119"/>
                  </a:lnTo>
                  <a:lnTo>
                    <a:pt x="189" y="104"/>
                  </a:lnTo>
                  <a:lnTo>
                    <a:pt x="195" y="92"/>
                  </a:lnTo>
                  <a:lnTo>
                    <a:pt x="198" y="84"/>
                  </a:lnTo>
                  <a:lnTo>
                    <a:pt x="199" y="81"/>
                  </a:lnTo>
                  <a:lnTo>
                    <a:pt x="166" y="157"/>
                  </a:lnTo>
                  <a:lnTo>
                    <a:pt x="158" y="178"/>
                  </a:lnTo>
                  <a:lnTo>
                    <a:pt x="155" y="193"/>
                  </a:lnTo>
                  <a:lnTo>
                    <a:pt x="158" y="204"/>
                  </a:lnTo>
                  <a:lnTo>
                    <a:pt x="164" y="209"/>
                  </a:lnTo>
                  <a:lnTo>
                    <a:pt x="172" y="211"/>
                  </a:lnTo>
                  <a:lnTo>
                    <a:pt x="181" y="211"/>
                  </a:lnTo>
                  <a:lnTo>
                    <a:pt x="191" y="210"/>
                  </a:lnTo>
                  <a:lnTo>
                    <a:pt x="199" y="208"/>
                  </a:lnTo>
                  <a:lnTo>
                    <a:pt x="207" y="205"/>
                  </a:lnTo>
                  <a:lnTo>
                    <a:pt x="208" y="204"/>
                  </a:lnTo>
                  <a:lnTo>
                    <a:pt x="417" y="37"/>
                  </a:lnTo>
                  <a:lnTo>
                    <a:pt x="216" y="217"/>
                  </a:lnTo>
                  <a:lnTo>
                    <a:pt x="218" y="230"/>
                  </a:lnTo>
                  <a:lnTo>
                    <a:pt x="229" y="235"/>
                  </a:lnTo>
                  <a:lnTo>
                    <a:pt x="246" y="234"/>
                  </a:lnTo>
                  <a:lnTo>
                    <a:pt x="266" y="228"/>
                  </a:lnTo>
                  <a:lnTo>
                    <a:pt x="289" y="217"/>
                  </a:lnTo>
                  <a:lnTo>
                    <a:pt x="311" y="207"/>
                  </a:lnTo>
                  <a:lnTo>
                    <a:pt x="333" y="195"/>
                  </a:lnTo>
                  <a:lnTo>
                    <a:pt x="351" y="184"/>
                  </a:lnTo>
                  <a:lnTo>
                    <a:pt x="363" y="177"/>
                  </a:lnTo>
                  <a:lnTo>
                    <a:pt x="367" y="173"/>
                  </a:lnTo>
                  <a:lnTo>
                    <a:pt x="87" y="353"/>
                  </a:lnTo>
                  <a:lnTo>
                    <a:pt x="86" y="354"/>
                  </a:lnTo>
                  <a:lnTo>
                    <a:pt x="83" y="355"/>
                  </a:lnTo>
                  <a:lnTo>
                    <a:pt x="78" y="357"/>
                  </a:lnTo>
                  <a:lnTo>
                    <a:pt x="72" y="359"/>
                  </a:lnTo>
                  <a:lnTo>
                    <a:pt x="66" y="360"/>
                  </a:lnTo>
                  <a:lnTo>
                    <a:pt x="60" y="359"/>
                  </a:lnTo>
                  <a:lnTo>
                    <a:pt x="54" y="355"/>
                  </a:lnTo>
                  <a:lnTo>
                    <a:pt x="49" y="349"/>
                  </a:lnTo>
                  <a:lnTo>
                    <a:pt x="46" y="338"/>
                  </a:lnTo>
                  <a:lnTo>
                    <a:pt x="43" y="323"/>
                  </a:lnTo>
                  <a:lnTo>
                    <a:pt x="43" y="322"/>
                  </a:lnTo>
                  <a:lnTo>
                    <a:pt x="43" y="317"/>
                  </a:lnTo>
                  <a:lnTo>
                    <a:pt x="41" y="311"/>
                  </a:lnTo>
                  <a:lnTo>
                    <a:pt x="38" y="303"/>
                  </a:lnTo>
                  <a:lnTo>
                    <a:pt x="36" y="294"/>
                  </a:lnTo>
                  <a:lnTo>
                    <a:pt x="31" y="285"/>
                  </a:lnTo>
                  <a:lnTo>
                    <a:pt x="25" y="277"/>
                  </a:lnTo>
                  <a:lnTo>
                    <a:pt x="19" y="270"/>
                  </a:lnTo>
                  <a:lnTo>
                    <a:pt x="11" y="264"/>
                  </a:lnTo>
                  <a:lnTo>
                    <a:pt x="0" y="2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97" name="Freeform 94"/>
            <p:cNvSpPr>
              <a:spLocks/>
            </p:cNvSpPr>
            <p:nvPr/>
          </p:nvSpPr>
          <p:spPr bwMode="auto">
            <a:xfrm rot="2163528">
              <a:off x="4656" y="1862"/>
              <a:ext cx="314" cy="261"/>
            </a:xfrm>
            <a:custGeom>
              <a:avLst/>
              <a:gdLst>
                <a:gd name="T0" fmla="*/ 1 w 557"/>
                <a:gd name="T1" fmla="*/ 1 h 462"/>
                <a:gd name="T2" fmla="*/ 1 w 557"/>
                <a:gd name="T3" fmla="*/ 1 h 462"/>
                <a:gd name="T4" fmla="*/ 1 w 557"/>
                <a:gd name="T5" fmla="*/ 1 h 462"/>
                <a:gd name="T6" fmla="*/ 1 w 557"/>
                <a:gd name="T7" fmla="*/ 1 h 462"/>
                <a:gd name="T8" fmla="*/ 1 w 557"/>
                <a:gd name="T9" fmla="*/ 1 h 462"/>
                <a:gd name="T10" fmla="*/ 1 w 557"/>
                <a:gd name="T11" fmla="*/ 1 h 462"/>
                <a:gd name="T12" fmla="*/ 1 w 557"/>
                <a:gd name="T13" fmla="*/ 1 h 462"/>
                <a:gd name="T14" fmla="*/ 1 w 557"/>
                <a:gd name="T15" fmla="*/ 1 h 462"/>
                <a:gd name="T16" fmla="*/ 1 w 557"/>
                <a:gd name="T17" fmla="*/ 1 h 462"/>
                <a:gd name="T18" fmla="*/ 1 w 557"/>
                <a:gd name="T19" fmla="*/ 1 h 462"/>
                <a:gd name="T20" fmla="*/ 1 w 557"/>
                <a:gd name="T21" fmla="*/ 1 h 462"/>
                <a:gd name="T22" fmla="*/ 1 w 557"/>
                <a:gd name="T23" fmla="*/ 1 h 462"/>
                <a:gd name="T24" fmla="*/ 1 w 557"/>
                <a:gd name="T25" fmla="*/ 1 h 462"/>
                <a:gd name="T26" fmla="*/ 1 w 557"/>
                <a:gd name="T27" fmla="*/ 1 h 462"/>
                <a:gd name="T28" fmla="*/ 1 w 557"/>
                <a:gd name="T29" fmla="*/ 1 h 462"/>
                <a:gd name="T30" fmla="*/ 1 w 557"/>
                <a:gd name="T31" fmla="*/ 1 h 462"/>
                <a:gd name="T32" fmla="*/ 1 w 557"/>
                <a:gd name="T33" fmla="*/ 1 h 462"/>
                <a:gd name="T34" fmla="*/ 1 w 557"/>
                <a:gd name="T35" fmla="*/ 1 h 462"/>
                <a:gd name="T36" fmla="*/ 1 w 557"/>
                <a:gd name="T37" fmla="*/ 1 h 462"/>
                <a:gd name="T38" fmla="*/ 1 w 557"/>
                <a:gd name="T39" fmla="*/ 1 h 462"/>
                <a:gd name="T40" fmla="*/ 1 w 557"/>
                <a:gd name="T41" fmla="*/ 1 h 462"/>
                <a:gd name="T42" fmla="*/ 1 w 557"/>
                <a:gd name="T43" fmla="*/ 1 h 462"/>
                <a:gd name="T44" fmla="*/ 1 w 557"/>
                <a:gd name="T45" fmla="*/ 1 h 462"/>
                <a:gd name="T46" fmla="*/ 1 w 557"/>
                <a:gd name="T47" fmla="*/ 1 h 462"/>
                <a:gd name="T48" fmla="*/ 1 w 557"/>
                <a:gd name="T49" fmla="*/ 1 h 462"/>
                <a:gd name="T50" fmla="*/ 1 w 557"/>
                <a:gd name="T51" fmla="*/ 1 h 462"/>
                <a:gd name="T52" fmla="*/ 0 w 557"/>
                <a:gd name="T53" fmla="*/ 1 h 462"/>
                <a:gd name="T54" fmla="*/ 1 w 557"/>
                <a:gd name="T55" fmla="*/ 1 h 462"/>
                <a:gd name="T56" fmla="*/ 1 w 557"/>
                <a:gd name="T57" fmla="*/ 1 h 462"/>
                <a:gd name="T58" fmla="*/ 1 w 557"/>
                <a:gd name="T59" fmla="*/ 1 h 462"/>
                <a:gd name="T60" fmla="*/ 1 w 557"/>
                <a:gd name="T61" fmla="*/ 1 h 462"/>
                <a:gd name="T62" fmla="*/ 1 w 557"/>
                <a:gd name="T63" fmla="*/ 1 h 462"/>
                <a:gd name="T64" fmla="*/ 1 w 557"/>
                <a:gd name="T65" fmla="*/ 1 h 462"/>
                <a:gd name="T66" fmla="*/ 1 w 557"/>
                <a:gd name="T67" fmla="*/ 1 h 462"/>
                <a:gd name="T68" fmla="*/ 1 w 557"/>
                <a:gd name="T69" fmla="*/ 0 h 462"/>
                <a:gd name="T70" fmla="*/ 1 w 557"/>
                <a:gd name="T71" fmla="*/ 1 h 462"/>
                <a:gd name="T72" fmla="*/ 1 w 557"/>
                <a:gd name="T73" fmla="*/ 1 h 462"/>
                <a:gd name="T74" fmla="*/ 1 w 557"/>
                <a:gd name="T75" fmla="*/ 1 h 462"/>
                <a:gd name="T76" fmla="*/ 1 w 557"/>
                <a:gd name="T77" fmla="*/ 1 h 462"/>
                <a:gd name="T78" fmla="*/ 1 w 557"/>
                <a:gd name="T79" fmla="*/ 1 h 462"/>
                <a:gd name="T80" fmla="*/ 1 w 557"/>
                <a:gd name="T81" fmla="*/ 1 h 462"/>
                <a:gd name="T82" fmla="*/ 1 w 557"/>
                <a:gd name="T83" fmla="*/ 1 h 462"/>
                <a:gd name="T84" fmla="*/ 1 w 557"/>
                <a:gd name="T85" fmla="*/ 1 h 462"/>
                <a:gd name="T86" fmla="*/ 1 w 557"/>
                <a:gd name="T87" fmla="*/ 1 h 4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57"/>
                <a:gd name="T133" fmla="*/ 0 h 462"/>
                <a:gd name="T134" fmla="*/ 557 w 557"/>
                <a:gd name="T135" fmla="*/ 462 h 4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57" h="462">
                  <a:moveTo>
                    <a:pt x="556" y="119"/>
                  </a:moveTo>
                  <a:lnTo>
                    <a:pt x="443" y="462"/>
                  </a:lnTo>
                  <a:lnTo>
                    <a:pt x="460" y="422"/>
                  </a:lnTo>
                  <a:lnTo>
                    <a:pt x="472" y="385"/>
                  </a:lnTo>
                  <a:lnTo>
                    <a:pt x="478" y="352"/>
                  </a:lnTo>
                  <a:lnTo>
                    <a:pt x="480" y="323"/>
                  </a:lnTo>
                  <a:lnTo>
                    <a:pt x="480" y="298"/>
                  </a:lnTo>
                  <a:lnTo>
                    <a:pt x="478" y="277"/>
                  </a:lnTo>
                  <a:lnTo>
                    <a:pt x="474" y="260"/>
                  </a:lnTo>
                  <a:lnTo>
                    <a:pt x="470" y="248"/>
                  </a:lnTo>
                  <a:lnTo>
                    <a:pt x="467" y="241"/>
                  </a:lnTo>
                  <a:lnTo>
                    <a:pt x="466" y="239"/>
                  </a:lnTo>
                  <a:lnTo>
                    <a:pt x="454" y="245"/>
                  </a:lnTo>
                  <a:lnTo>
                    <a:pt x="442" y="258"/>
                  </a:lnTo>
                  <a:lnTo>
                    <a:pt x="431" y="276"/>
                  </a:lnTo>
                  <a:lnTo>
                    <a:pt x="420" y="297"/>
                  </a:lnTo>
                  <a:lnTo>
                    <a:pt x="411" y="320"/>
                  </a:lnTo>
                  <a:lnTo>
                    <a:pt x="404" y="342"/>
                  </a:lnTo>
                  <a:lnTo>
                    <a:pt x="397" y="363"/>
                  </a:lnTo>
                  <a:lnTo>
                    <a:pt x="392" y="379"/>
                  </a:lnTo>
                  <a:lnTo>
                    <a:pt x="389" y="391"/>
                  </a:lnTo>
                  <a:lnTo>
                    <a:pt x="388" y="395"/>
                  </a:lnTo>
                  <a:lnTo>
                    <a:pt x="405" y="341"/>
                  </a:lnTo>
                  <a:lnTo>
                    <a:pt x="414" y="298"/>
                  </a:lnTo>
                  <a:lnTo>
                    <a:pt x="417" y="267"/>
                  </a:lnTo>
                  <a:lnTo>
                    <a:pt x="416" y="245"/>
                  </a:lnTo>
                  <a:lnTo>
                    <a:pt x="411" y="229"/>
                  </a:lnTo>
                  <a:lnTo>
                    <a:pt x="404" y="221"/>
                  </a:lnTo>
                  <a:lnTo>
                    <a:pt x="397" y="216"/>
                  </a:lnTo>
                  <a:lnTo>
                    <a:pt x="389" y="215"/>
                  </a:lnTo>
                  <a:lnTo>
                    <a:pt x="385" y="215"/>
                  </a:lnTo>
                  <a:lnTo>
                    <a:pt x="382" y="216"/>
                  </a:lnTo>
                  <a:lnTo>
                    <a:pt x="369" y="221"/>
                  </a:lnTo>
                  <a:lnTo>
                    <a:pt x="355" y="232"/>
                  </a:lnTo>
                  <a:lnTo>
                    <a:pt x="339" y="247"/>
                  </a:lnTo>
                  <a:lnTo>
                    <a:pt x="324" y="264"/>
                  </a:lnTo>
                  <a:lnTo>
                    <a:pt x="310" y="282"/>
                  </a:lnTo>
                  <a:lnTo>
                    <a:pt x="296" y="301"/>
                  </a:lnTo>
                  <a:lnTo>
                    <a:pt x="286" y="316"/>
                  </a:lnTo>
                  <a:lnTo>
                    <a:pt x="276" y="330"/>
                  </a:lnTo>
                  <a:lnTo>
                    <a:pt x="270" y="339"/>
                  </a:lnTo>
                  <a:lnTo>
                    <a:pt x="269" y="342"/>
                  </a:lnTo>
                  <a:lnTo>
                    <a:pt x="319" y="257"/>
                  </a:lnTo>
                  <a:lnTo>
                    <a:pt x="332" y="232"/>
                  </a:lnTo>
                  <a:lnTo>
                    <a:pt x="338" y="214"/>
                  </a:lnTo>
                  <a:lnTo>
                    <a:pt x="337" y="201"/>
                  </a:lnTo>
                  <a:lnTo>
                    <a:pt x="330" y="194"/>
                  </a:lnTo>
                  <a:lnTo>
                    <a:pt x="320" y="189"/>
                  </a:lnTo>
                  <a:lnTo>
                    <a:pt x="308" y="188"/>
                  </a:lnTo>
                  <a:lnTo>
                    <a:pt x="296" y="189"/>
                  </a:lnTo>
                  <a:lnTo>
                    <a:pt x="286" y="191"/>
                  </a:lnTo>
                  <a:lnTo>
                    <a:pt x="279" y="193"/>
                  </a:lnTo>
                  <a:lnTo>
                    <a:pt x="275" y="194"/>
                  </a:lnTo>
                  <a:lnTo>
                    <a:pt x="0" y="366"/>
                  </a:lnTo>
                  <a:lnTo>
                    <a:pt x="267" y="177"/>
                  </a:lnTo>
                  <a:lnTo>
                    <a:pt x="265" y="160"/>
                  </a:lnTo>
                  <a:lnTo>
                    <a:pt x="254" y="153"/>
                  </a:lnTo>
                  <a:lnTo>
                    <a:pt x="232" y="152"/>
                  </a:lnTo>
                  <a:lnTo>
                    <a:pt x="206" y="157"/>
                  </a:lnTo>
                  <a:lnTo>
                    <a:pt x="176" y="165"/>
                  </a:lnTo>
                  <a:lnTo>
                    <a:pt x="146" y="176"/>
                  </a:lnTo>
                  <a:lnTo>
                    <a:pt x="119" y="188"/>
                  </a:lnTo>
                  <a:lnTo>
                    <a:pt x="95" y="197"/>
                  </a:lnTo>
                  <a:lnTo>
                    <a:pt x="80" y="204"/>
                  </a:lnTo>
                  <a:lnTo>
                    <a:pt x="74" y="207"/>
                  </a:lnTo>
                  <a:lnTo>
                    <a:pt x="451" y="6"/>
                  </a:lnTo>
                  <a:lnTo>
                    <a:pt x="454" y="5"/>
                  </a:lnTo>
                  <a:lnTo>
                    <a:pt x="460" y="4"/>
                  </a:lnTo>
                  <a:lnTo>
                    <a:pt x="468" y="1"/>
                  </a:lnTo>
                  <a:lnTo>
                    <a:pt x="479" y="0"/>
                  </a:lnTo>
                  <a:lnTo>
                    <a:pt x="490" y="1"/>
                  </a:lnTo>
                  <a:lnTo>
                    <a:pt x="501" y="4"/>
                  </a:lnTo>
                  <a:lnTo>
                    <a:pt x="511" y="8"/>
                  </a:lnTo>
                  <a:lnTo>
                    <a:pt x="519" y="17"/>
                  </a:lnTo>
                  <a:lnTo>
                    <a:pt x="524" y="31"/>
                  </a:lnTo>
                  <a:lnTo>
                    <a:pt x="525" y="49"/>
                  </a:lnTo>
                  <a:lnTo>
                    <a:pt x="524" y="50"/>
                  </a:lnTo>
                  <a:lnTo>
                    <a:pt x="524" y="55"/>
                  </a:lnTo>
                  <a:lnTo>
                    <a:pt x="524" y="62"/>
                  </a:lnTo>
                  <a:lnTo>
                    <a:pt x="524" y="70"/>
                  </a:lnTo>
                  <a:lnTo>
                    <a:pt x="525" y="80"/>
                  </a:lnTo>
                  <a:lnTo>
                    <a:pt x="528" y="89"/>
                  </a:lnTo>
                  <a:lnTo>
                    <a:pt x="531" y="99"/>
                  </a:lnTo>
                  <a:lnTo>
                    <a:pt x="537" y="107"/>
                  </a:lnTo>
                  <a:lnTo>
                    <a:pt x="547" y="114"/>
                  </a:lnTo>
                  <a:lnTo>
                    <a:pt x="557" y="120"/>
                  </a:lnTo>
                  <a:lnTo>
                    <a:pt x="556" y="119"/>
                  </a:lnTo>
                  <a:close/>
                </a:path>
              </a:pathLst>
            </a:custGeom>
            <a:solidFill>
              <a:srgbClr val="FFC2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98" name="Freeform 95"/>
            <p:cNvSpPr>
              <a:spLocks/>
            </p:cNvSpPr>
            <p:nvPr/>
          </p:nvSpPr>
          <p:spPr bwMode="auto">
            <a:xfrm rot="2163528">
              <a:off x="4656" y="1861"/>
              <a:ext cx="308" cy="259"/>
            </a:xfrm>
            <a:custGeom>
              <a:avLst/>
              <a:gdLst>
                <a:gd name="T0" fmla="*/ 1 w 551"/>
                <a:gd name="T1" fmla="*/ 1 h 458"/>
                <a:gd name="T2" fmla="*/ 1 w 551"/>
                <a:gd name="T3" fmla="*/ 1 h 458"/>
                <a:gd name="T4" fmla="*/ 1 w 551"/>
                <a:gd name="T5" fmla="*/ 1 h 458"/>
                <a:gd name="T6" fmla="*/ 1 w 551"/>
                <a:gd name="T7" fmla="*/ 1 h 458"/>
                <a:gd name="T8" fmla="*/ 1 w 551"/>
                <a:gd name="T9" fmla="*/ 1 h 458"/>
                <a:gd name="T10" fmla="*/ 1 w 551"/>
                <a:gd name="T11" fmla="*/ 1 h 458"/>
                <a:gd name="T12" fmla="*/ 1 w 551"/>
                <a:gd name="T13" fmla="*/ 1 h 458"/>
                <a:gd name="T14" fmla="*/ 1 w 551"/>
                <a:gd name="T15" fmla="*/ 1 h 458"/>
                <a:gd name="T16" fmla="*/ 1 w 551"/>
                <a:gd name="T17" fmla="*/ 1 h 458"/>
                <a:gd name="T18" fmla="*/ 1 w 551"/>
                <a:gd name="T19" fmla="*/ 1 h 458"/>
                <a:gd name="T20" fmla="*/ 1 w 551"/>
                <a:gd name="T21" fmla="*/ 1 h 458"/>
                <a:gd name="T22" fmla="*/ 1 w 551"/>
                <a:gd name="T23" fmla="*/ 1 h 458"/>
                <a:gd name="T24" fmla="*/ 1 w 551"/>
                <a:gd name="T25" fmla="*/ 1 h 458"/>
                <a:gd name="T26" fmla="*/ 1 w 551"/>
                <a:gd name="T27" fmla="*/ 1 h 458"/>
                <a:gd name="T28" fmla="*/ 1 w 551"/>
                <a:gd name="T29" fmla="*/ 1 h 458"/>
                <a:gd name="T30" fmla="*/ 1 w 551"/>
                <a:gd name="T31" fmla="*/ 1 h 458"/>
                <a:gd name="T32" fmla="*/ 1 w 551"/>
                <a:gd name="T33" fmla="*/ 1 h 458"/>
                <a:gd name="T34" fmla="*/ 1 w 551"/>
                <a:gd name="T35" fmla="*/ 1 h 458"/>
                <a:gd name="T36" fmla="*/ 1 w 551"/>
                <a:gd name="T37" fmla="*/ 1 h 458"/>
                <a:gd name="T38" fmla="*/ 1 w 551"/>
                <a:gd name="T39" fmla="*/ 1 h 458"/>
                <a:gd name="T40" fmla="*/ 1 w 551"/>
                <a:gd name="T41" fmla="*/ 1 h 458"/>
                <a:gd name="T42" fmla="*/ 1 w 551"/>
                <a:gd name="T43" fmla="*/ 1 h 458"/>
                <a:gd name="T44" fmla="*/ 1 w 551"/>
                <a:gd name="T45" fmla="*/ 1 h 458"/>
                <a:gd name="T46" fmla="*/ 1 w 551"/>
                <a:gd name="T47" fmla="*/ 1 h 458"/>
                <a:gd name="T48" fmla="*/ 1 w 551"/>
                <a:gd name="T49" fmla="*/ 1 h 458"/>
                <a:gd name="T50" fmla="*/ 1 w 551"/>
                <a:gd name="T51" fmla="*/ 1 h 458"/>
                <a:gd name="T52" fmla="*/ 0 w 551"/>
                <a:gd name="T53" fmla="*/ 1 h 458"/>
                <a:gd name="T54" fmla="*/ 1 w 551"/>
                <a:gd name="T55" fmla="*/ 1 h 458"/>
                <a:gd name="T56" fmla="*/ 1 w 551"/>
                <a:gd name="T57" fmla="*/ 1 h 458"/>
                <a:gd name="T58" fmla="*/ 1 w 551"/>
                <a:gd name="T59" fmla="*/ 1 h 458"/>
                <a:gd name="T60" fmla="*/ 1 w 551"/>
                <a:gd name="T61" fmla="*/ 1 h 458"/>
                <a:gd name="T62" fmla="*/ 1 w 551"/>
                <a:gd name="T63" fmla="*/ 1 h 458"/>
                <a:gd name="T64" fmla="*/ 1 w 551"/>
                <a:gd name="T65" fmla="*/ 1 h 458"/>
                <a:gd name="T66" fmla="*/ 1 w 551"/>
                <a:gd name="T67" fmla="*/ 1 h 458"/>
                <a:gd name="T68" fmla="*/ 1 w 551"/>
                <a:gd name="T69" fmla="*/ 0 h 458"/>
                <a:gd name="T70" fmla="*/ 1 w 551"/>
                <a:gd name="T71" fmla="*/ 1 h 458"/>
                <a:gd name="T72" fmla="*/ 1 w 551"/>
                <a:gd name="T73" fmla="*/ 1 h 458"/>
                <a:gd name="T74" fmla="*/ 1 w 551"/>
                <a:gd name="T75" fmla="*/ 1 h 458"/>
                <a:gd name="T76" fmla="*/ 1 w 551"/>
                <a:gd name="T77" fmla="*/ 1 h 458"/>
                <a:gd name="T78" fmla="*/ 1 w 551"/>
                <a:gd name="T79" fmla="*/ 1 h 458"/>
                <a:gd name="T80" fmla="*/ 1 w 551"/>
                <a:gd name="T81" fmla="*/ 1 h 458"/>
                <a:gd name="T82" fmla="*/ 1 w 551"/>
                <a:gd name="T83" fmla="*/ 1 h 458"/>
                <a:gd name="T84" fmla="*/ 1 w 551"/>
                <a:gd name="T85" fmla="*/ 1 h 458"/>
                <a:gd name="T86" fmla="*/ 1 w 551"/>
                <a:gd name="T87" fmla="*/ 1 h 4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51"/>
                <a:gd name="T133" fmla="*/ 0 h 458"/>
                <a:gd name="T134" fmla="*/ 551 w 551"/>
                <a:gd name="T135" fmla="*/ 458 h 45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51" h="458">
                  <a:moveTo>
                    <a:pt x="550" y="119"/>
                  </a:moveTo>
                  <a:lnTo>
                    <a:pt x="438" y="458"/>
                  </a:lnTo>
                  <a:lnTo>
                    <a:pt x="456" y="417"/>
                  </a:lnTo>
                  <a:lnTo>
                    <a:pt x="467" y="382"/>
                  </a:lnTo>
                  <a:lnTo>
                    <a:pt x="473" y="348"/>
                  </a:lnTo>
                  <a:lnTo>
                    <a:pt x="476" y="320"/>
                  </a:lnTo>
                  <a:lnTo>
                    <a:pt x="475" y="295"/>
                  </a:lnTo>
                  <a:lnTo>
                    <a:pt x="473" y="274"/>
                  </a:lnTo>
                  <a:lnTo>
                    <a:pt x="469" y="257"/>
                  </a:lnTo>
                  <a:lnTo>
                    <a:pt x="465" y="245"/>
                  </a:lnTo>
                  <a:lnTo>
                    <a:pt x="463" y="238"/>
                  </a:lnTo>
                  <a:lnTo>
                    <a:pt x="462" y="236"/>
                  </a:lnTo>
                  <a:lnTo>
                    <a:pt x="450" y="241"/>
                  </a:lnTo>
                  <a:lnTo>
                    <a:pt x="438" y="255"/>
                  </a:lnTo>
                  <a:lnTo>
                    <a:pt x="426" y="272"/>
                  </a:lnTo>
                  <a:lnTo>
                    <a:pt x="417" y="294"/>
                  </a:lnTo>
                  <a:lnTo>
                    <a:pt x="407" y="316"/>
                  </a:lnTo>
                  <a:lnTo>
                    <a:pt x="400" y="338"/>
                  </a:lnTo>
                  <a:lnTo>
                    <a:pt x="393" y="358"/>
                  </a:lnTo>
                  <a:lnTo>
                    <a:pt x="388" y="375"/>
                  </a:lnTo>
                  <a:lnTo>
                    <a:pt x="384" y="387"/>
                  </a:lnTo>
                  <a:lnTo>
                    <a:pt x="383" y="390"/>
                  </a:lnTo>
                  <a:lnTo>
                    <a:pt x="400" y="337"/>
                  </a:lnTo>
                  <a:lnTo>
                    <a:pt x="409" y="295"/>
                  </a:lnTo>
                  <a:lnTo>
                    <a:pt x="413" y="264"/>
                  </a:lnTo>
                  <a:lnTo>
                    <a:pt x="412" y="241"/>
                  </a:lnTo>
                  <a:lnTo>
                    <a:pt x="407" y="227"/>
                  </a:lnTo>
                  <a:lnTo>
                    <a:pt x="400" y="218"/>
                  </a:lnTo>
                  <a:lnTo>
                    <a:pt x="393" y="214"/>
                  </a:lnTo>
                  <a:lnTo>
                    <a:pt x="386" y="213"/>
                  </a:lnTo>
                  <a:lnTo>
                    <a:pt x="380" y="213"/>
                  </a:lnTo>
                  <a:lnTo>
                    <a:pt x="378" y="213"/>
                  </a:lnTo>
                  <a:lnTo>
                    <a:pt x="365" y="219"/>
                  </a:lnTo>
                  <a:lnTo>
                    <a:pt x="351" y="230"/>
                  </a:lnTo>
                  <a:lnTo>
                    <a:pt x="336" y="244"/>
                  </a:lnTo>
                  <a:lnTo>
                    <a:pt x="321" y="261"/>
                  </a:lnTo>
                  <a:lnTo>
                    <a:pt x="307" y="280"/>
                  </a:lnTo>
                  <a:lnTo>
                    <a:pt x="294" y="297"/>
                  </a:lnTo>
                  <a:lnTo>
                    <a:pt x="282" y="313"/>
                  </a:lnTo>
                  <a:lnTo>
                    <a:pt x="274" y="327"/>
                  </a:lnTo>
                  <a:lnTo>
                    <a:pt x="268" y="335"/>
                  </a:lnTo>
                  <a:lnTo>
                    <a:pt x="265" y="339"/>
                  </a:lnTo>
                  <a:lnTo>
                    <a:pt x="315" y="253"/>
                  </a:lnTo>
                  <a:lnTo>
                    <a:pt x="330" y="228"/>
                  </a:lnTo>
                  <a:lnTo>
                    <a:pt x="334" y="211"/>
                  </a:lnTo>
                  <a:lnTo>
                    <a:pt x="333" y="199"/>
                  </a:lnTo>
                  <a:lnTo>
                    <a:pt x="326" y="190"/>
                  </a:lnTo>
                  <a:lnTo>
                    <a:pt x="316" y="187"/>
                  </a:lnTo>
                  <a:lnTo>
                    <a:pt x="305" y="186"/>
                  </a:lnTo>
                  <a:lnTo>
                    <a:pt x="293" y="187"/>
                  </a:lnTo>
                  <a:lnTo>
                    <a:pt x="282" y="188"/>
                  </a:lnTo>
                  <a:lnTo>
                    <a:pt x="275" y="190"/>
                  </a:lnTo>
                  <a:lnTo>
                    <a:pt x="272" y="190"/>
                  </a:lnTo>
                  <a:lnTo>
                    <a:pt x="0" y="363"/>
                  </a:lnTo>
                  <a:lnTo>
                    <a:pt x="264" y="174"/>
                  </a:lnTo>
                  <a:lnTo>
                    <a:pt x="263" y="158"/>
                  </a:lnTo>
                  <a:lnTo>
                    <a:pt x="251" y="151"/>
                  </a:lnTo>
                  <a:lnTo>
                    <a:pt x="230" y="150"/>
                  </a:lnTo>
                  <a:lnTo>
                    <a:pt x="203" y="155"/>
                  </a:lnTo>
                  <a:lnTo>
                    <a:pt x="175" y="163"/>
                  </a:lnTo>
                  <a:lnTo>
                    <a:pt x="145" y="174"/>
                  </a:lnTo>
                  <a:lnTo>
                    <a:pt x="116" y="184"/>
                  </a:lnTo>
                  <a:lnTo>
                    <a:pt x="94" y="195"/>
                  </a:lnTo>
                  <a:lnTo>
                    <a:pt x="78" y="202"/>
                  </a:lnTo>
                  <a:lnTo>
                    <a:pt x="72" y="205"/>
                  </a:lnTo>
                  <a:lnTo>
                    <a:pt x="446" y="6"/>
                  </a:lnTo>
                  <a:lnTo>
                    <a:pt x="449" y="5"/>
                  </a:lnTo>
                  <a:lnTo>
                    <a:pt x="455" y="4"/>
                  </a:lnTo>
                  <a:lnTo>
                    <a:pt x="463" y="1"/>
                  </a:lnTo>
                  <a:lnTo>
                    <a:pt x="473" y="0"/>
                  </a:lnTo>
                  <a:lnTo>
                    <a:pt x="485" y="1"/>
                  </a:lnTo>
                  <a:lnTo>
                    <a:pt x="495" y="3"/>
                  </a:lnTo>
                  <a:lnTo>
                    <a:pt x="505" y="9"/>
                  </a:lnTo>
                  <a:lnTo>
                    <a:pt x="513" y="17"/>
                  </a:lnTo>
                  <a:lnTo>
                    <a:pt x="518" y="30"/>
                  </a:lnTo>
                  <a:lnTo>
                    <a:pt x="518" y="48"/>
                  </a:lnTo>
                  <a:lnTo>
                    <a:pt x="518" y="50"/>
                  </a:lnTo>
                  <a:lnTo>
                    <a:pt x="518" y="55"/>
                  </a:lnTo>
                  <a:lnTo>
                    <a:pt x="518" y="61"/>
                  </a:lnTo>
                  <a:lnTo>
                    <a:pt x="518" y="69"/>
                  </a:lnTo>
                  <a:lnTo>
                    <a:pt x="519" y="79"/>
                  </a:lnTo>
                  <a:lnTo>
                    <a:pt x="521" y="88"/>
                  </a:lnTo>
                  <a:lnTo>
                    <a:pt x="525" y="98"/>
                  </a:lnTo>
                  <a:lnTo>
                    <a:pt x="531" y="107"/>
                  </a:lnTo>
                  <a:lnTo>
                    <a:pt x="539" y="114"/>
                  </a:lnTo>
                  <a:lnTo>
                    <a:pt x="551" y="119"/>
                  </a:lnTo>
                  <a:lnTo>
                    <a:pt x="550" y="119"/>
                  </a:lnTo>
                  <a:close/>
                </a:path>
              </a:pathLst>
            </a:custGeom>
            <a:solidFill>
              <a:srgbClr val="FFC5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99" name="Freeform 96"/>
            <p:cNvSpPr>
              <a:spLocks/>
            </p:cNvSpPr>
            <p:nvPr/>
          </p:nvSpPr>
          <p:spPr bwMode="auto">
            <a:xfrm rot="2163528">
              <a:off x="4655" y="1861"/>
              <a:ext cx="306" cy="258"/>
            </a:xfrm>
            <a:custGeom>
              <a:avLst/>
              <a:gdLst>
                <a:gd name="T0" fmla="*/ 1 w 547"/>
                <a:gd name="T1" fmla="*/ 1 h 453"/>
                <a:gd name="T2" fmla="*/ 1 w 547"/>
                <a:gd name="T3" fmla="*/ 1 h 453"/>
                <a:gd name="T4" fmla="*/ 1 w 547"/>
                <a:gd name="T5" fmla="*/ 1 h 453"/>
                <a:gd name="T6" fmla="*/ 1 w 547"/>
                <a:gd name="T7" fmla="*/ 1 h 453"/>
                <a:gd name="T8" fmla="*/ 1 w 547"/>
                <a:gd name="T9" fmla="*/ 1 h 453"/>
                <a:gd name="T10" fmla="*/ 1 w 547"/>
                <a:gd name="T11" fmla="*/ 1 h 453"/>
                <a:gd name="T12" fmla="*/ 1 w 547"/>
                <a:gd name="T13" fmla="*/ 1 h 453"/>
                <a:gd name="T14" fmla="*/ 1 w 547"/>
                <a:gd name="T15" fmla="*/ 1 h 453"/>
                <a:gd name="T16" fmla="*/ 1 w 547"/>
                <a:gd name="T17" fmla="*/ 1 h 453"/>
                <a:gd name="T18" fmla="*/ 1 w 547"/>
                <a:gd name="T19" fmla="*/ 1 h 453"/>
                <a:gd name="T20" fmla="*/ 1 w 547"/>
                <a:gd name="T21" fmla="*/ 1 h 453"/>
                <a:gd name="T22" fmla="*/ 1 w 547"/>
                <a:gd name="T23" fmla="*/ 1 h 453"/>
                <a:gd name="T24" fmla="*/ 1 w 547"/>
                <a:gd name="T25" fmla="*/ 1 h 453"/>
                <a:gd name="T26" fmla="*/ 1 w 547"/>
                <a:gd name="T27" fmla="*/ 1 h 453"/>
                <a:gd name="T28" fmla="*/ 1 w 547"/>
                <a:gd name="T29" fmla="*/ 1 h 453"/>
                <a:gd name="T30" fmla="*/ 1 w 547"/>
                <a:gd name="T31" fmla="*/ 1 h 453"/>
                <a:gd name="T32" fmla="*/ 1 w 547"/>
                <a:gd name="T33" fmla="*/ 1 h 453"/>
                <a:gd name="T34" fmla="*/ 1 w 547"/>
                <a:gd name="T35" fmla="*/ 1 h 453"/>
                <a:gd name="T36" fmla="*/ 1 w 547"/>
                <a:gd name="T37" fmla="*/ 1 h 453"/>
                <a:gd name="T38" fmla="*/ 1 w 547"/>
                <a:gd name="T39" fmla="*/ 1 h 453"/>
                <a:gd name="T40" fmla="*/ 1 w 547"/>
                <a:gd name="T41" fmla="*/ 1 h 453"/>
                <a:gd name="T42" fmla="*/ 1 w 547"/>
                <a:gd name="T43" fmla="*/ 1 h 453"/>
                <a:gd name="T44" fmla="*/ 1 w 547"/>
                <a:gd name="T45" fmla="*/ 1 h 453"/>
                <a:gd name="T46" fmla="*/ 1 w 547"/>
                <a:gd name="T47" fmla="*/ 1 h 453"/>
                <a:gd name="T48" fmla="*/ 1 w 547"/>
                <a:gd name="T49" fmla="*/ 1 h 453"/>
                <a:gd name="T50" fmla="*/ 1 w 547"/>
                <a:gd name="T51" fmla="*/ 1 h 453"/>
                <a:gd name="T52" fmla="*/ 0 w 547"/>
                <a:gd name="T53" fmla="*/ 1 h 453"/>
                <a:gd name="T54" fmla="*/ 1 w 547"/>
                <a:gd name="T55" fmla="*/ 1 h 453"/>
                <a:gd name="T56" fmla="*/ 1 w 547"/>
                <a:gd name="T57" fmla="*/ 1 h 453"/>
                <a:gd name="T58" fmla="*/ 1 w 547"/>
                <a:gd name="T59" fmla="*/ 1 h 453"/>
                <a:gd name="T60" fmla="*/ 1 w 547"/>
                <a:gd name="T61" fmla="*/ 1 h 453"/>
                <a:gd name="T62" fmla="*/ 1 w 547"/>
                <a:gd name="T63" fmla="*/ 1 h 453"/>
                <a:gd name="T64" fmla="*/ 1 w 547"/>
                <a:gd name="T65" fmla="*/ 1 h 453"/>
                <a:gd name="T66" fmla="*/ 1 w 547"/>
                <a:gd name="T67" fmla="*/ 1 h 453"/>
                <a:gd name="T68" fmla="*/ 1 w 547"/>
                <a:gd name="T69" fmla="*/ 0 h 453"/>
                <a:gd name="T70" fmla="*/ 1 w 547"/>
                <a:gd name="T71" fmla="*/ 1 h 453"/>
                <a:gd name="T72" fmla="*/ 1 w 547"/>
                <a:gd name="T73" fmla="*/ 1 h 453"/>
                <a:gd name="T74" fmla="*/ 1 w 547"/>
                <a:gd name="T75" fmla="*/ 1 h 453"/>
                <a:gd name="T76" fmla="*/ 1 w 547"/>
                <a:gd name="T77" fmla="*/ 1 h 453"/>
                <a:gd name="T78" fmla="*/ 1 w 547"/>
                <a:gd name="T79" fmla="*/ 1 h 453"/>
                <a:gd name="T80" fmla="*/ 1 w 547"/>
                <a:gd name="T81" fmla="*/ 1 h 453"/>
                <a:gd name="T82" fmla="*/ 1 w 547"/>
                <a:gd name="T83" fmla="*/ 1 h 453"/>
                <a:gd name="T84" fmla="*/ 1 w 547"/>
                <a:gd name="T85" fmla="*/ 1 h 453"/>
                <a:gd name="T86" fmla="*/ 1 w 547"/>
                <a:gd name="T87" fmla="*/ 1 h 45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47"/>
                <a:gd name="T133" fmla="*/ 0 h 453"/>
                <a:gd name="T134" fmla="*/ 547 w 547"/>
                <a:gd name="T135" fmla="*/ 453 h 45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47" h="453">
                  <a:moveTo>
                    <a:pt x="546" y="118"/>
                  </a:moveTo>
                  <a:lnTo>
                    <a:pt x="436" y="453"/>
                  </a:lnTo>
                  <a:lnTo>
                    <a:pt x="453" y="413"/>
                  </a:lnTo>
                  <a:lnTo>
                    <a:pt x="464" y="377"/>
                  </a:lnTo>
                  <a:lnTo>
                    <a:pt x="471" y="345"/>
                  </a:lnTo>
                  <a:lnTo>
                    <a:pt x="473" y="315"/>
                  </a:lnTo>
                  <a:lnTo>
                    <a:pt x="472" y="292"/>
                  </a:lnTo>
                  <a:lnTo>
                    <a:pt x="470" y="270"/>
                  </a:lnTo>
                  <a:lnTo>
                    <a:pt x="466" y="255"/>
                  </a:lnTo>
                  <a:lnTo>
                    <a:pt x="462" y="243"/>
                  </a:lnTo>
                  <a:lnTo>
                    <a:pt x="460" y="236"/>
                  </a:lnTo>
                  <a:lnTo>
                    <a:pt x="459" y="232"/>
                  </a:lnTo>
                  <a:lnTo>
                    <a:pt x="447" y="239"/>
                  </a:lnTo>
                  <a:lnTo>
                    <a:pt x="435" y="251"/>
                  </a:lnTo>
                  <a:lnTo>
                    <a:pt x="424" y="269"/>
                  </a:lnTo>
                  <a:lnTo>
                    <a:pt x="414" y="290"/>
                  </a:lnTo>
                  <a:lnTo>
                    <a:pt x="405" y="312"/>
                  </a:lnTo>
                  <a:lnTo>
                    <a:pt x="397" y="334"/>
                  </a:lnTo>
                  <a:lnTo>
                    <a:pt x="391" y="355"/>
                  </a:lnTo>
                  <a:lnTo>
                    <a:pt x="386" y="371"/>
                  </a:lnTo>
                  <a:lnTo>
                    <a:pt x="383" y="382"/>
                  </a:lnTo>
                  <a:lnTo>
                    <a:pt x="381" y="387"/>
                  </a:lnTo>
                  <a:lnTo>
                    <a:pt x="398" y="333"/>
                  </a:lnTo>
                  <a:lnTo>
                    <a:pt x="408" y="292"/>
                  </a:lnTo>
                  <a:lnTo>
                    <a:pt x="411" y="261"/>
                  </a:lnTo>
                  <a:lnTo>
                    <a:pt x="409" y="238"/>
                  </a:lnTo>
                  <a:lnTo>
                    <a:pt x="404" y="224"/>
                  </a:lnTo>
                  <a:lnTo>
                    <a:pt x="398" y="216"/>
                  </a:lnTo>
                  <a:lnTo>
                    <a:pt x="390" y="211"/>
                  </a:lnTo>
                  <a:lnTo>
                    <a:pt x="384" y="210"/>
                  </a:lnTo>
                  <a:lnTo>
                    <a:pt x="378" y="211"/>
                  </a:lnTo>
                  <a:lnTo>
                    <a:pt x="377" y="211"/>
                  </a:lnTo>
                  <a:lnTo>
                    <a:pt x="364" y="216"/>
                  </a:lnTo>
                  <a:lnTo>
                    <a:pt x="349" y="226"/>
                  </a:lnTo>
                  <a:lnTo>
                    <a:pt x="334" y="240"/>
                  </a:lnTo>
                  <a:lnTo>
                    <a:pt x="319" y="257"/>
                  </a:lnTo>
                  <a:lnTo>
                    <a:pt x="305" y="276"/>
                  </a:lnTo>
                  <a:lnTo>
                    <a:pt x="292" y="294"/>
                  </a:lnTo>
                  <a:lnTo>
                    <a:pt x="281" y="309"/>
                  </a:lnTo>
                  <a:lnTo>
                    <a:pt x="272" y="323"/>
                  </a:lnTo>
                  <a:lnTo>
                    <a:pt x="267" y="332"/>
                  </a:lnTo>
                  <a:lnTo>
                    <a:pt x="265" y="336"/>
                  </a:lnTo>
                  <a:lnTo>
                    <a:pt x="313" y="250"/>
                  </a:lnTo>
                  <a:lnTo>
                    <a:pt x="328" y="226"/>
                  </a:lnTo>
                  <a:lnTo>
                    <a:pt x="333" y="208"/>
                  </a:lnTo>
                  <a:lnTo>
                    <a:pt x="331" y="197"/>
                  </a:lnTo>
                  <a:lnTo>
                    <a:pt x="325" y="188"/>
                  </a:lnTo>
                  <a:lnTo>
                    <a:pt x="315" y="185"/>
                  </a:lnTo>
                  <a:lnTo>
                    <a:pt x="304" y="183"/>
                  </a:lnTo>
                  <a:lnTo>
                    <a:pt x="292" y="185"/>
                  </a:lnTo>
                  <a:lnTo>
                    <a:pt x="281" y="186"/>
                  </a:lnTo>
                  <a:lnTo>
                    <a:pt x="274" y="187"/>
                  </a:lnTo>
                  <a:lnTo>
                    <a:pt x="271" y="188"/>
                  </a:lnTo>
                  <a:lnTo>
                    <a:pt x="0" y="358"/>
                  </a:lnTo>
                  <a:lnTo>
                    <a:pt x="263" y="172"/>
                  </a:lnTo>
                  <a:lnTo>
                    <a:pt x="262" y="156"/>
                  </a:lnTo>
                  <a:lnTo>
                    <a:pt x="249" y="149"/>
                  </a:lnTo>
                  <a:lnTo>
                    <a:pt x="229" y="148"/>
                  </a:lnTo>
                  <a:lnTo>
                    <a:pt x="204" y="153"/>
                  </a:lnTo>
                  <a:lnTo>
                    <a:pt x="174" y="161"/>
                  </a:lnTo>
                  <a:lnTo>
                    <a:pt x="144" y="172"/>
                  </a:lnTo>
                  <a:lnTo>
                    <a:pt x="117" y="182"/>
                  </a:lnTo>
                  <a:lnTo>
                    <a:pt x="94" y="192"/>
                  </a:lnTo>
                  <a:lnTo>
                    <a:pt x="79" y="199"/>
                  </a:lnTo>
                  <a:lnTo>
                    <a:pt x="73" y="202"/>
                  </a:lnTo>
                  <a:lnTo>
                    <a:pt x="443" y="6"/>
                  </a:lnTo>
                  <a:lnTo>
                    <a:pt x="446" y="5"/>
                  </a:lnTo>
                  <a:lnTo>
                    <a:pt x="452" y="4"/>
                  </a:lnTo>
                  <a:lnTo>
                    <a:pt x="460" y="2"/>
                  </a:lnTo>
                  <a:lnTo>
                    <a:pt x="470" y="0"/>
                  </a:lnTo>
                  <a:lnTo>
                    <a:pt x="480" y="0"/>
                  </a:lnTo>
                  <a:lnTo>
                    <a:pt x="491" y="3"/>
                  </a:lnTo>
                  <a:lnTo>
                    <a:pt x="501" y="9"/>
                  </a:lnTo>
                  <a:lnTo>
                    <a:pt x="509" y="17"/>
                  </a:lnTo>
                  <a:lnTo>
                    <a:pt x="512" y="30"/>
                  </a:lnTo>
                  <a:lnTo>
                    <a:pt x="514" y="48"/>
                  </a:lnTo>
                  <a:lnTo>
                    <a:pt x="514" y="49"/>
                  </a:lnTo>
                  <a:lnTo>
                    <a:pt x="512" y="54"/>
                  </a:lnTo>
                  <a:lnTo>
                    <a:pt x="512" y="61"/>
                  </a:lnTo>
                  <a:lnTo>
                    <a:pt x="514" y="69"/>
                  </a:lnTo>
                  <a:lnTo>
                    <a:pt x="515" y="79"/>
                  </a:lnTo>
                  <a:lnTo>
                    <a:pt x="517" y="88"/>
                  </a:lnTo>
                  <a:lnTo>
                    <a:pt x="521" y="98"/>
                  </a:lnTo>
                  <a:lnTo>
                    <a:pt x="527" y="106"/>
                  </a:lnTo>
                  <a:lnTo>
                    <a:pt x="535" y="113"/>
                  </a:lnTo>
                  <a:lnTo>
                    <a:pt x="547" y="119"/>
                  </a:lnTo>
                  <a:lnTo>
                    <a:pt x="546" y="118"/>
                  </a:lnTo>
                  <a:close/>
                </a:path>
              </a:pathLst>
            </a:custGeom>
            <a:solidFill>
              <a:srgbClr val="FFC8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400" name="Freeform 97"/>
            <p:cNvSpPr>
              <a:spLocks/>
            </p:cNvSpPr>
            <p:nvPr/>
          </p:nvSpPr>
          <p:spPr bwMode="auto">
            <a:xfrm rot="2163528">
              <a:off x="4663" y="1862"/>
              <a:ext cx="302" cy="249"/>
            </a:xfrm>
            <a:custGeom>
              <a:avLst/>
              <a:gdLst>
                <a:gd name="T0" fmla="*/ 1 w 540"/>
                <a:gd name="T1" fmla="*/ 1 h 447"/>
                <a:gd name="T2" fmla="*/ 1 w 540"/>
                <a:gd name="T3" fmla="*/ 1 h 447"/>
                <a:gd name="T4" fmla="*/ 1 w 540"/>
                <a:gd name="T5" fmla="*/ 1 h 447"/>
                <a:gd name="T6" fmla="*/ 1 w 540"/>
                <a:gd name="T7" fmla="*/ 1 h 447"/>
                <a:gd name="T8" fmla="*/ 1 w 540"/>
                <a:gd name="T9" fmla="*/ 1 h 447"/>
                <a:gd name="T10" fmla="*/ 1 w 540"/>
                <a:gd name="T11" fmla="*/ 1 h 447"/>
                <a:gd name="T12" fmla="*/ 1 w 540"/>
                <a:gd name="T13" fmla="*/ 1 h 447"/>
                <a:gd name="T14" fmla="*/ 1 w 540"/>
                <a:gd name="T15" fmla="*/ 1 h 447"/>
                <a:gd name="T16" fmla="*/ 1 w 540"/>
                <a:gd name="T17" fmla="*/ 1 h 447"/>
                <a:gd name="T18" fmla="*/ 1 w 540"/>
                <a:gd name="T19" fmla="*/ 1 h 447"/>
                <a:gd name="T20" fmla="*/ 1 w 540"/>
                <a:gd name="T21" fmla="*/ 1 h 447"/>
                <a:gd name="T22" fmla="*/ 1 w 540"/>
                <a:gd name="T23" fmla="*/ 1 h 447"/>
                <a:gd name="T24" fmla="*/ 1 w 540"/>
                <a:gd name="T25" fmla="*/ 1 h 447"/>
                <a:gd name="T26" fmla="*/ 1 w 540"/>
                <a:gd name="T27" fmla="*/ 1 h 447"/>
                <a:gd name="T28" fmla="*/ 1 w 540"/>
                <a:gd name="T29" fmla="*/ 1 h 447"/>
                <a:gd name="T30" fmla="*/ 1 w 540"/>
                <a:gd name="T31" fmla="*/ 1 h 447"/>
                <a:gd name="T32" fmla="*/ 1 w 540"/>
                <a:gd name="T33" fmla="*/ 1 h 447"/>
                <a:gd name="T34" fmla="*/ 1 w 540"/>
                <a:gd name="T35" fmla="*/ 1 h 447"/>
                <a:gd name="T36" fmla="*/ 1 w 540"/>
                <a:gd name="T37" fmla="*/ 1 h 447"/>
                <a:gd name="T38" fmla="*/ 1 w 540"/>
                <a:gd name="T39" fmla="*/ 1 h 447"/>
                <a:gd name="T40" fmla="*/ 1 w 540"/>
                <a:gd name="T41" fmla="*/ 1 h 447"/>
                <a:gd name="T42" fmla="*/ 1 w 540"/>
                <a:gd name="T43" fmla="*/ 1 h 447"/>
                <a:gd name="T44" fmla="*/ 1 w 540"/>
                <a:gd name="T45" fmla="*/ 1 h 447"/>
                <a:gd name="T46" fmla="*/ 1 w 540"/>
                <a:gd name="T47" fmla="*/ 1 h 447"/>
                <a:gd name="T48" fmla="*/ 1 w 540"/>
                <a:gd name="T49" fmla="*/ 1 h 447"/>
                <a:gd name="T50" fmla="*/ 1 w 540"/>
                <a:gd name="T51" fmla="*/ 1 h 447"/>
                <a:gd name="T52" fmla="*/ 0 w 540"/>
                <a:gd name="T53" fmla="*/ 1 h 447"/>
                <a:gd name="T54" fmla="*/ 1 w 540"/>
                <a:gd name="T55" fmla="*/ 1 h 447"/>
                <a:gd name="T56" fmla="*/ 1 w 540"/>
                <a:gd name="T57" fmla="*/ 1 h 447"/>
                <a:gd name="T58" fmla="*/ 1 w 540"/>
                <a:gd name="T59" fmla="*/ 1 h 447"/>
                <a:gd name="T60" fmla="*/ 1 w 540"/>
                <a:gd name="T61" fmla="*/ 1 h 447"/>
                <a:gd name="T62" fmla="*/ 1 w 540"/>
                <a:gd name="T63" fmla="*/ 1 h 447"/>
                <a:gd name="T64" fmla="*/ 1 w 540"/>
                <a:gd name="T65" fmla="*/ 1 h 447"/>
                <a:gd name="T66" fmla="*/ 1 w 540"/>
                <a:gd name="T67" fmla="*/ 1 h 447"/>
                <a:gd name="T68" fmla="*/ 1 w 540"/>
                <a:gd name="T69" fmla="*/ 0 h 447"/>
                <a:gd name="T70" fmla="*/ 1 w 540"/>
                <a:gd name="T71" fmla="*/ 1 h 447"/>
                <a:gd name="T72" fmla="*/ 1 w 540"/>
                <a:gd name="T73" fmla="*/ 1 h 447"/>
                <a:gd name="T74" fmla="*/ 1 w 540"/>
                <a:gd name="T75" fmla="*/ 1 h 447"/>
                <a:gd name="T76" fmla="*/ 1 w 540"/>
                <a:gd name="T77" fmla="*/ 1 h 447"/>
                <a:gd name="T78" fmla="*/ 1 w 540"/>
                <a:gd name="T79" fmla="*/ 1 h 447"/>
                <a:gd name="T80" fmla="*/ 1 w 540"/>
                <a:gd name="T81" fmla="*/ 1 h 447"/>
                <a:gd name="T82" fmla="*/ 1 w 540"/>
                <a:gd name="T83" fmla="*/ 1 h 447"/>
                <a:gd name="T84" fmla="*/ 1 w 540"/>
                <a:gd name="T85" fmla="*/ 1 h 44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40"/>
                <a:gd name="T130" fmla="*/ 0 h 447"/>
                <a:gd name="T131" fmla="*/ 540 w 540"/>
                <a:gd name="T132" fmla="*/ 447 h 44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40" h="447">
                  <a:moveTo>
                    <a:pt x="540" y="117"/>
                  </a:moveTo>
                  <a:lnTo>
                    <a:pt x="431" y="447"/>
                  </a:lnTo>
                  <a:lnTo>
                    <a:pt x="448" y="407"/>
                  </a:lnTo>
                  <a:lnTo>
                    <a:pt x="460" y="372"/>
                  </a:lnTo>
                  <a:lnTo>
                    <a:pt x="466" y="340"/>
                  </a:lnTo>
                  <a:lnTo>
                    <a:pt x="468" y="311"/>
                  </a:lnTo>
                  <a:lnTo>
                    <a:pt x="468" y="287"/>
                  </a:lnTo>
                  <a:lnTo>
                    <a:pt x="466" y="266"/>
                  </a:lnTo>
                  <a:lnTo>
                    <a:pt x="462" y="250"/>
                  </a:lnTo>
                  <a:lnTo>
                    <a:pt x="459" y="238"/>
                  </a:lnTo>
                  <a:lnTo>
                    <a:pt x="455" y="231"/>
                  </a:lnTo>
                  <a:lnTo>
                    <a:pt x="454" y="229"/>
                  </a:lnTo>
                  <a:lnTo>
                    <a:pt x="442" y="235"/>
                  </a:lnTo>
                  <a:lnTo>
                    <a:pt x="431" y="248"/>
                  </a:lnTo>
                  <a:lnTo>
                    <a:pt x="421" y="265"/>
                  </a:lnTo>
                  <a:lnTo>
                    <a:pt x="410" y="286"/>
                  </a:lnTo>
                  <a:lnTo>
                    <a:pt x="401" y="307"/>
                  </a:lnTo>
                  <a:lnTo>
                    <a:pt x="393" y="330"/>
                  </a:lnTo>
                  <a:lnTo>
                    <a:pt x="387" y="350"/>
                  </a:lnTo>
                  <a:lnTo>
                    <a:pt x="382" y="366"/>
                  </a:lnTo>
                  <a:lnTo>
                    <a:pt x="379" y="378"/>
                  </a:lnTo>
                  <a:lnTo>
                    <a:pt x="378" y="381"/>
                  </a:lnTo>
                  <a:lnTo>
                    <a:pt x="394" y="329"/>
                  </a:lnTo>
                  <a:lnTo>
                    <a:pt x="403" y="287"/>
                  </a:lnTo>
                  <a:lnTo>
                    <a:pt x="406" y="256"/>
                  </a:lnTo>
                  <a:lnTo>
                    <a:pt x="405" y="235"/>
                  </a:lnTo>
                  <a:lnTo>
                    <a:pt x="400" y="221"/>
                  </a:lnTo>
                  <a:lnTo>
                    <a:pt x="394" y="211"/>
                  </a:lnTo>
                  <a:lnTo>
                    <a:pt x="386" y="208"/>
                  </a:lnTo>
                  <a:lnTo>
                    <a:pt x="379" y="206"/>
                  </a:lnTo>
                  <a:lnTo>
                    <a:pt x="374" y="206"/>
                  </a:lnTo>
                  <a:lnTo>
                    <a:pt x="373" y="206"/>
                  </a:lnTo>
                  <a:lnTo>
                    <a:pt x="360" y="212"/>
                  </a:lnTo>
                  <a:lnTo>
                    <a:pt x="345" y="223"/>
                  </a:lnTo>
                  <a:lnTo>
                    <a:pt x="330" y="237"/>
                  </a:lnTo>
                  <a:lnTo>
                    <a:pt x="316" y="254"/>
                  </a:lnTo>
                  <a:lnTo>
                    <a:pt x="301" y="272"/>
                  </a:lnTo>
                  <a:lnTo>
                    <a:pt x="289" y="290"/>
                  </a:lnTo>
                  <a:lnTo>
                    <a:pt x="278" y="305"/>
                  </a:lnTo>
                  <a:lnTo>
                    <a:pt x="269" y="318"/>
                  </a:lnTo>
                  <a:lnTo>
                    <a:pt x="263" y="328"/>
                  </a:lnTo>
                  <a:lnTo>
                    <a:pt x="262" y="330"/>
                  </a:lnTo>
                  <a:lnTo>
                    <a:pt x="311" y="247"/>
                  </a:lnTo>
                  <a:lnTo>
                    <a:pt x="324" y="222"/>
                  </a:lnTo>
                  <a:lnTo>
                    <a:pt x="329" y="204"/>
                  </a:lnTo>
                  <a:lnTo>
                    <a:pt x="328" y="192"/>
                  </a:lnTo>
                  <a:lnTo>
                    <a:pt x="322" y="185"/>
                  </a:lnTo>
                  <a:lnTo>
                    <a:pt x="312" y="181"/>
                  </a:lnTo>
                  <a:lnTo>
                    <a:pt x="300" y="180"/>
                  </a:lnTo>
                  <a:lnTo>
                    <a:pt x="288" y="180"/>
                  </a:lnTo>
                  <a:lnTo>
                    <a:pt x="279" y="183"/>
                  </a:lnTo>
                  <a:lnTo>
                    <a:pt x="270" y="184"/>
                  </a:lnTo>
                  <a:lnTo>
                    <a:pt x="268" y="185"/>
                  </a:lnTo>
                  <a:lnTo>
                    <a:pt x="0" y="354"/>
                  </a:lnTo>
                  <a:lnTo>
                    <a:pt x="260" y="168"/>
                  </a:lnTo>
                  <a:lnTo>
                    <a:pt x="258" y="153"/>
                  </a:lnTo>
                  <a:lnTo>
                    <a:pt x="247" y="145"/>
                  </a:lnTo>
                  <a:lnTo>
                    <a:pt x="226" y="145"/>
                  </a:lnTo>
                  <a:lnTo>
                    <a:pt x="201" y="149"/>
                  </a:lnTo>
                  <a:lnTo>
                    <a:pt x="173" y="158"/>
                  </a:lnTo>
                  <a:lnTo>
                    <a:pt x="143" y="168"/>
                  </a:lnTo>
                  <a:lnTo>
                    <a:pt x="115" y="179"/>
                  </a:lnTo>
                  <a:lnTo>
                    <a:pt x="93" y="189"/>
                  </a:lnTo>
                  <a:lnTo>
                    <a:pt x="77" y="196"/>
                  </a:lnTo>
                  <a:lnTo>
                    <a:pt x="73" y="198"/>
                  </a:lnTo>
                  <a:lnTo>
                    <a:pt x="438" y="4"/>
                  </a:lnTo>
                  <a:lnTo>
                    <a:pt x="441" y="4"/>
                  </a:lnTo>
                  <a:lnTo>
                    <a:pt x="447" y="3"/>
                  </a:lnTo>
                  <a:lnTo>
                    <a:pt x="454" y="1"/>
                  </a:lnTo>
                  <a:lnTo>
                    <a:pt x="465" y="0"/>
                  </a:lnTo>
                  <a:lnTo>
                    <a:pt x="475" y="0"/>
                  </a:lnTo>
                  <a:lnTo>
                    <a:pt x="485" y="2"/>
                  </a:lnTo>
                  <a:lnTo>
                    <a:pt x="494" y="7"/>
                  </a:lnTo>
                  <a:lnTo>
                    <a:pt x="502" y="16"/>
                  </a:lnTo>
                  <a:lnTo>
                    <a:pt x="506" y="28"/>
                  </a:lnTo>
                  <a:lnTo>
                    <a:pt x="507" y="47"/>
                  </a:lnTo>
                  <a:lnTo>
                    <a:pt x="507" y="48"/>
                  </a:lnTo>
                  <a:lnTo>
                    <a:pt x="506" y="53"/>
                  </a:lnTo>
                  <a:lnTo>
                    <a:pt x="506" y="59"/>
                  </a:lnTo>
                  <a:lnTo>
                    <a:pt x="507" y="67"/>
                  </a:lnTo>
                  <a:lnTo>
                    <a:pt x="509" y="77"/>
                  </a:lnTo>
                  <a:lnTo>
                    <a:pt x="511" y="86"/>
                  </a:lnTo>
                  <a:lnTo>
                    <a:pt x="515" y="96"/>
                  </a:lnTo>
                  <a:lnTo>
                    <a:pt x="521" y="105"/>
                  </a:lnTo>
                  <a:lnTo>
                    <a:pt x="529" y="112"/>
                  </a:lnTo>
                  <a:lnTo>
                    <a:pt x="540" y="117"/>
                  </a:lnTo>
                  <a:close/>
                </a:path>
              </a:pathLst>
            </a:custGeom>
            <a:solidFill>
              <a:srgbClr val="FFCB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401" name="Freeform 98"/>
            <p:cNvSpPr>
              <a:spLocks/>
            </p:cNvSpPr>
            <p:nvPr/>
          </p:nvSpPr>
          <p:spPr bwMode="auto">
            <a:xfrm rot="2163528">
              <a:off x="4662" y="1862"/>
              <a:ext cx="300" cy="247"/>
            </a:xfrm>
            <a:custGeom>
              <a:avLst/>
              <a:gdLst>
                <a:gd name="T0" fmla="*/ 1 w 535"/>
                <a:gd name="T1" fmla="*/ 1 h 442"/>
                <a:gd name="T2" fmla="*/ 1 w 535"/>
                <a:gd name="T3" fmla="*/ 1 h 442"/>
                <a:gd name="T4" fmla="*/ 1 w 535"/>
                <a:gd name="T5" fmla="*/ 1 h 442"/>
                <a:gd name="T6" fmla="*/ 1 w 535"/>
                <a:gd name="T7" fmla="*/ 1 h 442"/>
                <a:gd name="T8" fmla="*/ 1 w 535"/>
                <a:gd name="T9" fmla="*/ 1 h 442"/>
                <a:gd name="T10" fmla="*/ 1 w 535"/>
                <a:gd name="T11" fmla="*/ 1 h 442"/>
                <a:gd name="T12" fmla="*/ 1 w 535"/>
                <a:gd name="T13" fmla="*/ 1 h 442"/>
                <a:gd name="T14" fmla="*/ 1 w 535"/>
                <a:gd name="T15" fmla="*/ 1 h 442"/>
                <a:gd name="T16" fmla="*/ 1 w 535"/>
                <a:gd name="T17" fmla="*/ 1 h 442"/>
                <a:gd name="T18" fmla="*/ 1 w 535"/>
                <a:gd name="T19" fmla="*/ 1 h 442"/>
                <a:gd name="T20" fmla="*/ 1 w 535"/>
                <a:gd name="T21" fmla="*/ 1 h 442"/>
                <a:gd name="T22" fmla="*/ 1 w 535"/>
                <a:gd name="T23" fmla="*/ 1 h 442"/>
                <a:gd name="T24" fmla="*/ 1 w 535"/>
                <a:gd name="T25" fmla="*/ 1 h 442"/>
                <a:gd name="T26" fmla="*/ 1 w 535"/>
                <a:gd name="T27" fmla="*/ 1 h 442"/>
                <a:gd name="T28" fmla="*/ 1 w 535"/>
                <a:gd name="T29" fmla="*/ 1 h 442"/>
                <a:gd name="T30" fmla="*/ 1 w 535"/>
                <a:gd name="T31" fmla="*/ 1 h 442"/>
                <a:gd name="T32" fmla="*/ 1 w 535"/>
                <a:gd name="T33" fmla="*/ 1 h 442"/>
                <a:gd name="T34" fmla="*/ 1 w 535"/>
                <a:gd name="T35" fmla="*/ 1 h 442"/>
                <a:gd name="T36" fmla="*/ 1 w 535"/>
                <a:gd name="T37" fmla="*/ 1 h 442"/>
                <a:gd name="T38" fmla="*/ 1 w 535"/>
                <a:gd name="T39" fmla="*/ 1 h 442"/>
                <a:gd name="T40" fmla="*/ 1 w 535"/>
                <a:gd name="T41" fmla="*/ 1 h 442"/>
                <a:gd name="T42" fmla="*/ 1 w 535"/>
                <a:gd name="T43" fmla="*/ 1 h 442"/>
                <a:gd name="T44" fmla="*/ 1 w 535"/>
                <a:gd name="T45" fmla="*/ 1 h 442"/>
                <a:gd name="T46" fmla="*/ 1 w 535"/>
                <a:gd name="T47" fmla="*/ 1 h 442"/>
                <a:gd name="T48" fmla="*/ 1 w 535"/>
                <a:gd name="T49" fmla="*/ 1 h 442"/>
                <a:gd name="T50" fmla="*/ 1 w 535"/>
                <a:gd name="T51" fmla="*/ 1 h 442"/>
                <a:gd name="T52" fmla="*/ 0 w 535"/>
                <a:gd name="T53" fmla="*/ 1 h 442"/>
                <a:gd name="T54" fmla="*/ 1 w 535"/>
                <a:gd name="T55" fmla="*/ 1 h 442"/>
                <a:gd name="T56" fmla="*/ 1 w 535"/>
                <a:gd name="T57" fmla="*/ 1 h 442"/>
                <a:gd name="T58" fmla="*/ 1 w 535"/>
                <a:gd name="T59" fmla="*/ 1 h 442"/>
                <a:gd name="T60" fmla="*/ 1 w 535"/>
                <a:gd name="T61" fmla="*/ 1 h 442"/>
                <a:gd name="T62" fmla="*/ 1 w 535"/>
                <a:gd name="T63" fmla="*/ 1 h 442"/>
                <a:gd name="T64" fmla="*/ 1 w 535"/>
                <a:gd name="T65" fmla="*/ 1 h 442"/>
                <a:gd name="T66" fmla="*/ 1 w 535"/>
                <a:gd name="T67" fmla="*/ 1 h 442"/>
                <a:gd name="T68" fmla="*/ 1 w 535"/>
                <a:gd name="T69" fmla="*/ 0 h 442"/>
                <a:gd name="T70" fmla="*/ 1 w 535"/>
                <a:gd name="T71" fmla="*/ 1 h 442"/>
                <a:gd name="T72" fmla="*/ 1 w 535"/>
                <a:gd name="T73" fmla="*/ 1 h 442"/>
                <a:gd name="T74" fmla="*/ 1 w 535"/>
                <a:gd name="T75" fmla="*/ 1 h 442"/>
                <a:gd name="T76" fmla="*/ 1 w 535"/>
                <a:gd name="T77" fmla="*/ 1 h 442"/>
                <a:gd name="T78" fmla="*/ 1 w 535"/>
                <a:gd name="T79" fmla="*/ 1 h 442"/>
                <a:gd name="T80" fmla="*/ 1 w 535"/>
                <a:gd name="T81" fmla="*/ 1 h 442"/>
                <a:gd name="T82" fmla="*/ 1 w 535"/>
                <a:gd name="T83" fmla="*/ 1 h 442"/>
                <a:gd name="T84" fmla="*/ 1 w 535"/>
                <a:gd name="T85" fmla="*/ 1 h 4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35"/>
                <a:gd name="T130" fmla="*/ 0 h 442"/>
                <a:gd name="T131" fmla="*/ 535 w 535"/>
                <a:gd name="T132" fmla="*/ 442 h 44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35" h="442">
                  <a:moveTo>
                    <a:pt x="535" y="116"/>
                  </a:moveTo>
                  <a:lnTo>
                    <a:pt x="429" y="442"/>
                  </a:lnTo>
                  <a:lnTo>
                    <a:pt x="446" y="404"/>
                  </a:lnTo>
                  <a:lnTo>
                    <a:pt x="457" y="368"/>
                  </a:lnTo>
                  <a:lnTo>
                    <a:pt x="463" y="336"/>
                  </a:lnTo>
                  <a:lnTo>
                    <a:pt x="465" y="308"/>
                  </a:lnTo>
                  <a:lnTo>
                    <a:pt x="465" y="284"/>
                  </a:lnTo>
                  <a:lnTo>
                    <a:pt x="463" y="264"/>
                  </a:lnTo>
                  <a:lnTo>
                    <a:pt x="459" y="247"/>
                  </a:lnTo>
                  <a:lnTo>
                    <a:pt x="456" y="235"/>
                  </a:lnTo>
                  <a:lnTo>
                    <a:pt x="453" y="228"/>
                  </a:lnTo>
                  <a:lnTo>
                    <a:pt x="452" y="226"/>
                  </a:lnTo>
                  <a:lnTo>
                    <a:pt x="440" y="232"/>
                  </a:lnTo>
                  <a:lnTo>
                    <a:pt x="428" y="245"/>
                  </a:lnTo>
                  <a:lnTo>
                    <a:pt x="418" y="261"/>
                  </a:lnTo>
                  <a:lnTo>
                    <a:pt x="408" y="283"/>
                  </a:lnTo>
                  <a:lnTo>
                    <a:pt x="398" y="304"/>
                  </a:lnTo>
                  <a:lnTo>
                    <a:pt x="391" y="325"/>
                  </a:lnTo>
                  <a:lnTo>
                    <a:pt x="384" y="346"/>
                  </a:lnTo>
                  <a:lnTo>
                    <a:pt x="379" y="362"/>
                  </a:lnTo>
                  <a:lnTo>
                    <a:pt x="377" y="373"/>
                  </a:lnTo>
                  <a:lnTo>
                    <a:pt x="376" y="377"/>
                  </a:lnTo>
                  <a:lnTo>
                    <a:pt x="392" y="324"/>
                  </a:lnTo>
                  <a:lnTo>
                    <a:pt x="401" y="284"/>
                  </a:lnTo>
                  <a:lnTo>
                    <a:pt x="404" y="253"/>
                  </a:lnTo>
                  <a:lnTo>
                    <a:pt x="403" y="232"/>
                  </a:lnTo>
                  <a:lnTo>
                    <a:pt x="398" y="217"/>
                  </a:lnTo>
                  <a:lnTo>
                    <a:pt x="391" y="209"/>
                  </a:lnTo>
                  <a:lnTo>
                    <a:pt x="384" y="204"/>
                  </a:lnTo>
                  <a:lnTo>
                    <a:pt x="377" y="203"/>
                  </a:lnTo>
                  <a:lnTo>
                    <a:pt x="372" y="204"/>
                  </a:lnTo>
                  <a:lnTo>
                    <a:pt x="370" y="204"/>
                  </a:lnTo>
                  <a:lnTo>
                    <a:pt x="358" y="209"/>
                  </a:lnTo>
                  <a:lnTo>
                    <a:pt x="344" y="220"/>
                  </a:lnTo>
                  <a:lnTo>
                    <a:pt x="329" y="234"/>
                  </a:lnTo>
                  <a:lnTo>
                    <a:pt x="314" y="251"/>
                  </a:lnTo>
                  <a:lnTo>
                    <a:pt x="301" y="268"/>
                  </a:lnTo>
                  <a:lnTo>
                    <a:pt x="288" y="285"/>
                  </a:lnTo>
                  <a:lnTo>
                    <a:pt x="277" y="302"/>
                  </a:lnTo>
                  <a:lnTo>
                    <a:pt x="269" y="315"/>
                  </a:lnTo>
                  <a:lnTo>
                    <a:pt x="263" y="323"/>
                  </a:lnTo>
                  <a:lnTo>
                    <a:pt x="260" y="327"/>
                  </a:lnTo>
                  <a:lnTo>
                    <a:pt x="309" y="243"/>
                  </a:lnTo>
                  <a:lnTo>
                    <a:pt x="322" y="220"/>
                  </a:lnTo>
                  <a:lnTo>
                    <a:pt x="328" y="202"/>
                  </a:lnTo>
                  <a:lnTo>
                    <a:pt x="326" y="190"/>
                  </a:lnTo>
                  <a:lnTo>
                    <a:pt x="320" y="183"/>
                  </a:lnTo>
                  <a:lnTo>
                    <a:pt x="310" y="178"/>
                  </a:lnTo>
                  <a:lnTo>
                    <a:pt x="298" y="177"/>
                  </a:lnTo>
                  <a:lnTo>
                    <a:pt x="288" y="178"/>
                  </a:lnTo>
                  <a:lnTo>
                    <a:pt x="277" y="179"/>
                  </a:lnTo>
                  <a:lnTo>
                    <a:pt x="270" y="182"/>
                  </a:lnTo>
                  <a:lnTo>
                    <a:pt x="267" y="182"/>
                  </a:lnTo>
                  <a:lnTo>
                    <a:pt x="0" y="349"/>
                  </a:lnTo>
                  <a:lnTo>
                    <a:pt x="259" y="166"/>
                  </a:lnTo>
                  <a:lnTo>
                    <a:pt x="258" y="151"/>
                  </a:lnTo>
                  <a:lnTo>
                    <a:pt x="246" y="142"/>
                  </a:lnTo>
                  <a:lnTo>
                    <a:pt x="226" y="142"/>
                  </a:lnTo>
                  <a:lnTo>
                    <a:pt x="201" y="147"/>
                  </a:lnTo>
                  <a:lnTo>
                    <a:pt x="172" y="155"/>
                  </a:lnTo>
                  <a:lnTo>
                    <a:pt x="143" y="166"/>
                  </a:lnTo>
                  <a:lnTo>
                    <a:pt x="116" y="177"/>
                  </a:lnTo>
                  <a:lnTo>
                    <a:pt x="93" y="186"/>
                  </a:lnTo>
                  <a:lnTo>
                    <a:pt x="79" y="194"/>
                  </a:lnTo>
                  <a:lnTo>
                    <a:pt x="73" y="196"/>
                  </a:lnTo>
                  <a:lnTo>
                    <a:pt x="435" y="5"/>
                  </a:lnTo>
                  <a:lnTo>
                    <a:pt x="438" y="5"/>
                  </a:lnTo>
                  <a:lnTo>
                    <a:pt x="443" y="2"/>
                  </a:lnTo>
                  <a:lnTo>
                    <a:pt x="451" y="1"/>
                  </a:lnTo>
                  <a:lnTo>
                    <a:pt x="460" y="0"/>
                  </a:lnTo>
                  <a:lnTo>
                    <a:pt x="471" y="0"/>
                  </a:lnTo>
                  <a:lnTo>
                    <a:pt x="482" y="2"/>
                  </a:lnTo>
                  <a:lnTo>
                    <a:pt x="490" y="7"/>
                  </a:lnTo>
                  <a:lnTo>
                    <a:pt x="497" y="15"/>
                  </a:lnTo>
                  <a:lnTo>
                    <a:pt x="502" y="28"/>
                  </a:lnTo>
                  <a:lnTo>
                    <a:pt x="502" y="46"/>
                  </a:lnTo>
                  <a:lnTo>
                    <a:pt x="502" y="47"/>
                  </a:lnTo>
                  <a:lnTo>
                    <a:pt x="502" y="52"/>
                  </a:lnTo>
                  <a:lnTo>
                    <a:pt x="502" y="59"/>
                  </a:lnTo>
                  <a:lnTo>
                    <a:pt x="502" y="68"/>
                  </a:lnTo>
                  <a:lnTo>
                    <a:pt x="503" y="77"/>
                  </a:lnTo>
                  <a:lnTo>
                    <a:pt x="507" y="87"/>
                  </a:lnTo>
                  <a:lnTo>
                    <a:pt x="510" y="96"/>
                  </a:lnTo>
                  <a:lnTo>
                    <a:pt x="516" y="104"/>
                  </a:lnTo>
                  <a:lnTo>
                    <a:pt x="525" y="111"/>
                  </a:lnTo>
                  <a:lnTo>
                    <a:pt x="535" y="116"/>
                  </a:lnTo>
                  <a:close/>
                </a:path>
              </a:pathLst>
            </a:custGeom>
            <a:solidFill>
              <a:srgbClr val="FFCD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402" name="Freeform 99"/>
            <p:cNvSpPr>
              <a:spLocks/>
            </p:cNvSpPr>
            <p:nvPr/>
          </p:nvSpPr>
          <p:spPr bwMode="auto">
            <a:xfrm rot="2163528">
              <a:off x="4666" y="1862"/>
              <a:ext cx="298" cy="247"/>
            </a:xfrm>
            <a:custGeom>
              <a:avLst/>
              <a:gdLst>
                <a:gd name="T0" fmla="*/ 1 w 529"/>
                <a:gd name="T1" fmla="*/ 1 h 437"/>
                <a:gd name="T2" fmla="*/ 1 w 529"/>
                <a:gd name="T3" fmla="*/ 1 h 437"/>
                <a:gd name="T4" fmla="*/ 1 w 529"/>
                <a:gd name="T5" fmla="*/ 1 h 437"/>
                <a:gd name="T6" fmla="*/ 1 w 529"/>
                <a:gd name="T7" fmla="*/ 1 h 437"/>
                <a:gd name="T8" fmla="*/ 1 w 529"/>
                <a:gd name="T9" fmla="*/ 1 h 437"/>
                <a:gd name="T10" fmla="*/ 1 w 529"/>
                <a:gd name="T11" fmla="*/ 1 h 437"/>
                <a:gd name="T12" fmla="*/ 1 w 529"/>
                <a:gd name="T13" fmla="*/ 1 h 437"/>
                <a:gd name="T14" fmla="*/ 1 w 529"/>
                <a:gd name="T15" fmla="*/ 1 h 437"/>
                <a:gd name="T16" fmla="*/ 1 w 529"/>
                <a:gd name="T17" fmla="*/ 1 h 437"/>
                <a:gd name="T18" fmla="*/ 1 w 529"/>
                <a:gd name="T19" fmla="*/ 1 h 437"/>
                <a:gd name="T20" fmla="*/ 1 w 529"/>
                <a:gd name="T21" fmla="*/ 1 h 437"/>
                <a:gd name="T22" fmla="*/ 1 w 529"/>
                <a:gd name="T23" fmla="*/ 1 h 437"/>
                <a:gd name="T24" fmla="*/ 1 w 529"/>
                <a:gd name="T25" fmla="*/ 1 h 437"/>
                <a:gd name="T26" fmla="*/ 1 w 529"/>
                <a:gd name="T27" fmla="*/ 1 h 437"/>
                <a:gd name="T28" fmla="*/ 1 w 529"/>
                <a:gd name="T29" fmla="*/ 1 h 437"/>
                <a:gd name="T30" fmla="*/ 1 w 529"/>
                <a:gd name="T31" fmla="*/ 1 h 437"/>
                <a:gd name="T32" fmla="*/ 1 w 529"/>
                <a:gd name="T33" fmla="*/ 1 h 437"/>
                <a:gd name="T34" fmla="*/ 1 w 529"/>
                <a:gd name="T35" fmla="*/ 1 h 437"/>
                <a:gd name="T36" fmla="*/ 1 w 529"/>
                <a:gd name="T37" fmla="*/ 1 h 437"/>
                <a:gd name="T38" fmla="*/ 1 w 529"/>
                <a:gd name="T39" fmla="*/ 1 h 437"/>
                <a:gd name="T40" fmla="*/ 1 w 529"/>
                <a:gd name="T41" fmla="*/ 1 h 437"/>
                <a:gd name="T42" fmla="*/ 1 w 529"/>
                <a:gd name="T43" fmla="*/ 1 h 437"/>
                <a:gd name="T44" fmla="*/ 1 w 529"/>
                <a:gd name="T45" fmla="*/ 1 h 437"/>
                <a:gd name="T46" fmla="*/ 1 w 529"/>
                <a:gd name="T47" fmla="*/ 1 h 437"/>
                <a:gd name="T48" fmla="*/ 1 w 529"/>
                <a:gd name="T49" fmla="*/ 1 h 437"/>
                <a:gd name="T50" fmla="*/ 1 w 529"/>
                <a:gd name="T51" fmla="*/ 1 h 437"/>
                <a:gd name="T52" fmla="*/ 0 w 529"/>
                <a:gd name="T53" fmla="*/ 1 h 437"/>
                <a:gd name="T54" fmla="*/ 1 w 529"/>
                <a:gd name="T55" fmla="*/ 1 h 437"/>
                <a:gd name="T56" fmla="*/ 1 w 529"/>
                <a:gd name="T57" fmla="*/ 1 h 437"/>
                <a:gd name="T58" fmla="*/ 1 w 529"/>
                <a:gd name="T59" fmla="*/ 1 h 437"/>
                <a:gd name="T60" fmla="*/ 1 w 529"/>
                <a:gd name="T61" fmla="*/ 1 h 437"/>
                <a:gd name="T62" fmla="*/ 1 w 529"/>
                <a:gd name="T63" fmla="*/ 1 h 437"/>
                <a:gd name="T64" fmla="*/ 1 w 529"/>
                <a:gd name="T65" fmla="*/ 1 h 437"/>
                <a:gd name="T66" fmla="*/ 1 w 529"/>
                <a:gd name="T67" fmla="*/ 1 h 437"/>
                <a:gd name="T68" fmla="*/ 1 w 529"/>
                <a:gd name="T69" fmla="*/ 0 h 437"/>
                <a:gd name="T70" fmla="*/ 1 w 529"/>
                <a:gd name="T71" fmla="*/ 1 h 437"/>
                <a:gd name="T72" fmla="*/ 1 w 529"/>
                <a:gd name="T73" fmla="*/ 1 h 437"/>
                <a:gd name="T74" fmla="*/ 1 w 529"/>
                <a:gd name="T75" fmla="*/ 1 h 437"/>
                <a:gd name="T76" fmla="*/ 1 w 529"/>
                <a:gd name="T77" fmla="*/ 1 h 437"/>
                <a:gd name="T78" fmla="*/ 1 w 529"/>
                <a:gd name="T79" fmla="*/ 1 h 437"/>
                <a:gd name="T80" fmla="*/ 1 w 529"/>
                <a:gd name="T81" fmla="*/ 1 h 437"/>
                <a:gd name="T82" fmla="*/ 1 w 529"/>
                <a:gd name="T83" fmla="*/ 1 h 437"/>
                <a:gd name="T84" fmla="*/ 1 w 529"/>
                <a:gd name="T85" fmla="*/ 1 h 437"/>
                <a:gd name="T86" fmla="*/ 1 w 529"/>
                <a:gd name="T87" fmla="*/ 1 h 43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29"/>
                <a:gd name="T133" fmla="*/ 0 h 437"/>
                <a:gd name="T134" fmla="*/ 529 w 529"/>
                <a:gd name="T135" fmla="*/ 437 h 43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29" h="437">
                  <a:moveTo>
                    <a:pt x="529" y="115"/>
                  </a:moveTo>
                  <a:lnTo>
                    <a:pt x="424" y="437"/>
                  </a:lnTo>
                  <a:lnTo>
                    <a:pt x="441" y="399"/>
                  </a:lnTo>
                  <a:lnTo>
                    <a:pt x="452" y="364"/>
                  </a:lnTo>
                  <a:lnTo>
                    <a:pt x="458" y="332"/>
                  </a:lnTo>
                  <a:lnTo>
                    <a:pt x="460" y="304"/>
                  </a:lnTo>
                  <a:lnTo>
                    <a:pt x="460" y="280"/>
                  </a:lnTo>
                  <a:lnTo>
                    <a:pt x="458" y="260"/>
                  </a:lnTo>
                  <a:lnTo>
                    <a:pt x="454" y="244"/>
                  </a:lnTo>
                  <a:lnTo>
                    <a:pt x="451" y="233"/>
                  </a:lnTo>
                  <a:lnTo>
                    <a:pt x="448" y="226"/>
                  </a:lnTo>
                  <a:lnTo>
                    <a:pt x="447" y="223"/>
                  </a:lnTo>
                  <a:lnTo>
                    <a:pt x="435" y="229"/>
                  </a:lnTo>
                  <a:lnTo>
                    <a:pt x="424" y="241"/>
                  </a:lnTo>
                  <a:lnTo>
                    <a:pt x="414" y="259"/>
                  </a:lnTo>
                  <a:lnTo>
                    <a:pt x="403" y="279"/>
                  </a:lnTo>
                  <a:lnTo>
                    <a:pt x="395" y="301"/>
                  </a:lnTo>
                  <a:lnTo>
                    <a:pt x="386" y="322"/>
                  </a:lnTo>
                  <a:lnTo>
                    <a:pt x="380" y="342"/>
                  </a:lnTo>
                  <a:lnTo>
                    <a:pt x="376" y="358"/>
                  </a:lnTo>
                  <a:lnTo>
                    <a:pt x="373" y="368"/>
                  </a:lnTo>
                  <a:lnTo>
                    <a:pt x="372" y="373"/>
                  </a:lnTo>
                  <a:lnTo>
                    <a:pt x="387" y="321"/>
                  </a:lnTo>
                  <a:lnTo>
                    <a:pt x="397" y="280"/>
                  </a:lnTo>
                  <a:lnTo>
                    <a:pt x="399" y="251"/>
                  </a:lnTo>
                  <a:lnTo>
                    <a:pt x="398" y="229"/>
                  </a:lnTo>
                  <a:lnTo>
                    <a:pt x="393" y="215"/>
                  </a:lnTo>
                  <a:lnTo>
                    <a:pt x="387" y="206"/>
                  </a:lnTo>
                  <a:lnTo>
                    <a:pt x="380" y="202"/>
                  </a:lnTo>
                  <a:lnTo>
                    <a:pt x="373" y="201"/>
                  </a:lnTo>
                  <a:lnTo>
                    <a:pt x="368" y="201"/>
                  </a:lnTo>
                  <a:lnTo>
                    <a:pt x="366" y="202"/>
                  </a:lnTo>
                  <a:lnTo>
                    <a:pt x="354" y="207"/>
                  </a:lnTo>
                  <a:lnTo>
                    <a:pt x="340" y="217"/>
                  </a:lnTo>
                  <a:lnTo>
                    <a:pt x="326" y="231"/>
                  </a:lnTo>
                  <a:lnTo>
                    <a:pt x="311" y="247"/>
                  </a:lnTo>
                  <a:lnTo>
                    <a:pt x="297" y="265"/>
                  </a:lnTo>
                  <a:lnTo>
                    <a:pt x="284" y="282"/>
                  </a:lnTo>
                  <a:lnTo>
                    <a:pt x="273" y="298"/>
                  </a:lnTo>
                  <a:lnTo>
                    <a:pt x="265" y="311"/>
                  </a:lnTo>
                  <a:lnTo>
                    <a:pt x="260" y="320"/>
                  </a:lnTo>
                  <a:lnTo>
                    <a:pt x="258" y="323"/>
                  </a:lnTo>
                  <a:lnTo>
                    <a:pt x="305" y="240"/>
                  </a:lnTo>
                  <a:lnTo>
                    <a:pt x="318" y="216"/>
                  </a:lnTo>
                  <a:lnTo>
                    <a:pt x="324" y="200"/>
                  </a:lnTo>
                  <a:lnTo>
                    <a:pt x="323" y="188"/>
                  </a:lnTo>
                  <a:lnTo>
                    <a:pt x="316" y="179"/>
                  </a:lnTo>
                  <a:lnTo>
                    <a:pt x="306" y="176"/>
                  </a:lnTo>
                  <a:lnTo>
                    <a:pt x="296" y="175"/>
                  </a:lnTo>
                  <a:lnTo>
                    <a:pt x="284" y="176"/>
                  </a:lnTo>
                  <a:lnTo>
                    <a:pt x="274" y="177"/>
                  </a:lnTo>
                  <a:lnTo>
                    <a:pt x="267" y="179"/>
                  </a:lnTo>
                  <a:lnTo>
                    <a:pt x="264" y="179"/>
                  </a:lnTo>
                  <a:lnTo>
                    <a:pt x="0" y="346"/>
                  </a:lnTo>
                  <a:lnTo>
                    <a:pt x="256" y="164"/>
                  </a:lnTo>
                  <a:lnTo>
                    <a:pt x="255" y="149"/>
                  </a:lnTo>
                  <a:lnTo>
                    <a:pt x="243" y="140"/>
                  </a:lnTo>
                  <a:lnTo>
                    <a:pt x="223" y="140"/>
                  </a:lnTo>
                  <a:lnTo>
                    <a:pt x="198" y="145"/>
                  </a:lnTo>
                  <a:lnTo>
                    <a:pt x="169" y="153"/>
                  </a:lnTo>
                  <a:lnTo>
                    <a:pt x="141" y="163"/>
                  </a:lnTo>
                  <a:lnTo>
                    <a:pt x="115" y="173"/>
                  </a:lnTo>
                  <a:lnTo>
                    <a:pt x="92" y="183"/>
                  </a:lnTo>
                  <a:lnTo>
                    <a:pt x="78" y="190"/>
                  </a:lnTo>
                  <a:lnTo>
                    <a:pt x="72" y="194"/>
                  </a:lnTo>
                  <a:lnTo>
                    <a:pt x="430" y="5"/>
                  </a:lnTo>
                  <a:lnTo>
                    <a:pt x="433" y="5"/>
                  </a:lnTo>
                  <a:lnTo>
                    <a:pt x="438" y="2"/>
                  </a:lnTo>
                  <a:lnTo>
                    <a:pt x="446" y="1"/>
                  </a:lnTo>
                  <a:lnTo>
                    <a:pt x="455" y="0"/>
                  </a:lnTo>
                  <a:lnTo>
                    <a:pt x="465" y="0"/>
                  </a:lnTo>
                  <a:lnTo>
                    <a:pt x="476" y="2"/>
                  </a:lnTo>
                  <a:lnTo>
                    <a:pt x="484" y="7"/>
                  </a:lnTo>
                  <a:lnTo>
                    <a:pt x="491" y="15"/>
                  </a:lnTo>
                  <a:lnTo>
                    <a:pt x="496" y="28"/>
                  </a:lnTo>
                  <a:lnTo>
                    <a:pt x="496" y="46"/>
                  </a:lnTo>
                  <a:lnTo>
                    <a:pt x="496" y="47"/>
                  </a:lnTo>
                  <a:lnTo>
                    <a:pt x="496" y="52"/>
                  </a:lnTo>
                  <a:lnTo>
                    <a:pt x="496" y="58"/>
                  </a:lnTo>
                  <a:lnTo>
                    <a:pt x="496" y="67"/>
                  </a:lnTo>
                  <a:lnTo>
                    <a:pt x="497" y="76"/>
                  </a:lnTo>
                  <a:lnTo>
                    <a:pt x="501" y="86"/>
                  </a:lnTo>
                  <a:lnTo>
                    <a:pt x="504" y="95"/>
                  </a:lnTo>
                  <a:lnTo>
                    <a:pt x="510" y="103"/>
                  </a:lnTo>
                  <a:lnTo>
                    <a:pt x="519" y="110"/>
                  </a:lnTo>
                  <a:lnTo>
                    <a:pt x="529" y="116"/>
                  </a:lnTo>
                  <a:lnTo>
                    <a:pt x="529" y="115"/>
                  </a:lnTo>
                  <a:close/>
                </a:path>
              </a:pathLst>
            </a:custGeom>
            <a:solidFill>
              <a:srgbClr val="FFD0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403" name="Freeform 100"/>
            <p:cNvSpPr>
              <a:spLocks/>
            </p:cNvSpPr>
            <p:nvPr/>
          </p:nvSpPr>
          <p:spPr bwMode="auto">
            <a:xfrm rot="2163528">
              <a:off x="4670" y="1864"/>
              <a:ext cx="291" cy="245"/>
            </a:xfrm>
            <a:custGeom>
              <a:avLst/>
              <a:gdLst>
                <a:gd name="T0" fmla="*/ 1 w 524"/>
                <a:gd name="T1" fmla="*/ 1 h 433"/>
                <a:gd name="T2" fmla="*/ 1 w 524"/>
                <a:gd name="T3" fmla="*/ 1 h 433"/>
                <a:gd name="T4" fmla="*/ 1 w 524"/>
                <a:gd name="T5" fmla="*/ 1 h 433"/>
                <a:gd name="T6" fmla="*/ 1 w 524"/>
                <a:gd name="T7" fmla="*/ 1 h 433"/>
                <a:gd name="T8" fmla="*/ 1 w 524"/>
                <a:gd name="T9" fmla="*/ 1 h 433"/>
                <a:gd name="T10" fmla="*/ 1 w 524"/>
                <a:gd name="T11" fmla="*/ 1 h 433"/>
                <a:gd name="T12" fmla="*/ 1 w 524"/>
                <a:gd name="T13" fmla="*/ 1 h 433"/>
                <a:gd name="T14" fmla="*/ 1 w 524"/>
                <a:gd name="T15" fmla="*/ 1 h 433"/>
                <a:gd name="T16" fmla="*/ 1 w 524"/>
                <a:gd name="T17" fmla="*/ 1 h 433"/>
                <a:gd name="T18" fmla="*/ 1 w 524"/>
                <a:gd name="T19" fmla="*/ 1 h 433"/>
                <a:gd name="T20" fmla="*/ 1 w 524"/>
                <a:gd name="T21" fmla="*/ 1 h 433"/>
                <a:gd name="T22" fmla="*/ 1 w 524"/>
                <a:gd name="T23" fmla="*/ 1 h 433"/>
                <a:gd name="T24" fmla="*/ 1 w 524"/>
                <a:gd name="T25" fmla="*/ 1 h 433"/>
                <a:gd name="T26" fmla="*/ 1 w 524"/>
                <a:gd name="T27" fmla="*/ 1 h 433"/>
                <a:gd name="T28" fmla="*/ 1 w 524"/>
                <a:gd name="T29" fmla="*/ 1 h 433"/>
                <a:gd name="T30" fmla="*/ 1 w 524"/>
                <a:gd name="T31" fmla="*/ 1 h 433"/>
                <a:gd name="T32" fmla="*/ 1 w 524"/>
                <a:gd name="T33" fmla="*/ 1 h 433"/>
                <a:gd name="T34" fmla="*/ 1 w 524"/>
                <a:gd name="T35" fmla="*/ 1 h 433"/>
                <a:gd name="T36" fmla="*/ 1 w 524"/>
                <a:gd name="T37" fmla="*/ 1 h 433"/>
                <a:gd name="T38" fmla="*/ 1 w 524"/>
                <a:gd name="T39" fmla="*/ 1 h 433"/>
                <a:gd name="T40" fmla="*/ 1 w 524"/>
                <a:gd name="T41" fmla="*/ 1 h 433"/>
                <a:gd name="T42" fmla="*/ 1 w 524"/>
                <a:gd name="T43" fmla="*/ 1 h 433"/>
                <a:gd name="T44" fmla="*/ 1 w 524"/>
                <a:gd name="T45" fmla="*/ 1 h 433"/>
                <a:gd name="T46" fmla="*/ 1 w 524"/>
                <a:gd name="T47" fmla="*/ 1 h 433"/>
                <a:gd name="T48" fmla="*/ 1 w 524"/>
                <a:gd name="T49" fmla="*/ 1 h 433"/>
                <a:gd name="T50" fmla="*/ 1 w 524"/>
                <a:gd name="T51" fmla="*/ 1 h 433"/>
                <a:gd name="T52" fmla="*/ 0 w 524"/>
                <a:gd name="T53" fmla="*/ 1 h 433"/>
                <a:gd name="T54" fmla="*/ 1 w 524"/>
                <a:gd name="T55" fmla="*/ 1 h 433"/>
                <a:gd name="T56" fmla="*/ 1 w 524"/>
                <a:gd name="T57" fmla="*/ 1 h 433"/>
                <a:gd name="T58" fmla="*/ 1 w 524"/>
                <a:gd name="T59" fmla="*/ 1 h 433"/>
                <a:gd name="T60" fmla="*/ 1 w 524"/>
                <a:gd name="T61" fmla="*/ 1 h 433"/>
                <a:gd name="T62" fmla="*/ 1 w 524"/>
                <a:gd name="T63" fmla="*/ 1 h 433"/>
                <a:gd name="T64" fmla="*/ 1 w 524"/>
                <a:gd name="T65" fmla="*/ 1 h 433"/>
                <a:gd name="T66" fmla="*/ 1 w 524"/>
                <a:gd name="T67" fmla="*/ 1 h 433"/>
                <a:gd name="T68" fmla="*/ 1 w 524"/>
                <a:gd name="T69" fmla="*/ 0 h 433"/>
                <a:gd name="T70" fmla="*/ 1 w 524"/>
                <a:gd name="T71" fmla="*/ 1 h 433"/>
                <a:gd name="T72" fmla="*/ 1 w 524"/>
                <a:gd name="T73" fmla="*/ 1 h 433"/>
                <a:gd name="T74" fmla="*/ 1 w 524"/>
                <a:gd name="T75" fmla="*/ 1 h 433"/>
                <a:gd name="T76" fmla="*/ 1 w 524"/>
                <a:gd name="T77" fmla="*/ 1 h 433"/>
                <a:gd name="T78" fmla="*/ 1 w 524"/>
                <a:gd name="T79" fmla="*/ 1 h 433"/>
                <a:gd name="T80" fmla="*/ 1 w 524"/>
                <a:gd name="T81" fmla="*/ 1 h 433"/>
                <a:gd name="T82" fmla="*/ 1 w 524"/>
                <a:gd name="T83" fmla="*/ 1 h 433"/>
                <a:gd name="T84" fmla="*/ 1 w 524"/>
                <a:gd name="T85" fmla="*/ 1 h 43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24"/>
                <a:gd name="T130" fmla="*/ 0 h 433"/>
                <a:gd name="T131" fmla="*/ 524 w 524"/>
                <a:gd name="T132" fmla="*/ 433 h 43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24" h="433">
                  <a:moveTo>
                    <a:pt x="524" y="115"/>
                  </a:moveTo>
                  <a:lnTo>
                    <a:pt x="422" y="433"/>
                  </a:lnTo>
                  <a:lnTo>
                    <a:pt x="437" y="395"/>
                  </a:lnTo>
                  <a:lnTo>
                    <a:pt x="448" y="359"/>
                  </a:lnTo>
                  <a:lnTo>
                    <a:pt x="455" y="328"/>
                  </a:lnTo>
                  <a:lnTo>
                    <a:pt x="457" y="301"/>
                  </a:lnTo>
                  <a:lnTo>
                    <a:pt x="456" y="277"/>
                  </a:lnTo>
                  <a:lnTo>
                    <a:pt x="454" y="257"/>
                  </a:lnTo>
                  <a:lnTo>
                    <a:pt x="450" y="241"/>
                  </a:lnTo>
                  <a:lnTo>
                    <a:pt x="448" y="230"/>
                  </a:lnTo>
                  <a:lnTo>
                    <a:pt x="444" y="222"/>
                  </a:lnTo>
                  <a:lnTo>
                    <a:pt x="443" y="220"/>
                  </a:lnTo>
                  <a:lnTo>
                    <a:pt x="431" y="226"/>
                  </a:lnTo>
                  <a:lnTo>
                    <a:pt x="420" y="238"/>
                  </a:lnTo>
                  <a:lnTo>
                    <a:pt x="410" y="256"/>
                  </a:lnTo>
                  <a:lnTo>
                    <a:pt x="400" y="276"/>
                  </a:lnTo>
                  <a:lnTo>
                    <a:pt x="392" y="297"/>
                  </a:lnTo>
                  <a:lnTo>
                    <a:pt x="383" y="319"/>
                  </a:lnTo>
                  <a:lnTo>
                    <a:pt x="378" y="338"/>
                  </a:lnTo>
                  <a:lnTo>
                    <a:pt x="373" y="354"/>
                  </a:lnTo>
                  <a:lnTo>
                    <a:pt x="370" y="365"/>
                  </a:lnTo>
                  <a:lnTo>
                    <a:pt x="369" y="369"/>
                  </a:lnTo>
                  <a:lnTo>
                    <a:pt x="385" y="318"/>
                  </a:lnTo>
                  <a:lnTo>
                    <a:pt x="393" y="277"/>
                  </a:lnTo>
                  <a:lnTo>
                    <a:pt x="397" y="247"/>
                  </a:lnTo>
                  <a:lnTo>
                    <a:pt x="395" y="226"/>
                  </a:lnTo>
                  <a:lnTo>
                    <a:pt x="391" y="212"/>
                  </a:lnTo>
                  <a:lnTo>
                    <a:pt x="385" y="203"/>
                  </a:lnTo>
                  <a:lnTo>
                    <a:pt x="378" y="199"/>
                  </a:lnTo>
                  <a:lnTo>
                    <a:pt x="370" y="197"/>
                  </a:lnTo>
                  <a:lnTo>
                    <a:pt x="366" y="199"/>
                  </a:lnTo>
                  <a:lnTo>
                    <a:pt x="363" y="199"/>
                  </a:lnTo>
                  <a:lnTo>
                    <a:pt x="351" y="203"/>
                  </a:lnTo>
                  <a:lnTo>
                    <a:pt x="337" y="214"/>
                  </a:lnTo>
                  <a:lnTo>
                    <a:pt x="323" y="228"/>
                  </a:lnTo>
                  <a:lnTo>
                    <a:pt x="308" y="244"/>
                  </a:lnTo>
                  <a:lnTo>
                    <a:pt x="294" y="262"/>
                  </a:lnTo>
                  <a:lnTo>
                    <a:pt x="282" y="278"/>
                  </a:lnTo>
                  <a:lnTo>
                    <a:pt x="271" y="295"/>
                  </a:lnTo>
                  <a:lnTo>
                    <a:pt x="263" y="307"/>
                  </a:lnTo>
                  <a:lnTo>
                    <a:pt x="257" y="316"/>
                  </a:lnTo>
                  <a:lnTo>
                    <a:pt x="256" y="319"/>
                  </a:lnTo>
                  <a:lnTo>
                    <a:pt x="304" y="237"/>
                  </a:lnTo>
                  <a:lnTo>
                    <a:pt x="317" y="214"/>
                  </a:lnTo>
                  <a:lnTo>
                    <a:pt x="322" y="196"/>
                  </a:lnTo>
                  <a:lnTo>
                    <a:pt x="320" y="184"/>
                  </a:lnTo>
                  <a:lnTo>
                    <a:pt x="314" y="177"/>
                  </a:lnTo>
                  <a:lnTo>
                    <a:pt x="305" y="174"/>
                  </a:lnTo>
                  <a:lnTo>
                    <a:pt x="293" y="172"/>
                  </a:lnTo>
                  <a:lnTo>
                    <a:pt x="282" y="174"/>
                  </a:lnTo>
                  <a:lnTo>
                    <a:pt x="271" y="175"/>
                  </a:lnTo>
                  <a:lnTo>
                    <a:pt x="264" y="176"/>
                  </a:lnTo>
                  <a:lnTo>
                    <a:pt x="262" y="177"/>
                  </a:lnTo>
                  <a:lnTo>
                    <a:pt x="0" y="341"/>
                  </a:lnTo>
                  <a:lnTo>
                    <a:pt x="254" y="161"/>
                  </a:lnTo>
                  <a:lnTo>
                    <a:pt x="252" y="146"/>
                  </a:lnTo>
                  <a:lnTo>
                    <a:pt x="242" y="138"/>
                  </a:lnTo>
                  <a:lnTo>
                    <a:pt x="221" y="138"/>
                  </a:lnTo>
                  <a:lnTo>
                    <a:pt x="196" y="143"/>
                  </a:lnTo>
                  <a:lnTo>
                    <a:pt x="169" y="151"/>
                  </a:lnTo>
                  <a:lnTo>
                    <a:pt x="140" y="161"/>
                  </a:lnTo>
                  <a:lnTo>
                    <a:pt x="114" y="171"/>
                  </a:lnTo>
                  <a:lnTo>
                    <a:pt x="92" y="181"/>
                  </a:lnTo>
                  <a:lnTo>
                    <a:pt x="77" y="188"/>
                  </a:lnTo>
                  <a:lnTo>
                    <a:pt x="71" y="190"/>
                  </a:lnTo>
                  <a:lnTo>
                    <a:pt x="426" y="5"/>
                  </a:lnTo>
                  <a:lnTo>
                    <a:pt x="429" y="4"/>
                  </a:lnTo>
                  <a:lnTo>
                    <a:pt x="434" y="3"/>
                  </a:lnTo>
                  <a:lnTo>
                    <a:pt x="442" y="1"/>
                  </a:lnTo>
                  <a:lnTo>
                    <a:pt x="450" y="0"/>
                  </a:lnTo>
                  <a:lnTo>
                    <a:pt x="461" y="0"/>
                  </a:lnTo>
                  <a:lnTo>
                    <a:pt x="470" y="3"/>
                  </a:lnTo>
                  <a:lnTo>
                    <a:pt x="479" y="7"/>
                  </a:lnTo>
                  <a:lnTo>
                    <a:pt x="486" y="16"/>
                  </a:lnTo>
                  <a:lnTo>
                    <a:pt x="490" y="27"/>
                  </a:lnTo>
                  <a:lnTo>
                    <a:pt x="491" y="45"/>
                  </a:lnTo>
                  <a:lnTo>
                    <a:pt x="491" y="46"/>
                  </a:lnTo>
                  <a:lnTo>
                    <a:pt x="491" y="51"/>
                  </a:lnTo>
                  <a:lnTo>
                    <a:pt x="491" y="58"/>
                  </a:lnTo>
                  <a:lnTo>
                    <a:pt x="491" y="67"/>
                  </a:lnTo>
                  <a:lnTo>
                    <a:pt x="492" y="76"/>
                  </a:lnTo>
                  <a:lnTo>
                    <a:pt x="495" y="86"/>
                  </a:lnTo>
                  <a:lnTo>
                    <a:pt x="499" y="95"/>
                  </a:lnTo>
                  <a:lnTo>
                    <a:pt x="505" y="104"/>
                  </a:lnTo>
                  <a:lnTo>
                    <a:pt x="513" y="111"/>
                  </a:lnTo>
                  <a:lnTo>
                    <a:pt x="524" y="115"/>
                  </a:lnTo>
                  <a:close/>
                </a:path>
              </a:pathLst>
            </a:custGeom>
            <a:solidFill>
              <a:srgbClr val="FFD3E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404" name="Freeform 101"/>
            <p:cNvSpPr>
              <a:spLocks/>
            </p:cNvSpPr>
            <p:nvPr/>
          </p:nvSpPr>
          <p:spPr bwMode="auto">
            <a:xfrm rot="2163528">
              <a:off x="4673" y="1870"/>
              <a:ext cx="288" cy="240"/>
            </a:xfrm>
            <a:custGeom>
              <a:avLst/>
              <a:gdLst>
                <a:gd name="T0" fmla="*/ 1 w 518"/>
                <a:gd name="T1" fmla="*/ 1 h 428"/>
                <a:gd name="T2" fmla="*/ 1 w 518"/>
                <a:gd name="T3" fmla="*/ 1 h 428"/>
                <a:gd name="T4" fmla="*/ 1 w 518"/>
                <a:gd name="T5" fmla="*/ 1 h 428"/>
                <a:gd name="T6" fmla="*/ 1 w 518"/>
                <a:gd name="T7" fmla="*/ 1 h 428"/>
                <a:gd name="T8" fmla="*/ 1 w 518"/>
                <a:gd name="T9" fmla="*/ 1 h 428"/>
                <a:gd name="T10" fmla="*/ 1 w 518"/>
                <a:gd name="T11" fmla="*/ 1 h 428"/>
                <a:gd name="T12" fmla="*/ 1 w 518"/>
                <a:gd name="T13" fmla="*/ 1 h 428"/>
                <a:gd name="T14" fmla="*/ 1 w 518"/>
                <a:gd name="T15" fmla="*/ 1 h 428"/>
                <a:gd name="T16" fmla="*/ 1 w 518"/>
                <a:gd name="T17" fmla="*/ 1 h 428"/>
                <a:gd name="T18" fmla="*/ 1 w 518"/>
                <a:gd name="T19" fmla="*/ 1 h 428"/>
                <a:gd name="T20" fmla="*/ 1 w 518"/>
                <a:gd name="T21" fmla="*/ 1 h 428"/>
                <a:gd name="T22" fmla="*/ 1 w 518"/>
                <a:gd name="T23" fmla="*/ 1 h 428"/>
                <a:gd name="T24" fmla="*/ 1 w 518"/>
                <a:gd name="T25" fmla="*/ 1 h 428"/>
                <a:gd name="T26" fmla="*/ 1 w 518"/>
                <a:gd name="T27" fmla="*/ 1 h 428"/>
                <a:gd name="T28" fmla="*/ 1 w 518"/>
                <a:gd name="T29" fmla="*/ 1 h 428"/>
                <a:gd name="T30" fmla="*/ 1 w 518"/>
                <a:gd name="T31" fmla="*/ 1 h 428"/>
                <a:gd name="T32" fmla="*/ 1 w 518"/>
                <a:gd name="T33" fmla="*/ 1 h 428"/>
                <a:gd name="T34" fmla="*/ 1 w 518"/>
                <a:gd name="T35" fmla="*/ 1 h 428"/>
                <a:gd name="T36" fmla="*/ 1 w 518"/>
                <a:gd name="T37" fmla="*/ 1 h 428"/>
                <a:gd name="T38" fmla="*/ 1 w 518"/>
                <a:gd name="T39" fmla="*/ 1 h 428"/>
                <a:gd name="T40" fmla="*/ 1 w 518"/>
                <a:gd name="T41" fmla="*/ 1 h 428"/>
                <a:gd name="T42" fmla="*/ 1 w 518"/>
                <a:gd name="T43" fmla="*/ 1 h 428"/>
                <a:gd name="T44" fmla="*/ 1 w 518"/>
                <a:gd name="T45" fmla="*/ 1 h 428"/>
                <a:gd name="T46" fmla="*/ 1 w 518"/>
                <a:gd name="T47" fmla="*/ 1 h 428"/>
                <a:gd name="T48" fmla="*/ 1 w 518"/>
                <a:gd name="T49" fmla="*/ 1 h 428"/>
                <a:gd name="T50" fmla="*/ 1 w 518"/>
                <a:gd name="T51" fmla="*/ 1 h 428"/>
                <a:gd name="T52" fmla="*/ 0 w 518"/>
                <a:gd name="T53" fmla="*/ 1 h 428"/>
                <a:gd name="T54" fmla="*/ 1 w 518"/>
                <a:gd name="T55" fmla="*/ 1 h 428"/>
                <a:gd name="T56" fmla="*/ 1 w 518"/>
                <a:gd name="T57" fmla="*/ 1 h 428"/>
                <a:gd name="T58" fmla="*/ 1 w 518"/>
                <a:gd name="T59" fmla="*/ 1 h 428"/>
                <a:gd name="T60" fmla="*/ 1 w 518"/>
                <a:gd name="T61" fmla="*/ 1 h 428"/>
                <a:gd name="T62" fmla="*/ 1 w 518"/>
                <a:gd name="T63" fmla="*/ 1 h 428"/>
                <a:gd name="T64" fmla="*/ 1 w 518"/>
                <a:gd name="T65" fmla="*/ 1 h 428"/>
                <a:gd name="T66" fmla="*/ 1 w 518"/>
                <a:gd name="T67" fmla="*/ 1 h 428"/>
                <a:gd name="T68" fmla="*/ 1 w 518"/>
                <a:gd name="T69" fmla="*/ 0 h 428"/>
                <a:gd name="T70" fmla="*/ 1 w 518"/>
                <a:gd name="T71" fmla="*/ 1 h 428"/>
                <a:gd name="T72" fmla="*/ 1 w 518"/>
                <a:gd name="T73" fmla="*/ 1 h 428"/>
                <a:gd name="T74" fmla="*/ 1 w 518"/>
                <a:gd name="T75" fmla="*/ 1 h 428"/>
                <a:gd name="T76" fmla="*/ 1 w 518"/>
                <a:gd name="T77" fmla="*/ 1 h 428"/>
                <a:gd name="T78" fmla="*/ 1 w 518"/>
                <a:gd name="T79" fmla="*/ 1 h 428"/>
                <a:gd name="T80" fmla="*/ 1 w 518"/>
                <a:gd name="T81" fmla="*/ 1 h 428"/>
                <a:gd name="T82" fmla="*/ 1 w 518"/>
                <a:gd name="T83" fmla="*/ 1 h 428"/>
                <a:gd name="T84" fmla="*/ 1 w 518"/>
                <a:gd name="T85" fmla="*/ 1 h 428"/>
                <a:gd name="T86" fmla="*/ 1 w 518"/>
                <a:gd name="T87" fmla="*/ 1 h 42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18"/>
                <a:gd name="T133" fmla="*/ 0 h 428"/>
                <a:gd name="T134" fmla="*/ 518 w 518"/>
                <a:gd name="T135" fmla="*/ 428 h 42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18" h="428">
                  <a:moveTo>
                    <a:pt x="517" y="114"/>
                  </a:moveTo>
                  <a:lnTo>
                    <a:pt x="417" y="428"/>
                  </a:lnTo>
                  <a:lnTo>
                    <a:pt x="433" y="390"/>
                  </a:lnTo>
                  <a:lnTo>
                    <a:pt x="444" y="356"/>
                  </a:lnTo>
                  <a:lnTo>
                    <a:pt x="450" y="325"/>
                  </a:lnTo>
                  <a:lnTo>
                    <a:pt x="452" y="296"/>
                  </a:lnTo>
                  <a:lnTo>
                    <a:pt x="451" y="274"/>
                  </a:lnTo>
                  <a:lnTo>
                    <a:pt x="449" y="254"/>
                  </a:lnTo>
                  <a:lnTo>
                    <a:pt x="446" y="238"/>
                  </a:lnTo>
                  <a:lnTo>
                    <a:pt x="443" y="226"/>
                  </a:lnTo>
                  <a:lnTo>
                    <a:pt x="439" y="219"/>
                  </a:lnTo>
                  <a:lnTo>
                    <a:pt x="439" y="217"/>
                  </a:lnTo>
                  <a:lnTo>
                    <a:pt x="427" y="223"/>
                  </a:lnTo>
                  <a:lnTo>
                    <a:pt x="417" y="236"/>
                  </a:lnTo>
                  <a:lnTo>
                    <a:pt x="406" y="252"/>
                  </a:lnTo>
                  <a:lnTo>
                    <a:pt x="396" y="273"/>
                  </a:lnTo>
                  <a:lnTo>
                    <a:pt x="387" y="294"/>
                  </a:lnTo>
                  <a:lnTo>
                    <a:pt x="380" y="314"/>
                  </a:lnTo>
                  <a:lnTo>
                    <a:pt x="374" y="334"/>
                  </a:lnTo>
                  <a:lnTo>
                    <a:pt x="369" y="350"/>
                  </a:lnTo>
                  <a:lnTo>
                    <a:pt x="365" y="361"/>
                  </a:lnTo>
                  <a:lnTo>
                    <a:pt x="365" y="364"/>
                  </a:lnTo>
                  <a:lnTo>
                    <a:pt x="381" y="313"/>
                  </a:lnTo>
                  <a:lnTo>
                    <a:pt x="389" y="274"/>
                  </a:lnTo>
                  <a:lnTo>
                    <a:pt x="393" y="244"/>
                  </a:lnTo>
                  <a:lnTo>
                    <a:pt x="392" y="223"/>
                  </a:lnTo>
                  <a:lnTo>
                    <a:pt x="387" y="208"/>
                  </a:lnTo>
                  <a:lnTo>
                    <a:pt x="380" y="200"/>
                  </a:lnTo>
                  <a:lnTo>
                    <a:pt x="373" y="196"/>
                  </a:lnTo>
                  <a:lnTo>
                    <a:pt x="367" y="195"/>
                  </a:lnTo>
                  <a:lnTo>
                    <a:pt x="362" y="195"/>
                  </a:lnTo>
                  <a:lnTo>
                    <a:pt x="359" y="196"/>
                  </a:lnTo>
                  <a:lnTo>
                    <a:pt x="347" y="201"/>
                  </a:lnTo>
                  <a:lnTo>
                    <a:pt x="333" y="211"/>
                  </a:lnTo>
                  <a:lnTo>
                    <a:pt x="319" y="225"/>
                  </a:lnTo>
                  <a:lnTo>
                    <a:pt x="305" y="242"/>
                  </a:lnTo>
                  <a:lnTo>
                    <a:pt x="291" y="258"/>
                  </a:lnTo>
                  <a:lnTo>
                    <a:pt x="278" y="275"/>
                  </a:lnTo>
                  <a:lnTo>
                    <a:pt x="268" y="290"/>
                  </a:lnTo>
                  <a:lnTo>
                    <a:pt x="259" y="303"/>
                  </a:lnTo>
                  <a:lnTo>
                    <a:pt x="255" y="312"/>
                  </a:lnTo>
                  <a:lnTo>
                    <a:pt x="252" y="315"/>
                  </a:lnTo>
                  <a:lnTo>
                    <a:pt x="300" y="234"/>
                  </a:lnTo>
                  <a:lnTo>
                    <a:pt x="313" y="211"/>
                  </a:lnTo>
                  <a:lnTo>
                    <a:pt x="318" y="194"/>
                  </a:lnTo>
                  <a:lnTo>
                    <a:pt x="317" y="182"/>
                  </a:lnTo>
                  <a:lnTo>
                    <a:pt x="311" y="175"/>
                  </a:lnTo>
                  <a:lnTo>
                    <a:pt x="301" y="171"/>
                  </a:lnTo>
                  <a:lnTo>
                    <a:pt x="290" y="170"/>
                  </a:lnTo>
                  <a:lnTo>
                    <a:pt x="278" y="170"/>
                  </a:lnTo>
                  <a:lnTo>
                    <a:pt x="269" y="173"/>
                  </a:lnTo>
                  <a:lnTo>
                    <a:pt x="262" y="174"/>
                  </a:lnTo>
                  <a:lnTo>
                    <a:pt x="258" y="175"/>
                  </a:lnTo>
                  <a:lnTo>
                    <a:pt x="0" y="338"/>
                  </a:lnTo>
                  <a:lnTo>
                    <a:pt x="251" y="158"/>
                  </a:lnTo>
                  <a:lnTo>
                    <a:pt x="250" y="143"/>
                  </a:lnTo>
                  <a:lnTo>
                    <a:pt x="238" y="136"/>
                  </a:lnTo>
                  <a:lnTo>
                    <a:pt x="219" y="136"/>
                  </a:lnTo>
                  <a:lnTo>
                    <a:pt x="194" y="141"/>
                  </a:lnTo>
                  <a:lnTo>
                    <a:pt x="166" y="149"/>
                  </a:lnTo>
                  <a:lnTo>
                    <a:pt x="139" y="158"/>
                  </a:lnTo>
                  <a:lnTo>
                    <a:pt x="113" y="169"/>
                  </a:lnTo>
                  <a:lnTo>
                    <a:pt x="91" y="179"/>
                  </a:lnTo>
                  <a:lnTo>
                    <a:pt x="76" y="186"/>
                  </a:lnTo>
                  <a:lnTo>
                    <a:pt x="71" y="188"/>
                  </a:lnTo>
                  <a:lnTo>
                    <a:pt x="423" y="5"/>
                  </a:lnTo>
                  <a:lnTo>
                    <a:pt x="424" y="4"/>
                  </a:lnTo>
                  <a:lnTo>
                    <a:pt x="429" y="3"/>
                  </a:lnTo>
                  <a:lnTo>
                    <a:pt x="437" y="2"/>
                  </a:lnTo>
                  <a:lnTo>
                    <a:pt x="445" y="0"/>
                  </a:lnTo>
                  <a:lnTo>
                    <a:pt x="455" y="0"/>
                  </a:lnTo>
                  <a:lnTo>
                    <a:pt x="464" y="3"/>
                  </a:lnTo>
                  <a:lnTo>
                    <a:pt x="473" y="7"/>
                  </a:lnTo>
                  <a:lnTo>
                    <a:pt x="480" y="16"/>
                  </a:lnTo>
                  <a:lnTo>
                    <a:pt x="483" y="28"/>
                  </a:lnTo>
                  <a:lnTo>
                    <a:pt x="485" y="45"/>
                  </a:lnTo>
                  <a:lnTo>
                    <a:pt x="483" y="47"/>
                  </a:lnTo>
                  <a:lnTo>
                    <a:pt x="483" y="51"/>
                  </a:lnTo>
                  <a:lnTo>
                    <a:pt x="483" y="57"/>
                  </a:lnTo>
                  <a:lnTo>
                    <a:pt x="485" y="66"/>
                  </a:lnTo>
                  <a:lnTo>
                    <a:pt x="486" y="75"/>
                  </a:lnTo>
                  <a:lnTo>
                    <a:pt x="488" y="85"/>
                  </a:lnTo>
                  <a:lnTo>
                    <a:pt x="493" y="94"/>
                  </a:lnTo>
                  <a:lnTo>
                    <a:pt x="499" y="103"/>
                  </a:lnTo>
                  <a:lnTo>
                    <a:pt x="507" y="110"/>
                  </a:lnTo>
                  <a:lnTo>
                    <a:pt x="518" y="114"/>
                  </a:lnTo>
                  <a:lnTo>
                    <a:pt x="517" y="114"/>
                  </a:lnTo>
                  <a:close/>
                </a:path>
              </a:pathLst>
            </a:custGeom>
            <a:solidFill>
              <a:srgbClr val="FFD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405" name="Freeform 102"/>
            <p:cNvSpPr>
              <a:spLocks/>
            </p:cNvSpPr>
            <p:nvPr/>
          </p:nvSpPr>
          <p:spPr bwMode="auto">
            <a:xfrm rot="2163528">
              <a:off x="4676" y="1874"/>
              <a:ext cx="289" cy="235"/>
            </a:xfrm>
            <a:custGeom>
              <a:avLst/>
              <a:gdLst>
                <a:gd name="T0" fmla="*/ 1 w 514"/>
                <a:gd name="T1" fmla="*/ 1 h 423"/>
                <a:gd name="T2" fmla="*/ 1 w 514"/>
                <a:gd name="T3" fmla="*/ 1 h 423"/>
                <a:gd name="T4" fmla="*/ 1 w 514"/>
                <a:gd name="T5" fmla="*/ 1 h 423"/>
                <a:gd name="T6" fmla="*/ 1 w 514"/>
                <a:gd name="T7" fmla="*/ 1 h 423"/>
                <a:gd name="T8" fmla="*/ 1 w 514"/>
                <a:gd name="T9" fmla="*/ 1 h 423"/>
                <a:gd name="T10" fmla="*/ 1 w 514"/>
                <a:gd name="T11" fmla="*/ 1 h 423"/>
                <a:gd name="T12" fmla="*/ 1 w 514"/>
                <a:gd name="T13" fmla="*/ 1 h 423"/>
                <a:gd name="T14" fmla="*/ 1 w 514"/>
                <a:gd name="T15" fmla="*/ 1 h 423"/>
                <a:gd name="T16" fmla="*/ 1 w 514"/>
                <a:gd name="T17" fmla="*/ 1 h 423"/>
                <a:gd name="T18" fmla="*/ 1 w 514"/>
                <a:gd name="T19" fmla="*/ 1 h 423"/>
                <a:gd name="T20" fmla="*/ 1 w 514"/>
                <a:gd name="T21" fmla="*/ 1 h 423"/>
                <a:gd name="T22" fmla="*/ 1 w 514"/>
                <a:gd name="T23" fmla="*/ 1 h 423"/>
                <a:gd name="T24" fmla="*/ 1 w 514"/>
                <a:gd name="T25" fmla="*/ 1 h 423"/>
                <a:gd name="T26" fmla="*/ 1 w 514"/>
                <a:gd name="T27" fmla="*/ 1 h 423"/>
                <a:gd name="T28" fmla="*/ 1 w 514"/>
                <a:gd name="T29" fmla="*/ 1 h 423"/>
                <a:gd name="T30" fmla="*/ 1 w 514"/>
                <a:gd name="T31" fmla="*/ 1 h 423"/>
                <a:gd name="T32" fmla="*/ 1 w 514"/>
                <a:gd name="T33" fmla="*/ 1 h 423"/>
                <a:gd name="T34" fmla="*/ 1 w 514"/>
                <a:gd name="T35" fmla="*/ 1 h 423"/>
                <a:gd name="T36" fmla="*/ 1 w 514"/>
                <a:gd name="T37" fmla="*/ 1 h 423"/>
                <a:gd name="T38" fmla="*/ 1 w 514"/>
                <a:gd name="T39" fmla="*/ 1 h 423"/>
                <a:gd name="T40" fmla="*/ 1 w 514"/>
                <a:gd name="T41" fmla="*/ 1 h 423"/>
                <a:gd name="T42" fmla="*/ 1 w 514"/>
                <a:gd name="T43" fmla="*/ 1 h 423"/>
                <a:gd name="T44" fmla="*/ 1 w 514"/>
                <a:gd name="T45" fmla="*/ 1 h 423"/>
                <a:gd name="T46" fmla="*/ 1 w 514"/>
                <a:gd name="T47" fmla="*/ 1 h 423"/>
                <a:gd name="T48" fmla="*/ 1 w 514"/>
                <a:gd name="T49" fmla="*/ 1 h 423"/>
                <a:gd name="T50" fmla="*/ 1 w 514"/>
                <a:gd name="T51" fmla="*/ 1 h 423"/>
                <a:gd name="T52" fmla="*/ 0 w 514"/>
                <a:gd name="T53" fmla="*/ 1 h 423"/>
                <a:gd name="T54" fmla="*/ 1 w 514"/>
                <a:gd name="T55" fmla="*/ 1 h 423"/>
                <a:gd name="T56" fmla="*/ 1 w 514"/>
                <a:gd name="T57" fmla="*/ 1 h 423"/>
                <a:gd name="T58" fmla="*/ 1 w 514"/>
                <a:gd name="T59" fmla="*/ 1 h 423"/>
                <a:gd name="T60" fmla="*/ 1 w 514"/>
                <a:gd name="T61" fmla="*/ 1 h 423"/>
                <a:gd name="T62" fmla="*/ 1 w 514"/>
                <a:gd name="T63" fmla="*/ 1 h 423"/>
                <a:gd name="T64" fmla="*/ 1 w 514"/>
                <a:gd name="T65" fmla="*/ 1 h 423"/>
                <a:gd name="T66" fmla="*/ 1 w 514"/>
                <a:gd name="T67" fmla="*/ 1 h 423"/>
                <a:gd name="T68" fmla="*/ 1 w 514"/>
                <a:gd name="T69" fmla="*/ 0 h 423"/>
                <a:gd name="T70" fmla="*/ 1 w 514"/>
                <a:gd name="T71" fmla="*/ 1 h 423"/>
                <a:gd name="T72" fmla="*/ 1 w 514"/>
                <a:gd name="T73" fmla="*/ 1 h 423"/>
                <a:gd name="T74" fmla="*/ 1 w 514"/>
                <a:gd name="T75" fmla="*/ 1 h 423"/>
                <a:gd name="T76" fmla="*/ 1 w 514"/>
                <a:gd name="T77" fmla="*/ 1 h 423"/>
                <a:gd name="T78" fmla="*/ 1 w 514"/>
                <a:gd name="T79" fmla="*/ 1 h 423"/>
                <a:gd name="T80" fmla="*/ 1 w 514"/>
                <a:gd name="T81" fmla="*/ 1 h 423"/>
                <a:gd name="T82" fmla="*/ 1 w 514"/>
                <a:gd name="T83" fmla="*/ 1 h 423"/>
                <a:gd name="T84" fmla="*/ 1 w 514"/>
                <a:gd name="T85" fmla="*/ 1 h 423"/>
                <a:gd name="T86" fmla="*/ 1 w 514"/>
                <a:gd name="T87" fmla="*/ 1 h 42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14"/>
                <a:gd name="T133" fmla="*/ 0 h 423"/>
                <a:gd name="T134" fmla="*/ 514 w 514"/>
                <a:gd name="T135" fmla="*/ 423 h 42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14" h="423">
                  <a:moveTo>
                    <a:pt x="513" y="112"/>
                  </a:moveTo>
                  <a:lnTo>
                    <a:pt x="415" y="423"/>
                  </a:lnTo>
                  <a:lnTo>
                    <a:pt x="430" y="385"/>
                  </a:lnTo>
                  <a:lnTo>
                    <a:pt x="441" y="350"/>
                  </a:lnTo>
                  <a:lnTo>
                    <a:pt x="447" y="319"/>
                  </a:lnTo>
                  <a:lnTo>
                    <a:pt x="449" y="292"/>
                  </a:lnTo>
                  <a:lnTo>
                    <a:pt x="449" y="269"/>
                  </a:lnTo>
                  <a:lnTo>
                    <a:pt x="447" y="249"/>
                  </a:lnTo>
                  <a:lnTo>
                    <a:pt x="443" y="234"/>
                  </a:lnTo>
                  <a:lnTo>
                    <a:pt x="440" y="223"/>
                  </a:lnTo>
                  <a:lnTo>
                    <a:pt x="437" y="216"/>
                  </a:lnTo>
                  <a:lnTo>
                    <a:pt x="436" y="213"/>
                  </a:lnTo>
                  <a:lnTo>
                    <a:pt x="424" y="219"/>
                  </a:lnTo>
                  <a:lnTo>
                    <a:pt x="414" y="231"/>
                  </a:lnTo>
                  <a:lnTo>
                    <a:pt x="403" y="248"/>
                  </a:lnTo>
                  <a:lnTo>
                    <a:pt x="393" y="268"/>
                  </a:lnTo>
                  <a:lnTo>
                    <a:pt x="385" y="288"/>
                  </a:lnTo>
                  <a:lnTo>
                    <a:pt x="378" y="310"/>
                  </a:lnTo>
                  <a:lnTo>
                    <a:pt x="372" y="329"/>
                  </a:lnTo>
                  <a:lnTo>
                    <a:pt x="367" y="344"/>
                  </a:lnTo>
                  <a:lnTo>
                    <a:pt x="364" y="355"/>
                  </a:lnTo>
                  <a:lnTo>
                    <a:pt x="362" y="360"/>
                  </a:lnTo>
                  <a:lnTo>
                    <a:pt x="378" y="309"/>
                  </a:lnTo>
                  <a:lnTo>
                    <a:pt x="387" y="269"/>
                  </a:lnTo>
                  <a:lnTo>
                    <a:pt x="390" y="240"/>
                  </a:lnTo>
                  <a:lnTo>
                    <a:pt x="389" y="219"/>
                  </a:lnTo>
                  <a:lnTo>
                    <a:pt x="385" y="205"/>
                  </a:lnTo>
                  <a:lnTo>
                    <a:pt x="378" y="197"/>
                  </a:lnTo>
                  <a:lnTo>
                    <a:pt x="371" y="193"/>
                  </a:lnTo>
                  <a:lnTo>
                    <a:pt x="365" y="192"/>
                  </a:lnTo>
                  <a:lnTo>
                    <a:pt x="360" y="192"/>
                  </a:lnTo>
                  <a:lnTo>
                    <a:pt x="358" y="192"/>
                  </a:lnTo>
                  <a:lnTo>
                    <a:pt x="346" y="197"/>
                  </a:lnTo>
                  <a:lnTo>
                    <a:pt x="331" y="208"/>
                  </a:lnTo>
                  <a:lnTo>
                    <a:pt x="317" y="221"/>
                  </a:lnTo>
                  <a:lnTo>
                    <a:pt x="304" y="237"/>
                  </a:lnTo>
                  <a:lnTo>
                    <a:pt x="290" y="254"/>
                  </a:lnTo>
                  <a:lnTo>
                    <a:pt x="278" y="271"/>
                  </a:lnTo>
                  <a:lnTo>
                    <a:pt x="267" y="286"/>
                  </a:lnTo>
                  <a:lnTo>
                    <a:pt x="259" y="299"/>
                  </a:lnTo>
                  <a:lnTo>
                    <a:pt x="254" y="307"/>
                  </a:lnTo>
                  <a:lnTo>
                    <a:pt x="252" y="311"/>
                  </a:lnTo>
                  <a:lnTo>
                    <a:pt x="298" y="230"/>
                  </a:lnTo>
                  <a:lnTo>
                    <a:pt x="311" y="208"/>
                  </a:lnTo>
                  <a:lnTo>
                    <a:pt x="316" y="190"/>
                  </a:lnTo>
                  <a:lnTo>
                    <a:pt x="315" y="179"/>
                  </a:lnTo>
                  <a:lnTo>
                    <a:pt x="309" y="171"/>
                  </a:lnTo>
                  <a:lnTo>
                    <a:pt x="299" y="167"/>
                  </a:lnTo>
                  <a:lnTo>
                    <a:pt x="288" y="166"/>
                  </a:lnTo>
                  <a:lnTo>
                    <a:pt x="278" y="167"/>
                  </a:lnTo>
                  <a:lnTo>
                    <a:pt x="267" y="168"/>
                  </a:lnTo>
                  <a:lnTo>
                    <a:pt x="260" y="171"/>
                  </a:lnTo>
                  <a:lnTo>
                    <a:pt x="258" y="171"/>
                  </a:lnTo>
                  <a:lnTo>
                    <a:pt x="0" y="332"/>
                  </a:lnTo>
                  <a:lnTo>
                    <a:pt x="250" y="155"/>
                  </a:lnTo>
                  <a:lnTo>
                    <a:pt x="249" y="140"/>
                  </a:lnTo>
                  <a:lnTo>
                    <a:pt x="237" y="133"/>
                  </a:lnTo>
                  <a:lnTo>
                    <a:pt x="218" y="133"/>
                  </a:lnTo>
                  <a:lnTo>
                    <a:pt x="194" y="137"/>
                  </a:lnTo>
                  <a:lnTo>
                    <a:pt x="167" y="146"/>
                  </a:lnTo>
                  <a:lnTo>
                    <a:pt x="138" y="155"/>
                  </a:lnTo>
                  <a:lnTo>
                    <a:pt x="113" y="166"/>
                  </a:lnTo>
                  <a:lnTo>
                    <a:pt x="92" y="175"/>
                  </a:lnTo>
                  <a:lnTo>
                    <a:pt x="76" y="181"/>
                  </a:lnTo>
                  <a:lnTo>
                    <a:pt x="72" y="184"/>
                  </a:lnTo>
                  <a:lnTo>
                    <a:pt x="420" y="4"/>
                  </a:lnTo>
                  <a:lnTo>
                    <a:pt x="421" y="3"/>
                  </a:lnTo>
                  <a:lnTo>
                    <a:pt x="426" y="2"/>
                  </a:lnTo>
                  <a:lnTo>
                    <a:pt x="433" y="0"/>
                  </a:lnTo>
                  <a:lnTo>
                    <a:pt x="442" y="0"/>
                  </a:lnTo>
                  <a:lnTo>
                    <a:pt x="452" y="0"/>
                  </a:lnTo>
                  <a:lnTo>
                    <a:pt x="460" y="1"/>
                  </a:lnTo>
                  <a:lnTo>
                    <a:pt x="468" y="7"/>
                  </a:lnTo>
                  <a:lnTo>
                    <a:pt x="476" y="14"/>
                  </a:lnTo>
                  <a:lnTo>
                    <a:pt x="479" y="27"/>
                  </a:lnTo>
                  <a:lnTo>
                    <a:pt x="479" y="43"/>
                  </a:lnTo>
                  <a:lnTo>
                    <a:pt x="479" y="45"/>
                  </a:lnTo>
                  <a:lnTo>
                    <a:pt x="479" y="49"/>
                  </a:lnTo>
                  <a:lnTo>
                    <a:pt x="479" y="57"/>
                  </a:lnTo>
                  <a:lnTo>
                    <a:pt x="480" y="65"/>
                  </a:lnTo>
                  <a:lnTo>
                    <a:pt x="482" y="74"/>
                  </a:lnTo>
                  <a:lnTo>
                    <a:pt x="484" y="84"/>
                  </a:lnTo>
                  <a:lnTo>
                    <a:pt x="489" y="93"/>
                  </a:lnTo>
                  <a:lnTo>
                    <a:pt x="495" y="102"/>
                  </a:lnTo>
                  <a:lnTo>
                    <a:pt x="503" y="109"/>
                  </a:lnTo>
                  <a:lnTo>
                    <a:pt x="514" y="114"/>
                  </a:lnTo>
                  <a:lnTo>
                    <a:pt x="513" y="112"/>
                  </a:lnTo>
                  <a:close/>
                </a:path>
              </a:pathLst>
            </a:custGeom>
            <a:solidFill>
              <a:srgbClr val="FFD9E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406" name="Freeform 103"/>
            <p:cNvSpPr>
              <a:spLocks/>
            </p:cNvSpPr>
            <p:nvPr/>
          </p:nvSpPr>
          <p:spPr bwMode="auto">
            <a:xfrm rot="2163528">
              <a:off x="4675" y="1869"/>
              <a:ext cx="286" cy="235"/>
            </a:xfrm>
            <a:custGeom>
              <a:avLst/>
              <a:gdLst>
                <a:gd name="T0" fmla="*/ 1 w 506"/>
                <a:gd name="T1" fmla="*/ 1 h 418"/>
                <a:gd name="T2" fmla="*/ 1 w 506"/>
                <a:gd name="T3" fmla="*/ 1 h 418"/>
                <a:gd name="T4" fmla="*/ 1 w 506"/>
                <a:gd name="T5" fmla="*/ 1 h 418"/>
                <a:gd name="T6" fmla="*/ 1 w 506"/>
                <a:gd name="T7" fmla="*/ 1 h 418"/>
                <a:gd name="T8" fmla="*/ 1 w 506"/>
                <a:gd name="T9" fmla="*/ 1 h 418"/>
                <a:gd name="T10" fmla="*/ 1 w 506"/>
                <a:gd name="T11" fmla="*/ 1 h 418"/>
                <a:gd name="T12" fmla="*/ 1 w 506"/>
                <a:gd name="T13" fmla="*/ 1 h 418"/>
                <a:gd name="T14" fmla="*/ 1 w 506"/>
                <a:gd name="T15" fmla="*/ 1 h 418"/>
                <a:gd name="T16" fmla="*/ 1 w 506"/>
                <a:gd name="T17" fmla="*/ 1 h 418"/>
                <a:gd name="T18" fmla="*/ 1 w 506"/>
                <a:gd name="T19" fmla="*/ 1 h 418"/>
                <a:gd name="T20" fmla="*/ 1 w 506"/>
                <a:gd name="T21" fmla="*/ 1 h 418"/>
                <a:gd name="T22" fmla="*/ 1 w 506"/>
                <a:gd name="T23" fmla="*/ 1 h 418"/>
                <a:gd name="T24" fmla="*/ 1 w 506"/>
                <a:gd name="T25" fmla="*/ 1 h 418"/>
                <a:gd name="T26" fmla="*/ 1 w 506"/>
                <a:gd name="T27" fmla="*/ 1 h 418"/>
                <a:gd name="T28" fmla="*/ 1 w 506"/>
                <a:gd name="T29" fmla="*/ 1 h 418"/>
                <a:gd name="T30" fmla="*/ 1 w 506"/>
                <a:gd name="T31" fmla="*/ 1 h 418"/>
                <a:gd name="T32" fmla="*/ 1 w 506"/>
                <a:gd name="T33" fmla="*/ 1 h 418"/>
                <a:gd name="T34" fmla="*/ 1 w 506"/>
                <a:gd name="T35" fmla="*/ 1 h 418"/>
                <a:gd name="T36" fmla="*/ 1 w 506"/>
                <a:gd name="T37" fmla="*/ 1 h 418"/>
                <a:gd name="T38" fmla="*/ 1 w 506"/>
                <a:gd name="T39" fmla="*/ 1 h 418"/>
                <a:gd name="T40" fmla="*/ 1 w 506"/>
                <a:gd name="T41" fmla="*/ 1 h 418"/>
                <a:gd name="T42" fmla="*/ 1 w 506"/>
                <a:gd name="T43" fmla="*/ 1 h 418"/>
                <a:gd name="T44" fmla="*/ 1 w 506"/>
                <a:gd name="T45" fmla="*/ 1 h 418"/>
                <a:gd name="T46" fmla="*/ 1 w 506"/>
                <a:gd name="T47" fmla="*/ 1 h 418"/>
                <a:gd name="T48" fmla="*/ 1 w 506"/>
                <a:gd name="T49" fmla="*/ 1 h 418"/>
                <a:gd name="T50" fmla="*/ 1 w 506"/>
                <a:gd name="T51" fmla="*/ 1 h 418"/>
                <a:gd name="T52" fmla="*/ 0 w 506"/>
                <a:gd name="T53" fmla="*/ 1 h 418"/>
                <a:gd name="T54" fmla="*/ 1 w 506"/>
                <a:gd name="T55" fmla="*/ 1 h 418"/>
                <a:gd name="T56" fmla="*/ 1 w 506"/>
                <a:gd name="T57" fmla="*/ 1 h 418"/>
                <a:gd name="T58" fmla="*/ 1 w 506"/>
                <a:gd name="T59" fmla="*/ 1 h 418"/>
                <a:gd name="T60" fmla="*/ 1 w 506"/>
                <a:gd name="T61" fmla="*/ 1 h 418"/>
                <a:gd name="T62" fmla="*/ 1 w 506"/>
                <a:gd name="T63" fmla="*/ 1 h 418"/>
                <a:gd name="T64" fmla="*/ 1 w 506"/>
                <a:gd name="T65" fmla="*/ 1 h 418"/>
                <a:gd name="T66" fmla="*/ 1 w 506"/>
                <a:gd name="T67" fmla="*/ 1 h 418"/>
                <a:gd name="T68" fmla="*/ 1 w 506"/>
                <a:gd name="T69" fmla="*/ 0 h 418"/>
                <a:gd name="T70" fmla="*/ 1 w 506"/>
                <a:gd name="T71" fmla="*/ 1 h 418"/>
                <a:gd name="T72" fmla="*/ 1 w 506"/>
                <a:gd name="T73" fmla="*/ 1 h 418"/>
                <a:gd name="T74" fmla="*/ 1 w 506"/>
                <a:gd name="T75" fmla="*/ 1 h 418"/>
                <a:gd name="T76" fmla="*/ 1 w 506"/>
                <a:gd name="T77" fmla="*/ 1 h 418"/>
                <a:gd name="T78" fmla="*/ 1 w 506"/>
                <a:gd name="T79" fmla="*/ 1 h 418"/>
                <a:gd name="T80" fmla="*/ 1 w 506"/>
                <a:gd name="T81" fmla="*/ 1 h 418"/>
                <a:gd name="T82" fmla="*/ 1 w 506"/>
                <a:gd name="T83" fmla="*/ 1 h 418"/>
                <a:gd name="T84" fmla="*/ 1 w 506"/>
                <a:gd name="T85" fmla="*/ 1 h 4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06"/>
                <a:gd name="T130" fmla="*/ 0 h 418"/>
                <a:gd name="T131" fmla="*/ 506 w 506"/>
                <a:gd name="T132" fmla="*/ 418 h 41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06" h="418">
                  <a:moveTo>
                    <a:pt x="506" y="114"/>
                  </a:moveTo>
                  <a:lnTo>
                    <a:pt x="410" y="418"/>
                  </a:lnTo>
                  <a:lnTo>
                    <a:pt x="425" y="381"/>
                  </a:lnTo>
                  <a:lnTo>
                    <a:pt x="436" y="348"/>
                  </a:lnTo>
                  <a:lnTo>
                    <a:pt x="442" y="317"/>
                  </a:lnTo>
                  <a:lnTo>
                    <a:pt x="444" y="290"/>
                  </a:lnTo>
                  <a:lnTo>
                    <a:pt x="444" y="267"/>
                  </a:lnTo>
                  <a:lnTo>
                    <a:pt x="442" y="247"/>
                  </a:lnTo>
                  <a:lnTo>
                    <a:pt x="438" y="231"/>
                  </a:lnTo>
                  <a:lnTo>
                    <a:pt x="435" y="221"/>
                  </a:lnTo>
                  <a:lnTo>
                    <a:pt x="432" y="213"/>
                  </a:lnTo>
                  <a:lnTo>
                    <a:pt x="431" y="211"/>
                  </a:lnTo>
                  <a:lnTo>
                    <a:pt x="421" y="217"/>
                  </a:lnTo>
                  <a:lnTo>
                    <a:pt x="409" y="229"/>
                  </a:lnTo>
                  <a:lnTo>
                    <a:pt x="399" y="246"/>
                  </a:lnTo>
                  <a:lnTo>
                    <a:pt x="390" y="266"/>
                  </a:lnTo>
                  <a:lnTo>
                    <a:pt x="381" y="286"/>
                  </a:lnTo>
                  <a:lnTo>
                    <a:pt x="373" y="307"/>
                  </a:lnTo>
                  <a:lnTo>
                    <a:pt x="367" y="326"/>
                  </a:lnTo>
                  <a:lnTo>
                    <a:pt x="362" y="342"/>
                  </a:lnTo>
                  <a:lnTo>
                    <a:pt x="360" y="353"/>
                  </a:lnTo>
                  <a:lnTo>
                    <a:pt x="359" y="356"/>
                  </a:lnTo>
                  <a:lnTo>
                    <a:pt x="374" y="306"/>
                  </a:lnTo>
                  <a:lnTo>
                    <a:pt x="382" y="267"/>
                  </a:lnTo>
                  <a:lnTo>
                    <a:pt x="386" y="237"/>
                  </a:lnTo>
                  <a:lnTo>
                    <a:pt x="385" y="217"/>
                  </a:lnTo>
                  <a:lnTo>
                    <a:pt x="380" y="203"/>
                  </a:lnTo>
                  <a:lnTo>
                    <a:pt x="374" y="194"/>
                  </a:lnTo>
                  <a:lnTo>
                    <a:pt x="367" y="191"/>
                  </a:lnTo>
                  <a:lnTo>
                    <a:pt x="360" y="190"/>
                  </a:lnTo>
                  <a:lnTo>
                    <a:pt x="355" y="190"/>
                  </a:lnTo>
                  <a:lnTo>
                    <a:pt x="354" y="191"/>
                  </a:lnTo>
                  <a:lnTo>
                    <a:pt x="341" y="196"/>
                  </a:lnTo>
                  <a:lnTo>
                    <a:pt x="328" y="205"/>
                  </a:lnTo>
                  <a:lnTo>
                    <a:pt x="314" y="219"/>
                  </a:lnTo>
                  <a:lnTo>
                    <a:pt x="300" y="235"/>
                  </a:lnTo>
                  <a:lnTo>
                    <a:pt x="287" y="252"/>
                  </a:lnTo>
                  <a:lnTo>
                    <a:pt x="274" y="268"/>
                  </a:lnTo>
                  <a:lnTo>
                    <a:pt x="264" y="284"/>
                  </a:lnTo>
                  <a:lnTo>
                    <a:pt x="256" y="297"/>
                  </a:lnTo>
                  <a:lnTo>
                    <a:pt x="250" y="305"/>
                  </a:lnTo>
                  <a:lnTo>
                    <a:pt x="249" y="307"/>
                  </a:lnTo>
                  <a:lnTo>
                    <a:pt x="295" y="228"/>
                  </a:lnTo>
                  <a:lnTo>
                    <a:pt x="307" y="205"/>
                  </a:lnTo>
                  <a:lnTo>
                    <a:pt x="313" y="189"/>
                  </a:lnTo>
                  <a:lnTo>
                    <a:pt x="311" y="177"/>
                  </a:lnTo>
                  <a:lnTo>
                    <a:pt x="305" y="169"/>
                  </a:lnTo>
                  <a:lnTo>
                    <a:pt x="297" y="166"/>
                  </a:lnTo>
                  <a:lnTo>
                    <a:pt x="285" y="165"/>
                  </a:lnTo>
                  <a:lnTo>
                    <a:pt x="274" y="166"/>
                  </a:lnTo>
                  <a:lnTo>
                    <a:pt x="264" y="167"/>
                  </a:lnTo>
                  <a:lnTo>
                    <a:pt x="257" y="168"/>
                  </a:lnTo>
                  <a:lnTo>
                    <a:pt x="255" y="169"/>
                  </a:lnTo>
                  <a:lnTo>
                    <a:pt x="0" y="330"/>
                  </a:lnTo>
                  <a:lnTo>
                    <a:pt x="247" y="154"/>
                  </a:lnTo>
                  <a:lnTo>
                    <a:pt x="245" y="139"/>
                  </a:lnTo>
                  <a:lnTo>
                    <a:pt x="235" y="131"/>
                  </a:lnTo>
                  <a:lnTo>
                    <a:pt x="216" y="131"/>
                  </a:lnTo>
                  <a:lnTo>
                    <a:pt x="192" y="136"/>
                  </a:lnTo>
                  <a:lnTo>
                    <a:pt x="164" y="145"/>
                  </a:lnTo>
                  <a:lnTo>
                    <a:pt x="137" y="154"/>
                  </a:lnTo>
                  <a:lnTo>
                    <a:pt x="112" y="165"/>
                  </a:lnTo>
                  <a:lnTo>
                    <a:pt x="90" y="173"/>
                  </a:lnTo>
                  <a:lnTo>
                    <a:pt x="76" y="180"/>
                  </a:lnTo>
                  <a:lnTo>
                    <a:pt x="70" y="183"/>
                  </a:lnTo>
                  <a:lnTo>
                    <a:pt x="415" y="5"/>
                  </a:lnTo>
                  <a:lnTo>
                    <a:pt x="416" y="4"/>
                  </a:lnTo>
                  <a:lnTo>
                    <a:pt x="421" y="3"/>
                  </a:lnTo>
                  <a:lnTo>
                    <a:pt x="428" y="1"/>
                  </a:lnTo>
                  <a:lnTo>
                    <a:pt x="436" y="0"/>
                  </a:lnTo>
                  <a:lnTo>
                    <a:pt x="446" y="1"/>
                  </a:lnTo>
                  <a:lnTo>
                    <a:pt x="454" y="2"/>
                  </a:lnTo>
                  <a:lnTo>
                    <a:pt x="462" y="7"/>
                  </a:lnTo>
                  <a:lnTo>
                    <a:pt x="468" y="15"/>
                  </a:lnTo>
                  <a:lnTo>
                    <a:pt x="473" y="27"/>
                  </a:lnTo>
                  <a:lnTo>
                    <a:pt x="473" y="45"/>
                  </a:lnTo>
                  <a:lnTo>
                    <a:pt x="473" y="46"/>
                  </a:lnTo>
                  <a:lnTo>
                    <a:pt x="473" y="51"/>
                  </a:lnTo>
                  <a:lnTo>
                    <a:pt x="473" y="57"/>
                  </a:lnTo>
                  <a:lnTo>
                    <a:pt x="474" y="65"/>
                  </a:lnTo>
                  <a:lnTo>
                    <a:pt x="475" y="74"/>
                  </a:lnTo>
                  <a:lnTo>
                    <a:pt x="478" y="84"/>
                  </a:lnTo>
                  <a:lnTo>
                    <a:pt x="482" y="93"/>
                  </a:lnTo>
                  <a:lnTo>
                    <a:pt x="488" y="102"/>
                  </a:lnTo>
                  <a:lnTo>
                    <a:pt x="497" y="109"/>
                  </a:lnTo>
                  <a:lnTo>
                    <a:pt x="506" y="114"/>
                  </a:lnTo>
                  <a:close/>
                </a:path>
              </a:pathLst>
            </a:custGeom>
            <a:solidFill>
              <a:srgbClr val="FFDCE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407" name="Freeform 104"/>
            <p:cNvSpPr>
              <a:spLocks/>
            </p:cNvSpPr>
            <p:nvPr/>
          </p:nvSpPr>
          <p:spPr bwMode="auto">
            <a:xfrm rot="2163528">
              <a:off x="4682" y="1875"/>
              <a:ext cx="283" cy="233"/>
            </a:xfrm>
            <a:custGeom>
              <a:avLst/>
              <a:gdLst>
                <a:gd name="T0" fmla="*/ 1 w 500"/>
                <a:gd name="T1" fmla="*/ 1 h 413"/>
                <a:gd name="T2" fmla="*/ 1 w 500"/>
                <a:gd name="T3" fmla="*/ 1 h 413"/>
                <a:gd name="T4" fmla="*/ 1 w 500"/>
                <a:gd name="T5" fmla="*/ 1 h 413"/>
                <a:gd name="T6" fmla="*/ 1 w 500"/>
                <a:gd name="T7" fmla="*/ 1 h 413"/>
                <a:gd name="T8" fmla="*/ 1 w 500"/>
                <a:gd name="T9" fmla="*/ 1 h 413"/>
                <a:gd name="T10" fmla="*/ 1 w 500"/>
                <a:gd name="T11" fmla="*/ 1 h 413"/>
                <a:gd name="T12" fmla="*/ 1 w 500"/>
                <a:gd name="T13" fmla="*/ 1 h 413"/>
                <a:gd name="T14" fmla="*/ 1 w 500"/>
                <a:gd name="T15" fmla="*/ 1 h 413"/>
                <a:gd name="T16" fmla="*/ 1 w 500"/>
                <a:gd name="T17" fmla="*/ 1 h 413"/>
                <a:gd name="T18" fmla="*/ 1 w 500"/>
                <a:gd name="T19" fmla="*/ 1 h 413"/>
                <a:gd name="T20" fmla="*/ 1 w 500"/>
                <a:gd name="T21" fmla="*/ 1 h 413"/>
                <a:gd name="T22" fmla="*/ 1 w 500"/>
                <a:gd name="T23" fmla="*/ 1 h 413"/>
                <a:gd name="T24" fmla="*/ 1 w 500"/>
                <a:gd name="T25" fmla="*/ 1 h 413"/>
                <a:gd name="T26" fmla="*/ 1 w 500"/>
                <a:gd name="T27" fmla="*/ 1 h 413"/>
                <a:gd name="T28" fmla="*/ 1 w 500"/>
                <a:gd name="T29" fmla="*/ 1 h 413"/>
                <a:gd name="T30" fmla="*/ 1 w 500"/>
                <a:gd name="T31" fmla="*/ 1 h 413"/>
                <a:gd name="T32" fmla="*/ 1 w 500"/>
                <a:gd name="T33" fmla="*/ 1 h 413"/>
                <a:gd name="T34" fmla="*/ 1 w 500"/>
                <a:gd name="T35" fmla="*/ 1 h 413"/>
                <a:gd name="T36" fmla="*/ 1 w 500"/>
                <a:gd name="T37" fmla="*/ 1 h 413"/>
                <a:gd name="T38" fmla="*/ 1 w 500"/>
                <a:gd name="T39" fmla="*/ 1 h 413"/>
                <a:gd name="T40" fmla="*/ 1 w 500"/>
                <a:gd name="T41" fmla="*/ 1 h 413"/>
                <a:gd name="T42" fmla="*/ 1 w 500"/>
                <a:gd name="T43" fmla="*/ 1 h 413"/>
                <a:gd name="T44" fmla="*/ 1 w 500"/>
                <a:gd name="T45" fmla="*/ 1 h 413"/>
                <a:gd name="T46" fmla="*/ 1 w 500"/>
                <a:gd name="T47" fmla="*/ 1 h 413"/>
                <a:gd name="T48" fmla="*/ 1 w 500"/>
                <a:gd name="T49" fmla="*/ 1 h 413"/>
                <a:gd name="T50" fmla="*/ 1 w 500"/>
                <a:gd name="T51" fmla="*/ 1 h 413"/>
                <a:gd name="T52" fmla="*/ 0 w 500"/>
                <a:gd name="T53" fmla="*/ 1 h 413"/>
                <a:gd name="T54" fmla="*/ 1 w 500"/>
                <a:gd name="T55" fmla="*/ 1 h 413"/>
                <a:gd name="T56" fmla="*/ 1 w 500"/>
                <a:gd name="T57" fmla="*/ 1 h 413"/>
                <a:gd name="T58" fmla="*/ 1 w 500"/>
                <a:gd name="T59" fmla="*/ 1 h 413"/>
                <a:gd name="T60" fmla="*/ 1 w 500"/>
                <a:gd name="T61" fmla="*/ 1 h 413"/>
                <a:gd name="T62" fmla="*/ 1 w 500"/>
                <a:gd name="T63" fmla="*/ 1 h 413"/>
                <a:gd name="T64" fmla="*/ 1 w 500"/>
                <a:gd name="T65" fmla="*/ 1 h 413"/>
                <a:gd name="T66" fmla="*/ 1 w 500"/>
                <a:gd name="T67" fmla="*/ 1 h 413"/>
                <a:gd name="T68" fmla="*/ 1 w 500"/>
                <a:gd name="T69" fmla="*/ 0 h 413"/>
                <a:gd name="T70" fmla="*/ 1 w 500"/>
                <a:gd name="T71" fmla="*/ 1 h 413"/>
                <a:gd name="T72" fmla="*/ 1 w 500"/>
                <a:gd name="T73" fmla="*/ 1 h 413"/>
                <a:gd name="T74" fmla="*/ 1 w 500"/>
                <a:gd name="T75" fmla="*/ 1 h 413"/>
                <a:gd name="T76" fmla="*/ 1 w 500"/>
                <a:gd name="T77" fmla="*/ 1 h 413"/>
                <a:gd name="T78" fmla="*/ 1 w 500"/>
                <a:gd name="T79" fmla="*/ 1 h 413"/>
                <a:gd name="T80" fmla="*/ 1 w 500"/>
                <a:gd name="T81" fmla="*/ 1 h 413"/>
                <a:gd name="T82" fmla="*/ 1 w 500"/>
                <a:gd name="T83" fmla="*/ 1 h 413"/>
                <a:gd name="T84" fmla="*/ 1 w 500"/>
                <a:gd name="T85" fmla="*/ 1 h 41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00"/>
                <a:gd name="T130" fmla="*/ 0 h 413"/>
                <a:gd name="T131" fmla="*/ 500 w 500"/>
                <a:gd name="T132" fmla="*/ 413 h 41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00" h="413">
                  <a:moveTo>
                    <a:pt x="500" y="113"/>
                  </a:moveTo>
                  <a:lnTo>
                    <a:pt x="406" y="413"/>
                  </a:lnTo>
                  <a:lnTo>
                    <a:pt x="421" y="377"/>
                  </a:lnTo>
                  <a:lnTo>
                    <a:pt x="431" y="343"/>
                  </a:lnTo>
                  <a:lnTo>
                    <a:pt x="437" y="312"/>
                  </a:lnTo>
                  <a:lnTo>
                    <a:pt x="439" y="286"/>
                  </a:lnTo>
                  <a:lnTo>
                    <a:pt x="439" y="262"/>
                  </a:lnTo>
                  <a:lnTo>
                    <a:pt x="437" y="243"/>
                  </a:lnTo>
                  <a:lnTo>
                    <a:pt x="433" y="229"/>
                  </a:lnTo>
                  <a:lnTo>
                    <a:pt x="431" y="217"/>
                  </a:lnTo>
                  <a:lnTo>
                    <a:pt x="427" y="211"/>
                  </a:lnTo>
                  <a:lnTo>
                    <a:pt x="426" y="209"/>
                  </a:lnTo>
                  <a:lnTo>
                    <a:pt x="416" y="214"/>
                  </a:lnTo>
                  <a:lnTo>
                    <a:pt x="405" y="226"/>
                  </a:lnTo>
                  <a:lnTo>
                    <a:pt x="394" y="242"/>
                  </a:lnTo>
                  <a:lnTo>
                    <a:pt x="385" y="262"/>
                  </a:lnTo>
                  <a:lnTo>
                    <a:pt x="376" y="283"/>
                  </a:lnTo>
                  <a:lnTo>
                    <a:pt x="369" y="303"/>
                  </a:lnTo>
                  <a:lnTo>
                    <a:pt x="363" y="322"/>
                  </a:lnTo>
                  <a:lnTo>
                    <a:pt x="358" y="337"/>
                  </a:lnTo>
                  <a:lnTo>
                    <a:pt x="356" y="348"/>
                  </a:lnTo>
                  <a:lnTo>
                    <a:pt x="355" y="352"/>
                  </a:lnTo>
                  <a:lnTo>
                    <a:pt x="370" y="302"/>
                  </a:lnTo>
                  <a:lnTo>
                    <a:pt x="379" y="264"/>
                  </a:lnTo>
                  <a:lnTo>
                    <a:pt x="382" y="235"/>
                  </a:lnTo>
                  <a:lnTo>
                    <a:pt x="381" y="214"/>
                  </a:lnTo>
                  <a:lnTo>
                    <a:pt x="376" y="201"/>
                  </a:lnTo>
                  <a:lnTo>
                    <a:pt x="370" y="192"/>
                  </a:lnTo>
                  <a:lnTo>
                    <a:pt x="363" y="189"/>
                  </a:lnTo>
                  <a:lnTo>
                    <a:pt x="356" y="188"/>
                  </a:lnTo>
                  <a:lnTo>
                    <a:pt x="351" y="188"/>
                  </a:lnTo>
                  <a:lnTo>
                    <a:pt x="350" y="188"/>
                  </a:lnTo>
                  <a:lnTo>
                    <a:pt x="337" y="192"/>
                  </a:lnTo>
                  <a:lnTo>
                    <a:pt x="324" y="203"/>
                  </a:lnTo>
                  <a:lnTo>
                    <a:pt x="311" y="216"/>
                  </a:lnTo>
                  <a:lnTo>
                    <a:pt x="296" y="231"/>
                  </a:lnTo>
                  <a:lnTo>
                    <a:pt x="283" y="248"/>
                  </a:lnTo>
                  <a:lnTo>
                    <a:pt x="271" y="265"/>
                  </a:lnTo>
                  <a:lnTo>
                    <a:pt x="261" y="280"/>
                  </a:lnTo>
                  <a:lnTo>
                    <a:pt x="252" y="292"/>
                  </a:lnTo>
                  <a:lnTo>
                    <a:pt x="248" y="300"/>
                  </a:lnTo>
                  <a:lnTo>
                    <a:pt x="245" y="304"/>
                  </a:lnTo>
                  <a:lnTo>
                    <a:pt x="292" y="224"/>
                  </a:lnTo>
                  <a:lnTo>
                    <a:pt x="305" y="202"/>
                  </a:lnTo>
                  <a:lnTo>
                    <a:pt x="309" y="185"/>
                  </a:lnTo>
                  <a:lnTo>
                    <a:pt x="308" y="174"/>
                  </a:lnTo>
                  <a:lnTo>
                    <a:pt x="302" y="167"/>
                  </a:lnTo>
                  <a:lnTo>
                    <a:pt x="293" y="164"/>
                  </a:lnTo>
                  <a:lnTo>
                    <a:pt x="282" y="163"/>
                  </a:lnTo>
                  <a:lnTo>
                    <a:pt x="271" y="163"/>
                  </a:lnTo>
                  <a:lnTo>
                    <a:pt x="261" y="165"/>
                  </a:lnTo>
                  <a:lnTo>
                    <a:pt x="255" y="166"/>
                  </a:lnTo>
                  <a:lnTo>
                    <a:pt x="251" y="167"/>
                  </a:lnTo>
                  <a:lnTo>
                    <a:pt x="0" y="325"/>
                  </a:lnTo>
                  <a:lnTo>
                    <a:pt x="244" y="152"/>
                  </a:lnTo>
                  <a:lnTo>
                    <a:pt x="243" y="136"/>
                  </a:lnTo>
                  <a:lnTo>
                    <a:pt x="232" y="129"/>
                  </a:lnTo>
                  <a:lnTo>
                    <a:pt x="213" y="129"/>
                  </a:lnTo>
                  <a:lnTo>
                    <a:pt x="189" y="134"/>
                  </a:lnTo>
                  <a:lnTo>
                    <a:pt x="163" y="141"/>
                  </a:lnTo>
                  <a:lnTo>
                    <a:pt x="136" y="152"/>
                  </a:lnTo>
                  <a:lnTo>
                    <a:pt x="109" y="161"/>
                  </a:lnTo>
                  <a:lnTo>
                    <a:pt x="89" y="171"/>
                  </a:lnTo>
                  <a:lnTo>
                    <a:pt x="75" y="178"/>
                  </a:lnTo>
                  <a:lnTo>
                    <a:pt x="69" y="180"/>
                  </a:lnTo>
                  <a:lnTo>
                    <a:pt x="410" y="4"/>
                  </a:lnTo>
                  <a:lnTo>
                    <a:pt x="411" y="4"/>
                  </a:lnTo>
                  <a:lnTo>
                    <a:pt x="416" y="3"/>
                  </a:lnTo>
                  <a:lnTo>
                    <a:pt x="423" y="1"/>
                  </a:lnTo>
                  <a:lnTo>
                    <a:pt x="431" y="0"/>
                  </a:lnTo>
                  <a:lnTo>
                    <a:pt x="439" y="0"/>
                  </a:lnTo>
                  <a:lnTo>
                    <a:pt x="449" y="2"/>
                  </a:lnTo>
                  <a:lnTo>
                    <a:pt x="456" y="7"/>
                  </a:lnTo>
                  <a:lnTo>
                    <a:pt x="462" y="15"/>
                  </a:lnTo>
                  <a:lnTo>
                    <a:pt x="466" y="27"/>
                  </a:lnTo>
                  <a:lnTo>
                    <a:pt x="467" y="44"/>
                  </a:lnTo>
                  <a:lnTo>
                    <a:pt x="467" y="46"/>
                  </a:lnTo>
                  <a:lnTo>
                    <a:pt x="467" y="50"/>
                  </a:lnTo>
                  <a:lnTo>
                    <a:pt x="467" y="57"/>
                  </a:lnTo>
                  <a:lnTo>
                    <a:pt x="467" y="65"/>
                  </a:lnTo>
                  <a:lnTo>
                    <a:pt x="469" y="73"/>
                  </a:lnTo>
                  <a:lnTo>
                    <a:pt x="472" y="84"/>
                  </a:lnTo>
                  <a:lnTo>
                    <a:pt x="476" y="92"/>
                  </a:lnTo>
                  <a:lnTo>
                    <a:pt x="482" y="101"/>
                  </a:lnTo>
                  <a:lnTo>
                    <a:pt x="491" y="108"/>
                  </a:lnTo>
                  <a:lnTo>
                    <a:pt x="500" y="113"/>
                  </a:lnTo>
                  <a:close/>
                </a:path>
              </a:pathLst>
            </a:custGeom>
            <a:solidFill>
              <a:srgbClr val="FFDF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408" name="Freeform 105"/>
            <p:cNvSpPr>
              <a:spLocks/>
            </p:cNvSpPr>
            <p:nvPr/>
          </p:nvSpPr>
          <p:spPr bwMode="auto">
            <a:xfrm rot="2163528">
              <a:off x="4686" y="1876"/>
              <a:ext cx="275" cy="229"/>
            </a:xfrm>
            <a:custGeom>
              <a:avLst/>
              <a:gdLst>
                <a:gd name="T0" fmla="*/ 1 w 496"/>
                <a:gd name="T1" fmla="*/ 1 h 409"/>
                <a:gd name="T2" fmla="*/ 1 w 496"/>
                <a:gd name="T3" fmla="*/ 1 h 409"/>
                <a:gd name="T4" fmla="*/ 1 w 496"/>
                <a:gd name="T5" fmla="*/ 1 h 409"/>
                <a:gd name="T6" fmla="*/ 1 w 496"/>
                <a:gd name="T7" fmla="*/ 1 h 409"/>
                <a:gd name="T8" fmla="*/ 1 w 496"/>
                <a:gd name="T9" fmla="*/ 1 h 409"/>
                <a:gd name="T10" fmla="*/ 1 w 496"/>
                <a:gd name="T11" fmla="*/ 1 h 409"/>
                <a:gd name="T12" fmla="*/ 1 w 496"/>
                <a:gd name="T13" fmla="*/ 1 h 409"/>
                <a:gd name="T14" fmla="*/ 1 w 496"/>
                <a:gd name="T15" fmla="*/ 1 h 409"/>
                <a:gd name="T16" fmla="*/ 1 w 496"/>
                <a:gd name="T17" fmla="*/ 1 h 409"/>
                <a:gd name="T18" fmla="*/ 1 w 496"/>
                <a:gd name="T19" fmla="*/ 1 h 409"/>
                <a:gd name="T20" fmla="*/ 1 w 496"/>
                <a:gd name="T21" fmla="*/ 1 h 409"/>
                <a:gd name="T22" fmla="*/ 1 w 496"/>
                <a:gd name="T23" fmla="*/ 1 h 409"/>
                <a:gd name="T24" fmla="*/ 1 w 496"/>
                <a:gd name="T25" fmla="*/ 1 h 409"/>
                <a:gd name="T26" fmla="*/ 1 w 496"/>
                <a:gd name="T27" fmla="*/ 1 h 409"/>
                <a:gd name="T28" fmla="*/ 1 w 496"/>
                <a:gd name="T29" fmla="*/ 1 h 409"/>
                <a:gd name="T30" fmla="*/ 1 w 496"/>
                <a:gd name="T31" fmla="*/ 1 h 409"/>
                <a:gd name="T32" fmla="*/ 1 w 496"/>
                <a:gd name="T33" fmla="*/ 1 h 409"/>
                <a:gd name="T34" fmla="*/ 1 w 496"/>
                <a:gd name="T35" fmla="*/ 1 h 409"/>
                <a:gd name="T36" fmla="*/ 1 w 496"/>
                <a:gd name="T37" fmla="*/ 1 h 409"/>
                <a:gd name="T38" fmla="*/ 1 w 496"/>
                <a:gd name="T39" fmla="*/ 1 h 409"/>
                <a:gd name="T40" fmla="*/ 1 w 496"/>
                <a:gd name="T41" fmla="*/ 1 h 409"/>
                <a:gd name="T42" fmla="*/ 1 w 496"/>
                <a:gd name="T43" fmla="*/ 1 h 409"/>
                <a:gd name="T44" fmla="*/ 1 w 496"/>
                <a:gd name="T45" fmla="*/ 1 h 409"/>
                <a:gd name="T46" fmla="*/ 1 w 496"/>
                <a:gd name="T47" fmla="*/ 1 h 409"/>
                <a:gd name="T48" fmla="*/ 1 w 496"/>
                <a:gd name="T49" fmla="*/ 1 h 409"/>
                <a:gd name="T50" fmla="*/ 1 w 496"/>
                <a:gd name="T51" fmla="*/ 1 h 409"/>
                <a:gd name="T52" fmla="*/ 0 w 496"/>
                <a:gd name="T53" fmla="*/ 1 h 409"/>
                <a:gd name="T54" fmla="*/ 1 w 496"/>
                <a:gd name="T55" fmla="*/ 1 h 409"/>
                <a:gd name="T56" fmla="*/ 1 w 496"/>
                <a:gd name="T57" fmla="*/ 1 h 409"/>
                <a:gd name="T58" fmla="*/ 1 w 496"/>
                <a:gd name="T59" fmla="*/ 1 h 409"/>
                <a:gd name="T60" fmla="*/ 1 w 496"/>
                <a:gd name="T61" fmla="*/ 1 h 409"/>
                <a:gd name="T62" fmla="*/ 1 w 496"/>
                <a:gd name="T63" fmla="*/ 1 h 409"/>
                <a:gd name="T64" fmla="*/ 1 w 496"/>
                <a:gd name="T65" fmla="*/ 1 h 409"/>
                <a:gd name="T66" fmla="*/ 1 w 496"/>
                <a:gd name="T67" fmla="*/ 1 h 409"/>
                <a:gd name="T68" fmla="*/ 1 w 496"/>
                <a:gd name="T69" fmla="*/ 0 h 409"/>
                <a:gd name="T70" fmla="*/ 1 w 496"/>
                <a:gd name="T71" fmla="*/ 1 h 409"/>
                <a:gd name="T72" fmla="*/ 1 w 496"/>
                <a:gd name="T73" fmla="*/ 1 h 409"/>
                <a:gd name="T74" fmla="*/ 1 w 496"/>
                <a:gd name="T75" fmla="*/ 1 h 409"/>
                <a:gd name="T76" fmla="*/ 1 w 496"/>
                <a:gd name="T77" fmla="*/ 1 h 409"/>
                <a:gd name="T78" fmla="*/ 1 w 496"/>
                <a:gd name="T79" fmla="*/ 1 h 409"/>
                <a:gd name="T80" fmla="*/ 1 w 496"/>
                <a:gd name="T81" fmla="*/ 1 h 409"/>
                <a:gd name="T82" fmla="*/ 1 w 496"/>
                <a:gd name="T83" fmla="*/ 1 h 409"/>
                <a:gd name="T84" fmla="*/ 1 w 496"/>
                <a:gd name="T85" fmla="*/ 1 h 409"/>
                <a:gd name="T86" fmla="*/ 1 w 496"/>
                <a:gd name="T87" fmla="*/ 1 h 40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96"/>
                <a:gd name="T133" fmla="*/ 0 h 409"/>
                <a:gd name="T134" fmla="*/ 496 w 496"/>
                <a:gd name="T135" fmla="*/ 409 h 40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96" h="409">
                  <a:moveTo>
                    <a:pt x="496" y="112"/>
                  </a:moveTo>
                  <a:lnTo>
                    <a:pt x="403" y="409"/>
                  </a:lnTo>
                  <a:lnTo>
                    <a:pt x="418" y="372"/>
                  </a:lnTo>
                  <a:lnTo>
                    <a:pt x="429" y="339"/>
                  </a:lnTo>
                  <a:lnTo>
                    <a:pt x="435" y="309"/>
                  </a:lnTo>
                  <a:lnTo>
                    <a:pt x="438" y="283"/>
                  </a:lnTo>
                  <a:lnTo>
                    <a:pt x="436" y="259"/>
                  </a:lnTo>
                  <a:lnTo>
                    <a:pt x="434" y="240"/>
                  </a:lnTo>
                  <a:lnTo>
                    <a:pt x="432" y="226"/>
                  </a:lnTo>
                  <a:lnTo>
                    <a:pt x="428" y="215"/>
                  </a:lnTo>
                  <a:lnTo>
                    <a:pt x="426" y="208"/>
                  </a:lnTo>
                  <a:lnTo>
                    <a:pt x="424" y="206"/>
                  </a:lnTo>
                  <a:lnTo>
                    <a:pt x="413" y="211"/>
                  </a:lnTo>
                  <a:lnTo>
                    <a:pt x="402" y="223"/>
                  </a:lnTo>
                  <a:lnTo>
                    <a:pt x="392" y="239"/>
                  </a:lnTo>
                  <a:lnTo>
                    <a:pt x="383" y="259"/>
                  </a:lnTo>
                  <a:lnTo>
                    <a:pt x="374" y="279"/>
                  </a:lnTo>
                  <a:lnTo>
                    <a:pt x="367" y="299"/>
                  </a:lnTo>
                  <a:lnTo>
                    <a:pt x="361" y="318"/>
                  </a:lnTo>
                  <a:lnTo>
                    <a:pt x="357" y="334"/>
                  </a:lnTo>
                  <a:lnTo>
                    <a:pt x="354" y="343"/>
                  </a:lnTo>
                  <a:lnTo>
                    <a:pt x="353" y="348"/>
                  </a:lnTo>
                  <a:lnTo>
                    <a:pt x="368" y="298"/>
                  </a:lnTo>
                  <a:lnTo>
                    <a:pt x="377" y="260"/>
                  </a:lnTo>
                  <a:lnTo>
                    <a:pt x="379" y="232"/>
                  </a:lnTo>
                  <a:lnTo>
                    <a:pt x="378" y="211"/>
                  </a:lnTo>
                  <a:lnTo>
                    <a:pt x="374" y="197"/>
                  </a:lnTo>
                  <a:lnTo>
                    <a:pt x="367" y="189"/>
                  </a:lnTo>
                  <a:lnTo>
                    <a:pt x="361" y="185"/>
                  </a:lnTo>
                  <a:lnTo>
                    <a:pt x="354" y="184"/>
                  </a:lnTo>
                  <a:lnTo>
                    <a:pt x="349" y="185"/>
                  </a:lnTo>
                  <a:lnTo>
                    <a:pt x="348" y="185"/>
                  </a:lnTo>
                  <a:lnTo>
                    <a:pt x="335" y="190"/>
                  </a:lnTo>
                  <a:lnTo>
                    <a:pt x="322" y="200"/>
                  </a:lnTo>
                  <a:lnTo>
                    <a:pt x="309" y="213"/>
                  </a:lnTo>
                  <a:lnTo>
                    <a:pt x="295" y="228"/>
                  </a:lnTo>
                  <a:lnTo>
                    <a:pt x="281" y="245"/>
                  </a:lnTo>
                  <a:lnTo>
                    <a:pt x="270" y="261"/>
                  </a:lnTo>
                  <a:lnTo>
                    <a:pt x="260" y="277"/>
                  </a:lnTo>
                  <a:lnTo>
                    <a:pt x="252" y="289"/>
                  </a:lnTo>
                  <a:lnTo>
                    <a:pt x="246" y="297"/>
                  </a:lnTo>
                  <a:lnTo>
                    <a:pt x="245" y="301"/>
                  </a:lnTo>
                  <a:lnTo>
                    <a:pt x="290" y="222"/>
                  </a:lnTo>
                  <a:lnTo>
                    <a:pt x="303" y="200"/>
                  </a:lnTo>
                  <a:lnTo>
                    <a:pt x="308" y="183"/>
                  </a:lnTo>
                  <a:lnTo>
                    <a:pt x="306" y="171"/>
                  </a:lnTo>
                  <a:lnTo>
                    <a:pt x="301" y="165"/>
                  </a:lnTo>
                  <a:lnTo>
                    <a:pt x="291" y="162"/>
                  </a:lnTo>
                  <a:lnTo>
                    <a:pt x="280" y="160"/>
                  </a:lnTo>
                  <a:lnTo>
                    <a:pt x="270" y="160"/>
                  </a:lnTo>
                  <a:lnTo>
                    <a:pt x="260" y="163"/>
                  </a:lnTo>
                  <a:lnTo>
                    <a:pt x="253" y="164"/>
                  </a:lnTo>
                  <a:lnTo>
                    <a:pt x="250" y="164"/>
                  </a:lnTo>
                  <a:lnTo>
                    <a:pt x="0" y="322"/>
                  </a:lnTo>
                  <a:lnTo>
                    <a:pt x="243" y="150"/>
                  </a:lnTo>
                  <a:lnTo>
                    <a:pt x="242" y="134"/>
                  </a:lnTo>
                  <a:lnTo>
                    <a:pt x="231" y="127"/>
                  </a:lnTo>
                  <a:lnTo>
                    <a:pt x="212" y="127"/>
                  </a:lnTo>
                  <a:lnTo>
                    <a:pt x="189" y="132"/>
                  </a:lnTo>
                  <a:lnTo>
                    <a:pt x="162" y="139"/>
                  </a:lnTo>
                  <a:lnTo>
                    <a:pt x="135" y="150"/>
                  </a:lnTo>
                  <a:lnTo>
                    <a:pt x="110" y="159"/>
                  </a:lnTo>
                  <a:lnTo>
                    <a:pt x="90" y="169"/>
                  </a:lnTo>
                  <a:lnTo>
                    <a:pt x="75" y="175"/>
                  </a:lnTo>
                  <a:lnTo>
                    <a:pt x="71" y="177"/>
                  </a:lnTo>
                  <a:lnTo>
                    <a:pt x="407" y="5"/>
                  </a:lnTo>
                  <a:lnTo>
                    <a:pt x="408" y="5"/>
                  </a:lnTo>
                  <a:lnTo>
                    <a:pt x="413" y="3"/>
                  </a:lnTo>
                  <a:lnTo>
                    <a:pt x="420" y="1"/>
                  </a:lnTo>
                  <a:lnTo>
                    <a:pt x="427" y="0"/>
                  </a:lnTo>
                  <a:lnTo>
                    <a:pt x="436" y="0"/>
                  </a:lnTo>
                  <a:lnTo>
                    <a:pt x="445" y="2"/>
                  </a:lnTo>
                  <a:lnTo>
                    <a:pt x="452" y="7"/>
                  </a:lnTo>
                  <a:lnTo>
                    <a:pt x="458" y="15"/>
                  </a:lnTo>
                  <a:lnTo>
                    <a:pt x="461" y="27"/>
                  </a:lnTo>
                  <a:lnTo>
                    <a:pt x="461" y="44"/>
                  </a:lnTo>
                  <a:lnTo>
                    <a:pt x="461" y="45"/>
                  </a:lnTo>
                  <a:lnTo>
                    <a:pt x="461" y="50"/>
                  </a:lnTo>
                  <a:lnTo>
                    <a:pt x="463" y="56"/>
                  </a:lnTo>
                  <a:lnTo>
                    <a:pt x="463" y="64"/>
                  </a:lnTo>
                  <a:lnTo>
                    <a:pt x="465" y="74"/>
                  </a:lnTo>
                  <a:lnTo>
                    <a:pt x="467" y="83"/>
                  </a:lnTo>
                  <a:lnTo>
                    <a:pt x="472" y="93"/>
                  </a:lnTo>
                  <a:lnTo>
                    <a:pt x="478" y="101"/>
                  </a:lnTo>
                  <a:lnTo>
                    <a:pt x="486" y="108"/>
                  </a:lnTo>
                  <a:lnTo>
                    <a:pt x="496" y="113"/>
                  </a:lnTo>
                  <a:lnTo>
                    <a:pt x="496" y="112"/>
                  </a:lnTo>
                  <a:close/>
                </a:path>
              </a:pathLst>
            </a:custGeom>
            <a:solidFill>
              <a:srgbClr val="FFE2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409" name="Freeform 106"/>
            <p:cNvSpPr>
              <a:spLocks/>
            </p:cNvSpPr>
            <p:nvPr/>
          </p:nvSpPr>
          <p:spPr bwMode="auto">
            <a:xfrm rot="2163528">
              <a:off x="4689" y="1873"/>
              <a:ext cx="272" cy="227"/>
            </a:xfrm>
            <a:custGeom>
              <a:avLst/>
              <a:gdLst>
                <a:gd name="T0" fmla="*/ 1 w 490"/>
                <a:gd name="T1" fmla="*/ 1 h 404"/>
                <a:gd name="T2" fmla="*/ 1 w 490"/>
                <a:gd name="T3" fmla="*/ 1 h 404"/>
                <a:gd name="T4" fmla="*/ 1 w 490"/>
                <a:gd name="T5" fmla="*/ 1 h 404"/>
                <a:gd name="T6" fmla="*/ 1 w 490"/>
                <a:gd name="T7" fmla="*/ 1 h 404"/>
                <a:gd name="T8" fmla="*/ 1 w 490"/>
                <a:gd name="T9" fmla="*/ 1 h 404"/>
                <a:gd name="T10" fmla="*/ 1 w 490"/>
                <a:gd name="T11" fmla="*/ 1 h 404"/>
                <a:gd name="T12" fmla="*/ 1 w 490"/>
                <a:gd name="T13" fmla="*/ 1 h 404"/>
                <a:gd name="T14" fmla="*/ 1 w 490"/>
                <a:gd name="T15" fmla="*/ 1 h 404"/>
                <a:gd name="T16" fmla="*/ 1 w 490"/>
                <a:gd name="T17" fmla="*/ 1 h 404"/>
                <a:gd name="T18" fmla="*/ 1 w 490"/>
                <a:gd name="T19" fmla="*/ 1 h 404"/>
                <a:gd name="T20" fmla="*/ 1 w 490"/>
                <a:gd name="T21" fmla="*/ 1 h 404"/>
                <a:gd name="T22" fmla="*/ 1 w 490"/>
                <a:gd name="T23" fmla="*/ 1 h 404"/>
                <a:gd name="T24" fmla="*/ 1 w 490"/>
                <a:gd name="T25" fmla="*/ 1 h 404"/>
                <a:gd name="T26" fmla="*/ 1 w 490"/>
                <a:gd name="T27" fmla="*/ 1 h 404"/>
                <a:gd name="T28" fmla="*/ 1 w 490"/>
                <a:gd name="T29" fmla="*/ 1 h 404"/>
                <a:gd name="T30" fmla="*/ 1 w 490"/>
                <a:gd name="T31" fmla="*/ 1 h 404"/>
                <a:gd name="T32" fmla="*/ 1 w 490"/>
                <a:gd name="T33" fmla="*/ 1 h 404"/>
                <a:gd name="T34" fmla="*/ 1 w 490"/>
                <a:gd name="T35" fmla="*/ 1 h 404"/>
                <a:gd name="T36" fmla="*/ 1 w 490"/>
                <a:gd name="T37" fmla="*/ 1 h 404"/>
                <a:gd name="T38" fmla="*/ 1 w 490"/>
                <a:gd name="T39" fmla="*/ 1 h 404"/>
                <a:gd name="T40" fmla="*/ 1 w 490"/>
                <a:gd name="T41" fmla="*/ 1 h 404"/>
                <a:gd name="T42" fmla="*/ 1 w 490"/>
                <a:gd name="T43" fmla="*/ 1 h 404"/>
                <a:gd name="T44" fmla="*/ 1 w 490"/>
                <a:gd name="T45" fmla="*/ 1 h 404"/>
                <a:gd name="T46" fmla="*/ 1 w 490"/>
                <a:gd name="T47" fmla="*/ 1 h 404"/>
                <a:gd name="T48" fmla="*/ 1 w 490"/>
                <a:gd name="T49" fmla="*/ 1 h 404"/>
                <a:gd name="T50" fmla="*/ 1 w 490"/>
                <a:gd name="T51" fmla="*/ 1 h 404"/>
                <a:gd name="T52" fmla="*/ 0 w 490"/>
                <a:gd name="T53" fmla="*/ 1 h 404"/>
                <a:gd name="T54" fmla="*/ 1 w 490"/>
                <a:gd name="T55" fmla="*/ 1 h 404"/>
                <a:gd name="T56" fmla="*/ 1 w 490"/>
                <a:gd name="T57" fmla="*/ 1 h 404"/>
                <a:gd name="T58" fmla="*/ 1 w 490"/>
                <a:gd name="T59" fmla="*/ 1 h 404"/>
                <a:gd name="T60" fmla="*/ 1 w 490"/>
                <a:gd name="T61" fmla="*/ 1 h 404"/>
                <a:gd name="T62" fmla="*/ 1 w 490"/>
                <a:gd name="T63" fmla="*/ 1 h 404"/>
                <a:gd name="T64" fmla="*/ 1 w 490"/>
                <a:gd name="T65" fmla="*/ 1 h 404"/>
                <a:gd name="T66" fmla="*/ 1 w 490"/>
                <a:gd name="T67" fmla="*/ 1 h 404"/>
                <a:gd name="T68" fmla="*/ 1 w 490"/>
                <a:gd name="T69" fmla="*/ 0 h 404"/>
                <a:gd name="T70" fmla="*/ 1 w 490"/>
                <a:gd name="T71" fmla="*/ 1 h 404"/>
                <a:gd name="T72" fmla="*/ 1 w 490"/>
                <a:gd name="T73" fmla="*/ 1 h 404"/>
                <a:gd name="T74" fmla="*/ 1 w 490"/>
                <a:gd name="T75" fmla="*/ 1 h 404"/>
                <a:gd name="T76" fmla="*/ 1 w 490"/>
                <a:gd name="T77" fmla="*/ 1 h 404"/>
                <a:gd name="T78" fmla="*/ 1 w 490"/>
                <a:gd name="T79" fmla="*/ 1 h 404"/>
                <a:gd name="T80" fmla="*/ 1 w 490"/>
                <a:gd name="T81" fmla="*/ 1 h 404"/>
                <a:gd name="T82" fmla="*/ 1 w 490"/>
                <a:gd name="T83" fmla="*/ 1 h 404"/>
                <a:gd name="T84" fmla="*/ 1 w 490"/>
                <a:gd name="T85" fmla="*/ 1 h 40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90"/>
                <a:gd name="T130" fmla="*/ 0 h 404"/>
                <a:gd name="T131" fmla="*/ 490 w 490"/>
                <a:gd name="T132" fmla="*/ 404 h 40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90" h="404">
                  <a:moveTo>
                    <a:pt x="490" y="112"/>
                  </a:moveTo>
                  <a:lnTo>
                    <a:pt x="398" y="404"/>
                  </a:lnTo>
                  <a:lnTo>
                    <a:pt x="413" y="369"/>
                  </a:lnTo>
                  <a:lnTo>
                    <a:pt x="424" y="335"/>
                  </a:lnTo>
                  <a:lnTo>
                    <a:pt x="430" y="306"/>
                  </a:lnTo>
                  <a:lnTo>
                    <a:pt x="433" y="279"/>
                  </a:lnTo>
                  <a:lnTo>
                    <a:pt x="431" y="256"/>
                  </a:lnTo>
                  <a:lnTo>
                    <a:pt x="430" y="238"/>
                  </a:lnTo>
                  <a:lnTo>
                    <a:pt x="427" y="222"/>
                  </a:lnTo>
                  <a:lnTo>
                    <a:pt x="423" y="212"/>
                  </a:lnTo>
                  <a:lnTo>
                    <a:pt x="421" y="205"/>
                  </a:lnTo>
                  <a:lnTo>
                    <a:pt x="419" y="202"/>
                  </a:lnTo>
                  <a:lnTo>
                    <a:pt x="409" y="208"/>
                  </a:lnTo>
                  <a:lnTo>
                    <a:pt x="398" y="220"/>
                  </a:lnTo>
                  <a:lnTo>
                    <a:pt x="387" y="237"/>
                  </a:lnTo>
                  <a:lnTo>
                    <a:pt x="379" y="256"/>
                  </a:lnTo>
                  <a:lnTo>
                    <a:pt x="371" y="276"/>
                  </a:lnTo>
                  <a:lnTo>
                    <a:pt x="363" y="296"/>
                  </a:lnTo>
                  <a:lnTo>
                    <a:pt x="357" y="314"/>
                  </a:lnTo>
                  <a:lnTo>
                    <a:pt x="353" y="329"/>
                  </a:lnTo>
                  <a:lnTo>
                    <a:pt x="350" y="340"/>
                  </a:lnTo>
                  <a:lnTo>
                    <a:pt x="349" y="344"/>
                  </a:lnTo>
                  <a:lnTo>
                    <a:pt x="363" y="295"/>
                  </a:lnTo>
                  <a:lnTo>
                    <a:pt x="372" y="257"/>
                  </a:lnTo>
                  <a:lnTo>
                    <a:pt x="375" y="228"/>
                  </a:lnTo>
                  <a:lnTo>
                    <a:pt x="374" y="208"/>
                  </a:lnTo>
                  <a:lnTo>
                    <a:pt x="369" y="195"/>
                  </a:lnTo>
                  <a:lnTo>
                    <a:pt x="363" y="187"/>
                  </a:lnTo>
                  <a:lnTo>
                    <a:pt x="356" y="183"/>
                  </a:lnTo>
                  <a:lnTo>
                    <a:pt x="350" y="182"/>
                  </a:lnTo>
                  <a:lnTo>
                    <a:pt x="346" y="182"/>
                  </a:lnTo>
                  <a:lnTo>
                    <a:pt x="343" y="182"/>
                  </a:lnTo>
                  <a:lnTo>
                    <a:pt x="331" y="188"/>
                  </a:lnTo>
                  <a:lnTo>
                    <a:pt x="318" y="197"/>
                  </a:lnTo>
                  <a:lnTo>
                    <a:pt x="305" y="210"/>
                  </a:lnTo>
                  <a:lnTo>
                    <a:pt x="292" y="226"/>
                  </a:lnTo>
                  <a:lnTo>
                    <a:pt x="279" y="243"/>
                  </a:lnTo>
                  <a:lnTo>
                    <a:pt x="267" y="258"/>
                  </a:lnTo>
                  <a:lnTo>
                    <a:pt x="256" y="273"/>
                  </a:lnTo>
                  <a:lnTo>
                    <a:pt x="249" y="285"/>
                  </a:lnTo>
                  <a:lnTo>
                    <a:pt x="243" y="294"/>
                  </a:lnTo>
                  <a:lnTo>
                    <a:pt x="242" y="296"/>
                  </a:lnTo>
                  <a:lnTo>
                    <a:pt x="287" y="219"/>
                  </a:lnTo>
                  <a:lnTo>
                    <a:pt x="299" y="196"/>
                  </a:lnTo>
                  <a:lnTo>
                    <a:pt x="304" y="181"/>
                  </a:lnTo>
                  <a:lnTo>
                    <a:pt x="303" y="169"/>
                  </a:lnTo>
                  <a:lnTo>
                    <a:pt x="297" y="162"/>
                  </a:lnTo>
                  <a:lnTo>
                    <a:pt x="288" y="158"/>
                  </a:lnTo>
                  <a:lnTo>
                    <a:pt x="278" y="157"/>
                  </a:lnTo>
                  <a:lnTo>
                    <a:pt x="267" y="158"/>
                  </a:lnTo>
                  <a:lnTo>
                    <a:pt x="257" y="159"/>
                  </a:lnTo>
                  <a:lnTo>
                    <a:pt x="250" y="162"/>
                  </a:lnTo>
                  <a:lnTo>
                    <a:pt x="248" y="162"/>
                  </a:lnTo>
                  <a:lnTo>
                    <a:pt x="0" y="317"/>
                  </a:lnTo>
                  <a:lnTo>
                    <a:pt x="240" y="146"/>
                  </a:lnTo>
                  <a:lnTo>
                    <a:pt x="240" y="132"/>
                  </a:lnTo>
                  <a:lnTo>
                    <a:pt x="228" y="125"/>
                  </a:lnTo>
                  <a:lnTo>
                    <a:pt x="210" y="125"/>
                  </a:lnTo>
                  <a:lnTo>
                    <a:pt x="186" y="130"/>
                  </a:lnTo>
                  <a:lnTo>
                    <a:pt x="160" y="137"/>
                  </a:lnTo>
                  <a:lnTo>
                    <a:pt x="133" y="146"/>
                  </a:lnTo>
                  <a:lnTo>
                    <a:pt x="108" y="157"/>
                  </a:lnTo>
                  <a:lnTo>
                    <a:pt x="88" y="166"/>
                  </a:lnTo>
                  <a:lnTo>
                    <a:pt x="74" y="172"/>
                  </a:lnTo>
                  <a:lnTo>
                    <a:pt x="69" y="175"/>
                  </a:lnTo>
                  <a:lnTo>
                    <a:pt x="402" y="5"/>
                  </a:lnTo>
                  <a:lnTo>
                    <a:pt x="403" y="5"/>
                  </a:lnTo>
                  <a:lnTo>
                    <a:pt x="408" y="2"/>
                  </a:lnTo>
                  <a:lnTo>
                    <a:pt x="413" y="1"/>
                  </a:lnTo>
                  <a:lnTo>
                    <a:pt x="422" y="0"/>
                  </a:lnTo>
                  <a:lnTo>
                    <a:pt x="430" y="0"/>
                  </a:lnTo>
                  <a:lnTo>
                    <a:pt x="439" y="2"/>
                  </a:lnTo>
                  <a:lnTo>
                    <a:pt x="446" y="7"/>
                  </a:lnTo>
                  <a:lnTo>
                    <a:pt x="452" y="14"/>
                  </a:lnTo>
                  <a:lnTo>
                    <a:pt x="455" y="26"/>
                  </a:lnTo>
                  <a:lnTo>
                    <a:pt x="455" y="43"/>
                  </a:lnTo>
                  <a:lnTo>
                    <a:pt x="455" y="45"/>
                  </a:lnTo>
                  <a:lnTo>
                    <a:pt x="455" y="49"/>
                  </a:lnTo>
                  <a:lnTo>
                    <a:pt x="455" y="56"/>
                  </a:lnTo>
                  <a:lnTo>
                    <a:pt x="456" y="64"/>
                  </a:lnTo>
                  <a:lnTo>
                    <a:pt x="459" y="73"/>
                  </a:lnTo>
                  <a:lnTo>
                    <a:pt x="461" y="82"/>
                  </a:lnTo>
                  <a:lnTo>
                    <a:pt x="466" y="92"/>
                  </a:lnTo>
                  <a:lnTo>
                    <a:pt x="472" y="100"/>
                  </a:lnTo>
                  <a:lnTo>
                    <a:pt x="479" y="107"/>
                  </a:lnTo>
                  <a:lnTo>
                    <a:pt x="490" y="112"/>
                  </a:lnTo>
                  <a:close/>
                </a:path>
              </a:pathLst>
            </a:custGeom>
            <a:solidFill>
              <a:srgbClr val="FFE5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410" name="Freeform 107"/>
            <p:cNvSpPr>
              <a:spLocks/>
            </p:cNvSpPr>
            <p:nvPr/>
          </p:nvSpPr>
          <p:spPr bwMode="auto">
            <a:xfrm rot="2163528">
              <a:off x="4690" y="1878"/>
              <a:ext cx="271" cy="226"/>
            </a:xfrm>
            <a:custGeom>
              <a:avLst/>
              <a:gdLst>
                <a:gd name="T0" fmla="*/ 1 w 485"/>
                <a:gd name="T1" fmla="*/ 1 h 400"/>
                <a:gd name="T2" fmla="*/ 1 w 485"/>
                <a:gd name="T3" fmla="*/ 1 h 400"/>
                <a:gd name="T4" fmla="*/ 1 w 485"/>
                <a:gd name="T5" fmla="*/ 1 h 400"/>
                <a:gd name="T6" fmla="*/ 1 w 485"/>
                <a:gd name="T7" fmla="*/ 1 h 400"/>
                <a:gd name="T8" fmla="*/ 1 w 485"/>
                <a:gd name="T9" fmla="*/ 1 h 400"/>
                <a:gd name="T10" fmla="*/ 1 w 485"/>
                <a:gd name="T11" fmla="*/ 1 h 400"/>
                <a:gd name="T12" fmla="*/ 1 w 485"/>
                <a:gd name="T13" fmla="*/ 1 h 400"/>
                <a:gd name="T14" fmla="*/ 1 w 485"/>
                <a:gd name="T15" fmla="*/ 1 h 400"/>
                <a:gd name="T16" fmla="*/ 1 w 485"/>
                <a:gd name="T17" fmla="*/ 1 h 400"/>
                <a:gd name="T18" fmla="*/ 1 w 485"/>
                <a:gd name="T19" fmla="*/ 1 h 400"/>
                <a:gd name="T20" fmla="*/ 1 w 485"/>
                <a:gd name="T21" fmla="*/ 1 h 400"/>
                <a:gd name="T22" fmla="*/ 1 w 485"/>
                <a:gd name="T23" fmla="*/ 1 h 400"/>
                <a:gd name="T24" fmla="*/ 1 w 485"/>
                <a:gd name="T25" fmla="*/ 1 h 400"/>
                <a:gd name="T26" fmla="*/ 1 w 485"/>
                <a:gd name="T27" fmla="*/ 1 h 400"/>
                <a:gd name="T28" fmla="*/ 1 w 485"/>
                <a:gd name="T29" fmla="*/ 1 h 400"/>
                <a:gd name="T30" fmla="*/ 1 w 485"/>
                <a:gd name="T31" fmla="*/ 1 h 400"/>
                <a:gd name="T32" fmla="*/ 1 w 485"/>
                <a:gd name="T33" fmla="*/ 1 h 400"/>
                <a:gd name="T34" fmla="*/ 1 w 485"/>
                <a:gd name="T35" fmla="*/ 1 h 400"/>
                <a:gd name="T36" fmla="*/ 1 w 485"/>
                <a:gd name="T37" fmla="*/ 1 h 400"/>
                <a:gd name="T38" fmla="*/ 1 w 485"/>
                <a:gd name="T39" fmla="*/ 1 h 400"/>
                <a:gd name="T40" fmla="*/ 1 w 485"/>
                <a:gd name="T41" fmla="*/ 1 h 400"/>
                <a:gd name="T42" fmla="*/ 1 w 485"/>
                <a:gd name="T43" fmla="*/ 1 h 400"/>
                <a:gd name="T44" fmla="*/ 1 w 485"/>
                <a:gd name="T45" fmla="*/ 1 h 400"/>
                <a:gd name="T46" fmla="*/ 1 w 485"/>
                <a:gd name="T47" fmla="*/ 1 h 400"/>
                <a:gd name="T48" fmla="*/ 1 w 485"/>
                <a:gd name="T49" fmla="*/ 1 h 400"/>
                <a:gd name="T50" fmla="*/ 1 w 485"/>
                <a:gd name="T51" fmla="*/ 1 h 400"/>
                <a:gd name="T52" fmla="*/ 0 w 485"/>
                <a:gd name="T53" fmla="*/ 1 h 400"/>
                <a:gd name="T54" fmla="*/ 1 w 485"/>
                <a:gd name="T55" fmla="*/ 1 h 400"/>
                <a:gd name="T56" fmla="*/ 1 w 485"/>
                <a:gd name="T57" fmla="*/ 1 h 400"/>
                <a:gd name="T58" fmla="*/ 1 w 485"/>
                <a:gd name="T59" fmla="*/ 1 h 400"/>
                <a:gd name="T60" fmla="*/ 1 w 485"/>
                <a:gd name="T61" fmla="*/ 1 h 400"/>
                <a:gd name="T62" fmla="*/ 1 w 485"/>
                <a:gd name="T63" fmla="*/ 1 h 400"/>
                <a:gd name="T64" fmla="*/ 1 w 485"/>
                <a:gd name="T65" fmla="*/ 1 h 400"/>
                <a:gd name="T66" fmla="*/ 1 w 485"/>
                <a:gd name="T67" fmla="*/ 1 h 400"/>
                <a:gd name="T68" fmla="*/ 1 w 485"/>
                <a:gd name="T69" fmla="*/ 0 h 400"/>
                <a:gd name="T70" fmla="*/ 1 w 485"/>
                <a:gd name="T71" fmla="*/ 1 h 400"/>
                <a:gd name="T72" fmla="*/ 1 w 485"/>
                <a:gd name="T73" fmla="*/ 1 h 400"/>
                <a:gd name="T74" fmla="*/ 1 w 485"/>
                <a:gd name="T75" fmla="*/ 1 h 400"/>
                <a:gd name="T76" fmla="*/ 1 w 485"/>
                <a:gd name="T77" fmla="*/ 1 h 400"/>
                <a:gd name="T78" fmla="*/ 1 w 485"/>
                <a:gd name="T79" fmla="*/ 1 h 400"/>
                <a:gd name="T80" fmla="*/ 1 w 485"/>
                <a:gd name="T81" fmla="*/ 1 h 400"/>
                <a:gd name="T82" fmla="*/ 1 w 485"/>
                <a:gd name="T83" fmla="*/ 1 h 400"/>
                <a:gd name="T84" fmla="*/ 1 w 485"/>
                <a:gd name="T85" fmla="*/ 1 h 400"/>
                <a:gd name="T86" fmla="*/ 1 w 485"/>
                <a:gd name="T87" fmla="*/ 1 h 4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85"/>
                <a:gd name="T133" fmla="*/ 0 h 400"/>
                <a:gd name="T134" fmla="*/ 485 w 485"/>
                <a:gd name="T135" fmla="*/ 400 h 40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85" h="400">
                  <a:moveTo>
                    <a:pt x="483" y="111"/>
                  </a:moveTo>
                  <a:lnTo>
                    <a:pt x="395" y="400"/>
                  </a:lnTo>
                  <a:lnTo>
                    <a:pt x="411" y="364"/>
                  </a:lnTo>
                  <a:lnTo>
                    <a:pt x="420" y="331"/>
                  </a:lnTo>
                  <a:lnTo>
                    <a:pt x="426" y="301"/>
                  </a:lnTo>
                  <a:lnTo>
                    <a:pt x="429" y="275"/>
                  </a:lnTo>
                  <a:lnTo>
                    <a:pt x="429" y="252"/>
                  </a:lnTo>
                  <a:lnTo>
                    <a:pt x="426" y="234"/>
                  </a:lnTo>
                  <a:lnTo>
                    <a:pt x="423" y="219"/>
                  </a:lnTo>
                  <a:lnTo>
                    <a:pt x="419" y="208"/>
                  </a:lnTo>
                  <a:lnTo>
                    <a:pt x="417" y="202"/>
                  </a:lnTo>
                  <a:lnTo>
                    <a:pt x="415" y="200"/>
                  </a:lnTo>
                  <a:lnTo>
                    <a:pt x="405" y="205"/>
                  </a:lnTo>
                  <a:lnTo>
                    <a:pt x="394" y="217"/>
                  </a:lnTo>
                  <a:lnTo>
                    <a:pt x="384" y="233"/>
                  </a:lnTo>
                  <a:lnTo>
                    <a:pt x="375" y="252"/>
                  </a:lnTo>
                  <a:lnTo>
                    <a:pt x="367" y="272"/>
                  </a:lnTo>
                  <a:lnTo>
                    <a:pt x="359" y="291"/>
                  </a:lnTo>
                  <a:lnTo>
                    <a:pt x="353" y="311"/>
                  </a:lnTo>
                  <a:lnTo>
                    <a:pt x="350" y="325"/>
                  </a:lnTo>
                  <a:lnTo>
                    <a:pt x="346" y="335"/>
                  </a:lnTo>
                  <a:lnTo>
                    <a:pt x="346" y="339"/>
                  </a:lnTo>
                  <a:lnTo>
                    <a:pt x="361" y="291"/>
                  </a:lnTo>
                  <a:lnTo>
                    <a:pt x="369" y="253"/>
                  </a:lnTo>
                  <a:lnTo>
                    <a:pt x="373" y="225"/>
                  </a:lnTo>
                  <a:lnTo>
                    <a:pt x="371" y="205"/>
                  </a:lnTo>
                  <a:lnTo>
                    <a:pt x="367" y="192"/>
                  </a:lnTo>
                  <a:lnTo>
                    <a:pt x="361" y="185"/>
                  </a:lnTo>
                  <a:lnTo>
                    <a:pt x="353" y="180"/>
                  </a:lnTo>
                  <a:lnTo>
                    <a:pt x="348" y="179"/>
                  </a:lnTo>
                  <a:lnTo>
                    <a:pt x="343" y="180"/>
                  </a:lnTo>
                  <a:lnTo>
                    <a:pt x="340" y="180"/>
                  </a:lnTo>
                  <a:lnTo>
                    <a:pt x="328" y="185"/>
                  </a:lnTo>
                  <a:lnTo>
                    <a:pt x="317" y="194"/>
                  </a:lnTo>
                  <a:lnTo>
                    <a:pt x="302" y="207"/>
                  </a:lnTo>
                  <a:lnTo>
                    <a:pt x="289" y="223"/>
                  </a:lnTo>
                  <a:lnTo>
                    <a:pt x="276" y="239"/>
                  </a:lnTo>
                  <a:lnTo>
                    <a:pt x="264" y="255"/>
                  </a:lnTo>
                  <a:lnTo>
                    <a:pt x="255" y="270"/>
                  </a:lnTo>
                  <a:lnTo>
                    <a:pt x="246" y="282"/>
                  </a:lnTo>
                  <a:lnTo>
                    <a:pt x="241" y="289"/>
                  </a:lnTo>
                  <a:lnTo>
                    <a:pt x="239" y="293"/>
                  </a:lnTo>
                  <a:lnTo>
                    <a:pt x="284" y="215"/>
                  </a:lnTo>
                  <a:lnTo>
                    <a:pt x="296" y="194"/>
                  </a:lnTo>
                  <a:lnTo>
                    <a:pt x="301" y="177"/>
                  </a:lnTo>
                  <a:lnTo>
                    <a:pt x="300" y="167"/>
                  </a:lnTo>
                  <a:lnTo>
                    <a:pt x="294" y="160"/>
                  </a:lnTo>
                  <a:lnTo>
                    <a:pt x="286" y="156"/>
                  </a:lnTo>
                  <a:lnTo>
                    <a:pt x="275" y="155"/>
                  </a:lnTo>
                  <a:lnTo>
                    <a:pt x="264" y="156"/>
                  </a:lnTo>
                  <a:lnTo>
                    <a:pt x="255" y="157"/>
                  </a:lnTo>
                  <a:lnTo>
                    <a:pt x="247" y="158"/>
                  </a:lnTo>
                  <a:lnTo>
                    <a:pt x="245" y="160"/>
                  </a:lnTo>
                  <a:lnTo>
                    <a:pt x="0" y="314"/>
                  </a:lnTo>
                  <a:lnTo>
                    <a:pt x="238" y="144"/>
                  </a:lnTo>
                  <a:lnTo>
                    <a:pt x="237" y="130"/>
                  </a:lnTo>
                  <a:lnTo>
                    <a:pt x="226" y="123"/>
                  </a:lnTo>
                  <a:lnTo>
                    <a:pt x="208" y="123"/>
                  </a:lnTo>
                  <a:lnTo>
                    <a:pt x="185" y="127"/>
                  </a:lnTo>
                  <a:lnTo>
                    <a:pt x="159" y="135"/>
                  </a:lnTo>
                  <a:lnTo>
                    <a:pt x="133" y="144"/>
                  </a:lnTo>
                  <a:lnTo>
                    <a:pt x="108" y="155"/>
                  </a:lnTo>
                  <a:lnTo>
                    <a:pt x="88" y="163"/>
                  </a:lnTo>
                  <a:lnTo>
                    <a:pt x="73" y="170"/>
                  </a:lnTo>
                  <a:lnTo>
                    <a:pt x="69" y="173"/>
                  </a:lnTo>
                  <a:lnTo>
                    <a:pt x="398" y="5"/>
                  </a:lnTo>
                  <a:lnTo>
                    <a:pt x="399" y="5"/>
                  </a:lnTo>
                  <a:lnTo>
                    <a:pt x="404" y="3"/>
                  </a:lnTo>
                  <a:lnTo>
                    <a:pt x="409" y="1"/>
                  </a:lnTo>
                  <a:lnTo>
                    <a:pt x="418" y="0"/>
                  </a:lnTo>
                  <a:lnTo>
                    <a:pt x="425" y="0"/>
                  </a:lnTo>
                  <a:lnTo>
                    <a:pt x="433" y="3"/>
                  </a:lnTo>
                  <a:lnTo>
                    <a:pt x="440" y="7"/>
                  </a:lnTo>
                  <a:lnTo>
                    <a:pt x="446" y="15"/>
                  </a:lnTo>
                  <a:lnTo>
                    <a:pt x="450" y="26"/>
                  </a:lnTo>
                  <a:lnTo>
                    <a:pt x="450" y="43"/>
                  </a:lnTo>
                  <a:lnTo>
                    <a:pt x="450" y="44"/>
                  </a:lnTo>
                  <a:lnTo>
                    <a:pt x="450" y="49"/>
                  </a:lnTo>
                  <a:lnTo>
                    <a:pt x="450" y="55"/>
                  </a:lnTo>
                  <a:lnTo>
                    <a:pt x="451" y="63"/>
                  </a:lnTo>
                  <a:lnTo>
                    <a:pt x="454" y="73"/>
                  </a:lnTo>
                  <a:lnTo>
                    <a:pt x="456" y="82"/>
                  </a:lnTo>
                  <a:lnTo>
                    <a:pt x="461" y="92"/>
                  </a:lnTo>
                  <a:lnTo>
                    <a:pt x="467" y="100"/>
                  </a:lnTo>
                  <a:lnTo>
                    <a:pt x="474" y="107"/>
                  </a:lnTo>
                  <a:lnTo>
                    <a:pt x="485" y="112"/>
                  </a:lnTo>
                  <a:lnTo>
                    <a:pt x="483" y="111"/>
                  </a:lnTo>
                  <a:close/>
                </a:path>
              </a:pathLst>
            </a:custGeom>
            <a:solidFill>
              <a:srgbClr val="FFE8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411" name="Freeform 108"/>
            <p:cNvSpPr>
              <a:spLocks/>
            </p:cNvSpPr>
            <p:nvPr/>
          </p:nvSpPr>
          <p:spPr bwMode="auto">
            <a:xfrm rot="2163528">
              <a:off x="4690" y="1874"/>
              <a:ext cx="271" cy="218"/>
            </a:xfrm>
            <a:custGeom>
              <a:avLst/>
              <a:gdLst>
                <a:gd name="T0" fmla="*/ 1 w 479"/>
                <a:gd name="T1" fmla="*/ 1 h 395"/>
                <a:gd name="T2" fmla="*/ 1 w 479"/>
                <a:gd name="T3" fmla="*/ 1 h 395"/>
                <a:gd name="T4" fmla="*/ 1 w 479"/>
                <a:gd name="T5" fmla="*/ 1 h 395"/>
                <a:gd name="T6" fmla="*/ 1 w 479"/>
                <a:gd name="T7" fmla="*/ 1 h 395"/>
                <a:gd name="T8" fmla="*/ 1 w 479"/>
                <a:gd name="T9" fmla="*/ 1 h 395"/>
                <a:gd name="T10" fmla="*/ 1 w 479"/>
                <a:gd name="T11" fmla="*/ 1 h 395"/>
                <a:gd name="T12" fmla="*/ 1 w 479"/>
                <a:gd name="T13" fmla="*/ 1 h 395"/>
                <a:gd name="T14" fmla="*/ 1 w 479"/>
                <a:gd name="T15" fmla="*/ 1 h 395"/>
                <a:gd name="T16" fmla="*/ 1 w 479"/>
                <a:gd name="T17" fmla="*/ 1 h 395"/>
                <a:gd name="T18" fmla="*/ 1 w 479"/>
                <a:gd name="T19" fmla="*/ 1 h 395"/>
                <a:gd name="T20" fmla="*/ 1 w 479"/>
                <a:gd name="T21" fmla="*/ 1 h 395"/>
                <a:gd name="T22" fmla="*/ 1 w 479"/>
                <a:gd name="T23" fmla="*/ 1 h 395"/>
                <a:gd name="T24" fmla="*/ 1 w 479"/>
                <a:gd name="T25" fmla="*/ 1 h 395"/>
                <a:gd name="T26" fmla="*/ 1 w 479"/>
                <a:gd name="T27" fmla="*/ 1 h 395"/>
                <a:gd name="T28" fmla="*/ 1 w 479"/>
                <a:gd name="T29" fmla="*/ 1 h 395"/>
                <a:gd name="T30" fmla="*/ 1 w 479"/>
                <a:gd name="T31" fmla="*/ 1 h 395"/>
                <a:gd name="T32" fmla="*/ 1 w 479"/>
                <a:gd name="T33" fmla="*/ 1 h 395"/>
                <a:gd name="T34" fmla="*/ 1 w 479"/>
                <a:gd name="T35" fmla="*/ 1 h 395"/>
                <a:gd name="T36" fmla="*/ 1 w 479"/>
                <a:gd name="T37" fmla="*/ 1 h 395"/>
                <a:gd name="T38" fmla="*/ 1 w 479"/>
                <a:gd name="T39" fmla="*/ 1 h 395"/>
                <a:gd name="T40" fmla="*/ 1 w 479"/>
                <a:gd name="T41" fmla="*/ 1 h 395"/>
                <a:gd name="T42" fmla="*/ 1 w 479"/>
                <a:gd name="T43" fmla="*/ 1 h 395"/>
                <a:gd name="T44" fmla="*/ 1 w 479"/>
                <a:gd name="T45" fmla="*/ 1 h 395"/>
                <a:gd name="T46" fmla="*/ 1 w 479"/>
                <a:gd name="T47" fmla="*/ 1 h 395"/>
                <a:gd name="T48" fmla="*/ 1 w 479"/>
                <a:gd name="T49" fmla="*/ 1 h 395"/>
                <a:gd name="T50" fmla="*/ 1 w 479"/>
                <a:gd name="T51" fmla="*/ 1 h 395"/>
                <a:gd name="T52" fmla="*/ 0 w 479"/>
                <a:gd name="T53" fmla="*/ 1 h 395"/>
                <a:gd name="T54" fmla="*/ 1 w 479"/>
                <a:gd name="T55" fmla="*/ 1 h 395"/>
                <a:gd name="T56" fmla="*/ 1 w 479"/>
                <a:gd name="T57" fmla="*/ 1 h 395"/>
                <a:gd name="T58" fmla="*/ 1 w 479"/>
                <a:gd name="T59" fmla="*/ 1 h 395"/>
                <a:gd name="T60" fmla="*/ 1 w 479"/>
                <a:gd name="T61" fmla="*/ 1 h 395"/>
                <a:gd name="T62" fmla="*/ 1 w 479"/>
                <a:gd name="T63" fmla="*/ 1 h 395"/>
                <a:gd name="T64" fmla="*/ 1 w 479"/>
                <a:gd name="T65" fmla="*/ 1 h 395"/>
                <a:gd name="T66" fmla="*/ 1 w 479"/>
                <a:gd name="T67" fmla="*/ 1 h 395"/>
                <a:gd name="T68" fmla="*/ 1 w 479"/>
                <a:gd name="T69" fmla="*/ 0 h 395"/>
                <a:gd name="T70" fmla="*/ 1 w 479"/>
                <a:gd name="T71" fmla="*/ 1 h 395"/>
                <a:gd name="T72" fmla="*/ 1 w 479"/>
                <a:gd name="T73" fmla="*/ 1 h 395"/>
                <a:gd name="T74" fmla="*/ 1 w 479"/>
                <a:gd name="T75" fmla="*/ 1 h 395"/>
                <a:gd name="T76" fmla="*/ 1 w 479"/>
                <a:gd name="T77" fmla="*/ 1 h 395"/>
                <a:gd name="T78" fmla="*/ 1 w 479"/>
                <a:gd name="T79" fmla="*/ 1 h 395"/>
                <a:gd name="T80" fmla="*/ 1 w 479"/>
                <a:gd name="T81" fmla="*/ 1 h 395"/>
                <a:gd name="T82" fmla="*/ 1 w 479"/>
                <a:gd name="T83" fmla="*/ 1 h 395"/>
                <a:gd name="T84" fmla="*/ 1 w 479"/>
                <a:gd name="T85" fmla="*/ 1 h 395"/>
                <a:gd name="T86" fmla="*/ 1 w 479"/>
                <a:gd name="T87" fmla="*/ 1 h 39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79"/>
                <a:gd name="T133" fmla="*/ 0 h 395"/>
                <a:gd name="T134" fmla="*/ 479 w 479"/>
                <a:gd name="T135" fmla="*/ 395 h 39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79" h="395">
                  <a:moveTo>
                    <a:pt x="478" y="111"/>
                  </a:moveTo>
                  <a:lnTo>
                    <a:pt x="391" y="395"/>
                  </a:lnTo>
                  <a:lnTo>
                    <a:pt x="407" y="359"/>
                  </a:lnTo>
                  <a:lnTo>
                    <a:pt x="416" y="326"/>
                  </a:lnTo>
                  <a:lnTo>
                    <a:pt x="422" y="298"/>
                  </a:lnTo>
                  <a:lnTo>
                    <a:pt x="425" y="271"/>
                  </a:lnTo>
                  <a:lnTo>
                    <a:pt x="425" y="249"/>
                  </a:lnTo>
                  <a:lnTo>
                    <a:pt x="422" y="231"/>
                  </a:lnTo>
                  <a:lnTo>
                    <a:pt x="419" y="217"/>
                  </a:lnTo>
                  <a:lnTo>
                    <a:pt x="416" y="206"/>
                  </a:lnTo>
                  <a:lnTo>
                    <a:pt x="414" y="199"/>
                  </a:lnTo>
                  <a:lnTo>
                    <a:pt x="413" y="197"/>
                  </a:lnTo>
                  <a:lnTo>
                    <a:pt x="402" y="203"/>
                  </a:lnTo>
                  <a:lnTo>
                    <a:pt x="391" y="213"/>
                  </a:lnTo>
                  <a:lnTo>
                    <a:pt x="380" y="230"/>
                  </a:lnTo>
                  <a:lnTo>
                    <a:pt x="372" y="249"/>
                  </a:lnTo>
                  <a:lnTo>
                    <a:pt x="364" y="268"/>
                  </a:lnTo>
                  <a:lnTo>
                    <a:pt x="357" y="288"/>
                  </a:lnTo>
                  <a:lnTo>
                    <a:pt x="351" y="306"/>
                  </a:lnTo>
                  <a:lnTo>
                    <a:pt x="347" y="321"/>
                  </a:lnTo>
                  <a:lnTo>
                    <a:pt x="344" y="331"/>
                  </a:lnTo>
                  <a:lnTo>
                    <a:pt x="342" y="334"/>
                  </a:lnTo>
                  <a:lnTo>
                    <a:pt x="358" y="287"/>
                  </a:lnTo>
                  <a:lnTo>
                    <a:pt x="366" y="250"/>
                  </a:lnTo>
                  <a:lnTo>
                    <a:pt x="369" y="222"/>
                  </a:lnTo>
                  <a:lnTo>
                    <a:pt x="367" y="203"/>
                  </a:lnTo>
                  <a:lnTo>
                    <a:pt x="364" y="189"/>
                  </a:lnTo>
                  <a:lnTo>
                    <a:pt x="358" y="181"/>
                  </a:lnTo>
                  <a:lnTo>
                    <a:pt x="351" y="178"/>
                  </a:lnTo>
                  <a:lnTo>
                    <a:pt x="345" y="176"/>
                  </a:lnTo>
                  <a:lnTo>
                    <a:pt x="340" y="176"/>
                  </a:lnTo>
                  <a:lnTo>
                    <a:pt x="338" y="178"/>
                  </a:lnTo>
                  <a:lnTo>
                    <a:pt x="326" y="182"/>
                  </a:lnTo>
                  <a:lnTo>
                    <a:pt x="314" y="191"/>
                  </a:lnTo>
                  <a:lnTo>
                    <a:pt x="299" y="204"/>
                  </a:lnTo>
                  <a:lnTo>
                    <a:pt x="286" y="219"/>
                  </a:lnTo>
                  <a:lnTo>
                    <a:pt x="274" y="236"/>
                  </a:lnTo>
                  <a:lnTo>
                    <a:pt x="262" y="251"/>
                  </a:lnTo>
                  <a:lnTo>
                    <a:pt x="252" y="266"/>
                  </a:lnTo>
                  <a:lnTo>
                    <a:pt x="245" y="277"/>
                  </a:lnTo>
                  <a:lnTo>
                    <a:pt x="239" y="286"/>
                  </a:lnTo>
                  <a:lnTo>
                    <a:pt x="237" y="289"/>
                  </a:lnTo>
                  <a:lnTo>
                    <a:pt x="282" y="213"/>
                  </a:lnTo>
                  <a:lnTo>
                    <a:pt x="293" y="191"/>
                  </a:lnTo>
                  <a:lnTo>
                    <a:pt x="298" y="175"/>
                  </a:lnTo>
                  <a:lnTo>
                    <a:pt x="297" y="163"/>
                  </a:lnTo>
                  <a:lnTo>
                    <a:pt x="292" y="157"/>
                  </a:lnTo>
                  <a:lnTo>
                    <a:pt x="283" y="154"/>
                  </a:lnTo>
                  <a:lnTo>
                    <a:pt x="272" y="153"/>
                  </a:lnTo>
                  <a:lnTo>
                    <a:pt x="261" y="153"/>
                  </a:lnTo>
                  <a:lnTo>
                    <a:pt x="253" y="155"/>
                  </a:lnTo>
                  <a:lnTo>
                    <a:pt x="246" y="156"/>
                  </a:lnTo>
                  <a:lnTo>
                    <a:pt x="243" y="157"/>
                  </a:lnTo>
                  <a:lnTo>
                    <a:pt x="0" y="310"/>
                  </a:lnTo>
                  <a:lnTo>
                    <a:pt x="236" y="142"/>
                  </a:lnTo>
                  <a:lnTo>
                    <a:pt x="235" y="128"/>
                  </a:lnTo>
                  <a:lnTo>
                    <a:pt x="224" y="121"/>
                  </a:lnTo>
                  <a:lnTo>
                    <a:pt x="206" y="121"/>
                  </a:lnTo>
                  <a:lnTo>
                    <a:pt x="184" y="125"/>
                  </a:lnTo>
                  <a:lnTo>
                    <a:pt x="158" y="132"/>
                  </a:lnTo>
                  <a:lnTo>
                    <a:pt x="131" y="142"/>
                  </a:lnTo>
                  <a:lnTo>
                    <a:pt x="108" y="151"/>
                  </a:lnTo>
                  <a:lnTo>
                    <a:pt x="87" y="161"/>
                  </a:lnTo>
                  <a:lnTo>
                    <a:pt x="74" y="167"/>
                  </a:lnTo>
                  <a:lnTo>
                    <a:pt x="68" y="169"/>
                  </a:lnTo>
                  <a:lnTo>
                    <a:pt x="394" y="5"/>
                  </a:lnTo>
                  <a:lnTo>
                    <a:pt x="395" y="4"/>
                  </a:lnTo>
                  <a:lnTo>
                    <a:pt x="400" y="3"/>
                  </a:lnTo>
                  <a:lnTo>
                    <a:pt x="405" y="2"/>
                  </a:lnTo>
                  <a:lnTo>
                    <a:pt x="413" y="0"/>
                  </a:lnTo>
                  <a:lnTo>
                    <a:pt x="421" y="0"/>
                  </a:lnTo>
                  <a:lnTo>
                    <a:pt x="428" y="3"/>
                  </a:lnTo>
                  <a:lnTo>
                    <a:pt x="435" y="6"/>
                  </a:lnTo>
                  <a:lnTo>
                    <a:pt x="441" y="15"/>
                  </a:lnTo>
                  <a:lnTo>
                    <a:pt x="444" y="27"/>
                  </a:lnTo>
                  <a:lnTo>
                    <a:pt x="445" y="42"/>
                  </a:lnTo>
                  <a:lnTo>
                    <a:pt x="445" y="44"/>
                  </a:lnTo>
                  <a:lnTo>
                    <a:pt x="445" y="48"/>
                  </a:lnTo>
                  <a:lnTo>
                    <a:pt x="445" y="55"/>
                  </a:lnTo>
                  <a:lnTo>
                    <a:pt x="446" y="63"/>
                  </a:lnTo>
                  <a:lnTo>
                    <a:pt x="447" y="72"/>
                  </a:lnTo>
                  <a:lnTo>
                    <a:pt x="451" y="81"/>
                  </a:lnTo>
                  <a:lnTo>
                    <a:pt x="456" y="91"/>
                  </a:lnTo>
                  <a:lnTo>
                    <a:pt x="461" y="99"/>
                  </a:lnTo>
                  <a:lnTo>
                    <a:pt x="469" y="106"/>
                  </a:lnTo>
                  <a:lnTo>
                    <a:pt x="479" y="111"/>
                  </a:lnTo>
                  <a:lnTo>
                    <a:pt x="478" y="111"/>
                  </a:lnTo>
                  <a:close/>
                </a:path>
              </a:pathLst>
            </a:custGeom>
            <a:solidFill>
              <a:srgbClr val="FFEB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412" name="Freeform 109"/>
            <p:cNvSpPr>
              <a:spLocks/>
            </p:cNvSpPr>
            <p:nvPr/>
          </p:nvSpPr>
          <p:spPr bwMode="auto">
            <a:xfrm rot="2163528">
              <a:off x="4692" y="1878"/>
              <a:ext cx="269" cy="216"/>
            </a:xfrm>
            <a:custGeom>
              <a:avLst/>
              <a:gdLst>
                <a:gd name="T0" fmla="*/ 1 w 474"/>
                <a:gd name="T1" fmla="*/ 1 h 390"/>
                <a:gd name="T2" fmla="*/ 1 w 474"/>
                <a:gd name="T3" fmla="*/ 1 h 390"/>
                <a:gd name="T4" fmla="*/ 1 w 474"/>
                <a:gd name="T5" fmla="*/ 1 h 390"/>
                <a:gd name="T6" fmla="*/ 1 w 474"/>
                <a:gd name="T7" fmla="*/ 1 h 390"/>
                <a:gd name="T8" fmla="*/ 1 w 474"/>
                <a:gd name="T9" fmla="*/ 1 h 390"/>
                <a:gd name="T10" fmla="*/ 1 w 474"/>
                <a:gd name="T11" fmla="*/ 1 h 390"/>
                <a:gd name="T12" fmla="*/ 1 w 474"/>
                <a:gd name="T13" fmla="*/ 1 h 390"/>
                <a:gd name="T14" fmla="*/ 1 w 474"/>
                <a:gd name="T15" fmla="*/ 1 h 390"/>
                <a:gd name="T16" fmla="*/ 1 w 474"/>
                <a:gd name="T17" fmla="*/ 1 h 390"/>
                <a:gd name="T18" fmla="*/ 1 w 474"/>
                <a:gd name="T19" fmla="*/ 1 h 390"/>
                <a:gd name="T20" fmla="*/ 1 w 474"/>
                <a:gd name="T21" fmla="*/ 1 h 390"/>
                <a:gd name="T22" fmla="*/ 1 w 474"/>
                <a:gd name="T23" fmla="*/ 1 h 390"/>
                <a:gd name="T24" fmla="*/ 1 w 474"/>
                <a:gd name="T25" fmla="*/ 1 h 390"/>
                <a:gd name="T26" fmla="*/ 1 w 474"/>
                <a:gd name="T27" fmla="*/ 1 h 390"/>
                <a:gd name="T28" fmla="*/ 1 w 474"/>
                <a:gd name="T29" fmla="*/ 1 h 390"/>
                <a:gd name="T30" fmla="*/ 1 w 474"/>
                <a:gd name="T31" fmla="*/ 1 h 390"/>
                <a:gd name="T32" fmla="*/ 1 w 474"/>
                <a:gd name="T33" fmla="*/ 1 h 390"/>
                <a:gd name="T34" fmla="*/ 1 w 474"/>
                <a:gd name="T35" fmla="*/ 1 h 390"/>
                <a:gd name="T36" fmla="*/ 1 w 474"/>
                <a:gd name="T37" fmla="*/ 1 h 390"/>
                <a:gd name="T38" fmla="*/ 1 w 474"/>
                <a:gd name="T39" fmla="*/ 1 h 390"/>
                <a:gd name="T40" fmla="*/ 1 w 474"/>
                <a:gd name="T41" fmla="*/ 1 h 390"/>
                <a:gd name="T42" fmla="*/ 1 w 474"/>
                <a:gd name="T43" fmla="*/ 1 h 390"/>
                <a:gd name="T44" fmla="*/ 1 w 474"/>
                <a:gd name="T45" fmla="*/ 1 h 390"/>
                <a:gd name="T46" fmla="*/ 1 w 474"/>
                <a:gd name="T47" fmla="*/ 1 h 390"/>
                <a:gd name="T48" fmla="*/ 1 w 474"/>
                <a:gd name="T49" fmla="*/ 1 h 390"/>
                <a:gd name="T50" fmla="*/ 1 w 474"/>
                <a:gd name="T51" fmla="*/ 1 h 390"/>
                <a:gd name="T52" fmla="*/ 0 w 474"/>
                <a:gd name="T53" fmla="*/ 1 h 390"/>
                <a:gd name="T54" fmla="*/ 1 w 474"/>
                <a:gd name="T55" fmla="*/ 1 h 390"/>
                <a:gd name="T56" fmla="*/ 1 w 474"/>
                <a:gd name="T57" fmla="*/ 1 h 390"/>
                <a:gd name="T58" fmla="*/ 1 w 474"/>
                <a:gd name="T59" fmla="*/ 1 h 390"/>
                <a:gd name="T60" fmla="*/ 1 w 474"/>
                <a:gd name="T61" fmla="*/ 1 h 390"/>
                <a:gd name="T62" fmla="*/ 1 w 474"/>
                <a:gd name="T63" fmla="*/ 1 h 390"/>
                <a:gd name="T64" fmla="*/ 1 w 474"/>
                <a:gd name="T65" fmla="*/ 1 h 390"/>
                <a:gd name="T66" fmla="*/ 1 w 474"/>
                <a:gd name="T67" fmla="*/ 1 h 390"/>
                <a:gd name="T68" fmla="*/ 1 w 474"/>
                <a:gd name="T69" fmla="*/ 0 h 390"/>
                <a:gd name="T70" fmla="*/ 1 w 474"/>
                <a:gd name="T71" fmla="*/ 1 h 390"/>
                <a:gd name="T72" fmla="*/ 1 w 474"/>
                <a:gd name="T73" fmla="*/ 1 h 390"/>
                <a:gd name="T74" fmla="*/ 1 w 474"/>
                <a:gd name="T75" fmla="*/ 1 h 390"/>
                <a:gd name="T76" fmla="*/ 1 w 474"/>
                <a:gd name="T77" fmla="*/ 1 h 390"/>
                <a:gd name="T78" fmla="*/ 1 w 474"/>
                <a:gd name="T79" fmla="*/ 1 h 390"/>
                <a:gd name="T80" fmla="*/ 1 w 474"/>
                <a:gd name="T81" fmla="*/ 1 h 390"/>
                <a:gd name="T82" fmla="*/ 1 w 474"/>
                <a:gd name="T83" fmla="*/ 1 h 390"/>
                <a:gd name="T84" fmla="*/ 1 w 474"/>
                <a:gd name="T85" fmla="*/ 1 h 390"/>
                <a:gd name="T86" fmla="*/ 1 w 474"/>
                <a:gd name="T87" fmla="*/ 1 h 39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74"/>
                <a:gd name="T133" fmla="*/ 0 h 390"/>
                <a:gd name="T134" fmla="*/ 474 w 474"/>
                <a:gd name="T135" fmla="*/ 390 h 39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74" h="390">
                  <a:moveTo>
                    <a:pt x="473" y="109"/>
                  </a:moveTo>
                  <a:lnTo>
                    <a:pt x="388" y="390"/>
                  </a:lnTo>
                  <a:lnTo>
                    <a:pt x="403" y="354"/>
                  </a:lnTo>
                  <a:lnTo>
                    <a:pt x="413" y="322"/>
                  </a:lnTo>
                  <a:lnTo>
                    <a:pt x="418" y="292"/>
                  </a:lnTo>
                  <a:lnTo>
                    <a:pt x="421" y="267"/>
                  </a:lnTo>
                  <a:lnTo>
                    <a:pt x="421" y="245"/>
                  </a:lnTo>
                  <a:lnTo>
                    <a:pt x="418" y="227"/>
                  </a:lnTo>
                  <a:lnTo>
                    <a:pt x="416" y="212"/>
                  </a:lnTo>
                  <a:lnTo>
                    <a:pt x="412" y="202"/>
                  </a:lnTo>
                  <a:lnTo>
                    <a:pt x="410" y="195"/>
                  </a:lnTo>
                  <a:lnTo>
                    <a:pt x="409" y="193"/>
                  </a:lnTo>
                  <a:lnTo>
                    <a:pt x="398" y="198"/>
                  </a:lnTo>
                  <a:lnTo>
                    <a:pt x="387" y="210"/>
                  </a:lnTo>
                  <a:lnTo>
                    <a:pt x="378" y="225"/>
                  </a:lnTo>
                  <a:lnTo>
                    <a:pt x="368" y="245"/>
                  </a:lnTo>
                  <a:lnTo>
                    <a:pt x="361" y="264"/>
                  </a:lnTo>
                  <a:lnTo>
                    <a:pt x="354" y="284"/>
                  </a:lnTo>
                  <a:lnTo>
                    <a:pt x="348" y="302"/>
                  </a:lnTo>
                  <a:lnTo>
                    <a:pt x="343" y="316"/>
                  </a:lnTo>
                  <a:lnTo>
                    <a:pt x="341" y="327"/>
                  </a:lnTo>
                  <a:lnTo>
                    <a:pt x="340" y="330"/>
                  </a:lnTo>
                  <a:lnTo>
                    <a:pt x="355" y="283"/>
                  </a:lnTo>
                  <a:lnTo>
                    <a:pt x="362" y="246"/>
                  </a:lnTo>
                  <a:lnTo>
                    <a:pt x="366" y="218"/>
                  </a:lnTo>
                  <a:lnTo>
                    <a:pt x="365" y="198"/>
                  </a:lnTo>
                  <a:lnTo>
                    <a:pt x="360" y="185"/>
                  </a:lnTo>
                  <a:lnTo>
                    <a:pt x="354" y="178"/>
                  </a:lnTo>
                  <a:lnTo>
                    <a:pt x="348" y="173"/>
                  </a:lnTo>
                  <a:lnTo>
                    <a:pt x="341" y="172"/>
                  </a:lnTo>
                  <a:lnTo>
                    <a:pt x="337" y="173"/>
                  </a:lnTo>
                  <a:lnTo>
                    <a:pt x="335" y="173"/>
                  </a:lnTo>
                  <a:lnTo>
                    <a:pt x="323" y="178"/>
                  </a:lnTo>
                  <a:lnTo>
                    <a:pt x="311" y="187"/>
                  </a:lnTo>
                  <a:lnTo>
                    <a:pt x="298" y="201"/>
                  </a:lnTo>
                  <a:lnTo>
                    <a:pt x="285" y="215"/>
                  </a:lnTo>
                  <a:lnTo>
                    <a:pt x="272" y="231"/>
                  </a:lnTo>
                  <a:lnTo>
                    <a:pt x="260" y="247"/>
                  </a:lnTo>
                  <a:lnTo>
                    <a:pt x="250" y="261"/>
                  </a:lnTo>
                  <a:lnTo>
                    <a:pt x="242" y="273"/>
                  </a:lnTo>
                  <a:lnTo>
                    <a:pt x="237" y="281"/>
                  </a:lnTo>
                  <a:lnTo>
                    <a:pt x="236" y="284"/>
                  </a:lnTo>
                  <a:lnTo>
                    <a:pt x="280" y="209"/>
                  </a:lnTo>
                  <a:lnTo>
                    <a:pt x="292" y="187"/>
                  </a:lnTo>
                  <a:lnTo>
                    <a:pt x="297" y="171"/>
                  </a:lnTo>
                  <a:lnTo>
                    <a:pt x="295" y="160"/>
                  </a:lnTo>
                  <a:lnTo>
                    <a:pt x="289" y="153"/>
                  </a:lnTo>
                  <a:lnTo>
                    <a:pt x="280" y="149"/>
                  </a:lnTo>
                  <a:lnTo>
                    <a:pt x="270" y="149"/>
                  </a:lnTo>
                  <a:lnTo>
                    <a:pt x="260" y="149"/>
                  </a:lnTo>
                  <a:lnTo>
                    <a:pt x="250" y="151"/>
                  </a:lnTo>
                  <a:lnTo>
                    <a:pt x="244" y="153"/>
                  </a:lnTo>
                  <a:lnTo>
                    <a:pt x="241" y="153"/>
                  </a:lnTo>
                  <a:lnTo>
                    <a:pt x="0" y="305"/>
                  </a:lnTo>
                  <a:lnTo>
                    <a:pt x="233" y="139"/>
                  </a:lnTo>
                  <a:lnTo>
                    <a:pt x="233" y="124"/>
                  </a:lnTo>
                  <a:lnTo>
                    <a:pt x="223" y="117"/>
                  </a:lnTo>
                  <a:lnTo>
                    <a:pt x="205" y="117"/>
                  </a:lnTo>
                  <a:lnTo>
                    <a:pt x="182" y="122"/>
                  </a:lnTo>
                  <a:lnTo>
                    <a:pt x="157" y="129"/>
                  </a:lnTo>
                  <a:lnTo>
                    <a:pt x="131" y="139"/>
                  </a:lnTo>
                  <a:lnTo>
                    <a:pt x="107" y="148"/>
                  </a:lnTo>
                  <a:lnTo>
                    <a:pt x="87" y="158"/>
                  </a:lnTo>
                  <a:lnTo>
                    <a:pt x="74" y="164"/>
                  </a:lnTo>
                  <a:lnTo>
                    <a:pt x="68" y="166"/>
                  </a:lnTo>
                  <a:lnTo>
                    <a:pt x="390" y="4"/>
                  </a:lnTo>
                  <a:lnTo>
                    <a:pt x="391" y="3"/>
                  </a:lnTo>
                  <a:lnTo>
                    <a:pt x="396" y="2"/>
                  </a:lnTo>
                  <a:lnTo>
                    <a:pt x="401" y="1"/>
                  </a:lnTo>
                  <a:lnTo>
                    <a:pt x="409" y="0"/>
                  </a:lnTo>
                  <a:lnTo>
                    <a:pt x="416" y="0"/>
                  </a:lnTo>
                  <a:lnTo>
                    <a:pt x="424" y="1"/>
                  </a:lnTo>
                  <a:lnTo>
                    <a:pt x="430" y="6"/>
                  </a:lnTo>
                  <a:lnTo>
                    <a:pt x="436" y="14"/>
                  </a:lnTo>
                  <a:lnTo>
                    <a:pt x="438" y="25"/>
                  </a:lnTo>
                  <a:lnTo>
                    <a:pt x="438" y="41"/>
                  </a:lnTo>
                  <a:lnTo>
                    <a:pt x="438" y="42"/>
                  </a:lnTo>
                  <a:lnTo>
                    <a:pt x="438" y="47"/>
                  </a:lnTo>
                  <a:lnTo>
                    <a:pt x="440" y="53"/>
                  </a:lnTo>
                  <a:lnTo>
                    <a:pt x="441" y="61"/>
                  </a:lnTo>
                  <a:lnTo>
                    <a:pt x="442" y="71"/>
                  </a:lnTo>
                  <a:lnTo>
                    <a:pt x="446" y="80"/>
                  </a:lnTo>
                  <a:lnTo>
                    <a:pt x="450" y="90"/>
                  </a:lnTo>
                  <a:lnTo>
                    <a:pt x="456" y="98"/>
                  </a:lnTo>
                  <a:lnTo>
                    <a:pt x="463" y="104"/>
                  </a:lnTo>
                  <a:lnTo>
                    <a:pt x="474" y="109"/>
                  </a:lnTo>
                  <a:lnTo>
                    <a:pt x="473" y="109"/>
                  </a:lnTo>
                  <a:close/>
                </a:path>
              </a:pathLst>
            </a:custGeom>
            <a:solidFill>
              <a:srgbClr val="FFEE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413" name="Freeform 110"/>
            <p:cNvSpPr>
              <a:spLocks/>
            </p:cNvSpPr>
            <p:nvPr/>
          </p:nvSpPr>
          <p:spPr bwMode="auto">
            <a:xfrm rot="2163528">
              <a:off x="4697" y="1877"/>
              <a:ext cx="264" cy="215"/>
            </a:xfrm>
            <a:custGeom>
              <a:avLst/>
              <a:gdLst>
                <a:gd name="T0" fmla="*/ 1 w 467"/>
                <a:gd name="T1" fmla="*/ 1 h 384"/>
                <a:gd name="T2" fmla="*/ 1 w 467"/>
                <a:gd name="T3" fmla="*/ 1 h 384"/>
                <a:gd name="T4" fmla="*/ 1 w 467"/>
                <a:gd name="T5" fmla="*/ 1 h 384"/>
                <a:gd name="T6" fmla="*/ 1 w 467"/>
                <a:gd name="T7" fmla="*/ 1 h 384"/>
                <a:gd name="T8" fmla="*/ 1 w 467"/>
                <a:gd name="T9" fmla="*/ 1 h 384"/>
                <a:gd name="T10" fmla="*/ 1 w 467"/>
                <a:gd name="T11" fmla="*/ 1 h 384"/>
                <a:gd name="T12" fmla="*/ 1 w 467"/>
                <a:gd name="T13" fmla="*/ 1 h 384"/>
                <a:gd name="T14" fmla="*/ 1 w 467"/>
                <a:gd name="T15" fmla="*/ 1 h 384"/>
                <a:gd name="T16" fmla="*/ 1 w 467"/>
                <a:gd name="T17" fmla="*/ 1 h 384"/>
                <a:gd name="T18" fmla="*/ 1 w 467"/>
                <a:gd name="T19" fmla="*/ 1 h 384"/>
                <a:gd name="T20" fmla="*/ 1 w 467"/>
                <a:gd name="T21" fmla="*/ 1 h 384"/>
                <a:gd name="T22" fmla="*/ 1 w 467"/>
                <a:gd name="T23" fmla="*/ 1 h 384"/>
                <a:gd name="T24" fmla="*/ 1 w 467"/>
                <a:gd name="T25" fmla="*/ 1 h 384"/>
                <a:gd name="T26" fmla="*/ 1 w 467"/>
                <a:gd name="T27" fmla="*/ 1 h 384"/>
                <a:gd name="T28" fmla="*/ 1 w 467"/>
                <a:gd name="T29" fmla="*/ 1 h 384"/>
                <a:gd name="T30" fmla="*/ 1 w 467"/>
                <a:gd name="T31" fmla="*/ 1 h 384"/>
                <a:gd name="T32" fmla="*/ 1 w 467"/>
                <a:gd name="T33" fmla="*/ 1 h 384"/>
                <a:gd name="T34" fmla="*/ 1 w 467"/>
                <a:gd name="T35" fmla="*/ 1 h 384"/>
                <a:gd name="T36" fmla="*/ 1 w 467"/>
                <a:gd name="T37" fmla="*/ 1 h 384"/>
                <a:gd name="T38" fmla="*/ 1 w 467"/>
                <a:gd name="T39" fmla="*/ 1 h 384"/>
                <a:gd name="T40" fmla="*/ 1 w 467"/>
                <a:gd name="T41" fmla="*/ 1 h 384"/>
                <a:gd name="T42" fmla="*/ 1 w 467"/>
                <a:gd name="T43" fmla="*/ 1 h 384"/>
                <a:gd name="T44" fmla="*/ 1 w 467"/>
                <a:gd name="T45" fmla="*/ 1 h 384"/>
                <a:gd name="T46" fmla="*/ 1 w 467"/>
                <a:gd name="T47" fmla="*/ 1 h 384"/>
                <a:gd name="T48" fmla="*/ 1 w 467"/>
                <a:gd name="T49" fmla="*/ 1 h 384"/>
                <a:gd name="T50" fmla="*/ 1 w 467"/>
                <a:gd name="T51" fmla="*/ 1 h 384"/>
                <a:gd name="T52" fmla="*/ 0 w 467"/>
                <a:gd name="T53" fmla="*/ 1 h 384"/>
                <a:gd name="T54" fmla="*/ 1 w 467"/>
                <a:gd name="T55" fmla="*/ 1 h 384"/>
                <a:gd name="T56" fmla="*/ 1 w 467"/>
                <a:gd name="T57" fmla="*/ 1 h 384"/>
                <a:gd name="T58" fmla="*/ 1 w 467"/>
                <a:gd name="T59" fmla="*/ 1 h 384"/>
                <a:gd name="T60" fmla="*/ 1 w 467"/>
                <a:gd name="T61" fmla="*/ 1 h 384"/>
                <a:gd name="T62" fmla="*/ 1 w 467"/>
                <a:gd name="T63" fmla="*/ 1 h 384"/>
                <a:gd name="T64" fmla="*/ 1 w 467"/>
                <a:gd name="T65" fmla="*/ 1 h 384"/>
                <a:gd name="T66" fmla="*/ 1 w 467"/>
                <a:gd name="T67" fmla="*/ 1 h 384"/>
                <a:gd name="T68" fmla="*/ 1 w 467"/>
                <a:gd name="T69" fmla="*/ 0 h 384"/>
                <a:gd name="T70" fmla="*/ 1 w 467"/>
                <a:gd name="T71" fmla="*/ 1 h 384"/>
                <a:gd name="T72" fmla="*/ 1 w 467"/>
                <a:gd name="T73" fmla="*/ 1 h 384"/>
                <a:gd name="T74" fmla="*/ 1 w 467"/>
                <a:gd name="T75" fmla="*/ 1 h 384"/>
                <a:gd name="T76" fmla="*/ 1 w 467"/>
                <a:gd name="T77" fmla="*/ 1 h 384"/>
                <a:gd name="T78" fmla="*/ 1 w 467"/>
                <a:gd name="T79" fmla="*/ 1 h 384"/>
                <a:gd name="T80" fmla="*/ 1 w 467"/>
                <a:gd name="T81" fmla="*/ 1 h 384"/>
                <a:gd name="T82" fmla="*/ 1 w 467"/>
                <a:gd name="T83" fmla="*/ 1 h 384"/>
                <a:gd name="T84" fmla="*/ 1 w 467"/>
                <a:gd name="T85" fmla="*/ 1 h 384"/>
                <a:gd name="T86" fmla="*/ 1 w 467"/>
                <a:gd name="T87" fmla="*/ 1 h 38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67"/>
                <a:gd name="T133" fmla="*/ 0 h 384"/>
                <a:gd name="T134" fmla="*/ 467 w 467"/>
                <a:gd name="T135" fmla="*/ 384 h 38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67" h="384">
                  <a:moveTo>
                    <a:pt x="467" y="108"/>
                  </a:moveTo>
                  <a:lnTo>
                    <a:pt x="383" y="384"/>
                  </a:lnTo>
                  <a:lnTo>
                    <a:pt x="399" y="349"/>
                  </a:lnTo>
                  <a:lnTo>
                    <a:pt x="408" y="317"/>
                  </a:lnTo>
                  <a:lnTo>
                    <a:pt x="414" y="289"/>
                  </a:lnTo>
                  <a:lnTo>
                    <a:pt x="417" y="264"/>
                  </a:lnTo>
                  <a:lnTo>
                    <a:pt x="416" y="241"/>
                  </a:lnTo>
                  <a:lnTo>
                    <a:pt x="413" y="223"/>
                  </a:lnTo>
                  <a:lnTo>
                    <a:pt x="411" y="209"/>
                  </a:lnTo>
                  <a:lnTo>
                    <a:pt x="407" y="198"/>
                  </a:lnTo>
                  <a:lnTo>
                    <a:pt x="405" y="192"/>
                  </a:lnTo>
                  <a:lnTo>
                    <a:pt x="404" y="190"/>
                  </a:lnTo>
                  <a:lnTo>
                    <a:pt x="393" y="196"/>
                  </a:lnTo>
                  <a:lnTo>
                    <a:pt x="383" y="207"/>
                  </a:lnTo>
                  <a:lnTo>
                    <a:pt x="374" y="222"/>
                  </a:lnTo>
                  <a:lnTo>
                    <a:pt x="364" y="241"/>
                  </a:lnTo>
                  <a:lnTo>
                    <a:pt x="356" y="260"/>
                  </a:lnTo>
                  <a:lnTo>
                    <a:pt x="350" y="280"/>
                  </a:lnTo>
                  <a:lnTo>
                    <a:pt x="344" y="297"/>
                  </a:lnTo>
                  <a:lnTo>
                    <a:pt x="339" y="312"/>
                  </a:lnTo>
                  <a:lnTo>
                    <a:pt x="337" y="322"/>
                  </a:lnTo>
                  <a:lnTo>
                    <a:pt x="336" y="326"/>
                  </a:lnTo>
                  <a:lnTo>
                    <a:pt x="350" y="279"/>
                  </a:lnTo>
                  <a:lnTo>
                    <a:pt x="358" y="242"/>
                  </a:lnTo>
                  <a:lnTo>
                    <a:pt x="362" y="215"/>
                  </a:lnTo>
                  <a:lnTo>
                    <a:pt x="360" y="195"/>
                  </a:lnTo>
                  <a:lnTo>
                    <a:pt x="356" y="183"/>
                  </a:lnTo>
                  <a:lnTo>
                    <a:pt x="350" y="175"/>
                  </a:lnTo>
                  <a:lnTo>
                    <a:pt x="343" y="171"/>
                  </a:lnTo>
                  <a:lnTo>
                    <a:pt x="337" y="170"/>
                  </a:lnTo>
                  <a:lnTo>
                    <a:pt x="332" y="170"/>
                  </a:lnTo>
                  <a:lnTo>
                    <a:pt x="331" y="171"/>
                  </a:lnTo>
                  <a:lnTo>
                    <a:pt x="319" y="176"/>
                  </a:lnTo>
                  <a:lnTo>
                    <a:pt x="307" y="184"/>
                  </a:lnTo>
                  <a:lnTo>
                    <a:pt x="294" y="197"/>
                  </a:lnTo>
                  <a:lnTo>
                    <a:pt x="281" y="213"/>
                  </a:lnTo>
                  <a:lnTo>
                    <a:pt x="268" y="228"/>
                  </a:lnTo>
                  <a:lnTo>
                    <a:pt x="257" y="244"/>
                  </a:lnTo>
                  <a:lnTo>
                    <a:pt x="246" y="258"/>
                  </a:lnTo>
                  <a:lnTo>
                    <a:pt x="239" y="270"/>
                  </a:lnTo>
                  <a:lnTo>
                    <a:pt x="234" y="278"/>
                  </a:lnTo>
                  <a:lnTo>
                    <a:pt x="232" y="280"/>
                  </a:lnTo>
                  <a:lnTo>
                    <a:pt x="276" y="205"/>
                  </a:lnTo>
                  <a:lnTo>
                    <a:pt x="288" y="184"/>
                  </a:lnTo>
                  <a:lnTo>
                    <a:pt x="293" y="169"/>
                  </a:lnTo>
                  <a:lnTo>
                    <a:pt x="292" y="158"/>
                  </a:lnTo>
                  <a:lnTo>
                    <a:pt x="286" y="151"/>
                  </a:lnTo>
                  <a:lnTo>
                    <a:pt x="277" y="147"/>
                  </a:lnTo>
                  <a:lnTo>
                    <a:pt x="267" y="146"/>
                  </a:lnTo>
                  <a:lnTo>
                    <a:pt x="256" y="147"/>
                  </a:lnTo>
                  <a:lnTo>
                    <a:pt x="248" y="148"/>
                  </a:lnTo>
                  <a:lnTo>
                    <a:pt x="240" y="150"/>
                  </a:lnTo>
                  <a:lnTo>
                    <a:pt x="238" y="151"/>
                  </a:lnTo>
                  <a:lnTo>
                    <a:pt x="0" y="301"/>
                  </a:lnTo>
                  <a:lnTo>
                    <a:pt x="231" y="137"/>
                  </a:lnTo>
                  <a:lnTo>
                    <a:pt x="230" y="122"/>
                  </a:lnTo>
                  <a:lnTo>
                    <a:pt x="220" y="115"/>
                  </a:lnTo>
                  <a:lnTo>
                    <a:pt x="202" y="115"/>
                  </a:lnTo>
                  <a:lnTo>
                    <a:pt x="180" y="120"/>
                  </a:lnTo>
                  <a:lnTo>
                    <a:pt x="155" y="127"/>
                  </a:lnTo>
                  <a:lnTo>
                    <a:pt x="130" y="137"/>
                  </a:lnTo>
                  <a:lnTo>
                    <a:pt x="106" y="146"/>
                  </a:lnTo>
                  <a:lnTo>
                    <a:pt x="85" y="154"/>
                  </a:lnTo>
                  <a:lnTo>
                    <a:pt x="72" y="161"/>
                  </a:lnTo>
                  <a:lnTo>
                    <a:pt x="68" y="164"/>
                  </a:lnTo>
                  <a:lnTo>
                    <a:pt x="385" y="5"/>
                  </a:lnTo>
                  <a:lnTo>
                    <a:pt x="387" y="3"/>
                  </a:lnTo>
                  <a:lnTo>
                    <a:pt x="391" y="2"/>
                  </a:lnTo>
                  <a:lnTo>
                    <a:pt x="396" y="1"/>
                  </a:lnTo>
                  <a:lnTo>
                    <a:pt x="402" y="0"/>
                  </a:lnTo>
                  <a:lnTo>
                    <a:pt x="411" y="0"/>
                  </a:lnTo>
                  <a:lnTo>
                    <a:pt x="418" y="1"/>
                  </a:lnTo>
                  <a:lnTo>
                    <a:pt x="424" y="6"/>
                  </a:lnTo>
                  <a:lnTo>
                    <a:pt x="429" y="13"/>
                  </a:lnTo>
                  <a:lnTo>
                    <a:pt x="432" y="25"/>
                  </a:lnTo>
                  <a:lnTo>
                    <a:pt x="432" y="40"/>
                  </a:lnTo>
                  <a:lnTo>
                    <a:pt x="432" y="43"/>
                  </a:lnTo>
                  <a:lnTo>
                    <a:pt x="432" y="46"/>
                  </a:lnTo>
                  <a:lnTo>
                    <a:pt x="433" y="53"/>
                  </a:lnTo>
                  <a:lnTo>
                    <a:pt x="435" y="62"/>
                  </a:lnTo>
                  <a:lnTo>
                    <a:pt x="436" y="70"/>
                  </a:lnTo>
                  <a:lnTo>
                    <a:pt x="439" y="79"/>
                  </a:lnTo>
                  <a:lnTo>
                    <a:pt x="443" y="89"/>
                  </a:lnTo>
                  <a:lnTo>
                    <a:pt x="450" y="97"/>
                  </a:lnTo>
                  <a:lnTo>
                    <a:pt x="457" y="104"/>
                  </a:lnTo>
                  <a:lnTo>
                    <a:pt x="467" y="109"/>
                  </a:lnTo>
                  <a:lnTo>
                    <a:pt x="467" y="108"/>
                  </a:lnTo>
                  <a:close/>
                </a:path>
              </a:pathLst>
            </a:custGeom>
            <a:solidFill>
              <a:srgbClr val="FFF0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414" name="Freeform 111"/>
            <p:cNvSpPr>
              <a:spLocks/>
            </p:cNvSpPr>
            <p:nvPr/>
          </p:nvSpPr>
          <p:spPr bwMode="auto">
            <a:xfrm rot="2163528">
              <a:off x="4699" y="1876"/>
              <a:ext cx="260" cy="215"/>
            </a:xfrm>
            <a:custGeom>
              <a:avLst/>
              <a:gdLst>
                <a:gd name="T0" fmla="*/ 1 w 463"/>
                <a:gd name="T1" fmla="*/ 1 h 380"/>
                <a:gd name="T2" fmla="*/ 1 w 463"/>
                <a:gd name="T3" fmla="*/ 1 h 380"/>
                <a:gd name="T4" fmla="*/ 1 w 463"/>
                <a:gd name="T5" fmla="*/ 1 h 380"/>
                <a:gd name="T6" fmla="*/ 1 w 463"/>
                <a:gd name="T7" fmla="*/ 1 h 380"/>
                <a:gd name="T8" fmla="*/ 1 w 463"/>
                <a:gd name="T9" fmla="*/ 1 h 380"/>
                <a:gd name="T10" fmla="*/ 1 w 463"/>
                <a:gd name="T11" fmla="*/ 1 h 380"/>
                <a:gd name="T12" fmla="*/ 1 w 463"/>
                <a:gd name="T13" fmla="*/ 1 h 380"/>
                <a:gd name="T14" fmla="*/ 1 w 463"/>
                <a:gd name="T15" fmla="*/ 1 h 380"/>
                <a:gd name="T16" fmla="*/ 1 w 463"/>
                <a:gd name="T17" fmla="*/ 1 h 380"/>
                <a:gd name="T18" fmla="*/ 1 w 463"/>
                <a:gd name="T19" fmla="*/ 1 h 380"/>
                <a:gd name="T20" fmla="*/ 1 w 463"/>
                <a:gd name="T21" fmla="*/ 1 h 380"/>
                <a:gd name="T22" fmla="*/ 1 w 463"/>
                <a:gd name="T23" fmla="*/ 1 h 380"/>
                <a:gd name="T24" fmla="*/ 1 w 463"/>
                <a:gd name="T25" fmla="*/ 1 h 380"/>
                <a:gd name="T26" fmla="*/ 1 w 463"/>
                <a:gd name="T27" fmla="*/ 1 h 380"/>
                <a:gd name="T28" fmla="*/ 1 w 463"/>
                <a:gd name="T29" fmla="*/ 1 h 380"/>
                <a:gd name="T30" fmla="*/ 1 w 463"/>
                <a:gd name="T31" fmla="*/ 1 h 380"/>
                <a:gd name="T32" fmla="*/ 1 w 463"/>
                <a:gd name="T33" fmla="*/ 1 h 380"/>
                <a:gd name="T34" fmla="*/ 1 w 463"/>
                <a:gd name="T35" fmla="*/ 1 h 380"/>
                <a:gd name="T36" fmla="*/ 1 w 463"/>
                <a:gd name="T37" fmla="*/ 1 h 380"/>
                <a:gd name="T38" fmla="*/ 1 w 463"/>
                <a:gd name="T39" fmla="*/ 1 h 380"/>
                <a:gd name="T40" fmla="*/ 1 w 463"/>
                <a:gd name="T41" fmla="*/ 1 h 380"/>
                <a:gd name="T42" fmla="*/ 1 w 463"/>
                <a:gd name="T43" fmla="*/ 1 h 380"/>
                <a:gd name="T44" fmla="*/ 1 w 463"/>
                <a:gd name="T45" fmla="*/ 1 h 380"/>
                <a:gd name="T46" fmla="*/ 1 w 463"/>
                <a:gd name="T47" fmla="*/ 1 h 380"/>
                <a:gd name="T48" fmla="*/ 1 w 463"/>
                <a:gd name="T49" fmla="*/ 1 h 380"/>
                <a:gd name="T50" fmla="*/ 1 w 463"/>
                <a:gd name="T51" fmla="*/ 1 h 380"/>
                <a:gd name="T52" fmla="*/ 0 w 463"/>
                <a:gd name="T53" fmla="*/ 1 h 380"/>
                <a:gd name="T54" fmla="*/ 1 w 463"/>
                <a:gd name="T55" fmla="*/ 1 h 380"/>
                <a:gd name="T56" fmla="*/ 1 w 463"/>
                <a:gd name="T57" fmla="*/ 1 h 380"/>
                <a:gd name="T58" fmla="*/ 1 w 463"/>
                <a:gd name="T59" fmla="*/ 1 h 380"/>
                <a:gd name="T60" fmla="*/ 1 w 463"/>
                <a:gd name="T61" fmla="*/ 1 h 380"/>
                <a:gd name="T62" fmla="*/ 1 w 463"/>
                <a:gd name="T63" fmla="*/ 1 h 380"/>
                <a:gd name="T64" fmla="*/ 1 w 463"/>
                <a:gd name="T65" fmla="*/ 1 h 380"/>
                <a:gd name="T66" fmla="*/ 1 w 463"/>
                <a:gd name="T67" fmla="*/ 1 h 380"/>
                <a:gd name="T68" fmla="*/ 1 w 463"/>
                <a:gd name="T69" fmla="*/ 0 h 380"/>
                <a:gd name="T70" fmla="*/ 1 w 463"/>
                <a:gd name="T71" fmla="*/ 1 h 380"/>
                <a:gd name="T72" fmla="*/ 1 w 463"/>
                <a:gd name="T73" fmla="*/ 1 h 380"/>
                <a:gd name="T74" fmla="*/ 1 w 463"/>
                <a:gd name="T75" fmla="*/ 1 h 380"/>
                <a:gd name="T76" fmla="*/ 1 w 463"/>
                <a:gd name="T77" fmla="*/ 1 h 380"/>
                <a:gd name="T78" fmla="*/ 1 w 463"/>
                <a:gd name="T79" fmla="*/ 1 h 380"/>
                <a:gd name="T80" fmla="*/ 1 w 463"/>
                <a:gd name="T81" fmla="*/ 1 h 380"/>
                <a:gd name="T82" fmla="*/ 1 w 463"/>
                <a:gd name="T83" fmla="*/ 1 h 380"/>
                <a:gd name="T84" fmla="*/ 1 w 463"/>
                <a:gd name="T85" fmla="*/ 1 h 3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63"/>
                <a:gd name="T130" fmla="*/ 0 h 380"/>
                <a:gd name="T131" fmla="*/ 463 w 463"/>
                <a:gd name="T132" fmla="*/ 380 h 38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63" h="380">
                  <a:moveTo>
                    <a:pt x="463" y="109"/>
                  </a:moveTo>
                  <a:lnTo>
                    <a:pt x="382" y="380"/>
                  </a:lnTo>
                  <a:lnTo>
                    <a:pt x="396" y="346"/>
                  </a:lnTo>
                  <a:lnTo>
                    <a:pt x="405" y="315"/>
                  </a:lnTo>
                  <a:lnTo>
                    <a:pt x="411" y="286"/>
                  </a:lnTo>
                  <a:lnTo>
                    <a:pt x="414" y="261"/>
                  </a:lnTo>
                  <a:lnTo>
                    <a:pt x="413" y="239"/>
                  </a:lnTo>
                  <a:lnTo>
                    <a:pt x="411" y="221"/>
                  </a:lnTo>
                  <a:lnTo>
                    <a:pt x="408" y="207"/>
                  </a:lnTo>
                  <a:lnTo>
                    <a:pt x="404" y="197"/>
                  </a:lnTo>
                  <a:lnTo>
                    <a:pt x="402" y="190"/>
                  </a:lnTo>
                  <a:lnTo>
                    <a:pt x="402" y="188"/>
                  </a:lnTo>
                  <a:lnTo>
                    <a:pt x="391" y="194"/>
                  </a:lnTo>
                  <a:lnTo>
                    <a:pt x="380" y="204"/>
                  </a:lnTo>
                  <a:lnTo>
                    <a:pt x="371" y="220"/>
                  </a:lnTo>
                  <a:lnTo>
                    <a:pt x="363" y="239"/>
                  </a:lnTo>
                  <a:lnTo>
                    <a:pt x="354" y="258"/>
                  </a:lnTo>
                  <a:lnTo>
                    <a:pt x="347" y="277"/>
                  </a:lnTo>
                  <a:lnTo>
                    <a:pt x="342" y="295"/>
                  </a:lnTo>
                  <a:lnTo>
                    <a:pt x="337" y="309"/>
                  </a:lnTo>
                  <a:lnTo>
                    <a:pt x="335" y="318"/>
                  </a:lnTo>
                  <a:lnTo>
                    <a:pt x="334" y="322"/>
                  </a:lnTo>
                  <a:lnTo>
                    <a:pt x="348" y="276"/>
                  </a:lnTo>
                  <a:lnTo>
                    <a:pt x="357" y="240"/>
                  </a:lnTo>
                  <a:lnTo>
                    <a:pt x="359" y="213"/>
                  </a:lnTo>
                  <a:lnTo>
                    <a:pt x="358" y="194"/>
                  </a:lnTo>
                  <a:lnTo>
                    <a:pt x="354" y="181"/>
                  </a:lnTo>
                  <a:lnTo>
                    <a:pt x="348" y="173"/>
                  </a:lnTo>
                  <a:lnTo>
                    <a:pt x="341" y="169"/>
                  </a:lnTo>
                  <a:lnTo>
                    <a:pt x="335" y="169"/>
                  </a:lnTo>
                  <a:lnTo>
                    <a:pt x="330" y="169"/>
                  </a:lnTo>
                  <a:lnTo>
                    <a:pt x="329" y="169"/>
                  </a:lnTo>
                  <a:lnTo>
                    <a:pt x="317" y="173"/>
                  </a:lnTo>
                  <a:lnTo>
                    <a:pt x="305" y="183"/>
                  </a:lnTo>
                  <a:lnTo>
                    <a:pt x="292" y="195"/>
                  </a:lnTo>
                  <a:lnTo>
                    <a:pt x="279" y="210"/>
                  </a:lnTo>
                  <a:lnTo>
                    <a:pt x="267" y="226"/>
                  </a:lnTo>
                  <a:lnTo>
                    <a:pt x="255" y="241"/>
                  </a:lnTo>
                  <a:lnTo>
                    <a:pt x="246" y="255"/>
                  </a:lnTo>
                  <a:lnTo>
                    <a:pt x="239" y="267"/>
                  </a:lnTo>
                  <a:lnTo>
                    <a:pt x="233" y="274"/>
                  </a:lnTo>
                  <a:lnTo>
                    <a:pt x="231" y="278"/>
                  </a:lnTo>
                  <a:lnTo>
                    <a:pt x="274" y="203"/>
                  </a:lnTo>
                  <a:lnTo>
                    <a:pt x="286" y="182"/>
                  </a:lnTo>
                  <a:lnTo>
                    <a:pt x="291" y="166"/>
                  </a:lnTo>
                  <a:lnTo>
                    <a:pt x="290" y="156"/>
                  </a:lnTo>
                  <a:lnTo>
                    <a:pt x="284" y="150"/>
                  </a:lnTo>
                  <a:lnTo>
                    <a:pt x="276" y="146"/>
                  </a:lnTo>
                  <a:lnTo>
                    <a:pt x="266" y="145"/>
                  </a:lnTo>
                  <a:lnTo>
                    <a:pt x="255" y="146"/>
                  </a:lnTo>
                  <a:lnTo>
                    <a:pt x="246" y="147"/>
                  </a:lnTo>
                  <a:lnTo>
                    <a:pt x="240" y="148"/>
                  </a:lnTo>
                  <a:lnTo>
                    <a:pt x="237" y="150"/>
                  </a:lnTo>
                  <a:lnTo>
                    <a:pt x="0" y="298"/>
                  </a:lnTo>
                  <a:lnTo>
                    <a:pt x="230" y="135"/>
                  </a:lnTo>
                  <a:lnTo>
                    <a:pt x="229" y="121"/>
                  </a:lnTo>
                  <a:lnTo>
                    <a:pt x="218" y="114"/>
                  </a:lnTo>
                  <a:lnTo>
                    <a:pt x="202" y="114"/>
                  </a:lnTo>
                  <a:lnTo>
                    <a:pt x="179" y="119"/>
                  </a:lnTo>
                  <a:lnTo>
                    <a:pt x="154" y="126"/>
                  </a:lnTo>
                  <a:lnTo>
                    <a:pt x="129" y="135"/>
                  </a:lnTo>
                  <a:lnTo>
                    <a:pt x="106" y="145"/>
                  </a:lnTo>
                  <a:lnTo>
                    <a:pt x="86" y="153"/>
                  </a:lnTo>
                  <a:lnTo>
                    <a:pt x="73" y="159"/>
                  </a:lnTo>
                  <a:lnTo>
                    <a:pt x="68" y="161"/>
                  </a:lnTo>
                  <a:lnTo>
                    <a:pt x="382" y="5"/>
                  </a:lnTo>
                  <a:lnTo>
                    <a:pt x="384" y="5"/>
                  </a:lnTo>
                  <a:lnTo>
                    <a:pt x="388" y="3"/>
                  </a:lnTo>
                  <a:lnTo>
                    <a:pt x="392" y="1"/>
                  </a:lnTo>
                  <a:lnTo>
                    <a:pt x="399" y="0"/>
                  </a:lnTo>
                  <a:lnTo>
                    <a:pt x="407" y="1"/>
                  </a:lnTo>
                  <a:lnTo>
                    <a:pt x="414" y="2"/>
                  </a:lnTo>
                  <a:lnTo>
                    <a:pt x="420" y="7"/>
                  </a:lnTo>
                  <a:lnTo>
                    <a:pt x="424" y="14"/>
                  </a:lnTo>
                  <a:lnTo>
                    <a:pt x="428" y="26"/>
                  </a:lnTo>
                  <a:lnTo>
                    <a:pt x="428" y="41"/>
                  </a:lnTo>
                  <a:lnTo>
                    <a:pt x="428" y="43"/>
                  </a:lnTo>
                  <a:lnTo>
                    <a:pt x="428" y="47"/>
                  </a:lnTo>
                  <a:lnTo>
                    <a:pt x="428" y="53"/>
                  </a:lnTo>
                  <a:lnTo>
                    <a:pt x="429" y="62"/>
                  </a:lnTo>
                  <a:lnTo>
                    <a:pt x="432" y="71"/>
                  </a:lnTo>
                  <a:lnTo>
                    <a:pt x="435" y="81"/>
                  </a:lnTo>
                  <a:lnTo>
                    <a:pt x="439" y="89"/>
                  </a:lnTo>
                  <a:lnTo>
                    <a:pt x="445" y="97"/>
                  </a:lnTo>
                  <a:lnTo>
                    <a:pt x="453" y="104"/>
                  </a:lnTo>
                  <a:lnTo>
                    <a:pt x="463" y="109"/>
                  </a:lnTo>
                  <a:close/>
                </a:path>
              </a:pathLst>
            </a:custGeom>
            <a:solidFill>
              <a:srgbClr val="FFF3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415" name="Freeform 112"/>
            <p:cNvSpPr>
              <a:spLocks/>
            </p:cNvSpPr>
            <p:nvPr/>
          </p:nvSpPr>
          <p:spPr bwMode="auto">
            <a:xfrm rot="2163528">
              <a:off x="4704" y="1877"/>
              <a:ext cx="256" cy="214"/>
            </a:xfrm>
            <a:custGeom>
              <a:avLst/>
              <a:gdLst>
                <a:gd name="T0" fmla="*/ 1 w 456"/>
                <a:gd name="T1" fmla="*/ 1 h 376"/>
                <a:gd name="T2" fmla="*/ 1 w 456"/>
                <a:gd name="T3" fmla="*/ 1 h 376"/>
                <a:gd name="T4" fmla="*/ 1 w 456"/>
                <a:gd name="T5" fmla="*/ 1 h 376"/>
                <a:gd name="T6" fmla="*/ 1 w 456"/>
                <a:gd name="T7" fmla="*/ 1 h 376"/>
                <a:gd name="T8" fmla="*/ 1 w 456"/>
                <a:gd name="T9" fmla="*/ 1 h 376"/>
                <a:gd name="T10" fmla="*/ 1 w 456"/>
                <a:gd name="T11" fmla="*/ 1 h 376"/>
                <a:gd name="T12" fmla="*/ 1 w 456"/>
                <a:gd name="T13" fmla="*/ 1 h 376"/>
                <a:gd name="T14" fmla="*/ 1 w 456"/>
                <a:gd name="T15" fmla="*/ 1 h 376"/>
                <a:gd name="T16" fmla="*/ 1 w 456"/>
                <a:gd name="T17" fmla="*/ 1 h 376"/>
                <a:gd name="T18" fmla="*/ 1 w 456"/>
                <a:gd name="T19" fmla="*/ 1 h 376"/>
                <a:gd name="T20" fmla="*/ 1 w 456"/>
                <a:gd name="T21" fmla="*/ 1 h 376"/>
                <a:gd name="T22" fmla="*/ 1 w 456"/>
                <a:gd name="T23" fmla="*/ 1 h 376"/>
                <a:gd name="T24" fmla="*/ 1 w 456"/>
                <a:gd name="T25" fmla="*/ 1 h 376"/>
                <a:gd name="T26" fmla="*/ 1 w 456"/>
                <a:gd name="T27" fmla="*/ 1 h 376"/>
                <a:gd name="T28" fmla="*/ 1 w 456"/>
                <a:gd name="T29" fmla="*/ 1 h 376"/>
                <a:gd name="T30" fmla="*/ 1 w 456"/>
                <a:gd name="T31" fmla="*/ 1 h 376"/>
                <a:gd name="T32" fmla="*/ 1 w 456"/>
                <a:gd name="T33" fmla="*/ 1 h 376"/>
                <a:gd name="T34" fmla="*/ 1 w 456"/>
                <a:gd name="T35" fmla="*/ 1 h 376"/>
                <a:gd name="T36" fmla="*/ 1 w 456"/>
                <a:gd name="T37" fmla="*/ 1 h 376"/>
                <a:gd name="T38" fmla="*/ 1 w 456"/>
                <a:gd name="T39" fmla="*/ 1 h 376"/>
                <a:gd name="T40" fmla="*/ 1 w 456"/>
                <a:gd name="T41" fmla="*/ 1 h 376"/>
                <a:gd name="T42" fmla="*/ 1 w 456"/>
                <a:gd name="T43" fmla="*/ 1 h 376"/>
                <a:gd name="T44" fmla="*/ 1 w 456"/>
                <a:gd name="T45" fmla="*/ 1 h 376"/>
                <a:gd name="T46" fmla="*/ 1 w 456"/>
                <a:gd name="T47" fmla="*/ 1 h 376"/>
                <a:gd name="T48" fmla="*/ 1 w 456"/>
                <a:gd name="T49" fmla="*/ 1 h 376"/>
                <a:gd name="T50" fmla="*/ 1 w 456"/>
                <a:gd name="T51" fmla="*/ 1 h 376"/>
                <a:gd name="T52" fmla="*/ 0 w 456"/>
                <a:gd name="T53" fmla="*/ 1 h 376"/>
                <a:gd name="T54" fmla="*/ 1 w 456"/>
                <a:gd name="T55" fmla="*/ 1 h 376"/>
                <a:gd name="T56" fmla="*/ 1 w 456"/>
                <a:gd name="T57" fmla="*/ 1 h 376"/>
                <a:gd name="T58" fmla="*/ 1 w 456"/>
                <a:gd name="T59" fmla="*/ 1 h 376"/>
                <a:gd name="T60" fmla="*/ 1 w 456"/>
                <a:gd name="T61" fmla="*/ 1 h 376"/>
                <a:gd name="T62" fmla="*/ 1 w 456"/>
                <a:gd name="T63" fmla="*/ 1 h 376"/>
                <a:gd name="T64" fmla="*/ 1 w 456"/>
                <a:gd name="T65" fmla="*/ 1 h 376"/>
                <a:gd name="T66" fmla="*/ 1 w 456"/>
                <a:gd name="T67" fmla="*/ 1 h 376"/>
                <a:gd name="T68" fmla="*/ 1 w 456"/>
                <a:gd name="T69" fmla="*/ 0 h 376"/>
                <a:gd name="T70" fmla="*/ 1 w 456"/>
                <a:gd name="T71" fmla="*/ 1 h 376"/>
                <a:gd name="T72" fmla="*/ 1 w 456"/>
                <a:gd name="T73" fmla="*/ 1 h 376"/>
                <a:gd name="T74" fmla="*/ 1 w 456"/>
                <a:gd name="T75" fmla="*/ 1 h 376"/>
                <a:gd name="T76" fmla="*/ 1 w 456"/>
                <a:gd name="T77" fmla="*/ 1 h 376"/>
                <a:gd name="T78" fmla="*/ 1 w 456"/>
                <a:gd name="T79" fmla="*/ 1 h 376"/>
                <a:gd name="T80" fmla="*/ 1 w 456"/>
                <a:gd name="T81" fmla="*/ 1 h 376"/>
                <a:gd name="T82" fmla="*/ 1 w 456"/>
                <a:gd name="T83" fmla="*/ 1 h 376"/>
                <a:gd name="T84" fmla="*/ 1 w 456"/>
                <a:gd name="T85" fmla="*/ 1 h 37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56"/>
                <a:gd name="T130" fmla="*/ 0 h 376"/>
                <a:gd name="T131" fmla="*/ 456 w 456"/>
                <a:gd name="T132" fmla="*/ 376 h 37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56" h="376">
                  <a:moveTo>
                    <a:pt x="456" y="108"/>
                  </a:moveTo>
                  <a:lnTo>
                    <a:pt x="377" y="376"/>
                  </a:lnTo>
                  <a:lnTo>
                    <a:pt x="391" y="341"/>
                  </a:lnTo>
                  <a:lnTo>
                    <a:pt x="402" y="310"/>
                  </a:lnTo>
                  <a:lnTo>
                    <a:pt x="406" y="282"/>
                  </a:lnTo>
                  <a:lnTo>
                    <a:pt x="409" y="257"/>
                  </a:lnTo>
                  <a:lnTo>
                    <a:pt x="409" y="235"/>
                  </a:lnTo>
                  <a:lnTo>
                    <a:pt x="406" y="218"/>
                  </a:lnTo>
                  <a:lnTo>
                    <a:pt x="403" y="203"/>
                  </a:lnTo>
                  <a:lnTo>
                    <a:pt x="400" y="194"/>
                  </a:lnTo>
                  <a:lnTo>
                    <a:pt x="398" y="188"/>
                  </a:lnTo>
                  <a:lnTo>
                    <a:pt x="397" y="185"/>
                  </a:lnTo>
                  <a:lnTo>
                    <a:pt x="386" y="190"/>
                  </a:lnTo>
                  <a:lnTo>
                    <a:pt x="377" y="201"/>
                  </a:lnTo>
                  <a:lnTo>
                    <a:pt x="367" y="216"/>
                  </a:lnTo>
                  <a:lnTo>
                    <a:pt x="358" y="235"/>
                  </a:lnTo>
                  <a:lnTo>
                    <a:pt x="350" y="254"/>
                  </a:lnTo>
                  <a:lnTo>
                    <a:pt x="343" y="273"/>
                  </a:lnTo>
                  <a:lnTo>
                    <a:pt x="337" y="291"/>
                  </a:lnTo>
                  <a:lnTo>
                    <a:pt x="334" y="306"/>
                  </a:lnTo>
                  <a:lnTo>
                    <a:pt x="331" y="315"/>
                  </a:lnTo>
                  <a:lnTo>
                    <a:pt x="330" y="319"/>
                  </a:lnTo>
                  <a:lnTo>
                    <a:pt x="344" y="272"/>
                  </a:lnTo>
                  <a:lnTo>
                    <a:pt x="352" y="237"/>
                  </a:lnTo>
                  <a:lnTo>
                    <a:pt x="355" y="209"/>
                  </a:lnTo>
                  <a:lnTo>
                    <a:pt x="354" y="190"/>
                  </a:lnTo>
                  <a:lnTo>
                    <a:pt x="349" y="177"/>
                  </a:lnTo>
                  <a:lnTo>
                    <a:pt x="343" y="170"/>
                  </a:lnTo>
                  <a:lnTo>
                    <a:pt x="337" y="166"/>
                  </a:lnTo>
                  <a:lnTo>
                    <a:pt x="331" y="165"/>
                  </a:lnTo>
                  <a:lnTo>
                    <a:pt x="327" y="165"/>
                  </a:lnTo>
                  <a:lnTo>
                    <a:pt x="325" y="166"/>
                  </a:lnTo>
                  <a:lnTo>
                    <a:pt x="313" y="171"/>
                  </a:lnTo>
                  <a:lnTo>
                    <a:pt x="301" y="180"/>
                  </a:lnTo>
                  <a:lnTo>
                    <a:pt x="288" y="193"/>
                  </a:lnTo>
                  <a:lnTo>
                    <a:pt x="275" y="207"/>
                  </a:lnTo>
                  <a:lnTo>
                    <a:pt x="263" y="222"/>
                  </a:lnTo>
                  <a:lnTo>
                    <a:pt x="253" y="238"/>
                  </a:lnTo>
                  <a:lnTo>
                    <a:pt x="243" y="252"/>
                  </a:lnTo>
                  <a:lnTo>
                    <a:pt x="235" y="263"/>
                  </a:lnTo>
                  <a:lnTo>
                    <a:pt x="230" y="271"/>
                  </a:lnTo>
                  <a:lnTo>
                    <a:pt x="229" y="273"/>
                  </a:lnTo>
                  <a:lnTo>
                    <a:pt x="272" y="201"/>
                  </a:lnTo>
                  <a:lnTo>
                    <a:pt x="282" y="180"/>
                  </a:lnTo>
                  <a:lnTo>
                    <a:pt x="287" y="164"/>
                  </a:lnTo>
                  <a:lnTo>
                    <a:pt x="286" y="153"/>
                  </a:lnTo>
                  <a:lnTo>
                    <a:pt x="281" y="147"/>
                  </a:lnTo>
                  <a:lnTo>
                    <a:pt x="272" y="144"/>
                  </a:lnTo>
                  <a:lnTo>
                    <a:pt x="262" y="143"/>
                  </a:lnTo>
                  <a:lnTo>
                    <a:pt x="251" y="143"/>
                  </a:lnTo>
                  <a:lnTo>
                    <a:pt x="243" y="145"/>
                  </a:lnTo>
                  <a:lnTo>
                    <a:pt x="236" y="146"/>
                  </a:lnTo>
                  <a:lnTo>
                    <a:pt x="234" y="146"/>
                  </a:lnTo>
                  <a:lnTo>
                    <a:pt x="0" y="294"/>
                  </a:lnTo>
                  <a:lnTo>
                    <a:pt x="228" y="132"/>
                  </a:lnTo>
                  <a:lnTo>
                    <a:pt x="226" y="119"/>
                  </a:lnTo>
                  <a:lnTo>
                    <a:pt x="216" y="112"/>
                  </a:lnTo>
                  <a:lnTo>
                    <a:pt x="199" y="112"/>
                  </a:lnTo>
                  <a:lnTo>
                    <a:pt x="176" y="117"/>
                  </a:lnTo>
                  <a:lnTo>
                    <a:pt x="153" y="124"/>
                  </a:lnTo>
                  <a:lnTo>
                    <a:pt x="128" y="133"/>
                  </a:lnTo>
                  <a:lnTo>
                    <a:pt x="105" y="143"/>
                  </a:lnTo>
                  <a:lnTo>
                    <a:pt x="85" y="151"/>
                  </a:lnTo>
                  <a:lnTo>
                    <a:pt x="72" y="157"/>
                  </a:lnTo>
                  <a:lnTo>
                    <a:pt x="67" y="159"/>
                  </a:lnTo>
                  <a:lnTo>
                    <a:pt x="377" y="5"/>
                  </a:lnTo>
                  <a:lnTo>
                    <a:pt x="379" y="5"/>
                  </a:lnTo>
                  <a:lnTo>
                    <a:pt x="383" y="4"/>
                  </a:lnTo>
                  <a:lnTo>
                    <a:pt x="387" y="1"/>
                  </a:lnTo>
                  <a:lnTo>
                    <a:pt x="394" y="0"/>
                  </a:lnTo>
                  <a:lnTo>
                    <a:pt x="400" y="0"/>
                  </a:lnTo>
                  <a:lnTo>
                    <a:pt x="408" y="2"/>
                  </a:lnTo>
                  <a:lnTo>
                    <a:pt x="414" y="7"/>
                  </a:lnTo>
                  <a:lnTo>
                    <a:pt x="418" y="14"/>
                  </a:lnTo>
                  <a:lnTo>
                    <a:pt x="421" y="25"/>
                  </a:lnTo>
                  <a:lnTo>
                    <a:pt x="422" y="40"/>
                  </a:lnTo>
                  <a:lnTo>
                    <a:pt x="422" y="43"/>
                  </a:lnTo>
                  <a:lnTo>
                    <a:pt x="422" y="46"/>
                  </a:lnTo>
                  <a:lnTo>
                    <a:pt x="422" y="54"/>
                  </a:lnTo>
                  <a:lnTo>
                    <a:pt x="423" y="62"/>
                  </a:lnTo>
                  <a:lnTo>
                    <a:pt x="425" y="70"/>
                  </a:lnTo>
                  <a:lnTo>
                    <a:pt x="429" y="80"/>
                  </a:lnTo>
                  <a:lnTo>
                    <a:pt x="433" y="89"/>
                  </a:lnTo>
                  <a:lnTo>
                    <a:pt x="439" y="97"/>
                  </a:lnTo>
                  <a:lnTo>
                    <a:pt x="447" y="103"/>
                  </a:lnTo>
                  <a:lnTo>
                    <a:pt x="456" y="108"/>
                  </a:lnTo>
                  <a:close/>
                </a:path>
              </a:pathLst>
            </a:custGeom>
            <a:solidFill>
              <a:srgbClr val="FFF6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416" name="Freeform 113"/>
            <p:cNvSpPr>
              <a:spLocks/>
            </p:cNvSpPr>
            <p:nvPr/>
          </p:nvSpPr>
          <p:spPr bwMode="auto">
            <a:xfrm rot="2163528">
              <a:off x="4707" y="1879"/>
              <a:ext cx="254" cy="214"/>
            </a:xfrm>
            <a:custGeom>
              <a:avLst/>
              <a:gdLst>
                <a:gd name="T0" fmla="*/ 1 w 451"/>
                <a:gd name="T1" fmla="*/ 1 h 371"/>
                <a:gd name="T2" fmla="*/ 1 w 451"/>
                <a:gd name="T3" fmla="*/ 1 h 371"/>
                <a:gd name="T4" fmla="*/ 1 w 451"/>
                <a:gd name="T5" fmla="*/ 1 h 371"/>
                <a:gd name="T6" fmla="*/ 1 w 451"/>
                <a:gd name="T7" fmla="*/ 1 h 371"/>
                <a:gd name="T8" fmla="*/ 1 w 451"/>
                <a:gd name="T9" fmla="*/ 1 h 371"/>
                <a:gd name="T10" fmla="*/ 1 w 451"/>
                <a:gd name="T11" fmla="*/ 1 h 371"/>
                <a:gd name="T12" fmla="*/ 1 w 451"/>
                <a:gd name="T13" fmla="*/ 1 h 371"/>
                <a:gd name="T14" fmla="*/ 1 w 451"/>
                <a:gd name="T15" fmla="*/ 1 h 371"/>
                <a:gd name="T16" fmla="*/ 1 w 451"/>
                <a:gd name="T17" fmla="*/ 1 h 371"/>
                <a:gd name="T18" fmla="*/ 1 w 451"/>
                <a:gd name="T19" fmla="*/ 1 h 371"/>
                <a:gd name="T20" fmla="*/ 1 w 451"/>
                <a:gd name="T21" fmla="*/ 1 h 371"/>
                <a:gd name="T22" fmla="*/ 1 w 451"/>
                <a:gd name="T23" fmla="*/ 1 h 371"/>
                <a:gd name="T24" fmla="*/ 1 w 451"/>
                <a:gd name="T25" fmla="*/ 1 h 371"/>
                <a:gd name="T26" fmla="*/ 1 w 451"/>
                <a:gd name="T27" fmla="*/ 1 h 371"/>
                <a:gd name="T28" fmla="*/ 1 w 451"/>
                <a:gd name="T29" fmla="*/ 1 h 371"/>
                <a:gd name="T30" fmla="*/ 1 w 451"/>
                <a:gd name="T31" fmla="*/ 1 h 371"/>
                <a:gd name="T32" fmla="*/ 1 w 451"/>
                <a:gd name="T33" fmla="*/ 1 h 371"/>
                <a:gd name="T34" fmla="*/ 1 w 451"/>
                <a:gd name="T35" fmla="*/ 1 h 371"/>
                <a:gd name="T36" fmla="*/ 1 w 451"/>
                <a:gd name="T37" fmla="*/ 1 h 371"/>
                <a:gd name="T38" fmla="*/ 1 w 451"/>
                <a:gd name="T39" fmla="*/ 1 h 371"/>
                <a:gd name="T40" fmla="*/ 1 w 451"/>
                <a:gd name="T41" fmla="*/ 1 h 371"/>
                <a:gd name="T42" fmla="*/ 1 w 451"/>
                <a:gd name="T43" fmla="*/ 1 h 371"/>
                <a:gd name="T44" fmla="*/ 1 w 451"/>
                <a:gd name="T45" fmla="*/ 1 h 371"/>
                <a:gd name="T46" fmla="*/ 1 w 451"/>
                <a:gd name="T47" fmla="*/ 1 h 371"/>
                <a:gd name="T48" fmla="*/ 1 w 451"/>
                <a:gd name="T49" fmla="*/ 1 h 371"/>
                <a:gd name="T50" fmla="*/ 1 w 451"/>
                <a:gd name="T51" fmla="*/ 1 h 371"/>
                <a:gd name="T52" fmla="*/ 0 w 451"/>
                <a:gd name="T53" fmla="*/ 1 h 371"/>
                <a:gd name="T54" fmla="*/ 1 w 451"/>
                <a:gd name="T55" fmla="*/ 1 h 371"/>
                <a:gd name="T56" fmla="*/ 1 w 451"/>
                <a:gd name="T57" fmla="*/ 1 h 371"/>
                <a:gd name="T58" fmla="*/ 1 w 451"/>
                <a:gd name="T59" fmla="*/ 1 h 371"/>
                <a:gd name="T60" fmla="*/ 1 w 451"/>
                <a:gd name="T61" fmla="*/ 1 h 371"/>
                <a:gd name="T62" fmla="*/ 1 w 451"/>
                <a:gd name="T63" fmla="*/ 1 h 371"/>
                <a:gd name="T64" fmla="*/ 1 w 451"/>
                <a:gd name="T65" fmla="*/ 1 h 371"/>
                <a:gd name="T66" fmla="*/ 1 w 451"/>
                <a:gd name="T67" fmla="*/ 1 h 371"/>
                <a:gd name="T68" fmla="*/ 1 w 451"/>
                <a:gd name="T69" fmla="*/ 0 h 371"/>
                <a:gd name="T70" fmla="*/ 1 w 451"/>
                <a:gd name="T71" fmla="*/ 1 h 371"/>
                <a:gd name="T72" fmla="*/ 1 w 451"/>
                <a:gd name="T73" fmla="*/ 1 h 371"/>
                <a:gd name="T74" fmla="*/ 1 w 451"/>
                <a:gd name="T75" fmla="*/ 1 h 371"/>
                <a:gd name="T76" fmla="*/ 1 w 451"/>
                <a:gd name="T77" fmla="*/ 1 h 371"/>
                <a:gd name="T78" fmla="*/ 1 w 451"/>
                <a:gd name="T79" fmla="*/ 1 h 371"/>
                <a:gd name="T80" fmla="*/ 1 w 451"/>
                <a:gd name="T81" fmla="*/ 1 h 371"/>
                <a:gd name="T82" fmla="*/ 1 w 451"/>
                <a:gd name="T83" fmla="*/ 1 h 371"/>
                <a:gd name="T84" fmla="*/ 1 w 451"/>
                <a:gd name="T85" fmla="*/ 1 h 371"/>
                <a:gd name="T86" fmla="*/ 1 w 451"/>
                <a:gd name="T87" fmla="*/ 1 h 37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51"/>
                <a:gd name="T133" fmla="*/ 0 h 371"/>
                <a:gd name="T134" fmla="*/ 451 w 451"/>
                <a:gd name="T135" fmla="*/ 371 h 37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51" h="371">
                  <a:moveTo>
                    <a:pt x="450" y="107"/>
                  </a:moveTo>
                  <a:lnTo>
                    <a:pt x="374" y="371"/>
                  </a:lnTo>
                  <a:lnTo>
                    <a:pt x="388" y="337"/>
                  </a:lnTo>
                  <a:lnTo>
                    <a:pt x="398" y="306"/>
                  </a:lnTo>
                  <a:lnTo>
                    <a:pt x="402" y="278"/>
                  </a:lnTo>
                  <a:lnTo>
                    <a:pt x="405" y="253"/>
                  </a:lnTo>
                  <a:lnTo>
                    <a:pt x="405" y="232"/>
                  </a:lnTo>
                  <a:lnTo>
                    <a:pt x="402" y="214"/>
                  </a:lnTo>
                  <a:lnTo>
                    <a:pt x="400" y="201"/>
                  </a:lnTo>
                  <a:lnTo>
                    <a:pt x="396" y="190"/>
                  </a:lnTo>
                  <a:lnTo>
                    <a:pt x="394" y="184"/>
                  </a:lnTo>
                  <a:lnTo>
                    <a:pt x="393" y="182"/>
                  </a:lnTo>
                  <a:lnTo>
                    <a:pt x="382" y="188"/>
                  </a:lnTo>
                  <a:lnTo>
                    <a:pt x="373" y="199"/>
                  </a:lnTo>
                  <a:lnTo>
                    <a:pt x="363" y="213"/>
                  </a:lnTo>
                  <a:lnTo>
                    <a:pt x="355" y="231"/>
                  </a:lnTo>
                  <a:lnTo>
                    <a:pt x="346" y="251"/>
                  </a:lnTo>
                  <a:lnTo>
                    <a:pt x="340" y="270"/>
                  </a:lnTo>
                  <a:lnTo>
                    <a:pt x="334" y="287"/>
                  </a:lnTo>
                  <a:lnTo>
                    <a:pt x="331" y="301"/>
                  </a:lnTo>
                  <a:lnTo>
                    <a:pt x="327" y="310"/>
                  </a:lnTo>
                  <a:lnTo>
                    <a:pt x="327" y="314"/>
                  </a:lnTo>
                  <a:lnTo>
                    <a:pt x="340" y="269"/>
                  </a:lnTo>
                  <a:lnTo>
                    <a:pt x="349" y="233"/>
                  </a:lnTo>
                  <a:lnTo>
                    <a:pt x="351" y="206"/>
                  </a:lnTo>
                  <a:lnTo>
                    <a:pt x="350" y="187"/>
                  </a:lnTo>
                  <a:lnTo>
                    <a:pt x="346" y="175"/>
                  </a:lnTo>
                  <a:lnTo>
                    <a:pt x="340" y="168"/>
                  </a:lnTo>
                  <a:lnTo>
                    <a:pt x="334" y="164"/>
                  </a:lnTo>
                  <a:lnTo>
                    <a:pt x="328" y="163"/>
                  </a:lnTo>
                  <a:lnTo>
                    <a:pt x="324" y="163"/>
                  </a:lnTo>
                  <a:lnTo>
                    <a:pt x="323" y="163"/>
                  </a:lnTo>
                  <a:lnTo>
                    <a:pt x="311" y="168"/>
                  </a:lnTo>
                  <a:lnTo>
                    <a:pt x="299" y="177"/>
                  </a:lnTo>
                  <a:lnTo>
                    <a:pt x="286" y="189"/>
                  </a:lnTo>
                  <a:lnTo>
                    <a:pt x="274" y="203"/>
                  </a:lnTo>
                  <a:lnTo>
                    <a:pt x="261" y="219"/>
                  </a:lnTo>
                  <a:lnTo>
                    <a:pt x="250" y="234"/>
                  </a:lnTo>
                  <a:lnTo>
                    <a:pt x="240" y="249"/>
                  </a:lnTo>
                  <a:lnTo>
                    <a:pt x="233" y="259"/>
                  </a:lnTo>
                  <a:lnTo>
                    <a:pt x="228" y="268"/>
                  </a:lnTo>
                  <a:lnTo>
                    <a:pt x="226" y="270"/>
                  </a:lnTo>
                  <a:lnTo>
                    <a:pt x="269" y="198"/>
                  </a:lnTo>
                  <a:lnTo>
                    <a:pt x="281" y="176"/>
                  </a:lnTo>
                  <a:lnTo>
                    <a:pt x="284" y="162"/>
                  </a:lnTo>
                  <a:lnTo>
                    <a:pt x="283" y="151"/>
                  </a:lnTo>
                  <a:lnTo>
                    <a:pt x="278" y="144"/>
                  </a:lnTo>
                  <a:lnTo>
                    <a:pt x="270" y="140"/>
                  </a:lnTo>
                  <a:lnTo>
                    <a:pt x="259" y="140"/>
                  </a:lnTo>
                  <a:lnTo>
                    <a:pt x="250" y="140"/>
                  </a:lnTo>
                  <a:lnTo>
                    <a:pt x="240" y="142"/>
                  </a:lnTo>
                  <a:lnTo>
                    <a:pt x="234" y="144"/>
                  </a:lnTo>
                  <a:lnTo>
                    <a:pt x="232" y="144"/>
                  </a:lnTo>
                  <a:lnTo>
                    <a:pt x="0" y="290"/>
                  </a:lnTo>
                  <a:lnTo>
                    <a:pt x="225" y="130"/>
                  </a:lnTo>
                  <a:lnTo>
                    <a:pt x="224" y="117"/>
                  </a:lnTo>
                  <a:lnTo>
                    <a:pt x="214" y="110"/>
                  </a:lnTo>
                  <a:lnTo>
                    <a:pt x="197" y="110"/>
                  </a:lnTo>
                  <a:lnTo>
                    <a:pt x="176" y="114"/>
                  </a:lnTo>
                  <a:lnTo>
                    <a:pt x="151" y="121"/>
                  </a:lnTo>
                  <a:lnTo>
                    <a:pt x="127" y="130"/>
                  </a:lnTo>
                  <a:lnTo>
                    <a:pt x="103" y="139"/>
                  </a:lnTo>
                  <a:lnTo>
                    <a:pt x="84" y="149"/>
                  </a:lnTo>
                  <a:lnTo>
                    <a:pt x="72" y="155"/>
                  </a:lnTo>
                  <a:lnTo>
                    <a:pt x="66" y="157"/>
                  </a:lnTo>
                  <a:lnTo>
                    <a:pt x="374" y="5"/>
                  </a:lnTo>
                  <a:lnTo>
                    <a:pt x="375" y="5"/>
                  </a:lnTo>
                  <a:lnTo>
                    <a:pt x="379" y="4"/>
                  </a:lnTo>
                  <a:lnTo>
                    <a:pt x="383" y="1"/>
                  </a:lnTo>
                  <a:lnTo>
                    <a:pt x="389" y="0"/>
                  </a:lnTo>
                  <a:lnTo>
                    <a:pt x="396" y="0"/>
                  </a:lnTo>
                  <a:lnTo>
                    <a:pt x="402" y="3"/>
                  </a:lnTo>
                  <a:lnTo>
                    <a:pt x="408" y="6"/>
                  </a:lnTo>
                  <a:lnTo>
                    <a:pt x="413" y="14"/>
                  </a:lnTo>
                  <a:lnTo>
                    <a:pt x="415" y="25"/>
                  </a:lnTo>
                  <a:lnTo>
                    <a:pt x="415" y="41"/>
                  </a:lnTo>
                  <a:lnTo>
                    <a:pt x="415" y="42"/>
                  </a:lnTo>
                  <a:lnTo>
                    <a:pt x="415" y="47"/>
                  </a:lnTo>
                  <a:lnTo>
                    <a:pt x="417" y="53"/>
                  </a:lnTo>
                  <a:lnTo>
                    <a:pt x="418" y="61"/>
                  </a:lnTo>
                  <a:lnTo>
                    <a:pt x="420" y="70"/>
                  </a:lnTo>
                  <a:lnTo>
                    <a:pt x="424" y="80"/>
                  </a:lnTo>
                  <a:lnTo>
                    <a:pt x="427" y="88"/>
                  </a:lnTo>
                  <a:lnTo>
                    <a:pt x="433" y="96"/>
                  </a:lnTo>
                  <a:lnTo>
                    <a:pt x="442" y="104"/>
                  </a:lnTo>
                  <a:lnTo>
                    <a:pt x="451" y="108"/>
                  </a:lnTo>
                  <a:lnTo>
                    <a:pt x="450" y="107"/>
                  </a:lnTo>
                  <a:close/>
                </a:path>
              </a:pathLst>
            </a:custGeom>
            <a:solidFill>
              <a:srgbClr val="FFF9F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417" name="Freeform 114"/>
            <p:cNvSpPr>
              <a:spLocks/>
            </p:cNvSpPr>
            <p:nvPr/>
          </p:nvSpPr>
          <p:spPr bwMode="auto">
            <a:xfrm rot="2163528">
              <a:off x="4707" y="1883"/>
              <a:ext cx="254" cy="205"/>
            </a:xfrm>
            <a:custGeom>
              <a:avLst/>
              <a:gdLst>
                <a:gd name="T0" fmla="*/ 1 w 446"/>
                <a:gd name="T1" fmla="*/ 1 h 367"/>
                <a:gd name="T2" fmla="*/ 1 w 446"/>
                <a:gd name="T3" fmla="*/ 1 h 367"/>
                <a:gd name="T4" fmla="*/ 1 w 446"/>
                <a:gd name="T5" fmla="*/ 1 h 367"/>
                <a:gd name="T6" fmla="*/ 1 w 446"/>
                <a:gd name="T7" fmla="*/ 1 h 367"/>
                <a:gd name="T8" fmla="*/ 1 w 446"/>
                <a:gd name="T9" fmla="*/ 1 h 367"/>
                <a:gd name="T10" fmla="*/ 1 w 446"/>
                <a:gd name="T11" fmla="*/ 1 h 367"/>
                <a:gd name="T12" fmla="*/ 1 w 446"/>
                <a:gd name="T13" fmla="*/ 1 h 367"/>
                <a:gd name="T14" fmla="*/ 1 w 446"/>
                <a:gd name="T15" fmla="*/ 1 h 367"/>
                <a:gd name="T16" fmla="*/ 1 w 446"/>
                <a:gd name="T17" fmla="*/ 1 h 367"/>
                <a:gd name="T18" fmla="*/ 1 w 446"/>
                <a:gd name="T19" fmla="*/ 1 h 367"/>
                <a:gd name="T20" fmla="*/ 1 w 446"/>
                <a:gd name="T21" fmla="*/ 1 h 367"/>
                <a:gd name="T22" fmla="*/ 1 w 446"/>
                <a:gd name="T23" fmla="*/ 1 h 367"/>
                <a:gd name="T24" fmla="*/ 1 w 446"/>
                <a:gd name="T25" fmla="*/ 1 h 367"/>
                <a:gd name="T26" fmla="*/ 1 w 446"/>
                <a:gd name="T27" fmla="*/ 1 h 367"/>
                <a:gd name="T28" fmla="*/ 1 w 446"/>
                <a:gd name="T29" fmla="*/ 1 h 367"/>
                <a:gd name="T30" fmla="*/ 1 w 446"/>
                <a:gd name="T31" fmla="*/ 1 h 367"/>
                <a:gd name="T32" fmla="*/ 1 w 446"/>
                <a:gd name="T33" fmla="*/ 1 h 367"/>
                <a:gd name="T34" fmla="*/ 1 w 446"/>
                <a:gd name="T35" fmla="*/ 1 h 367"/>
                <a:gd name="T36" fmla="*/ 1 w 446"/>
                <a:gd name="T37" fmla="*/ 1 h 367"/>
                <a:gd name="T38" fmla="*/ 1 w 446"/>
                <a:gd name="T39" fmla="*/ 1 h 367"/>
                <a:gd name="T40" fmla="*/ 1 w 446"/>
                <a:gd name="T41" fmla="*/ 1 h 367"/>
                <a:gd name="T42" fmla="*/ 1 w 446"/>
                <a:gd name="T43" fmla="*/ 1 h 367"/>
                <a:gd name="T44" fmla="*/ 1 w 446"/>
                <a:gd name="T45" fmla="*/ 1 h 367"/>
                <a:gd name="T46" fmla="*/ 1 w 446"/>
                <a:gd name="T47" fmla="*/ 1 h 367"/>
                <a:gd name="T48" fmla="*/ 1 w 446"/>
                <a:gd name="T49" fmla="*/ 1 h 367"/>
                <a:gd name="T50" fmla="*/ 1 w 446"/>
                <a:gd name="T51" fmla="*/ 1 h 367"/>
                <a:gd name="T52" fmla="*/ 0 w 446"/>
                <a:gd name="T53" fmla="*/ 1 h 367"/>
                <a:gd name="T54" fmla="*/ 1 w 446"/>
                <a:gd name="T55" fmla="*/ 1 h 367"/>
                <a:gd name="T56" fmla="*/ 1 w 446"/>
                <a:gd name="T57" fmla="*/ 1 h 367"/>
                <a:gd name="T58" fmla="*/ 1 w 446"/>
                <a:gd name="T59" fmla="*/ 1 h 367"/>
                <a:gd name="T60" fmla="*/ 1 w 446"/>
                <a:gd name="T61" fmla="*/ 1 h 367"/>
                <a:gd name="T62" fmla="*/ 1 w 446"/>
                <a:gd name="T63" fmla="*/ 1 h 367"/>
                <a:gd name="T64" fmla="*/ 1 w 446"/>
                <a:gd name="T65" fmla="*/ 1 h 367"/>
                <a:gd name="T66" fmla="*/ 1 w 446"/>
                <a:gd name="T67" fmla="*/ 1 h 367"/>
                <a:gd name="T68" fmla="*/ 1 w 446"/>
                <a:gd name="T69" fmla="*/ 0 h 367"/>
                <a:gd name="T70" fmla="*/ 1 w 446"/>
                <a:gd name="T71" fmla="*/ 1 h 367"/>
                <a:gd name="T72" fmla="*/ 1 w 446"/>
                <a:gd name="T73" fmla="*/ 1 h 367"/>
                <a:gd name="T74" fmla="*/ 1 w 446"/>
                <a:gd name="T75" fmla="*/ 1 h 367"/>
                <a:gd name="T76" fmla="*/ 1 w 446"/>
                <a:gd name="T77" fmla="*/ 1 h 367"/>
                <a:gd name="T78" fmla="*/ 1 w 446"/>
                <a:gd name="T79" fmla="*/ 1 h 367"/>
                <a:gd name="T80" fmla="*/ 1 w 446"/>
                <a:gd name="T81" fmla="*/ 1 h 367"/>
                <a:gd name="T82" fmla="*/ 1 w 446"/>
                <a:gd name="T83" fmla="*/ 1 h 367"/>
                <a:gd name="T84" fmla="*/ 1 w 446"/>
                <a:gd name="T85" fmla="*/ 1 h 367"/>
                <a:gd name="T86" fmla="*/ 1 w 446"/>
                <a:gd name="T87" fmla="*/ 1 h 36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46"/>
                <a:gd name="T133" fmla="*/ 0 h 367"/>
                <a:gd name="T134" fmla="*/ 446 w 446"/>
                <a:gd name="T135" fmla="*/ 367 h 36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46" h="367">
                  <a:moveTo>
                    <a:pt x="445" y="107"/>
                  </a:moveTo>
                  <a:lnTo>
                    <a:pt x="370" y="367"/>
                  </a:lnTo>
                  <a:lnTo>
                    <a:pt x="384" y="332"/>
                  </a:lnTo>
                  <a:lnTo>
                    <a:pt x="394" y="302"/>
                  </a:lnTo>
                  <a:lnTo>
                    <a:pt x="400" y="274"/>
                  </a:lnTo>
                  <a:lnTo>
                    <a:pt x="401" y="250"/>
                  </a:lnTo>
                  <a:lnTo>
                    <a:pt x="401" y="229"/>
                  </a:lnTo>
                  <a:lnTo>
                    <a:pt x="398" y="212"/>
                  </a:lnTo>
                  <a:lnTo>
                    <a:pt x="396" y="198"/>
                  </a:lnTo>
                  <a:lnTo>
                    <a:pt x="392" y="187"/>
                  </a:lnTo>
                  <a:lnTo>
                    <a:pt x="390" y="181"/>
                  </a:lnTo>
                  <a:lnTo>
                    <a:pt x="389" y="180"/>
                  </a:lnTo>
                  <a:lnTo>
                    <a:pt x="379" y="185"/>
                  </a:lnTo>
                  <a:lnTo>
                    <a:pt x="370" y="195"/>
                  </a:lnTo>
                  <a:lnTo>
                    <a:pt x="360" y="211"/>
                  </a:lnTo>
                  <a:lnTo>
                    <a:pt x="352" y="227"/>
                  </a:lnTo>
                  <a:lnTo>
                    <a:pt x="344" y="246"/>
                  </a:lnTo>
                  <a:lnTo>
                    <a:pt x="336" y="265"/>
                  </a:lnTo>
                  <a:lnTo>
                    <a:pt x="332" y="283"/>
                  </a:lnTo>
                  <a:lnTo>
                    <a:pt x="327" y="296"/>
                  </a:lnTo>
                  <a:lnTo>
                    <a:pt x="324" y="306"/>
                  </a:lnTo>
                  <a:lnTo>
                    <a:pt x="323" y="309"/>
                  </a:lnTo>
                  <a:lnTo>
                    <a:pt x="338" y="264"/>
                  </a:lnTo>
                  <a:lnTo>
                    <a:pt x="346" y="230"/>
                  </a:lnTo>
                  <a:lnTo>
                    <a:pt x="348" y="204"/>
                  </a:lnTo>
                  <a:lnTo>
                    <a:pt x="347" y="185"/>
                  </a:lnTo>
                  <a:lnTo>
                    <a:pt x="344" y="172"/>
                  </a:lnTo>
                  <a:lnTo>
                    <a:pt x="338" y="164"/>
                  </a:lnTo>
                  <a:lnTo>
                    <a:pt x="332" y="161"/>
                  </a:lnTo>
                  <a:lnTo>
                    <a:pt x="326" y="160"/>
                  </a:lnTo>
                  <a:lnTo>
                    <a:pt x="321" y="161"/>
                  </a:lnTo>
                  <a:lnTo>
                    <a:pt x="319" y="161"/>
                  </a:lnTo>
                  <a:lnTo>
                    <a:pt x="308" y="166"/>
                  </a:lnTo>
                  <a:lnTo>
                    <a:pt x="296" y="174"/>
                  </a:lnTo>
                  <a:lnTo>
                    <a:pt x="283" y="186"/>
                  </a:lnTo>
                  <a:lnTo>
                    <a:pt x="271" y="200"/>
                  </a:lnTo>
                  <a:lnTo>
                    <a:pt x="259" y="216"/>
                  </a:lnTo>
                  <a:lnTo>
                    <a:pt x="248" y="231"/>
                  </a:lnTo>
                  <a:lnTo>
                    <a:pt x="239" y="245"/>
                  </a:lnTo>
                  <a:lnTo>
                    <a:pt x="230" y="256"/>
                  </a:lnTo>
                  <a:lnTo>
                    <a:pt x="226" y="263"/>
                  </a:lnTo>
                  <a:lnTo>
                    <a:pt x="224" y="267"/>
                  </a:lnTo>
                  <a:lnTo>
                    <a:pt x="266" y="194"/>
                  </a:lnTo>
                  <a:lnTo>
                    <a:pt x="278" y="174"/>
                  </a:lnTo>
                  <a:lnTo>
                    <a:pt x="283" y="158"/>
                  </a:lnTo>
                  <a:lnTo>
                    <a:pt x="282" y="148"/>
                  </a:lnTo>
                  <a:lnTo>
                    <a:pt x="276" y="142"/>
                  </a:lnTo>
                  <a:lnTo>
                    <a:pt x="267" y="138"/>
                  </a:lnTo>
                  <a:lnTo>
                    <a:pt x="258" y="137"/>
                  </a:lnTo>
                  <a:lnTo>
                    <a:pt x="247" y="138"/>
                  </a:lnTo>
                  <a:lnTo>
                    <a:pt x="239" y="139"/>
                  </a:lnTo>
                  <a:lnTo>
                    <a:pt x="233" y="141"/>
                  </a:lnTo>
                  <a:lnTo>
                    <a:pt x="230" y="142"/>
                  </a:lnTo>
                  <a:lnTo>
                    <a:pt x="0" y="286"/>
                  </a:lnTo>
                  <a:lnTo>
                    <a:pt x="223" y="128"/>
                  </a:lnTo>
                  <a:lnTo>
                    <a:pt x="222" y="115"/>
                  </a:lnTo>
                  <a:lnTo>
                    <a:pt x="212" y="107"/>
                  </a:lnTo>
                  <a:lnTo>
                    <a:pt x="196" y="107"/>
                  </a:lnTo>
                  <a:lnTo>
                    <a:pt x="174" y="112"/>
                  </a:lnTo>
                  <a:lnTo>
                    <a:pt x="151" y="119"/>
                  </a:lnTo>
                  <a:lnTo>
                    <a:pt x="125" y="128"/>
                  </a:lnTo>
                  <a:lnTo>
                    <a:pt x="103" y="137"/>
                  </a:lnTo>
                  <a:lnTo>
                    <a:pt x="85" y="145"/>
                  </a:lnTo>
                  <a:lnTo>
                    <a:pt x="72" y="151"/>
                  </a:lnTo>
                  <a:lnTo>
                    <a:pt x="67" y="154"/>
                  </a:lnTo>
                  <a:lnTo>
                    <a:pt x="370" y="5"/>
                  </a:lnTo>
                  <a:lnTo>
                    <a:pt x="371" y="5"/>
                  </a:lnTo>
                  <a:lnTo>
                    <a:pt x="375" y="3"/>
                  </a:lnTo>
                  <a:lnTo>
                    <a:pt x="379" y="2"/>
                  </a:lnTo>
                  <a:lnTo>
                    <a:pt x="385" y="0"/>
                  </a:lnTo>
                  <a:lnTo>
                    <a:pt x="391" y="0"/>
                  </a:lnTo>
                  <a:lnTo>
                    <a:pt x="398" y="3"/>
                  </a:lnTo>
                  <a:lnTo>
                    <a:pt x="403" y="6"/>
                  </a:lnTo>
                  <a:lnTo>
                    <a:pt x="408" y="13"/>
                  </a:lnTo>
                  <a:lnTo>
                    <a:pt x="410" y="25"/>
                  </a:lnTo>
                  <a:lnTo>
                    <a:pt x="410" y="40"/>
                  </a:lnTo>
                  <a:lnTo>
                    <a:pt x="410" y="42"/>
                  </a:lnTo>
                  <a:lnTo>
                    <a:pt x="410" y="46"/>
                  </a:lnTo>
                  <a:lnTo>
                    <a:pt x="411" y="53"/>
                  </a:lnTo>
                  <a:lnTo>
                    <a:pt x="413" y="61"/>
                  </a:lnTo>
                  <a:lnTo>
                    <a:pt x="415" y="69"/>
                  </a:lnTo>
                  <a:lnTo>
                    <a:pt x="419" y="79"/>
                  </a:lnTo>
                  <a:lnTo>
                    <a:pt x="422" y="88"/>
                  </a:lnTo>
                  <a:lnTo>
                    <a:pt x="428" y="97"/>
                  </a:lnTo>
                  <a:lnTo>
                    <a:pt x="436" y="103"/>
                  </a:lnTo>
                  <a:lnTo>
                    <a:pt x="446" y="107"/>
                  </a:lnTo>
                  <a:lnTo>
                    <a:pt x="445" y="107"/>
                  </a:lnTo>
                  <a:close/>
                </a:path>
              </a:pathLst>
            </a:custGeom>
            <a:solidFill>
              <a:srgbClr val="FFFCF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418" name="Freeform 115"/>
            <p:cNvSpPr>
              <a:spLocks/>
            </p:cNvSpPr>
            <p:nvPr/>
          </p:nvSpPr>
          <p:spPr bwMode="auto">
            <a:xfrm rot="2163528">
              <a:off x="4707" y="1883"/>
              <a:ext cx="254" cy="204"/>
            </a:xfrm>
            <a:custGeom>
              <a:avLst/>
              <a:gdLst>
                <a:gd name="T0" fmla="*/ 1 w 441"/>
                <a:gd name="T1" fmla="*/ 1 h 361"/>
                <a:gd name="T2" fmla="*/ 1 w 441"/>
                <a:gd name="T3" fmla="*/ 1 h 361"/>
                <a:gd name="T4" fmla="*/ 1 w 441"/>
                <a:gd name="T5" fmla="*/ 1 h 361"/>
                <a:gd name="T6" fmla="*/ 1 w 441"/>
                <a:gd name="T7" fmla="*/ 1 h 361"/>
                <a:gd name="T8" fmla="*/ 1 w 441"/>
                <a:gd name="T9" fmla="*/ 1 h 361"/>
                <a:gd name="T10" fmla="*/ 1 w 441"/>
                <a:gd name="T11" fmla="*/ 1 h 361"/>
                <a:gd name="T12" fmla="*/ 1 w 441"/>
                <a:gd name="T13" fmla="*/ 1 h 361"/>
                <a:gd name="T14" fmla="*/ 1 w 441"/>
                <a:gd name="T15" fmla="*/ 1 h 361"/>
                <a:gd name="T16" fmla="*/ 1 w 441"/>
                <a:gd name="T17" fmla="*/ 1 h 361"/>
                <a:gd name="T18" fmla="*/ 1 w 441"/>
                <a:gd name="T19" fmla="*/ 1 h 361"/>
                <a:gd name="T20" fmla="*/ 1 w 441"/>
                <a:gd name="T21" fmla="*/ 1 h 361"/>
                <a:gd name="T22" fmla="*/ 1 w 441"/>
                <a:gd name="T23" fmla="*/ 1 h 361"/>
                <a:gd name="T24" fmla="*/ 1 w 441"/>
                <a:gd name="T25" fmla="*/ 1 h 361"/>
                <a:gd name="T26" fmla="*/ 1 w 441"/>
                <a:gd name="T27" fmla="*/ 1 h 361"/>
                <a:gd name="T28" fmla="*/ 1 w 441"/>
                <a:gd name="T29" fmla="*/ 1 h 361"/>
                <a:gd name="T30" fmla="*/ 1 w 441"/>
                <a:gd name="T31" fmla="*/ 1 h 361"/>
                <a:gd name="T32" fmla="*/ 1 w 441"/>
                <a:gd name="T33" fmla="*/ 1 h 361"/>
                <a:gd name="T34" fmla="*/ 1 w 441"/>
                <a:gd name="T35" fmla="*/ 1 h 361"/>
                <a:gd name="T36" fmla="*/ 1 w 441"/>
                <a:gd name="T37" fmla="*/ 1 h 361"/>
                <a:gd name="T38" fmla="*/ 1 w 441"/>
                <a:gd name="T39" fmla="*/ 1 h 361"/>
                <a:gd name="T40" fmla="*/ 1 w 441"/>
                <a:gd name="T41" fmla="*/ 1 h 361"/>
                <a:gd name="T42" fmla="*/ 1 w 441"/>
                <a:gd name="T43" fmla="*/ 1 h 361"/>
                <a:gd name="T44" fmla="*/ 1 w 441"/>
                <a:gd name="T45" fmla="*/ 1 h 361"/>
                <a:gd name="T46" fmla="*/ 1 w 441"/>
                <a:gd name="T47" fmla="*/ 1 h 361"/>
                <a:gd name="T48" fmla="*/ 1 w 441"/>
                <a:gd name="T49" fmla="*/ 1 h 361"/>
                <a:gd name="T50" fmla="*/ 1 w 441"/>
                <a:gd name="T51" fmla="*/ 1 h 361"/>
                <a:gd name="T52" fmla="*/ 0 w 441"/>
                <a:gd name="T53" fmla="*/ 1 h 361"/>
                <a:gd name="T54" fmla="*/ 1 w 441"/>
                <a:gd name="T55" fmla="*/ 1 h 361"/>
                <a:gd name="T56" fmla="*/ 1 w 441"/>
                <a:gd name="T57" fmla="*/ 1 h 361"/>
                <a:gd name="T58" fmla="*/ 1 w 441"/>
                <a:gd name="T59" fmla="*/ 1 h 361"/>
                <a:gd name="T60" fmla="*/ 1 w 441"/>
                <a:gd name="T61" fmla="*/ 1 h 361"/>
                <a:gd name="T62" fmla="*/ 1 w 441"/>
                <a:gd name="T63" fmla="*/ 1 h 361"/>
                <a:gd name="T64" fmla="*/ 1 w 441"/>
                <a:gd name="T65" fmla="*/ 1 h 361"/>
                <a:gd name="T66" fmla="*/ 1 w 441"/>
                <a:gd name="T67" fmla="*/ 1 h 361"/>
                <a:gd name="T68" fmla="*/ 1 w 441"/>
                <a:gd name="T69" fmla="*/ 0 h 361"/>
                <a:gd name="T70" fmla="*/ 1 w 441"/>
                <a:gd name="T71" fmla="*/ 1 h 361"/>
                <a:gd name="T72" fmla="*/ 1 w 441"/>
                <a:gd name="T73" fmla="*/ 1 h 361"/>
                <a:gd name="T74" fmla="*/ 1 w 441"/>
                <a:gd name="T75" fmla="*/ 1 h 361"/>
                <a:gd name="T76" fmla="*/ 1 w 441"/>
                <a:gd name="T77" fmla="*/ 1 h 361"/>
                <a:gd name="T78" fmla="*/ 1 w 441"/>
                <a:gd name="T79" fmla="*/ 1 h 361"/>
                <a:gd name="T80" fmla="*/ 1 w 441"/>
                <a:gd name="T81" fmla="*/ 1 h 361"/>
                <a:gd name="T82" fmla="*/ 1 w 441"/>
                <a:gd name="T83" fmla="*/ 1 h 361"/>
                <a:gd name="T84" fmla="*/ 1 w 441"/>
                <a:gd name="T85" fmla="*/ 1 h 361"/>
                <a:gd name="T86" fmla="*/ 1 w 441"/>
                <a:gd name="T87" fmla="*/ 1 h 36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41"/>
                <a:gd name="T133" fmla="*/ 0 h 361"/>
                <a:gd name="T134" fmla="*/ 441 w 441"/>
                <a:gd name="T135" fmla="*/ 361 h 36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41" h="361">
                  <a:moveTo>
                    <a:pt x="440" y="105"/>
                  </a:moveTo>
                  <a:lnTo>
                    <a:pt x="367" y="361"/>
                  </a:lnTo>
                  <a:lnTo>
                    <a:pt x="380" y="328"/>
                  </a:lnTo>
                  <a:lnTo>
                    <a:pt x="390" y="297"/>
                  </a:lnTo>
                  <a:lnTo>
                    <a:pt x="396" y="269"/>
                  </a:lnTo>
                  <a:lnTo>
                    <a:pt x="398" y="246"/>
                  </a:lnTo>
                  <a:lnTo>
                    <a:pt x="397" y="224"/>
                  </a:lnTo>
                  <a:lnTo>
                    <a:pt x="396" y="208"/>
                  </a:lnTo>
                  <a:lnTo>
                    <a:pt x="392" y="193"/>
                  </a:lnTo>
                  <a:lnTo>
                    <a:pt x="390" y="184"/>
                  </a:lnTo>
                  <a:lnTo>
                    <a:pt x="387" y="178"/>
                  </a:lnTo>
                  <a:lnTo>
                    <a:pt x="386" y="176"/>
                  </a:lnTo>
                  <a:lnTo>
                    <a:pt x="375" y="180"/>
                  </a:lnTo>
                  <a:lnTo>
                    <a:pt x="366" y="191"/>
                  </a:lnTo>
                  <a:lnTo>
                    <a:pt x="356" y="206"/>
                  </a:lnTo>
                  <a:lnTo>
                    <a:pt x="348" y="223"/>
                  </a:lnTo>
                  <a:lnTo>
                    <a:pt x="341" y="242"/>
                  </a:lnTo>
                  <a:lnTo>
                    <a:pt x="334" y="261"/>
                  </a:lnTo>
                  <a:lnTo>
                    <a:pt x="329" y="278"/>
                  </a:lnTo>
                  <a:lnTo>
                    <a:pt x="324" y="292"/>
                  </a:lnTo>
                  <a:lnTo>
                    <a:pt x="322" y="302"/>
                  </a:lnTo>
                  <a:lnTo>
                    <a:pt x="320" y="305"/>
                  </a:lnTo>
                  <a:lnTo>
                    <a:pt x="335" y="260"/>
                  </a:lnTo>
                  <a:lnTo>
                    <a:pt x="342" y="225"/>
                  </a:lnTo>
                  <a:lnTo>
                    <a:pt x="346" y="199"/>
                  </a:lnTo>
                  <a:lnTo>
                    <a:pt x="344" y="180"/>
                  </a:lnTo>
                  <a:lnTo>
                    <a:pt x="340" y="168"/>
                  </a:lnTo>
                  <a:lnTo>
                    <a:pt x="335" y="161"/>
                  </a:lnTo>
                  <a:lnTo>
                    <a:pt x="328" y="158"/>
                  </a:lnTo>
                  <a:lnTo>
                    <a:pt x="322" y="156"/>
                  </a:lnTo>
                  <a:lnTo>
                    <a:pt x="318" y="156"/>
                  </a:lnTo>
                  <a:lnTo>
                    <a:pt x="316" y="156"/>
                  </a:lnTo>
                  <a:lnTo>
                    <a:pt x="305" y="161"/>
                  </a:lnTo>
                  <a:lnTo>
                    <a:pt x="293" y="171"/>
                  </a:lnTo>
                  <a:lnTo>
                    <a:pt x="281" y="183"/>
                  </a:lnTo>
                  <a:lnTo>
                    <a:pt x="268" y="197"/>
                  </a:lnTo>
                  <a:lnTo>
                    <a:pt x="256" y="211"/>
                  </a:lnTo>
                  <a:lnTo>
                    <a:pt x="245" y="227"/>
                  </a:lnTo>
                  <a:lnTo>
                    <a:pt x="236" y="240"/>
                  </a:lnTo>
                  <a:lnTo>
                    <a:pt x="229" y="252"/>
                  </a:lnTo>
                  <a:lnTo>
                    <a:pt x="224" y="259"/>
                  </a:lnTo>
                  <a:lnTo>
                    <a:pt x="223" y="261"/>
                  </a:lnTo>
                  <a:lnTo>
                    <a:pt x="264" y="190"/>
                  </a:lnTo>
                  <a:lnTo>
                    <a:pt x="275" y="170"/>
                  </a:lnTo>
                  <a:lnTo>
                    <a:pt x="280" y="155"/>
                  </a:lnTo>
                  <a:lnTo>
                    <a:pt x="279" y="145"/>
                  </a:lnTo>
                  <a:lnTo>
                    <a:pt x="273" y="139"/>
                  </a:lnTo>
                  <a:lnTo>
                    <a:pt x="264" y="135"/>
                  </a:lnTo>
                  <a:lnTo>
                    <a:pt x="255" y="134"/>
                  </a:lnTo>
                  <a:lnTo>
                    <a:pt x="245" y="135"/>
                  </a:lnTo>
                  <a:lnTo>
                    <a:pt x="236" y="136"/>
                  </a:lnTo>
                  <a:lnTo>
                    <a:pt x="230" y="137"/>
                  </a:lnTo>
                  <a:lnTo>
                    <a:pt x="228" y="139"/>
                  </a:lnTo>
                  <a:lnTo>
                    <a:pt x="0" y="281"/>
                  </a:lnTo>
                  <a:lnTo>
                    <a:pt x="222" y="124"/>
                  </a:lnTo>
                  <a:lnTo>
                    <a:pt x="220" y="111"/>
                  </a:lnTo>
                  <a:lnTo>
                    <a:pt x="211" y="104"/>
                  </a:lnTo>
                  <a:lnTo>
                    <a:pt x="194" y="104"/>
                  </a:lnTo>
                  <a:lnTo>
                    <a:pt x="173" y="109"/>
                  </a:lnTo>
                  <a:lnTo>
                    <a:pt x="149" y="116"/>
                  </a:lnTo>
                  <a:lnTo>
                    <a:pt x="125" y="124"/>
                  </a:lnTo>
                  <a:lnTo>
                    <a:pt x="102" y="134"/>
                  </a:lnTo>
                  <a:lnTo>
                    <a:pt x="85" y="142"/>
                  </a:lnTo>
                  <a:lnTo>
                    <a:pt x="71" y="148"/>
                  </a:lnTo>
                  <a:lnTo>
                    <a:pt x="67" y="151"/>
                  </a:lnTo>
                  <a:lnTo>
                    <a:pt x="366" y="4"/>
                  </a:lnTo>
                  <a:lnTo>
                    <a:pt x="367" y="3"/>
                  </a:lnTo>
                  <a:lnTo>
                    <a:pt x="371" y="2"/>
                  </a:lnTo>
                  <a:lnTo>
                    <a:pt x="375" y="1"/>
                  </a:lnTo>
                  <a:lnTo>
                    <a:pt x="380" y="0"/>
                  </a:lnTo>
                  <a:lnTo>
                    <a:pt x="387" y="0"/>
                  </a:lnTo>
                  <a:lnTo>
                    <a:pt x="393" y="2"/>
                  </a:lnTo>
                  <a:lnTo>
                    <a:pt x="398" y="6"/>
                  </a:lnTo>
                  <a:lnTo>
                    <a:pt x="403" y="13"/>
                  </a:lnTo>
                  <a:lnTo>
                    <a:pt x="405" y="23"/>
                  </a:lnTo>
                  <a:lnTo>
                    <a:pt x="405" y="39"/>
                  </a:lnTo>
                  <a:lnTo>
                    <a:pt x="405" y="40"/>
                  </a:lnTo>
                  <a:lnTo>
                    <a:pt x="405" y="45"/>
                  </a:lnTo>
                  <a:lnTo>
                    <a:pt x="406" y="51"/>
                  </a:lnTo>
                  <a:lnTo>
                    <a:pt x="407" y="59"/>
                  </a:lnTo>
                  <a:lnTo>
                    <a:pt x="410" y="69"/>
                  </a:lnTo>
                  <a:lnTo>
                    <a:pt x="412" y="78"/>
                  </a:lnTo>
                  <a:lnTo>
                    <a:pt x="417" y="86"/>
                  </a:lnTo>
                  <a:lnTo>
                    <a:pt x="423" y="95"/>
                  </a:lnTo>
                  <a:lnTo>
                    <a:pt x="431" y="102"/>
                  </a:lnTo>
                  <a:lnTo>
                    <a:pt x="441" y="105"/>
                  </a:lnTo>
                  <a:lnTo>
                    <a:pt x="440" y="1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2300" name="Right Arrow 223"/>
          <p:cNvSpPr>
            <a:spLocks noChangeArrowheads="1"/>
          </p:cNvSpPr>
          <p:nvPr/>
        </p:nvSpPr>
        <p:spPr bwMode="auto">
          <a:xfrm>
            <a:off x="3638520" y="3390701"/>
            <a:ext cx="7620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5ACC0"/>
          </a:solidFill>
          <a:ln w="603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ko-KR"/>
          </a:p>
        </p:txBody>
      </p:sp>
      <p:sp>
        <p:nvSpPr>
          <p:cNvPr id="12301" name="Right Arrow 224"/>
          <p:cNvSpPr>
            <a:spLocks noChangeArrowheads="1"/>
          </p:cNvSpPr>
          <p:nvPr/>
        </p:nvSpPr>
        <p:spPr bwMode="auto">
          <a:xfrm rot="18804507">
            <a:off x="5865079" y="2345866"/>
            <a:ext cx="1508855" cy="223355"/>
          </a:xfrm>
          <a:prstGeom prst="rightArrow">
            <a:avLst>
              <a:gd name="adj1" fmla="val 50000"/>
              <a:gd name="adj2" fmla="val 49991"/>
            </a:avLst>
          </a:prstGeom>
          <a:solidFill>
            <a:srgbClr val="55ACC0"/>
          </a:solidFill>
          <a:ln w="603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ko-KR"/>
          </a:p>
        </p:txBody>
      </p:sp>
      <p:sp>
        <p:nvSpPr>
          <p:cNvPr id="12302" name="Right Arrow 225"/>
          <p:cNvSpPr>
            <a:spLocks noChangeArrowheads="1"/>
          </p:cNvSpPr>
          <p:nvPr/>
        </p:nvSpPr>
        <p:spPr bwMode="auto">
          <a:xfrm rot="2485377">
            <a:off x="5760580" y="4677896"/>
            <a:ext cx="1606962" cy="212862"/>
          </a:xfrm>
          <a:prstGeom prst="rightArrow">
            <a:avLst>
              <a:gd name="adj1" fmla="val 50000"/>
              <a:gd name="adj2" fmla="val 49991"/>
            </a:avLst>
          </a:prstGeom>
          <a:solidFill>
            <a:srgbClr val="55ACC0"/>
          </a:solidFill>
          <a:ln w="603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ko-KR"/>
          </a:p>
        </p:txBody>
      </p:sp>
      <p:sp>
        <p:nvSpPr>
          <p:cNvPr id="12303" name="Right Arrow 226"/>
          <p:cNvSpPr>
            <a:spLocks noChangeArrowheads="1"/>
          </p:cNvSpPr>
          <p:nvPr/>
        </p:nvSpPr>
        <p:spPr bwMode="auto">
          <a:xfrm rot="2848593">
            <a:off x="8822503" y="2489795"/>
            <a:ext cx="1433512" cy="196850"/>
          </a:xfrm>
          <a:prstGeom prst="rightArrow">
            <a:avLst>
              <a:gd name="adj1" fmla="val 50000"/>
              <a:gd name="adj2" fmla="val 49830"/>
            </a:avLst>
          </a:prstGeom>
          <a:solidFill>
            <a:srgbClr val="55ACC0"/>
          </a:solidFill>
          <a:ln w="603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ko-KR"/>
          </a:p>
        </p:txBody>
      </p:sp>
      <p:sp>
        <p:nvSpPr>
          <p:cNvPr id="228" name="Rounded Rectangle 227"/>
          <p:cNvSpPr>
            <a:spLocks noChangeArrowheads="1"/>
          </p:cNvSpPr>
          <p:nvPr/>
        </p:nvSpPr>
        <p:spPr bwMode="auto">
          <a:xfrm>
            <a:off x="8953520" y="3219249"/>
            <a:ext cx="1643074" cy="71438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solidFill>
              <a:srgbClr val="BFBFBF"/>
            </a:solidFill>
            <a:round/>
            <a:headEnd/>
            <a:tailEnd/>
          </a:ln>
          <a:effectLst>
            <a:outerShdw blurRad="190500" algn="ctr" rotWithShape="0">
              <a:prstClr val="black">
                <a:alpha val="22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altLang="ko-KR"/>
          </a:p>
        </p:txBody>
      </p:sp>
      <p:sp>
        <p:nvSpPr>
          <p:cNvPr id="12305" name="Right Arrow 229"/>
          <p:cNvSpPr>
            <a:spLocks noChangeArrowheads="1"/>
          </p:cNvSpPr>
          <p:nvPr/>
        </p:nvSpPr>
        <p:spPr bwMode="auto">
          <a:xfrm rot="5400000">
            <a:off x="3190052" y="4313833"/>
            <a:ext cx="1600200" cy="211137"/>
          </a:xfrm>
          <a:prstGeom prst="rightArrow">
            <a:avLst>
              <a:gd name="adj1" fmla="val 50000"/>
              <a:gd name="adj2" fmla="val 50140"/>
            </a:avLst>
          </a:prstGeom>
          <a:solidFill>
            <a:srgbClr val="55ACC0"/>
          </a:solidFill>
          <a:ln w="603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ko-KR"/>
          </a:p>
        </p:txBody>
      </p:sp>
      <p:sp>
        <p:nvSpPr>
          <p:cNvPr id="12306" name="Right Arrow 230"/>
          <p:cNvSpPr>
            <a:spLocks noChangeArrowheads="1"/>
          </p:cNvSpPr>
          <p:nvPr/>
        </p:nvSpPr>
        <p:spPr bwMode="auto">
          <a:xfrm rot="8100000">
            <a:off x="3207676" y="5405052"/>
            <a:ext cx="790926" cy="163631"/>
          </a:xfrm>
          <a:prstGeom prst="rightArrow">
            <a:avLst>
              <a:gd name="adj1" fmla="val 50000"/>
              <a:gd name="adj2" fmla="val 49755"/>
            </a:avLst>
          </a:prstGeom>
          <a:solidFill>
            <a:srgbClr val="55ACC0"/>
          </a:solidFill>
          <a:ln w="603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ko-KR"/>
          </a:p>
        </p:txBody>
      </p:sp>
      <p:sp>
        <p:nvSpPr>
          <p:cNvPr id="12307" name="Right Arrow 231"/>
          <p:cNvSpPr>
            <a:spLocks noChangeArrowheads="1"/>
          </p:cNvSpPr>
          <p:nvPr/>
        </p:nvSpPr>
        <p:spPr bwMode="auto">
          <a:xfrm rot="2700000">
            <a:off x="3986140" y="5381274"/>
            <a:ext cx="793192" cy="190551"/>
          </a:xfrm>
          <a:prstGeom prst="rightArrow">
            <a:avLst>
              <a:gd name="adj1" fmla="val 50000"/>
              <a:gd name="adj2" fmla="val 49755"/>
            </a:avLst>
          </a:prstGeom>
          <a:solidFill>
            <a:srgbClr val="55ACC0"/>
          </a:solidFill>
          <a:ln w="603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ko-KR"/>
          </a:p>
        </p:txBody>
      </p:sp>
      <p:sp>
        <p:nvSpPr>
          <p:cNvPr id="12308" name="Rectangle 14"/>
          <p:cNvSpPr>
            <a:spLocks noChangeArrowheads="1"/>
          </p:cNvSpPr>
          <p:nvPr/>
        </p:nvSpPr>
        <p:spPr bwMode="auto">
          <a:xfrm>
            <a:off x="2312155" y="4195564"/>
            <a:ext cx="9541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0"/>
            <a:r>
              <a:rPr lang="ko-KR" altLang="en-US" sz="2000" dirty="0">
                <a:solidFill>
                  <a:srgbClr val="C00000"/>
                </a:solidFill>
                <a:latin typeface="Arial" pitchFamily="34" charset="0"/>
              </a:rPr>
              <a:t>위장관</a:t>
            </a:r>
            <a:endParaRPr lang="en-US" altLang="ko-KR" sz="2000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2310" name="Text Box 13"/>
          <p:cNvSpPr txBox="1">
            <a:spLocks noChangeArrowheads="1"/>
          </p:cNvSpPr>
          <p:nvPr/>
        </p:nvSpPr>
        <p:spPr bwMode="auto">
          <a:xfrm>
            <a:off x="2071659" y="1580939"/>
            <a:ext cx="14049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latinLnBrk="0" hangingPunct="0"/>
            <a:r>
              <a:rPr lang="ko-KR" altLang="en-US" sz="2400" dirty="0">
                <a:solidFill>
                  <a:srgbClr val="FFFFFF"/>
                </a:solidFill>
                <a:latin typeface="Arial" pitchFamily="34" charset="0"/>
              </a:rPr>
              <a:t>음식섭취</a:t>
            </a:r>
            <a:endParaRPr lang="en-US" altLang="ko-KR" sz="24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37" name="Text Box 15"/>
          <p:cNvSpPr txBox="1">
            <a:spLocks noChangeArrowheads="1"/>
          </p:cNvSpPr>
          <p:nvPr/>
        </p:nvSpPr>
        <p:spPr bwMode="auto">
          <a:xfrm>
            <a:off x="2990829" y="2538208"/>
            <a:ext cx="20272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0">
              <a:defRPr/>
            </a:pPr>
            <a:r>
              <a:rPr lang="ko-KR" altLang="en-US" spc="-150" dirty="0" err="1">
                <a:latin typeface="+mn-ea"/>
              </a:rPr>
              <a:t>활성형</a:t>
            </a:r>
            <a:r>
              <a:rPr lang="ko-KR" altLang="en-US" spc="-150" dirty="0">
                <a:latin typeface="+mn-ea"/>
              </a:rPr>
              <a:t> </a:t>
            </a:r>
            <a:r>
              <a:rPr lang="en-US" altLang="ko-KR" spc="-150" dirty="0">
                <a:latin typeface="+mn-ea"/>
              </a:rPr>
              <a:t>GLP-1</a:t>
            </a:r>
            <a:r>
              <a:rPr lang="ko-KR" altLang="en-US" spc="-150" dirty="0">
                <a:latin typeface="+mn-ea"/>
              </a:rPr>
              <a:t>과</a:t>
            </a:r>
            <a:endParaRPr lang="en-US" altLang="ko-KR" spc="-150" dirty="0">
              <a:latin typeface="+mn-ea"/>
            </a:endParaRPr>
          </a:p>
          <a:p>
            <a:pPr algn="ctr" latinLnBrk="0">
              <a:defRPr/>
            </a:pPr>
            <a:r>
              <a:rPr lang="en-US" altLang="ko-KR" spc="-150" dirty="0">
                <a:latin typeface="+mn-ea"/>
              </a:rPr>
              <a:t>GIP</a:t>
            </a:r>
            <a:r>
              <a:rPr lang="ko-KR" altLang="en-US" spc="-150" dirty="0">
                <a:latin typeface="+mn-ea"/>
              </a:rPr>
              <a:t> 유리</a:t>
            </a:r>
            <a:endParaRPr lang="en-US" altLang="ko-KR" spc="-150" baseline="30000" dirty="0">
              <a:latin typeface="+mn-ea"/>
            </a:endParaRPr>
          </a:p>
        </p:txBody>
      </p:sp>
      <p:sp>
        <p:nvSpPr>
          <p:cNvPr id="12313" name="Rectangle 14"/>
          <p:cNvSpPr>
            <a:spLocks noChangeArrowheads="1"/>
          </p:cNvSpPr>
          <p:nvPr/>
        </p:nvSpPr>
        <p:spPr bwMode="auto">
          <a:xfrm>
            <a:off x="4622313" y="4109843"/>
            <a:ext cx="12105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0"/>
            <a:r>
              <a:rPr lang="ko-KR" altLang="en-US" sz="2000" dirty="0">
                <a:solidFill>
                  <a:srgbClr val="C00000"/>
                </a:solidFill>
                <a:latin typeface="Arial" pitchFamily="34" charset="0"/>
              </a:rPr>
              <a:t>베타세포</a:t>
            </a:r>
            <a:endParaRPr lang="en-US" altLang="ko-KR" sz="2000" dirty="0">
              <a:solidFill>
                <a:srgbClr val="C00000"/>
              </a:solidFill>
              <a:latin typeface="Arial" pitchFamily="34" charset="0"/>
            </a:endParaRPr>
          </a:p>
          <a:p>
            <a:pPr algn="ctr" latinLnBrk="0"/>
            <a:r>
              <a:rPr lang="ko-KR" altLang="en-US" sz="2000" dirty="0">
                <a:solidFill>
                  <a:srgbClr val="C00000"/>
                </a:solidFill>
                <a:latin typeface="Arial" pitchFamily="34" charset="0"/>
              </a:rPr>
              <a:t>알파세포</a:t>
            </a:r>
            <a:endParaRPr lang="en-US" altLang="ko-KR" sz="2000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2314" name="Text Box 7"/>
          <p:cNvSpPr txBox="1">
            <a:spLocks noChangeArrowheads="1"/>
          </p:cNvSpPr>
          <p:nvPr/>
        </p:nvSpPr>
        <p:spPr bwMode="auto">
          <a:xfrm>
            <a:off x="4238612" y="5854504"/>
            <a:ext cx="25717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0"/>
            <a:r>
              <a:rPr lang="ko-KR" altLang="en-US" dirty="0" err="1">
                <a:latin typeface="+mn-ea"/>
              </a:rPr>
              <a:t>위장관펩티드</a:t>
            </a:r>
            <a:r>
              <a:rPr lang="en-US" altLang="ko-KR" dirty="0">
                <a:latin typeface="+mn-ea"/>
              </a:rPr>
              <a:t>(GIP)</a:t>
            </a:r>
          </a:p>
          <a:p>
            <a:pPr algn="ctr" latinLnBrk="0"/>
            <a:r>
              <a:rPr lang="ko-KR" altLang="en-US" dirty="0">
                <a:latin typeface="+mn-ea"/>
              </a:rPr>
              <a:t>불활성</a:t>
            </a:r>
            <a:endParaRPr lang="en-US" altLang="ko-KR" dirty="0">
              <a:latin typeface="+mn-ea"/>
            </a:endParaRPr>
          </a:p>
        </p:txBody>
      </p:sp>
      <p:sp>
        <p:nvSpPr>
          <p:cNvPr id="12315" name="Text Box 8"/>
          <p:cNvSpPr txBox="1">
            <a:spLocks noChangeArrowheads="1"/>
          </p:cNvSpPr>
          <p:nvPr/>
        </p:nvSpPr>
        <p:spPr bwMode="auto">
          <a:xfrm>
            <a:off x="1452530" y="5854504"/>
            <a:ext cx="29289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0"/>
            <a:r>
              <a:rPr lang="ko-KR" altLang="en-US" dirty="0" err="1">
                <a:latin typeface="+mn-ea"/>
              </a:rPr>
              <a:t>글루카곤유사펩티드</a:t>
            </a:r>
            <a:r>
              <a:rPr lang="en-US" altLang="ko-KR" dirty="0">
                <a:latin typeface="+mn-ea"/>
              </a:rPr>
              <a:t>-1</a:t>
            </a:r>
          </a:p>
          <a:p>
            <a:pPr algn="ctr" latinLnBrk="0"/>
            <a:r>
              <a:rPr lang="en-US" altLang="ko-KR" dirty="0">
                <a:latin typeface="+mn-ea"/>
              </a:rPr>
              <a:t> (GLP-1)</a:t>
            </a:r>
            <a:r>
              <a:rPr lang="ko-KR" altLang="en-US" dirty="0">
                <a:latin typeface="+mn-ea"/>
              </a:rPr>
              <a:t>불활성</a:t>
            </a:r>
            <a:endParaRPr lang="en-US" altLang="ko-KR" dirty="0">
              <a:latin typeface="+mn-ea"/>
            </a:endParaRPr>
          </a:p>
        </p:txBody>
      </p:sp>
      <p:sp>
        <p:nvSpPr>
          <p:cNvPr id="241" name="Text Box 17"/>
          <p:cNvSpPr txBox="1">
            <a:spLocks noChangeArrowheads="1"/>
          </p:cNvSpPr>
          <p:nvPr/>
        </p:nvSpPr>
        <p:spPr bwMode="auto">
          <a:xfrm rot="18825621">
            <a:off x="5163320" y="1810032"/>
            <a:ext cx="23222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81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latinLnBrk="0"/>
            <a:r>
              <a:rPr lang="ko-KR" altLang="en-US" sz="1600" dirty="0"/>
              <a:t>포도당의존</a:t>
            </a:r>
            <a:endParaRPr lang="en-US" altLang="ko-KR" sz="1600" dirty="0">
              <a:ea typeface="Arial Unicode MS" pitchFamily="50" charset="-127"/>
              <a:cs typeface="Arial Unicode MS" pitchFamily="50" charset="-127"/>
            </a:endParaRPr>
          </a:p>
          <a:p>
            <a:pPr algn="ctr" latinLnBrk="0"/>
            <a:r>
              <a:rPr lang="ko-KR" altLang="en-US" sz="1600" dirty="0"/>
              <a:t>인슐린 분비증가</a:t>
            </a:r>
            <a:endParaRPr lang="el-GR" sz="1600" dirty="0">
              <a:latin typeface="굴림" pitchFamily="50" charset="-127"/>
            </a:endParaRPr>
          </a:p>
        </p:txBody>
      </p:sp>
      <p:sp>
        <p:nvSpPr>
          <p:cNvPr id="242" name="Text Box 17"/>
          <p:cNvSpPr txBox="1">
            <a:spLocks noChangeArrowheads="1"/>
          </p:cNvSpPr>
          <p:nvPr/>
        </p:nvSpPr>
        <p:spPr bwMode="auto">
          <a:xfrm rot="2478786">
            <a:off x="5738278" y="4103821"/>
            <a:ext cx="21463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latinLnBrk="0"/>
            <a:r>
              <a:rPr lang="ko-KR" altLang="en-US" sz="1600" dirty="0">
                <a:solidFill>
                  <a:srgbClr val="000000"/>
                </a:solidFill>
              </a:rPr>
              <a:t>포도당의존</a:t>
            </a:r>
            <a:endParaRPr lang="en-US" altLang="ko-KR" sz="1600" dirty="0">
              <a:solidFill>
                <a:srgbClr val="000000"/>
              </a:solidFill>
            </a:endParaRPr>
          </a:p>
          <a:p>
            <a:pPr algn="ctr" latinLnBrk="0"/>
            <a:r>
              <a:rPr lang="ko-KR" altLang="en-US" sz="1600" dirty="0" err="1">
                <a:solidFill>
                  <a:srgbClr val="000000"/>
                </a:solidFill>
              </a:rPr>
              <a:t>글루카곤</a:t>
            </a:r>
            <a:r>
              <a:rPr lang="ko-KR" altLang="en-US" sz="1600" dirty="0">
                <a:solidFill>
                  <a:srgbClr val="000000"/>
                </a:solidFill>
              </a:rPr>
              <a:t> 분비감소</a:t>
            </a:r>
            <a:endParaRPr lang="el-GR" sz="1600" dirty="0">
              <a:solidFill>
                <a:srgbClr val="000000"/>
              </a:solidFill>
              <a:latin typeface="굴림" pitchFamily="50" charset="-127"/>
            </a:endParaRPr>
          </a:p>
        </p:txBody>
      </p:sp>
      <p:sp>
        <p:nvSpPr>
          <p:cNvPr id="12318" name="Rectangle 14"/>
          <p:cNvSpPr>
            <a:spLocks noChangeArrowheads="1"/>
          </p:cNvSpPr>
          <p:nvPr/>
        </p:nvSpPr>
        <p:spPr bwMode="auto">
          <a:xfrm>
            <a:off x="7156214" y="2752521"/>
            <a:ext cx="19800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0"/>
            <a:r>
              <a:rPr lang="ko-KR" altLang="en-US" sz="2000" dirty="0" err="1">
                <a:solidFill>
                  <a:srgbClr val="C00000"/>
                </a:solidFill>
                <a:latin typeface="Arial" pitchFamily="34" charset="0"/>
              </a:rPr>
              <a:t>말초당이용증가</a:t>
            </a:r>
            <a:endParaRPr lang="en-US" altLang="ko-KR" sz="2000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2320" name="Rectangle 14"/>
          <p:cNvSpPr>
            <a:spLocks noChangeArrowheads="1"/>
          </p:cNvSpPr>
          <p:nvPr/>
        </p:nvSpPr>
        <p:spPr bwMode="auto">
          <a:xfrm>
            <a:off x="9109106" y="3333220"/>
            <a:ext cx="1416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0"/>
            <a:r>
              <a:rPr lang="ko-KR" altLang="en-US" sz="2400" dirty="0">
                <a:solidFill>
                  <a:schemeClr val="bg1"/>
                </a:solidFill>
                <a:latin typeface="Arial" pitchFamily="34" charset="0"/>
              </a:rPr>
              <a:t>혈당감소</a:t>
            </a:r>
            <a:endParaRPr lang="en-US" altLang="ko-KR" sz="2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2321" name="Rectangle 14"/>
          <p:cNvSpPr>
            <a:spLocks noChangeArrowheads="1"/>
          </p:cNvSpPr>
          <p:nvPr/>
        </p:nvSpPr>
        <p:spPr bwMode="auto">
          <a:xfrm>
            <a:off x="3617883" y="3895530"/>
            <a:ext cx="7493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0"/>
            <a:r>
              <a:rPr lang="en-US" altLang="ko-KR" sz="6600" dirty="0">
                <a:solidFill>
                  <a:srgbClr val="C00000"/>
                </a:solidFill>
                <a:latin typeface="Arial" pitchFamily="34" charset="0"/>
              </a:rPr>
              <a:t>X</a:t>
            </a:r>
          </a:p>
        </p:txBody>
      </p:sp>
      <p:sp>
        <p:nvSpPr>
          <p:cNvPr id="247" name="Rectangle 246"/>
          <p:cNvSpPr>
            <a:spLocks noChangeArrowheads="1"/>
          </p:cNvSpPr>
          <p:nvPr/>
        </p:nvSpPr>
        <p:spPr bwMode="auto">
          <a:xfrm>
            <a:off x="4290984" y="4897239"/>
            <a:ext cx="1733579" cy="355612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altLang="ko-KR"/>
          </a:p>
        </p:txBody>
      </p:sp>
      <p:sp>
        <p:nvSpPr>
          <p:cNvPr id="12323" name="Text Box 15"/>
          <p:cNvSpPr txBox="1">
            <a:spLocks noChangeArrowheads="1"/>
          </p:cNvSpPr>
          <p:nvPr/>
        </p:nvSpPr>
        <p:spPr bwMode="auto">
          <a:xfrm>
            <a:off x="4381488" y="4886126"/>
            <a:ext cx="15716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0"/>
            <a:r>
              <a:rPr lang="en-US" altLang="ko-KR" sz="2000" dirty="0">
                <a:latin typeface="Arial" pitchFamily="34" charset="0"/>
              </a:rPr>
              <a:t>DPP-4</a:t>
            </a:r>
            <a:r>
              <a:rPr lang="ko-KR" altLang="en-US" sz="2000" dirty="0">
                <a:latin typeface="Arial" pitchFamily="34" charset="0"/>
              </a:rPr>
              <a:t>효소</a:t>
            </a:r>
            <a:endParaRPr lang="en-US" altLang="ko-KR" sz="2000" baseline="30000" dirty="0">
              <a:latin typeface="Arial" pitchFamily="34" charset="0"/>
            </a:endParaRPr>
          </a:p>
        </p:txBody>
      </p:sp>
      <p:sp>
        <p:nvSpPr>
          <p:cNvPr id="249" name="Rectangle 248"/>
          <p:cNvSpPr>
            <a:spLocks noChangeArrowheads="1"/>
          </p:cNvSpPr>
          <p:nvPr/>
        </p:nvSpPr>
        <p:spPr bwMode="auto">
          <a:xfrm>
            <a:off x="2157394" y="4681347"/>
            <a:ext cx="1295400" cy="785818"/>
          </a:xfrm>
          <a:prstGeom prst="rect">
            <a:avLst/>
          </a:prstGeom>
          <a:solidFill>
            <a:srgbClr val="C00000"/>
          </a:solidFill>
          <a:ln w="9525">
            <a:solidFill>
              <a:srgbClr val="AD444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altLang="ko-KR"/>
          </a:p>
        </p:txBody>
      </p:sp>
      <p:sp>
        <p:nvSpPr>
          <p:cNvPr id="12325" name="Text Box 15"/>
          <p:cNvSpPr txBox="1">
            <a:spLocks noChangeArrowheads="1"/>
          </p:cNvSpPr>
          <p:nvPr/>
        </p:nvSpPr>
        <p:spPr bwMode="auto">
          <a:xfrm>
            <a:off x="1952596" y="4714884"/>
            <a:ext cx="17145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0"/>
            <a:r>
              <a:rPr lang="en-US" altLang="ko-KR" sz="2000" dirty="0">
                <a:solidFill>
                  <a:schemeClr val="bg1"/>
                </a:solidFill>
                <a:latin typeface="Arial" pitchFamily="34" charset="0"/>
              </a:rPr>
              <a:t>DPP-4 </a:t>
            </a:r>
            <a:r>
              <a:rPr lang="ko-KR" altLang="en-US" sz="2000" dirty="0" err="1">
                <a:solidFill>
                  <a:schemeClr val="bg1"/>
                </a:solidFill>
                <a:latin typeface="Arial" pitchFamily="34" charset="0"/>
              </a:rPr>
              <a:t>억제제</a:t>
            </a:r>
            <a:endParaRPr lang="en-US" altLang="ko-KR" sz="2000" baseline="300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2326" name="Right Arrow 250"/>
          <p:cNvSpPr>
            <a:spLocks noChangeArrowheads="1"/>
          </p:cNvSpPr>
          <p:nvPr/>
        </p:nvSpPr>
        <p:spPr bwMode="auto">
          <a:xfrm>
            <a:off x="3333720" y="4982965"/>
            <a:ext cx="533400" cy="160337"/>
          </a:xfrm>
          <a:prstGeom prst="rightArrow">
            <a:avLst>
              <a:gd name="adj1" fmla="val 50000"/>
              <a:gd name="adj2" fmla="val 50163"/>
            </a:avLst>
          </a:prstGeom>
          <a:solidFill>
            <a:srgbClr val="C00000"/>
          </a:solidFill>
          <a:ln w="603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ko-KR"/>
          </a:p>
        </p:txBody>
      </p:sp>
      <p:sp>
        <p:nvSpPr>
          <p:cNvPr id="12327" name="Right Arrow 226"/>
          <p:cNvSpPr>
            <a:spLocks noChangeArrowheads="1"/>
          </p:cNvSpPr>
          <p:nvPr/>
        </p:nvSpPr>
        <p:spPr bwMode="auto">
          <a:xfrm rot="-2700000">
            <a:off x="8874097" y="4444801"/>
            <a:ext cx="1433512" cy="196850"/>
          </a:xfrm>
          <a:prstGeom prst="rightArrow">
            <a:avLst>
              <a:gd name="adj1" fmla="val 50000"/>
              <a:gd name="adj2" fmla="val 49830"/>
            </a:avLst>
          </a:prstGeom>
          <a:solidFill>
            <a:srgbClr val="55ACC0"/>
          </a:solidFill>
          <a:ln w="603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ko-KR"/>
          </a:p>
        </p:txBody>
      </p:sp>
      <p:pic>
        <p:nvPicPr>
          <p:cNvPr id="131" name="Picture 17"/>
          <p:cNvPicPr>
            <a:picLocks noChangeAspect="1" noChangeArrowheads="1"/>
          </p:cNvPicPr>
          <p:nvPr/>
        </p:nvPicPr>
        <p:blipFill>
          <a:blip r:embed="rId5" cstate="print"/>
          <a:srcRect l="18213" t="9673" r="42841" b="68300"/>
          <a:stretch>
            <a:fillRect/>
          </a:stretch>
        </p:blipFill>
        <p:spPr bwMode="auto">
          <a:xfrm>
            <a:off x="7667603" y="4709865"/>
            <a:ext cx="1258888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19" name="Rectangle 14"/>
          <p:cNvSpPr>
            <a:spLocks noChangeArrowheads="1"/>
          </p:cNvSpPr>
          <p:nvPr/>
        </p:nvSpPr>
        <p:spPr bwMode="auto">
          <a:xfrm>
            <a:off x="7536525" y="5709997"/>
            <a:ext cx="1467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0"/>
            <a:r>
              <a:rPr lang="ko-KR" altLang="en-US" sz="2000" dirty="0" err="1">
                <a:solidFill>
                  <a:srgbClr val="C00000"/>
                </a:solidFill>
                <a:latin typeface="Arial" pitchFamily="34" charset="0"/>
              </a:rPr>
              <a:t>당신생감소</a:t>
            </a:r>
            <a:endParaRPr lang="en-US" altLang="ko-KR" sz="2000" dirty="0">
              <a:solidFill>
                <a:srgbClr val="C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60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135560" y="404664"/>
            <a:ext cx="8172000" cy="129600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US" altLang="ko-KR" sz="3200"/>
              <a:t>Dose-Response Relationships for the Effects of GLP-1 (Glucagon-like peptide)</a:t>
            </a:r>
            <a:br>
              <a:rPr lang="en-US" altLang="ko-KR" sz="3200"/>
            </a:br>
            <a:endParaRPr lang="en-GB" altLang="ko-KR" sz="3200"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0" y="6539469"/>
            <a:ext cx="48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defRPr/>
            </a:pPr>
            <a:r>
              <a:rPr lang="en-US" altLang="ko-KR" sz="1400">
                <a:solidFill>
                  <a:prstClr val="white"/>
                </a:solidFill>
                <a:latin typeface="Calibri"/>
                <a:ea typeface="맑은 고딕" panose="020B0503020000020004" pitchFamily="50" charset="-127"/>
              </a:rPr>
              <a:t>2021 </a:t>
            </a:r>
            <a:r>
              <a:rPr lang="ko-KR" altLang="en-US" sz="1400">
                <a:solidFill>
                  <a:prstClr val="white"/>
                </a:solidFill>
                <a:latin typeface="Calibri"/>
                <a:ea typeface="맑은 고딕" panose="020B0503020000020004" pitchFamily="50" charset="-127"/>
              </a:rPr>
              <a:t>당뇨병학회 진료지침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04BF41-B6FE-43CF-81F8-B0FFB89FBB95}"/>
              </a:ext>
            </a:extLst>
          </p:cNvPr>
          <p:cNvSpPr txBox="1"/>
          <p:nvPr/>
        </p:nvSpPr>
        <p:spPr>
          <a:xfrm>
            <a:off x="1676400" y="6525345"/>
            <a:ext cx="48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altLang="ko-KR" sz="1400">
                <a:latin typeface="Calibri"/>
                <a:ea typeface="맑은 고딕" panose="020B0503020000020004" pitchFamily="50" charset="-127"/>
              </a:rPr>
              <a:t>Trends Mol Med 2008;14:161-68.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6179BE7-4575-43AB-AFB5-E1229DE61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836" y="1446969"/>
            <a:ext cx="7524328" cy="509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58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1733">
        <p:fade/>
      </p:transition>
    </mc:Choice>
    <mc:Fallback>
      <p:transition spd="med" advTm="51733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51448A1E-F36B-4ED6-A3DB-F6A65B605D0D}"/>
              </a:ext>
            </a:extLst>
          </p:cNvPr>
          <p:cNvSpPr txBox="1">
            <a:spLocks/>
          </p:cNvSpPr>
          <p:nvPr/>
        </p:nvSpPr>
        <p:spPr bwMode="auto">
          <a:xfrm>
            <a:off x="1847530" y="1131363"/>
            <a:ext cx="8631707" cy="39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1965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Verdan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Verdan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Verdan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Verdana" pitchFamily="34" charset="0"/>
              </a:defRPr>
            </a:lvl5pPr>
            <a:lvl6pPr marL="60957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Verdana" pitchFamily="34" charset="0"/>
              </a:defRPr>
            </a:lvl6pPr>
            <a:lvl7pPr marL="121914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Verdana" pitchFamily="34" charset="0"/>
              </a:defRPr>
            </a:lvl7pPr>
            <a:lvl8pPr marL="1828709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Verdana" pitchFamily="34" charset="0"/>
              </a:defRPr>
            </a:lvl8pPr>
            <a:lvl9pPr marL="2438278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Verdana" pitchFamily="34" charset="0"/>
              </a:defRPr>
            </a:lvl9pPr>
          </a:lstStyle>
          <a:p>
            <a:pPr lvl="0">
              <a:defRPr/>
            </a:pPr>
            <a:r>
              <a:rPr lang="en-US" altLang="ko-KR" sz="2325">
                <a:solidFill>
                  <a:schemeClr val="bg1"/>
                </a:solidFill>
              </a:rPr>
              <a:t>Dose-Response Relationships for the Effects of GLP-1</a:t>
            </a:r>
            <a:endParaRPr lang="en-GB" sz="2325">
              <a:solidFill>
                <a:schemeClr val="bg1"/>
              </a:solidFill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</p:txBody>
      </p:sp>
      <p:sp>
        <p:nvSpPr>
          <p:cNvPr id="8" name="Title 8">
            <a:extLst>
              <a:ext uri="{FF2B5EF4-FFF2-40B4-BE49-F238E27FC236}">
                <a16:creationId xmlns:a16="http://schemas.microsoft.com/office/drawing/2014/main" id="{483CAC81-05FD-4286-9814-529FFD4DF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560" y="404664"/>
            <a:ext cx="8172000" cy="792088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US" altLang="ko-KR" sz="320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Dulaglutide (</a:t>
            </a:r>
            <a:r>
              <a:rPr lang="ko-KR" altLang="en-US" sz="320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상품명</a:t>
            </a:r>
            <a:r>
              <a:rPr lang="en-US" altLang="ko-KR" sz="320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: Trulicity)</a:t>
            </a:r>
            <a:endParaRPr lang="en-GB" altLang="ko-KR" sz="3200"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5DB13375-5529-4663-886E-34466DBE1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201" y="1133053"/>
            <a:ext cx="2295525" cy="5105400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B878CE61-13E9-484D-95E4-8A0289044DE8}"/>
              </a:ext>
            </a:extLst>
          </p:cNvPr>
          <p:cNvSpPr/>
          <p:nvPr/>
        </p:nvSpPr>
        <p:spPr>
          <a:xfrm>
            <a:off x="2122376" y="1565093"/>
            <a:ext cx="5917841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>
                <a:latin typeface="Arial" panose="020B0604020202020204" pitchFamily="34" charset="0"/>
              </a:rPr>
              <a:t>일주일에 한번 주사</a:t>
            </a:r>
            <a:endParaRPr lang="en-US" altLang="ko-KR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latin typeface="Arial" panose="020B0604020202020204" pitchFamily="34" charset="0"/>
              </a:rPr>
              <a:t>2</a:t>
            </a:r>
            <a:r>
              <a:rPr lang="ko-KR" altLang="en-US" dirty="0">
                <a:latin typeface="Arial" panose="020B0604020202020204" pitchFamily="34" charset="0"/>
              </a:rPr>
              <a:t>가지 제형</a:t>
            </a:r>
            <a:r>
              <a:rPr lang="en-US" altLang="ko-KR" dirty="0">
                <a:latin typeface="Arial" panose="020B0604020202020204" pitchFamily="34" charset="0"/>
              </a:rPr>
              <a:t>: 0.75mg, 1.5mg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>
                <a:latin typeface="Arial" panose="020B0604020202020204" pitchFamily="34" charset="0"/>
              </a:rPr>
              <a:t>인슐린 분비능이 어느정도 있는 환자에게서 사용</a:t>
            </a:r>
            <a:endParaRPr lang="en-US" altLang="ko-KR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latin typeface="Arial" panose="020B0604020202020204" pitchFamily="34" charset="0"/>
              </a:rPr>
              <a:t>DPP-IV</a:t>
            </a:r>
            <a:r>
              <a:rPr lang="ko-KR" altLang="en-US" dirty="0">
                <a:latin typeface="Arial" panose="020B0604020202020204" pitchFamily="34" charset="0"/>
              </a:rPr>
              <a:t> 대비 </a:t>
            </a:r>
            <a:r>
              <a:rPr lang="en-US" altLang="ko-KR" dirty="0">
                <a:latin typeface="Arial" panose="020B0604020202020204" pitchFamily="34" charset="0"/>
              </a:rPr>
              <a:t>0.4-0.6% </a:t>
            </a:r>
            <a:r>
              <a:rPr lang="ko-KR" altLang="en-US" dirty="0">
                <a:latin typeface="Arial" panose="020B0604020202020204" pitchFamily="34" charset="0"/>
              </a:rPr>
              <a:t>추가적인 당화혈색소 감소 효과</a:t>
            </a:r>
            <a:endParaRPr lang="en-US" altLang="ko-KR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Arial" panose="020B0604020202020204" pitchFamily="34" charset="0"/>
              </a:rPr>
              <a:t>보험기준상 </a:t>
            </a:r>
            <a:r>
              <a:rPr lang="en-US" altLang="ko-KR" sz="1600" dirty="0">
                <a:latin typeface="Arial" panose="020B0604020202020204" pitchFamily="34" charset="0"/>
              </a:rPr>
              <a:t>Metformin + (Sulfonylurea) </a:t>
            </a:r>
            <a:r>
              <a:rPr lang="ko-KR" altLang="en-US" sz="1600" dirty="0">
                <a:latin typeface="Arial" panose="020B0604020202020204" pitchFamily="34" charset="0"/>
              </a:rPr>
              <a:t>와 함께 사용</a:t>
            </a:r>
            <a:endParaRPr lang="en-US" altLang="ko-KR" sz="16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651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818">
        <p:fade/>
      </p:transition>
    </mc:Choice>
    <mc:Fallback>
      <p:transition spd="med" advTm="60818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C602E-2264-2C8B-4A63-58E7742C7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6CEA7DCF-D5D3-F34E-5605-9EBA72D5D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24" y="204445"/>
            <a:ext cx="10972800" cy="1143000"/>
          </a:xfrm>
        </p:spPr>
        <p:txBody>
          <a:bodyPr anchor="ctr"/>
          <a:lstStyle/>
          <a:p>
            <a:pPr algn="l"/>
            <a:r>
              <a:rPr lang="ko-KR" altLang="en-US" sz="2800" b="1" spc="-300" dirty="0" err="1"/>
              <a:t>오젬픽</a:t>
            </a:r>
            <a:r>
              <a:rPr lang="en-US" altLang="ko-KR" sz="2800" b="1" spc="-300" baseline="30000" dirty="0"/>
              <a:t>®</a:t>
            </a:r>
            <a:r>
              <a:rPr lang="ko-KR" altLang="en-US" sz="2800" b="1" spc="-300" dirty="0" err="1"/>
              <a:t>프리필드펜</a:t>
            </a:r>
            <a:r>
              <a:rPr lang="ko-KR" altLang="en-US" sz="2800" b="1" spc="-300" dirty="0"/>
              <a:t> </a:t>
            </a:r>
            <a:r>
              <a:rPr lang="ko-KR" altLang="en-US" sz="2800" b="1" spc="-300" dirty="0">
                <a:ea typeface="+mn-ea"/>
              </a:rPr>
              <a:t>용법용량</a:t>
            </a:r>
            <a:endParaRPr lang="en-US" altLang="ko-Kore-KR" sz="2800" b="0" spc="-300" dirty="0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D088D310-0B75-3F91-AB04-4AF7275DA7C2}"/>
              </a:ext>
            </a:extLst>
          </p:cNvPr>
          <p:cNvGrpSpPr/>
          <p:nvPr/>
        </p:nvGrpSpPr>
        <p:grpSpPr>
          <a:xfrm>
            <a:off x="444806" y="6416887"/>
            <a:ext cx="11337198" cy="351040"/>
            <a:chOff x="444806" y="6375697"/>
            <a:chExt cx="11337198" cy="351040"/>
          </a:xfrm>
        </p:grpSpPr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61EF6E1D-0667-DB85-2244-046579EBDCC9}"/>
                </a:ext>
              </a:extLst>
            </p:cNvPr>
            <p:cNvGrpSpPr/>
            <p:nvPr/>
          </p:nvGrpSpPr>
          <p:grpSpPr>
            <a:xfrm>
              <a:off x="446227" y="6542071"/>
              <a:ext cx="11335777" cy="184666"/>
              <a:chOff x="446227" y="6640695"/>
              <a:chExt cx="11335777" cy="184666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18246C9-3CD5-8798-1BD5-22C079DE732D}"/>
                  </a:ext>
                </a:extLst>
              </p:cNvPr>
              <p:cNvSpPr txBox="1"/>
              <p:nvPr/>
            </p:nvSpPr>
            <p:spPr>
              <a:xfrm>
                <a:off x="446227" y="6640695"/>
                <a:ext cx="11335777" cy="184666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pPr>
                  <a:spcBef>
                    <a:spcPts val="500"/>
                  </a:spcBef>
                </a:pPr>
                <a:r>
                  <a:rPr lang="en-US" altLang="ko-KR" sz="600" b="1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Ref. </a:t>
                </a:r>
                <a:r>
                  <a:rPr lang="en-US" altLang="ko-KR" sz="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</a:t>
                </a:r>
                <a:r>
                  <a:rPr lang="en-GB" altLang="ko-Kore-KR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ko-KR" altLang="en-US" sz="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오젬픽</a:t>
                </a:r>
                <a:r>
                  <a:rPr kumimoji="0" lang="en-US" altLang="ko-KR" sz="600" b="0" i="0" u="none" strike="noStrike" kern="1200" cap="none" spc="0" normalizeH="0" baseline="300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®</a:t>
                </a:r>
                <a:r>
                  <a:rPr kumimoji="0" lang="ko-KR" altLang="en-US" sz="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프리필드펜</a:t>
                </a:r>
                <a:r>
                  <a:rPr kumimoji="0" lang="ko-KR" alt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 </a:t>
                </a:r>
                <a:r>
                  <a:rPr kumimoji="0" lang="en-US" altLang="ko-KR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0.25, 0.5, 1.0mg (</a:t>
                </a:r>
                <a:r>
                  <a:rPr kumimoji="0" lang="ko-KR" altLang="en-US" sz="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세마글루티드</a:t>
                </a:r>
                <a:r>
                  <a:rPr kumimoji="0" lang="en-US" altLang="ko-KR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). </a:t>
                </a:r>
                <a:r>
                  <a:rPr kumimoji="0" lang="ko-KR" alt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국내제품설명서</a:t>
                </a:r>
                <a:r>
                  <a:rPr kumimoji="0" lang="en-US" altLang="ko-KR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. Available via: https://nedrug.mfds.go.kr/pbp/CCBBB01/getItemDetailCache?cacheSeq=202201737aupdateTs2025- 06-30%2015:39:15.0b. Accessed on 5 Dec 2025.</a:t>
                </a:r>
                <a:endParaRPr lang="ko-KR" altLang="en-US" sz="600" spc="-12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4" name="직선 연결선[R] 13">
                <a:extLst>
                  <a:ext uri="{FF2B5EF4-FFF2-40B4-BE49-F238E27FC236}">
                    <a16:creationId xmlns:a16="http://schemas.microsoft.com/office/drawing/2014/main" id="{33F5523D-18D6-19CC-21AE-68FDE5B50EE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9750" y="6674376"/>
                <a:ext cx="131174" cy="0"/>
              </a:xfrm>
              <a:prstGeom prst="line">
                <a:avLst/>
              </a:prstGeom>
              <a:ln w="952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78E2C74-F41B-5EC4-2CC2-A388761608CC}"/>
                </a:ext>
              </a:extLst>
            </p:cNvPr>
            <p:cNvSpPr txBox="1"/>
            <p:nvPr/>
          </p:nvSpPr>
          <p:spPr>
            <a:xfrm>
              <a:off x="444806" y="6375697"/>
              <a:ext cx="10340457" cy="20005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altLang="ko-KR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OW, </a:t>
              </a:r>
              <a:r>
                <a:rPr kumimoji="0" lang="da-DK" altLang="ko-KR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once-weekly.</a:t>
              </a:r>
              <a:endParaRPr kumimoji="0" lang="ko-KR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50EEA7BD-7A01-7E93-5874-267E66AB4107}"/>
              </a:ext>
            </a:extLst>
          </p:cNvPr>
          <p:cNvGrpSpPr/>
          <p:nvPr/>
        </p:nvGrpSpPr>
        <p:grpSpPr>
          <a:xfrm>
            <a:off x="555995" y="1444356"/>
            <a:ext cx="10498448" cy="559961"/>
            <a:chOff x="555995" y="1447197"/>
            <a:chExt cx="10498448" cy="55996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5B98A8A-E946-B039-07CA-2D65933515B6}"/>
                </a:ext>
              </a:extLst>
            </p:cNvPr>
            <p:cNvSpPr txBox="1"/>
            <p:nvPr/>
          </p:nvSpPr>
          <p:spPr>
            <a:xfrm>
              <a:off x="744294" y="1447197"/>
              <a:ext cx="10310149" cy="5599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500" b="0" i="0" u="none" strike="noStrike" kern="1200" cap="none" spc="-150" normalizeH="0" baseline="0" noProof="0" dirty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오젬픽</a:t>
              </a:r>
              <a:r>
                <a:rPr kumimoji="0" lang="en-US" altLang="ko-KR" sz="1500" b="0" i="0" u="none" strike="noStrike" kern="1200" cap="none" spc="-150" normalizeH="0" baseline="3000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®</a:t>
              </a:r>
              <a:r>
                <a:rPr kumimoji="0" lang="ko-KR" altLang="en-US" sz="1500" b="0" i="0" u="none" strike="noStrike" kern="1200" cap="none" spc="-15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의 시작 용량은 </a:t>
              </a:r>
              <a:r>
                <a:rPr kumimoji="0" lang="ko-KR" altLang="en-US" sz="1500" b="1" i="0" u="none" strike="noStrike" kern="1200" cap="none" spc="-15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주 </a:t>
              </a:r>
              <a:r>
                <a:rPr kumimoji="0" lang="en-US" altLang="ko-KR" sz="1500" b="1" i="0" u="none" strike="noStrike" kern="1200" cap="none" spc="-15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1</a:t>
              </a:r>
              <a:r>
                <a:rPr kumimoji="0" lang="ko-KR" altLang="en-US" sz="1500" b="1" i="0" u="none" strike="noStrike" kern="1200" cap="none" spc="-15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회 </a:t>
              </a:r>
              <a:r>
                <a:rPr kumimoji="0" lang="en-US" altLang="ko-KR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0.25</a:t>
              </a:r>
              <a:r>
                <a:rPr kumimoji="0" lang="en-US" altLang="ko-KR" sz="1500" b="1" i="0" u="none" strike="noStrike" kern="1200" cap="none" spc="-15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 </a:t>
              </a:r>
              <a:r>
                <a:rPr kumimoji="0" lang="en-US" altLang="ko-KR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mg</a:t>
              </a:r>
              <a:r>
                <a:rPr kumimoji="0" lang="ko-KR" altLang="en-US" sz="1500" b="0" i="0" u="none" strike="noStrike" kern="1200" cap="none" spc="-15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입니다</a:t>
              </a:r>
              <a:r>
                <a:rPr kumimoji="0" lang="en-US" altLang="ko-KR" sz="1500" b="0" i="0" u="none" strike="noStrike" kern="1200" cap="none" spc="-15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. 4</a:t>
              </a:r>
              <a:r>
                <a:rPr kumimoji="0" lang="ko-KR" altLang="en-US" sz="1500" b="0" i="0" u="none" strike="noStrike" kern="1200" cap="none" spc="-15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주 후</a:t>
              </a:r>
              <a:r>
                <a:rPr kumimoji="0" lang="en-US" altLang="ko-KR" sz="1500" b="0" i="0" u="none" strike="noStrike" kern="1200" cap="none" spc="-15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 </a:t>
              </a:r>
              <a:r>
                <a:rPr kumimoji="0" lang="ko-KR" altLang="en-US" sz="1500" b="1" i="0" u="none" strike="noStrike" kern="1200" cap="none" spc="-15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주 </a:t>
              </a:r>
              <a:r>
                <a:rPr kumimoji="0" lang="en-US" altLang="ko-KR" sz="1500" b="1" i="0" u="none" strike="noStrike" kern="1200" cap="none" spc="-15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1</a:t>
              </a:r>
              <a:r>
                <a:rPr kumimoji="0" lang="ko-KR" altLang="en-US" sz="1500" b="1" i="0" u="none" strike="noStrike" kern="1200" cap="none" spc="-15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회 </a:t>
              </a:r>
              <a:r>
                <a:rPr kumimoji="0" lang="en-US" altLang="ko-KR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0.5</a:t>
              </a:r>
              <a:r>
                <a:rPr kumimoji="0" lang="en-US" altLang="ko-KR" sz="1500" b="1" i="0" u="none" strike="noStrike" kern="1200" cap="none" spc="-15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 </a:t>
              </a:r>
              <a:r>
                <a:rPr kumimoji="0" lang="en-US" altLang="ko-KR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mg</a:t>
              </a:r>
              <a:r>
                <a:rPr kumimoji="0" lang="ko-KR" altLang="en-US" sz="1500" b="1" i="0" u="none" strike="noStrike" kern="1200" cap="none" spc="-15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으로 증량</a:t>
              </a:r>
              <a:r>
                <a:rPr kumimoji="0" lang="ko-KR" altLang="en-US" sz="1500" b="0" i="0" u="none" strike="noStrike" kern="1200" cap="none" spc="-15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할 수 있고</a:t>
              </a:r>
              <a:r>
                <a:rPr kumimoji="0" lang="en-US" altLang="ko-KR" sz="1500" b="0" i="0" u="none" strike="noStrike" kern="1200" cap="none" spc="-15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,</a:t>
              </a:r>
              <a:r>
                <a:rPr kumimoji="0" lang="ko-KR" altLang="en-US" sz="1500" b="0" i="0" u="none" strike="noStrike" kern="1200" cap="none" spc="-15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 최소 </a:t>
              </a:r>
              <a:r>
                <a:rPr kumimoji="0" lang="en-US" altLang="ko-KR" sz="1500" b="0" i="0" u="none" strike="noStrike" kern="1200" cap="none" spc="-15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4</a:t>
              </a:r>
              <a:r>
                <a:rPr kumimoji="0" lang="ko-KR" altLang="en-US" sz="1500" b="0" i="0" u="none" strike="noStrike" kern="1200" cap="none" spc="-15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주 동안 투여한 후 추가적인 혈당 조절이 필요한 경우 </a:t>
              </a:r>
              <a:r>
                <a:rPr kumimoji="0" lang="ko-KR" altLang="en-US" sz="1500" b="1" i="0" u="none" strike="noStrike" kern="1200" cap="none" spc="-15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주 </a:t>
              </a:r>
              <a:r>
                <a:rPr kumimoji="0" lang="en-US" altLang="ko-KR" sz="1500" b="1" i="0" u="none" strike="noStrike" kern="1200" cap="none" spc="-15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1</a:t>
              </a:r>
              <a:r>
                <a:rPr kumimoji="0" lang="ko-KR" altLang="en-US" sz="1500" b="1" i="0" u="none" strike="noStrike" kern="1200" cap="none" spc="-15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회 </a:t>
              </a:r>
              <a:r>
                <a:rPr kumimoji="0" lang="en-US" altLang="ko-KR" sz="1500" b="1" i="0" u="none" strike="noStrike" kern="1200" cap="none" spc="-15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1 </a:t>
              </a:r>
              <a:r>
                <a:rPr kumimoji="0" lang="en-US" altLang="ko-KR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mg</a:t>
              </a:r>
              <a:r>
                <a:rPr kumimoji="0" lang="ko-KR" altLang="en-US" sz="1500" b="1" i="0" u="none" strike="noStrike" kern="1200" cap="none" spc="-15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까지 증가</a:t>
              </a:r>
              <a:r>
                <a:rPr kumimoji="0" lang="ko-KR" altLang="en-US" sz="1500" b="0" i="0" u="none" strike="noStrike" kern="1200" cap="none" spc="-15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시킬 수 있습니다</a:t>
              </a:r>
              <a:r>
                <a:rPr kumimoji="0" lang="en-US" altLang="ko-KR" sz="1500" b="0" i="0" u="none" strike="noStrike" kern="1200" cap="none" spc="-15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.</a:t>
              </a:r>
              <a:r>
                <a:rPr kumimoji="0" lang="en-US" altLang="ko-KR" sz="1500" b="0" i="0" u="none" strike="noStrike" kern="1200" cap="none" spc="-150" normalizeH="0" baseline="3000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1</a:t>
              </a:r>
              <a:r>
                <a:rPr kumimoji="0" lang="ko-KR" altLang="en-US" sz="1500" b="0" i="0" u="none" strike="noStrike" kern="1200" cap="none" spc="-15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 </a:t>
              </a:r>
              <a:endParaRPr kumimoji="0" lang="ko-KR" altLang="en-US" sz="1500" b="0" i="0" u="none" strike="noStrike" kern="1200" cap="none" spc="-150" normalizeH="0" baseline="3000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pic>
          <p:nvPicPr>
            <p:cNvPr id="7" name="Graphic 24">
              <a:extLst>
                <a:ext uri="{FF2B5EF4-FFF2-40B4-BE49-F238E27FC236}">
                  <a16:creationId xmlns:a16="http://schemas.microsoft.com/office/drawing/2014/main" id="{C44EBFF4-4DDF-9816-841F-B6132FC45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55995" y="1491450"/>
              <a:ext cx="230880" cy="214752"/>
            </a:xfrm>
            <a:prstGeom prst="rect">
              <a:avLst/>
            </a:prstGeom>
          </p:spPr>
        </p:pic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BC331190-A83C-8432-6737-19EBF8A76057}"/>
              </a:ext>
            </a:extLst>
          </p:cNvPr>
          <p:cNvGrpSpPr/>
          <p:nvPr/>
        </p:nvGrpSpPr>
        <p:grpSpPr>
          <a:xfrm>
            <a:off x="539750" y="2343149"/>
            <a:ext cx="11123214" cy="644980"/>
            <a:chOff x="539750" y="2473777"/>
            <a:chExt cx="11123214" cy="644980"/>
          </a:xfrm>
        </p:grpSpPr>
        <p:sp>
          <p:nvSpPr>
            <p:cNvPr id="15" name="화살표: 아래쪽 22">
              <a:extLst>
                <a:ext uri="{FF2B5EF4-FFF2-40B4-BE49-F238E27FC236}">
                  <a16:creationId xmlns:a16="http://schemas.microsoft.com/office/drawing/2014/main" id="{CCFA2558-072B-D507-954B-C729428332EB}"/>
                </a:ext>
              </a:extLst>
            </p:cNvPr>
            <p:cNvSpPr/>
            <p:nvPr/>
          </p:nvSpPr>
          <p:spPr>
            <a:xfrm rot="16200000">
              <a:off x="5778867" y="-2765340"/>
              <a:ext cx="644980" cy="11123214"/>
            </a:xfrm>
            <a:prstGeom prst="downArrow">
              <a:avLst>
                <a:gd name="adj1" fmla="val 100000"/>
                <a:gd name="adj2" fmla="val 43281"/>
              </a:avLst>
            </a:prstGeom>
            <a:gradFill>
              <a:gsLst>
                <a:gs pos="50025">
                  <a:schemeClr val="accent1"/>
                </a:gs>
                <a:gs pos="0">
                  <a:schemeClr val="accent2"/>
                </a:gs>
                <a:gs pos="98000">
                  <a:srgbClr val="DA0812"/>
                </a:gs>
              </a:gsLst>
              <a:lin ang="54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F3E95FE-CF22-6A65-1530-998ED71B07BD}"/>
                </a:ext>
              </a:extLst>
            </p:cNvPr>
            <p:cNvSpPr txBox="1"/>
            <p:nvPr/>
          </p:nvSpPr>
          <p:spPr>
            <a:xfrm>
              <a:off x="1678687" y="2596211"/>
              <a:ext cx="11528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1" i="0" u="none" strike="noStrike" kern="1200" cap="none" spc="-2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시작 용량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9802BE0-C5BC-3640-6B0A-021324734AC0}"/>
                </a:ext>
              </a:extLst>
            </p:cNvPr>
            <p:cNvSpPr txBox="1"/>
            <p:nvPr/>
          </p:nvSpPr>
          <p:spPr>
            <a:xfrm>
              <a:off x="4866279" y="2596211"/>
              <a:ext cx="21659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1" i="0" u="none" strike="noStrike" kern="1200" cap="none" spc="-2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용량 증량 또는 유지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B4F8999-00CC-AA48-883B-9B6E8BD0627F}"/>
                </a:ext>
              </a:extLst>
            </p:cNvPr>
            <p:cNvSpPr txBox="1"/>
            <p:nvPr/>
          </p:nvSpPr>
          <p:spPr>
            <a:xfrm>
              <a:off x="8777410" y="2596211"/>
              <a:ext cx="16594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1" i="0" u="none" strike="noStrike" kern="1200" cap="none" spc="-2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최대 허용 용량</a:t>
              </a:r>
            </a:p>
          </p:txBody>
        </p:sp>
        <p:sp>
          <p:nvSpPr>
            <p:cNvPr id="19" name="Graphic 30">
              <a:extLst>
                <a:ext uri="{FF2B5EF4-FFF2-40B4-BE49-F238E27FC236}">
                  <a16:creationId xmlns:a16="http://schemas.microsoft.com/office/drawing/2014/main" id="{9D6BEFEE-A816-3B02-0613-5469955C273D}"/>
                </a:ext>
              </a:extLst>
            </p:cNvPr>
            <p:cNvSpPr/>
            <p:nvPr/>
          </p:nvSpPr>
          <p:spPr>
            <a:xfrm>
              <a:off x="4031099" y="2654588"/>
              <a:ext cx="214121" cy="283357"/>
            </a:xfrm>
            <a:custGeom>
              <a:avLst/>
              <a:gdLst>
                <a:gd name="connsiteX0" fmla="*/ 2886922 w 2997747"/>
                <a:gd name="connsiteY0" fmla="*/ 1803333 h 3967082"/>
                <a:gd name="connsiteX1" fmla="*/ 2886922 w 2997747"/>
                <a:gd name="connsiteY1" fmla="*/ 2163845 h 3967082"/>
                <a:gd name="connsiteX2" fmla="*/ 268701 w 2997747"/>
                <a:gd name="connsiteY2" fmla="*/ 3920509 h 3967082"/>
                <a:gd name="connsiteX3" fmla="*/ 0 w 2997747"/>
                <a:gd name="connsiteY3" fmla="*/ 3777501 h 3967082"/>
                <a:gd name="connsiteX4" fmla="*/ 0 w 2997747"/>
                <a:gd name="connsiteY4" fmla="*/ 189581 h 3967082"/>
                <a:gd name="connsiteX5" fmla="*/ 268701 w 2997747"/>
                <a:gd name="connsiteY5" fmla="*/ 46574 h 3967082"/>
                <a:gd name="connsiteX6" fmla="*/ 2886922 w 2997747"/>
                <a:gd name="connsiteY6" fmla="*/ 1803238 h 396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97747" h="3967082">
                  <a:moveTo>
                    <a:pt x="2886922" y="1803333"/>
                  </a:moveTo>
                  <a:cubicBezTo>
                    <a:pt x="3034689" y="1902440"/>
                    <a:pt x="3034689" y="2064737"/>
                    <a:pt x="2886922" y="2163845"/>
                  </a:cubicBezTo>
                  <a:lnTo>
                    <a:pt x="268701" y="3920509"/>
                  </a:lnTo>
                  <a:cubicBezTo>
                    <a:pt x="120935" y="4019616"/>
                    <a:pt x="0" y="3955287"/>
                    <a:pt x="0" y="3777501"/>
                  </a:cubicBezTo>
                  <a:lnTo>
                    <a:pt x="0" y="189581"/>
                  </a:lnTo>
                  <a:cubicBezTo>
                    <a:pt x="0" y="11796"/>
                    <a:pt x="120935" y="-52534"/>
                    <a:pt x="268701" y="46574"/>
                  </a:cubicBezTo>
                  <a:lnTo>
                    <a:pt x="2886922" y="1803238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  <p:sp>
          <p:nvSpPr>
            <p:cNvPr id="20" name="Graphic 30">
              <a:extLst>
                <a:ext uri="{FF2B5EF4-FFF2-40B4-BE49-F238E27FC236}">
                  <a16:creationId xmlns:a16="http://schemas.microsoft.com/office/drawing/2014/main" id="{D13FD7D0-CD3F-D41C-E288-0F9E6149EE78}"/>
                </a:ext>
              </a:extLst>
            </p:cNvPr>
            <p:cNvSpPr/>
            <p:nvPr/>
          </p:nvSpPr>
          <p:spPr>
            <a:xfrm>
              <a:off x="7662379" y="2654588"/>
              <a:ext cx="214121" cy="283357"/>
            </a:xfrm>
            <a:custGeom>
              <a:avLst/>
              <a:gdLst>
                <a:gd name="connsiteX0" fmla="*/ 2886922 w 2997747"/>
                <a:gd name="connsiteY0" fmla="*/ 1803333 h 3967082"/>
                <a:gd name="connsiteX1" fmla="*/ 2886922 w 2997747"/>
                <a:gd name="connsiteY1" fmla="*/ 2163845 h 3967082"/>
                <a:gd name="connsiteX2" fmla="*/ 268701 w 2997747"/>
                <a:gd name="connsiteY2" fmla="*/ 3920509 h 3967082"/>
                <a:gd name="connsiteX3" fmla="*/ 0 w 2997747"/>
                <a:gd name="connsiteY3" fmla="*/ 3777501 h 3967082"/>
                <a:gd name="connsiteX4" fmla="*/ 0 w 2997747"/>
                <a:gd name="connsiteY4" fmla="*/ 189581 h 3967082"/>
                <a:gd name="connsiteX5" fmla="*/ 268701 w 2997747"/>
                <a:gd name="connsiteY5" fmla="*/ 46574 h 3967082"/>
                <a:gd name="connsiteX6" fmla="*/ 2886922 w 2997747"/>
                <a:gd name="connsiteY6" fmla="*/ 1803238 h 396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97747" h="3967082">
                  <a:moveTo>
                    <a:pt x="2886922" y="1803333"/>
                  </a:moveTo>
                  <a:cubicBezTo>
                    <a:pt x="3034689" y="1902440"/>
                    <a:pt x="3034689" y="2064737"/>
                    <a:pt x="2886922" y="2163845"/>
                  </a:cubicBezTo>
                  <a:lnTo>
                    <a:pt x="268701" y="3920509"/>
                  </a:lnTo>
                  <a:cubicBezTo>
                    <a:pt x="120935" y="4019616"/>
                    <a:pt x="0" y="3955287"/>
                    <a:pt x="0" y="3777501"/>
                  </a:cubicBezTo>
                  <a:lnTo>
                    <a:pt x="0" y="189581"/>
                  </a:lnTo>
                  <a:cubicBezTo>
                    <a:pt x="0" y="11796"/>
                    <a:pt x="120935" y="-52534"/>
                    <a:pt x="268701" y="46574"/>
                  </a:cubicBezTo>
                  <a:lnTo>
                    <a:pt x="2886922" y="1803238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F445898F-B5F9-E66F-1A39-0C9CF3E8AC09}"/>
              </a:ext>
            </a:extLst>
          </p:cNvPr>
          <p:cNvGrpSpPr/>
          <p:nvPr/>
        </p:nvGrpSpPr>
        <p:grpSpPr>
          <a:xfrm>
            <a:off x="539749" y="3216731"/>
            <a:ext cx="3436257" cy="2890156"/>
            <a:chOff x="539749" y="3216731"/>
            <a:chExt cx="3436257" cy="2890156"/>
          </a:xfrm>
        </p:grpSpPr>
        <p:sp>
          <p:nvSpPr>
            <p:cNvPr id="22" name="Rounded Rectangle 41">
              <a:extLst>
                <a:ext uri="{FF2B5EF4-FFF2-40B4-BE49-F238E27FC236}">
                  <a16:creationId xmlns:a16="http://schemas.microsoft.com/office/drawing/2014/main" id="{F6ADEC6D-F275-CA9D-BB1C-1618D0430F28}"/>
                </a:ext>
              </a:extLst>
            </p:cNvPr>
            <p:cNvSpPr/>
            <p:nvPr/>
          </p:nvSpPr>
          <p:spPr>
            <a:xfrm>
              <a:off x="542500" y="3216731"/>
              <a:ext cx="3430755" cy="2890156"/>
            </a:xfrm>
            <a:prstGeom prst="roundRect">
              <a:avLst>
                <a:gd name="adj" fmla="val 3251"/>
              </a:avLst>
            </a:prstGeom>
            <a:solidFill>
              <a:schemeClr val="tx2">
                <a:alpha val="70000"/>
              </a:schemeClr>
            </a:solidFill>
            <a:ln w="12700" cap="flat" cmpd="sng" algn="ctr">
              <a:solidFill>
                <a:schemeClr val="tx2">
                  <a:lumMod val="9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5CA559D-7F09-881A-E60A-3EAD5C2EBA43}"/>
                </a:ext>
              </a:extLst>
            </p:cNvPr>
            <p:cNvSpPr txBox="1"/>
            <p:nvPr/>
          </p:nvSpPr>
          <p:spPr>
            <a:xfrm>
              <a:off x="539749" y="3401730"/>
              <a:ext cx="3436257" cy="6451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700" b="1" i="0" u="none" strike="noStrike" kern="1200" cap="none" spc="-150" normalizeH="0" baseline="0" noProof="0" dirty="0">
                  <a:ln>
                    <a:noFill/>
                  </a:ln>
                  <a:solidFill>
                    <a:srgbClr val="E8A900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주 </a:t>
              </a:r>
              <a:r>
                <a:rPr kumimoji="0" lang="en-US" altLang="ko-KR" sz="1700" b="1" i="0" u="none" strike="noStrike" kern="1200" cap="none" spc="-150" normalizeH="0" baseline="0" noProof="0" dirty="0">
                  <a:ln>
                    <a:noFill/>
                  </a:ln>
                  <a:solidFill>
                    <a:srgbClr val="E8A900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1</a:t>
              </a:r>
              <a:r>
                <a:rPr kumimoji="0" lang="ko-KR" altLang="en-US" sz="1700" b="1" i="0" u="none" strike="noStrike" kern="1200" cap="none" spc="-150" normalizeH="0" baseline="0" noProof="0" dirty="0">
                  <a:ln>
                    <a:noFill/>
                  </a:ln>
                  <a:solidFill>
                    <a:srgbClr val="E8A900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회 </a:t>
              </a:r>
              <a:r>
                <a:rPr kumimoji="0" lang="en-US" altLang="ko-KR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E8A900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0.25mg</a:t>
              </a:r>
              <a:r>
                <a:rPr kumimoji="0" lang="en-US" altLang="ko-KR" sz="1700" b="1" i="0" u="none" strike="noStrike" kern="1200" cap="none" spc="-150" normalizeH="0" baseline="0" noProof="0" dirty="0">
                  <a:ln>
                    <a:noFill/>
                  </a:ln>
                  <a:solidFill>
                    <a:srgbClr val="E8A900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,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700" b="1" i="0" u="none" strike="noStrike" kern="1200" cap="none" spc="-150" normalizeH="0" baseline="0" noProof="0" dirty="0">
                  <a:ln>
                    <a:noFill/>
                  </a:ln>
                  <a:solidFill>
                    <a:srgbClr val="E8A900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4</a:t>
              </a:r>
              <a:r>
                <a:rPr kumimoji="0" lang="ko-KR" altLang="en-US" sz="1700" b="1" i="0" u="none" strike="noStrike" kern="1200" cap="none" spc="-150" normalizeH="0" baseline="0" noProof="0" dirty="0">
                  <a:ln>
                    <a:noFill/>
                  </a:ln>
                  <a:solidFill>
                    <a:srgbClr val="E8A900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주 유지 후 증량</a:t>
              </a:r>
              <a:endParaRPr kumimoji="0" lang="en-US" altLang="ko-KR" sz="1700" b="1" i="0" u="none" strike="noStrike" kern="1200" cap="none" spc="-150" normalizeH="0" baseline="0" noProof="0" dirty="0">
                <a:ln>
                  <a:noFill/>
                </a:ln>
                <a:solidFill>
                  <a:srgbClr val="E8A900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B775CE78-024F-9B99-93E4-14CABA45AAE8}"/>
                </a:ext>
              </a:extLst>
            </p:cNvPr>
            <p:cNvGrpSpPr/>
            <p:nvPr/>
          </p:nvGrpSpPr>
          <p:grpSpPr>
            <a:xfrm>
              <a:off x="1830332" y="5004184"/>
              <a:ext cx="855091" cy="794271"/>
              <a:chOff x="1830332" y="4995946"/>
              <a:chExt cx="855091" cy="794271"/>
            </a:xfrm>
          </p:grpSpPr>
          <p:sp>
            <p:nvSpPr>
              <p:cNvPr id="37" name="Freeform 73">
                <a:extLst>
                  <a:ext uri="{FF2B5EF4-FFF2-40B4-BE49-F238E27FC236}">
                    <a16:creationId xmlns:a16="http://schemas.microsoft.com/office/drawing/2014/main" id="{64E33339-8B8D-653E-5BD9-7E2D27399D4F}"/>
                  </a:ext>
                </a:extLst>
              </p:cNvPr>
              <p:cNvSpPr/>
              <p:nvPr/>
            </p:nvSpPr>
            <p:spPr>
              <a:xfrm>
                <a:off x="1830332" y="4995946"/>
                <a:ext cx="855091" cy="794271"/>
              </a:xfrm>
              <a:custGeom>
                <a:avLst/>
                <a:gdLst>
                  <a:gd name="connsiteX0" fmla="*/ 266810 w 535737"/>
                  <a:gd name="connsiteY0" fmla="*/ 0 h 496737"/>
                  <a:gd name="connsiteX1" fmla="*/ 0 w 535737"/>
                  <a:gd name="connsiteY1" fmla="*/ 248371 h 496737"/>
                  <a:gd name="connsiteX2" fmla="*/ 266810 w 535737"/>
                  <a:gd name="connsiteY2" fmla="*/ 496738 h 496737"/>
                  <a:gd name="connsiteX3" fmla="*/ 535738 w 535737"/>
                  <a:gd name="connsiteY3" fmla="*/ 248371 h 496737"/>
                  <a:gd name="connsiteX4" fmla="*/ 266810 w 535737"/>
                  <a:gd name="connsiteY4" fmla="*/ 0 h 496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5737" h="496737">
                    <a:moveTo>
                      <a:pt x="266810" y="0"/>
                    </a:moveTo>
                    <a:cubicBezTo>
                      <a:pt x="96935" y="689"/>
                      <a:pt x="605" y="86334"/>
                      <a:pt x="0" y="248371"/>
                    </a:cubicBezTo>
                    <a:cubicBezTo>
                      <a:pt x="643" y="413253"/>
                      <a:pt x="96851" y="496006"/>
                      <a:pt x="266810" y="496738"/>
                    </a:cubicBezTo>
                    <a:cubicBezTo>
                      <a:pt x="436784" y="496021"/>
                      <a:pt x="535121" y="413184"/>
                      <a:pt x="535738" y="248371"/>
                    </a:cubicBezTo>
                    <a:cubicBezTo>
                      <a:pt x="535156" y="86407"/>
                      <a:pt x="436700" y="674"/>
                      <a:pt x="2668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" cap="flat">
                <a:noFill/>
                <a:prstDash val="solid"/>
                <a:miter/>
              </a:ln>
              <a:effectLst>
                <a:outerShdw blurRad="50800" dist="38100" dir="5400000" algn="t" rotWithShape="0">
                  <a:schemeClr val="tx2">
                    <a:lumMod val="90000"/>
                    <a:alpha val="40000"/>
                  </a:schemeClr>
                </a:outerShdw>
              </a:effectLst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358B34A-EB43-39C2-653D-3BCC3B16A264}"/>
                  </a:ext>
                </a:extLst>
              </p:cNvPr>
              <p:cNvSpPr txBox="1"/>
              <p:nvPr/>
            </p:nvSpPr>
            <p:spPr>
              <a:xfrm>
                <a:off x="1849589" y="5161741"/>
                <a:ext cx="8001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8A9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나눔스퀘어 ExtraBold" panose="020B0600000101010101" pitchFamily="50" charset="-127"/>
                    <a:cs typeface="Arial" panose="020B0604020202020204" pitchFamily="34" charset="0"/>
                  </a:rPr>
                  <a:t>OW</a:t>
                </a:r>
                <a:endParaRPr kumimoji="0" lang="ko-K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E8A900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92E5FD7F-FC1C-C2F9-D0B1-7EFE762F5FB6}"/>
                </a:ext>
              </a:extLst>
            </p:cNvPr>
            <p:cNvGrpSpPr/>
            <p:nvPr/>
          </p:nvGrpSpPr>
          <p:grpSpPr>
            <a:xfrm>
              <a:off x="2890307" y="5004184"/>
              <a:ext cx="855091" cy="794271"/>
              <a:chOff x="2890307" y="4995946"/>
              <a:chExt cx="855091" cy="794271"/>
            </a:xfrm>
          </p:grpSpPr>
          <p:sp>
            <p:nvSpPr>
              <p:cNvPr id="33" name="Freeform 73">
                <a:extLst>
                  <a:ext uri="{FF2B5EF4-FFF2-40B4-BE49-F238E27FC236}">
                    <a16:creationId xmlns:a16="http://schemas.microsoft.com/office/drawing/2014/main" id="{FE241502-C753-B419-A0F4-CA4E0BEA65BE}"/>
                  </a:ext>
                </a:extLst>
              </p:cNvPr>
              <p:cNvSpPr/>
              <p:nvPr/>
            </p:nvSpPr>
            <p:spPr>
              <a:xfrm>
                <a:off x="2890307" y="4995946"/>
                <a:ext cx="855091" cy="794271"/>
              </a:xfrm>
              <a:custGeom>
                <a:avLst/>
                <a:gdLst>
                  <a:gd name="connsiteX0" fmla="*/ 266810 w 535737"/>
                  <a:gd name="connsiteY0" fmla="*/ 0 h 496737"/>
                  <a:gd name="connsiteX1" fmla="*/ 0 w 535737"/>
                  <a:gd name="connsiteY1" fmla="*/ 248371 h 496737"/>
                  <a:gd name="connsiteX2" fmla="*/ 266810 w 535737"/>
                  <a:gd name="connsiteY2" fmla="*/ 496738 h 496737"/>
                  <a:gd name="connsiteX3" fmla="*/ 535738 w 535737"/>
                  <a:gd name="connsiteY3" fmla="*/ 248371 h 496737"/>
                  <a:gd name="connsiteX4" fmla="*/ 266810 w 535737"/>
                  <a:gd name="connsiteY4" fmla="*/ 0 h 496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5737" h="496737">
                    <a:moveTo>
                      <a:pt x="266810" y="0"/>
                    </a:moveTo>
                    <a:cubicBezTo>
                      <a:pt x="96935" y="689"/>
                      <a:pt x="605" y="86334"/>
                      <a:pt x="0" y="248371"/>
                    </a:cubicBezTo>
                    <a:cubicBezTo>
                      <a:pt x="643" y="413253"/>
                      <a:pt x="96851" y="496006"/>
                      <a:pt x="266810" y="496738"/>
                    </a:cubicBezTo>
                    <a:cubicBezTo>
                      <a:pt x="436784" y="496021"/>
                      <a:pt x="535121" y="413184"/>
                      <a:pt x="535738" y="248371"/>
                    </a:cubicBezTo>
                    <a:cubicBezTo>
                      <a:pt x="535156" y="86407"/>
                      <a:pt x="436700" y="674"/>
                      <a:pt x="2668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" cap="flat">
                <a:noFill/>
                <a:prstDash val="solid"/>
                <a:miter/>
              </a:ln>
              <a:effectLst>
                <a:outerShdw blurRad="50800" dist="38100" dir="5400000" algn="t" rotWithShape="0">
                  <a:schemeClr val="tx2">
                    <a:lumMod val="90000"/>
                    <a:alpha val="40000"/>
                  </a:schemeClr>
                </a:outerShdw>
              </a:effectLst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34" name="그룹 33">
                <a:extLst>
                  <a:ext uri="{FF2B5EF4-FFF2-40B4-BE49-F238E27FC236}">
                    <a16:creationId xmlns:a16="http://schemas.microsoft.com/office/drawing/2014/main" id="{0D0DA0E2-4F55-D0A3-A501-5DC2567FADC7}"/>
                  </a:ext>
                </a:extLst>
              </p:cNvPr>
              <p:cNvGrpSpPr/>
              <p:nvPr/>
            </p:nvGrpSpPr>
            <p:grpSpPr>
              <a:xfrm>
                <a:off x="2969205" y="5060957"/>
                <a:ext cx="697294" cy="603602"/>
                <a:chOff x="2969205" y="5060957"/>
                <a:chExt cx="697294" cy="603602"/>
              </a:xfrm>
            </p:grpSpPr>
            <p:pic>
              <p:nvPicPr>
                <p:cNvPr id="35" name="그래픽 34">
                  <a:extLst>
                    <a:ext uri="{FF2B5EF4-FFF2-40B4-BE49-F238E27FC236}">
                      <a16:creationId xmlns:a16="http://schemas.microsoft.com/office/drawing/2014/main" id="{77EC457C-25FA-2FCE-181E-3B52D921AE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25883" y="5060957"/>
                  <a:ext cx="600415" cy="603602"/>
                </a:xfrm>
                <a:prstGeom prst="rect">
                  <a:avLst/>
                </a:prstGeom>
              </p:spPr>
            </p:pic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C496636-0D25-6192-9EE7-684FE95C2164}"/>
                    </a:ext>
                  </a:extLst>
                </p:cNvPr>
                <p:cNvSpPr txBox="1"/>
                <p:nvPr/>
              </p:nvSpPr>
              <p:spPr>
                <a:xfrm>
                  <a:off x="2969205" y="5312312"/>
                  <a:ext cx="697294" cy="2078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050" b="1" i="0" u="none" strike="noStrike" kern="1200" cap="none" spc="-50" normalizeH="0" baseline="0" noProof="0" dirty="0">
                      <a:ln>
                        <a:noFill/>
                      </a:ln>
                      <a:solidFill>
                        <a:srgbClr val="E8A9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맑은 고딕" panose="020B0503020000020004" pitchFamily="50" charset="-127"/>
                      <a:cs typeface="Arial" panose="020B0604020202020204" pitchFamily="34" charset="0"/>
                    </a:rPr>
                    <a:t>4 weeks</a:t>
                  </a:r>
                  <a:endParaRPr kumimoji="0" lang="ko-KR" altLang="en-US" sz="1050" b="1" i="0" u="none" strike="noStrike" kern="1200" cap="none" spc="-50" normalizeH="0" baseline="0" noProof="0" dirty="0">
                    <a:ln>
                      <a:noFill/>
                    </a:ln>
                    <a:solidFill>
                      <a:srgbClr val="E8A9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1D83013D-56CF-A6DA-7D2C-ECFC7393C07E}"/>
                </a:ext>
              </a:extLst>
            </p:cNvPr>
            <p:cNvGrpSpPr/>
            <p:nvPr/>
          </p:nvGrpSpPr>
          <p:grpSpPr>
            <a:xfrm>
              <a:off x="764442" y="5004184"/>
              <a:ext cx="940370" cy="794271"/>
              <a:chOff x="764442" y="4995946"/>
              <a:chExt cx="940370" cy="794271"/>
            </a:xfrm>
          </p:grpSpPr>
          <p:sp>
            <p:nvSpPr>
              <p:cNvPr id="31" name="Freeform 73">
                <a:extLst>
                  <a:ext uri="{FF2B5EF4-FFF2-40B4-BE49-F238E27FC236}">
                    <a16:creationId xmlns:a16="http://schemas.microsoft.com/office/drawing/2014/main" id="{D0E459ED-45EC-BCCD-F63F-51AC8111B195}"/>
                  </a:ext>
                </a:extLst>
              </p:cNvPr>
              <p:cNvSpPr/>
              <p:nvPr/>
            </p:nvSpPr>
            <p:spPr>
              <a:xfrm>
                <a:off x="764442" y="4995946"/>
                <a:ext cx="855091" cy="794271"/>
              </a:xfrm>
              <a:custGeom>
                <a:avLst/>
                <a:gdLst>
                  <a:gd name="connsiteX0" fmla="*/ 266810 w 535737"/>
                  <a:gd name="connsiteY0" fmla="*/ 0 h 496737"/>
                  <a:gd name="connsiteX1" fmla="*/ 0 w 535737"/>
                  <a:gd name="connsiteY1" fmla="*/ 248371 h 496737"/>
                  <a:gd name="connsiteX2" fmla="*/ 266810 w 535737"/>
                  <a:gd name="connsiteY2" fmla="*/ 496738 h 496737"/>
                  <a:gd name="connsiteX3" fmla="*/ 535738 w 535737"/>
                  <a:gd name="connsiteY3" fmla="*/ 248371 h 496737"/>
                  <a:gd name="connsiteX4" fmla="*/ 266810 w 535737"/>
                  <a:gd name="connsiteY4" fmla="*/ 0 h 496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5737" h="496737">
                    <a:moveTo>
                      <a:pt x="266810" y="0"/>
                    </a:moveTo>
                    <a:cubicBezTo>
                      <a:pt x="96935" y="689"/>
                      <a:pt x="605" y="86334"/>
                      <a:pt x="0" y="248371"/>
                    </a:cubicBezTo>
                    <a:cubicBezTo>
                      <a:pt x="643" y="413253"/>
                      <a:pt x="96851" y="496006"/>
                      <a:pt x="266810" y="496738"/>
                    </a:cubicBezTo>
                    <a:cubicBezTo>
                      <a:pt x="436784" y="496021"/>
                      <a:pt x="535121" y="413184"/>
                      <a:pt x="535738" y="248371"/>
                    </a:cubicBezTo>
                    <a:cubicBezTo>
                      <a:pt x="535156" y="86407"/>
                      <a:pt x="436700" y="674"/>
                      <a:pt x="2668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" cap="flat">
                <a:noFill/>
                <a:prstDash val="solid"/>
                <a:miter/>
              </a:ln>
              <a:effectLst>
                <a:outerShdw blurRad="50800" dist="38100" dir="5400000" algn="t" rotWithShape="0">
                  <a:schemeClr val="tx2">
                    <a:lumMod val="90000"/>
                    <a:alpha val="40000"/>
                  </a:schemeClr>
                </a:outerShdw>
              </a:effectLst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32" name="그림 31" descr="텍스트, 사무용품, 일반 보급, 필기구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4CAFDC09-BF9D-55E6-0D41-3F55F141B3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749" y="5162550"/>
                <a:ext cx="911063" cy="457200"/>
              </a:xfrm>
              <a:prstGeom prst="rect">
                <a:avLst/>
              </a:prstGeom>
            </p:spPr>
          </p:pic>
        </p:grpSp>
        <p:cxnSp>
          <p:nvCxnSpPr>
            <p:cNvPr id="27" name="직선 연결선[R] 26">
              <a:extLst>
                <a:ext uri="{FF2B5EF4-FFF2-40B4-BE49-F238E27FC236}">
                  <a16:creationId xmlns:a16="http://schemas.microsoft.com/office/drawing/2014/main" id="{5E7369DC-7F96-F2E0-E655-DD280B2552A8}"/>
                </a:ext>
              </a:extLst>
            </p:cNvPr>
            <p:cNvCxnSpPr>
              <a:cxnSpLocks/>
            </p:cNvCxnSpPr>
            <p:nvPr/>
          </p:nvCxnSpPr>
          <p:spPr>
            <a:xfrm>
              <a:off x="641708" y="4240244"/>
              <a:ext cx="3244271" cy="0"/>
            </a:xfrm>
            <a:prstGeom prst="line">
              <a:avLst/>
            </a:prstGeom>
            <a:ln w="15875" cap="rnd">
              <a:solidFill>
                <a:srgbClr val="006373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모서리가 둥근 직사각형 27">
              <a:extLst>
                <a:ext uri="{FF2B5EF4-FFF2-40B4-BE49-F238E27FC236}">
                  <a16:creationId xmlns:a16="http://schemas.microsoft.com/office/drawing/2014/main" id="{FAFDC515-0BB4-DA38-02CD-A91CC0DC4BFC}"/>
                </a:ext>
              </a:extLst>
            </p:cNvPr>
            <p:cNvSpPr/>
            <p:nvPr/>
          </p:nvSpPr>
          <p:spPr>
            <a:xfrm>
              <a:off x="733171" y="4522573"/>
              <a:ext cx="930962" cy="3295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E8A900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Arial" panose="020B0604020202020204" pitchFamily="34" charset="0"/>
                </a:rPr>
                <a:t>0.25</a:t>
              </a:r>
              <a:r>
                <a: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Arial" panose="020B0604020202020204" pitchFamily="34" charset="0"/>
                </a:rPr>
                <a:t> </a:t>
              </a:r>
              <a:r>
                <a: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Arial" panose="020B0604020202020204" pitchFamily="34" charset="0"/>
                </a:rPr>
                <a:t>mg</a:t>
              </a: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29" name="모서리가 둥근 직사각형 28">
              <a:extLst>
                <a:ext uri="{FF2B5EF4-FFF2-40B4-BE49-F238E27FC236}">
                  <a16:creationId xmlns:a16="http://schemas.microsoft.com/office/drawing/2014/main" id="{01CA2B92-EBA4-CCD4-0913-E4EA0C179E15}"/>
                </a:ext>
              </a:extLst>
            </p:cNvPr>
            <p:cNvSpPr/>
            <p:nvPr/>
          </p:nvSpPr>
          <p:spPr>
            <a:xfrm>
              <a:off x="1788695" y="4522573"/>
              <a:ext cx="930962" cy="3295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Arial" panose="020B0604020202020204" pitchFamily="34" charset="0"/>
                </a:rPr>
                <a:t>주</a:t>
              </a:r>
              <a:r>
                <a: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Arial" panose="020B0604020202020204" pitchFamily="34" charset="0"/>
                </a:rPr>
                <a:t> </a:t>
              </a:r>
              <a:r>
                <a: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E8A900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Arial" panose="020B0604020202020204" pitchFamily="34" charset="0"/>
                </a:rPr>
                <a:t>1</a:t>
              </a:r>
              <a:r>
                <a: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Arial" panose="020B0604020202020204" pitchFamily="34" charset="0"/>
                </a:rPr>
                <a:t>회</a:t>
              </a:r>
              <a:endPara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30" name="모서리가 둥근 직사각형 29">
              <a:extLst>
                <a:ext uri="{FF2B5EF4-FFF2-40B4-BE49-F238E27FC236}">
                  <a16:creationId xmlns:a16="http://schemas.microsoft.com/office/drawing/2014/main" id="{11840F1A-6C17-B261-DF0A-778F5C373EC5}"/>
                </a:ext>
              </a:extLst>
            </p:cNvPr>
            <p:cNvSpPr/>
            <p:nvPr/>
          </p:nvSpPr>
          <p:spPr>
            <a:xfrm>
              <a:off x="2841970" y="4522573"/>
              <a:ext cx="930962" cy="3295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E8A900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Arial" panose="020B0604020202020204" pitchFamily="34" charset="0"/>
                </a:rPr>
                <a:t>4</a:t>
              </a:r>
              <a:r>
                <a: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Arial" panose="020B0604020202020204" pitchFamily="34" charset="0"/>
                </a:rPr>
                <a:t>주</a:t>
              </a:r>
              <a:r>
                <a:rPr kumimoji="0" lang="ko-KR" altLang="en-US" sz="1600" b="1" i="0" u="none" strike="noStrike" kern="1200" cap="none" spc="-10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Arial" panose="020B0604020202020204" pitchFamily="34" charset="0"/>
                </a:rPr>
                <a:t>유지</a:t>
              </a:r>
              <a:endParaRPr kumimoji="0" lang="en-US" altLang="ko-KR" sz="1600" b="1" i="0" u="none" strike="noStrike" kern="1200" cap="none" spc="-1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38BD79ED-DB2D-B59F-855D-36C3C162BA90}"/>
              </a:ext>
            </a:extLst>
          </p:cNvPr>
          <p:cNvGrpSpPr/>
          <p:nvPr/>
        </p:nvGrpSpPr>
        <p:grpSpPr>
          <a:xfrm>
            <a:off x="4230487" y="3216731"/>
            <a:ext cx="3436257" cy="2890156"/>
            <a:chOff x="4230487" y="3216731"/>
            <a:chExt cx="3436257" cy="2890156"/>
          </a:xfrm>
        </p:grpSpPr>
        <p:sp>
          <p:nvSpPr>
            <p:cNvPr id="40" name="Rounded Rectangle 40">
              <a:extLst>
                <a:ext uri="{FF2B5EF4-FFF2-40B4-BE49-F238E27FC236}">
                  <a16:creationId xmlns:a16="http://schemas.microsoft.com/office/drawing/2014/main" id="{A2ECAE60-6B85-9B3E-D1F5-6378A7EC0578}"/>
                </a:ext>
              </a:extLst>
            </p:cNvPr>
            <p:cNvSpPr/>
            <p:nvPr/>
          </p:nvSpPr>
          <p:spPr>
            <a:xfrm>
              <a:off x="4233891" y="3216731"/>
              <a:ext cx="3430755" cy="2890156"/>
            </a:xfrm>
            <a:prstGeom prst="roundRect">
              <a:avLst>
                <a:gd name="adj" fmla="val 3552"/>
              </a:avLst>
            </a:prstGeom>
            <a:solidFill>
              <a:schemeClr val="tx2">
                <a:alpha val="70000"/>
              </a:schemeClr>
            </a:solidFill>
            <a:ln w="12700" cap="flat" cmpd="sng" algn="ctr">
              <a:solidFill>
                <a:schemeClr val="tx2">
                  <a:lumMod val="9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8AC324D-0F5E-786D-3435-1863282EFCE2}"/>
                </a:ext>
              </a:extLst>
            </p:cNvPr>
            <p:cNvSpPr txBox="1"/>
            <p:nvPr/>
          </p:nvSpPr>
          <p:spPr>
            <a:xfrm>
              <a:off x="4230487" y="3401730"/>
              <a:ext cx="3436257" cy="6451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700" b="1" i="0" u="none" strike="noStrike" kern="1200" cap="none" spc="-150" normalizeH="0" baseline="0" noProof="0" dirty="0">
                  <a:ln>
                    <a:noFill/>
                  </a:ln>
                  <a:solidFill>
                    <a:srgbClr val="EB7801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주 </a:t>
              </a:r>
              <a:r>
                <a:rPr kumimoji="0" lang="en-US" altLang="ko-KR" sz="1700" b="1" i="0" u="none" strike="noStrike" kern="1200" cap="none" spc="-150" normalizeH="0" baseline="0" noProof="0" dirty="0">
                  <a:ln>
                    <a:noFill/>
                  </a:ln>
                  <a:solidFill>
                    <a:srgbClr val="EB7801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1</a:t>
              </a:r>
              <a:r>
                <a:rPr kumimoji="0" lang="ko-KR" altLang="en-US" sz="1700" b="1" i="0" u="none" strike="noStrike" kern="1200" cap="none" spc="-150" normalizeH="0" baseline="0" noProof="0" dirty="0">
                  <a:ln>
                    <a:noFill/>
                  </a:ln>
                  <a:solidFill>
                    <a:srgbClr val="EB7801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회 </a:t>
              </a:r>
              <a:r>
                <a:rPr kumimoji="0" lang="en-US" altLang="ko-KR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EB7801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0.5mg</a:t>
              </a:r>
              <a:r>
                <a:rPr kumimoji="0" lang="en-US" altLang="ko-KR" sz="1700" b="1" i="0" u="none" strike="noStrike" kern="1200" cap="none" spc="-150" normalizeH="0" baseline="0" noProof="0" dirty="0">
                  <a:ln>
                    <a:noFill/>
                  </a:ln>
                  <a:solidFill>
                    <a:srgbClr val="EB7801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,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700" b="1" i="0" u="none" strike="noStrike" kern="1200" cap="none" spc="-150" normalizeH="0" baseline="0" noProof="0" dirty="0">
                  <a:ln>
                    <a:noFill/>
                  </a:ln>
                  <a:solidFill>
                    <a:srgbClr val="EB7801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4</a:t>
              </a:r>
              <a:r>
                <a:rPr kumimoji="0" lang="ko-KR" altLang="en-US" sz="1700" b="1" i="0" u="none" strike="noStrike" kern="1200" cap="none" spc="-150" normalizeH="0" baseline="0" noProof="0" dirty="0">
                  <a:ln>
                    <a:noFill/>
                  </a:ln>
                  <a:solidFill>
                    <a:srgbClr val="EB7801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주 투여 후 용량 증량</a:t>
              </a:r>
              <a:r>
                <a:rPr kumimoji="0" lang="en-US" altLang="ko-KR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EB7801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/</a:t>
              </a:r>
              <a:r>
                <a:rPr kumimoji="0" lang="ko-KR" altLang="en-US" sz="1700" b="1" i="0" u="none" strike="noStrike" kern="1200" cap="none" spc="-150" normalizeH="0" baseline="0" noProof="0" dirty="0">
                  <a:ln>
                    <a:noFill/>
                  </a:ln>
                  <a:solidFill>
                    <a:srgbClr val="EB7801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유지</a:t>
              </a:r>
              <a:endParaRPr kumimoji="0" lang="en-US" altLang="ko-KR" sz="1700" b="1" i="0" u="none" strike="noStrike" kern="1200" cap="none" spc="-150" normalizeH="0" baseline="0" noProof="0" dirty="0">
                <a:ln>
                  <a:noFill/>
                </a:ln>
                <a:solidFill>
                  <a:srgbClr val="EB7801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grpSp>
          <p:nvGrpSpPr>
            <p:cNvPr id="42" name="그룹 41">
              <a:extLst>
                <a:ext uri="{FF2B5EF4-FFF2-40B4-BE49-F238E27FC236}">
                  <a16:creationId xmlns:a16="http://schemas.microsoft.com/office/drawing/2014/main" id="{5930B90A-C97E-5F01-292F-52733F551F73}"/>
                </a:ext>
              </a:extLst>
            </p:cNvPr>
            <p:cNvGrpSpPr/>
            <p:nvPr/>
          </p:nvGrpSpPr>
          <p:grpSpPr>
            <a:xfrm>
              <a:off x="5521070" y="5004184"/>
              <a:ext cx="855091" cy="794271"/>
              <a:chOff x="5521070" y="4995946"/>
              <a:chExt cx="855091" cy="794271"/>
            </a:xfrm>
          </p:grpSpPr>
          <p:sp>
            <p:nvSpPr>
              <p:cNvPr id="55" name="Freeform 73">
                <a:extLst>
                  <a:ext uri="{FF2B5EF4-FFF2-40B4-BE49-F238E27FC236}">
                    <a16:creationId xmlns:a16="http://schemas.microsoft.com/office/drawing/2014/main" id="{820B9022-B991-954E-1F69-1DB69C5657D6}"/>
                  </a:ext>
                </a:extLst>
              </p:cNvPr>
              <p:cNvSpPr/>
              <p:nvPr/>
            </p:nvSpPr>
            <p:spPr>
              <a:xfrm>
                <a:off x="5521070" y="4995946"/>
                <a:ext cx="855091" cy="794271"/>
              </a:xfrm>
              <a:custGeom>
                <a:avLst/>
                <a:gdLst>
                  <a:gd name="connsiteX0" fmla="*/ 266810 w 535737"/>
                  <a:gd name="connsiteY0" fmla="*/ 0 h 496737"/>
                  <a:gd name="connsiteX1" fmla="*/ 0 w 535737"/>
                  <a:gd name="connsiteY1" fmla="*/ 248371 h 496737"/>
                  <a:gd name="connsiteX2" fmla="*/ 266810 w 535737"/>
                  <a:gd name="connsiteY2" fmla="*/ 496738 h 496737"/>
                  <a:gd name="connsiteX3" fmla="*/ 535738 w 535737"/>
                  <a:gd name="connsiteY3" fmla="*/ 248371 h 496737"/>
                  <a:gd name="connsiteX4" fmla="*/ 266810 w 535737"/>
                  <a:gd name="connsiteY4" fmla="*/ 0 h 496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5737" h="496737">
                    <a:moveTo>
                      <a:pt x="266810" y="0"/>
                    </a:moveTo>
                    <a:cubicBezTo>
                      <a:pt x="96935" y="689"/>
                      <a:pt x="605" y="86334"/>
                      <a:pt x="0" y="248371"/>
                    </a:cubicBezTo>
                    <a:cubicBezTo>
                      <a:pt x="643" y="413253"/>
                      <a:pt x="96851" y="496006"/>
                      <a:pt x="266810" y="496738"/>
                    </a:cubicBezTo>
                    <a:cubicBezTo>
                      <a:pt x="436784" y="496021"/>
                      <a:pt x="535121" y="413184"/>
                      <a:pt x="535738" y="248371"/>
                    </a:cubicBezTo>
                    <a:cubicBezTo>
                      <a:pt x="535156" y="86407"/>
                      <a:pt x="436700" y="674"/>
                      <a:pt x="2668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" cap="flat">
                <a:noFill/>
                <a:prstDash val="solid"/>
                <a:miter/>
              </a:ln>
              <a:effectLst>
                <a:outerShdw blurRad="50800" dist="38100" dir="5400000" algn="t" rotWithShape="0">
                  <a:schemeClr val="tx2">
                    <a:lumMod val="90000"/>
                    <a:alpha val="40000"/>
                  </a:schemeClr>
                </a:outerShdw>
              </a:effectLst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5784516-5016-4DF7-5B7E-34C29B84DFE4}"/>
                  </a:ext>
                </a:extLst>
              </p:cNvPr>
              <p:cNvSpPr txBox="1"/>
              <p:nvPr/>
            </p:nvSpPr>
            <p:spPr>
              <a:xfrm>
                <a:off x="5540327" y="5161741"/>
                <a:ext cx="8001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B7801"/>
                    </a:solidFill>
                    <a:effectLst/>
                    <a:uLnTx/>
                    <a:uFillTx/>
                    <a:latin typeface="Apis For Office" panose="020B0504010101010104" pitchFamily="34" charset="0"/>
                    <a:ea typeface="나눔스퀘어 ExtraBold" panose="020B0600000101010101" pitchFamily="50" charset="-127"/>
                    <a:cs typeface="Apis For Office" panose="020B0504010101010104" pitchFamily="34" charset="0"/>
                  </a:rPr>
                  <a:t>OW</a:t>
                </a:r>
                <a:endParaRPr kumimoji="0" lang="ko-K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EB7801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1EE460BB-E9EE-8641-68BD-7AF5FAD59BBE}"/>
                </a:ext>
              </a:extLst>
            </p:cNvPr>
            <p:cNvGrpSpPr/>
            <p:nvPr/>
          </p:nvGrpSpPr>
          <p:grpSpPr>
            <a:xfrm>
              <a:off x="6581045" y="5004184"/>
              <a:ext cx="855091" cy="794271"/>
              <a:chOff x="6581045" y="4995946"/>
              <a:chExt cx="855091" cy="794271"/>
            </a:xfrm>
          </p:grpSpPr>
          <p:sp>
            <p:nvSpPr>
              <p:cNvPr id="51" name="Freeform 73">
                <a:extLst>
                  <a:ext uri="{FF2B5EF4-FFF2-40B4-BE49-F238E27FC236}">
                    <a16:creationId xmlns:a16="http://schemas.microsoft.com/office/drawing/2014/main" id="{AE76C832-E9F4-8828-E426-263010E3707C}"/>
                  </a:ext>
                </a:extLst>
              </p:cNvPr>
              <p:cNvSpPr/>
              <p:nvPr/>
            </p:nvSpPr>
            <p:spPr>
              <a:xfrm>
                <a:off x="6581045" y="4995946"/>
                <a:ext cx="855091" cy="794271"/>
              </a:xfrm>
              <a:custGeom>
                <a:avLst/>
                <a:gdLst>
                  <a:gd name="connsiteX0" fmla="*/ 266810 w 535737"/>
                  <a:gd name="connsiteY0" fmla="*/ 0 h 496737"/>
                  <a:gd name="connsiteX1" fmla="*/ 0 w 535737"/>
                  <a:gd name="connsiteY1" fmla="*/ 248371 h 496737"/>
                  <a:gd name="connsiteX2" fmla="*/ 266810 w 535737"/>
                  <a:gd name="connsiteY2" fmla="*/ 496738 h 496737"/>
                  <a:gd name="connsiteX3" fmla="*/ 535738 w 535737"/>
                  <a:gd name="connsiteY3" fmla="*/ 248371 h 496737"/>
                  <a:gd name="connsiteX4" fmla="*/ 266810 w 535737"/>
                  <a:gd name="connsiteY4" fmla="*/ 0 h 496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5737" h="496737">
                    <a:moveTo>
                      <a:pt x="266810" y="0"/>
                    </a:moveTo>
                    <a:cubicBezTo>
                      <a:pt x="96935" y="689"/>
                      <a:pt x="605" y="86334"/>
                      <a:pt x="0" y="248371"/>
                    </a:cubicBezTo>
                    <a:cubicBezTo>
                      <a:pt x="643" y="413253"/>
                      <a:pt x="96851" y="496006"/>
                      <a:pt x="266810" y="496738"/>
                    </a:cubicBezTo>
                    <a:cubicBezTo>
                      <a:pt x="436784" y="496021"/>
                      <a:pt x="535121" y="413184"/>
                      <a:pt x="535738" y="248371"/>
                    </a:cubicBezTo>
                    <a:cubicBezTo>
                      <a:pt x="535156" y="86407"/>
                      <a:pt x="436700" y="674"/>
                      <a:pt x="2668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" cap="flat">
                <a:noFill/>
                <a:prstDash val="solid"/>
                <a:miter/>
              </a:ln>
              <a:effectLst>
                <a:outerShdw blurRad="50800" dist="38100" dir="5400000" algn="t" rotWithShape="0">
                  <a:schemeClr val="tx2">
                    <a:lumMod val="90000"/>
                    <a:alpha val="40000"/>
                  </a:schemeClr>
                </a:outerShdw>
              </a:effectLst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52" name="그룹 51">
                <a:extLst>
                  <a:ext uri="{FF2B5EF4-FFF2-40B4-BE49-F238E27FC236}">
                    <a16:creationId xmlns:a16="http://schemas.microsoft.com/office/drawing/2014/main" id="{33BDEDD6-C193-3A0D-F0E2-850A5BA171A2}"/>
                  </a:ext>
                </a:extLst>
              </p:cNvPr>
              <p:cNvGrpSpPr/>
              <p:nvPr/>
            </p:nvGrpSpPr>
            <p:grpSpPr>
              <a:xfrm>
                <a:off x="6659943" y="5060957"/>
                <a:ext cx="697294" cy="603602"/>
                <a:chOff x="6659943" y="5060957"/>
                <a:chExt cx="697294" cy="603602"/>
              </a:xfrm>
            </p:grpSpPr>
            <p:pic>
              <p:nvPicPr>
                <p:cNvPr id="53" name="그래픽 52">
                  <a:extLst>
                    <a:ext uri="{FF2B5EF4-FFF2-40B4-BE49-F238E27FC236}">
                      <a16:creationId xmlns:a16="http://schemas.microsoft.com/office/drawing/2014/main" id="{5ADDDCAD-D6B6-F268-061E-304E562002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08383" y="5060957"/>
                  <a:ext cx="600415" cy="603602"/>
                </a:xfrm>
                <a:prstGeom prst="rect">
                  <a:avLst/>
                </a:prstGeom>
              </p:spPr>
            </p:pic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BF871192-7799-951F-A41E-C7653471FAA1}"/>
                    </a:ext>
                  </a:extLst>
                </p:cNvPr>
                <p:cNvSpPr txBox="1"/>
                <p:nvPr/>
              </p:nvSpPr>
              <p:spPr>
                <a:xfrm>
                  <a:off x="6659943" y="5312312"/>
                  <a:ext cx="697294" cy="2078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050" b="1" i="0" u="none" strike="noStrike" kern="1200" cap="none" spc="-50" normalizeH="0" baseline="0" noProof="0" dirty="0">
                      <a:ln>
                        <a:noFill/>
                      </a:ln>
                      <a:solidFill>
                        <a:srgbClr val="ED780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맑은 고딕" panose="020B0503020000020004" pitchFamily="50" charset="-127"/>
                      <a:cs typeface="Arial" panose="020B0604020202020204" pitchFamily="34" charset="0"/>
                    </a:rPr>
                    <a:t>4 weeks</a:t>
                  </a:r>
                  <a:endParaRPr kumimoji="0" lang="ko-KR" altLang="en-US" sz="1050" b="1" i="0" u="none" strike="noStrike" kern="1200" cap="none" spc="-50" normalizeH="0" baseline="0" noProof="0" dirty="0">
                    <a:ln>
                      <a:noFill/>
                    </a:ln>
                    <a:solidFill>
                      <a:srgbClr val="ED780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44" name="그룹 43">
              <a:extLst>
                <a:ext uri="{FF2B5EF4-FFF2-40B4-BE49-F238E27FC236}">
                  <a16:creationId xmlns:a16="http://schemas.microsoft.com/office/drawing/2014/main" id="{AC898AB6-CD64-CCD1-B98C-1A9EB2AA70BC}"/>
                </a:ext>
              </a:extLst>
            </p:cNvPr>
            <p:cNvGrpSpPr/>
            <p:nvPr/>
          </p:nvGrpSpPr>
          <p:grpSpPr>
            <a:xfrm>
              <a:off x="4455180" y="5004184"/>
              <a:ext cx="937991" cy="794271"/>
              <a:chOff x="4455180" y="4995946"/>
              <a:chExt cx="937991" cy="794271"/>
            </a:xfrm>
          </p:grpSpPr>
          <p:sp>
            <p:nvSpPr>
              <p:cNvPr id="49" name="Freeform 73">
                <a:extLst>
                  <a:ext uri="{FF2B5EF4-FFF2-40B4-BE49-F238E27FC236}">
                    <a16:creationId xmlns:a16="http://schemas.microsoft.com/office/drawing/2014/main" id="{CD32040F-76D4-B28A-69CD-222DA46598DE}"/>
                  </a:ext>
                </a:extLst>
              </p:cNvPr>
              <p:cNvSpPr/>
              <p:nvPr/>
            </p:nvSpPr>
            <p:spPr>
              <a:xfrm>
                <a:off x="4455180" y="4995946"/>
                <a:ext cx="855091" cy="794271"/>
              </a:xfrm>
              <a:custGeom>
                <a:avLst/>
                <a:gdLst>
                  <a:gd name="connsiteX0" fmla="*/ 266810 w 535737"/>
                  <a:gd name="connsiteY0" fmla="*/ 0 h 496737"/>
                  <a:gd name="connsiteX1" fmla="*/ 0 w 535737"/>
                  <a:gd name="connsiteY1" fmla="*/ 248371 h 496737"/>
                  <a:gd name="connsiteX2" fmla="*/ 266810 w 535737"/>
                  <a:gd name="connsiteY2" fmla="*/ 496738 h 496737"/>
                  <a:gd name="connsiteX3" fmla="*/ 535738 w 535737"/>
                  <a:gd name="connsiteY3" fmla="*/ 248371 h 496737"/>
                  <a:gd name="connsiteX4" fmla="*/ 266810 w 535737"/>
                  <a:gd name="connsiteY4" fmla="*/ 0 h 496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5737" h="496737">
                    <a:moveTo>
                      <a:pt x="266810" y="0"/>
                    </a:moveTo>
                    <a:cubicBezTo>
                      <a:pt x="96935" y="689"/>
                      <a:pt x="605" y="86334"/>
                      <a:pt x="0" y="248371"/>
                    </a:cubicBezTo>
                    <a:cubicBezTo>
                      <a:pt x="643" y="413253"/>
                      <a:pt x="96851" y="496006"/>
                      <a:pt x="266810" y="496738"/>
                    </a:cubicBezTo>
                    <a:cubicBezTo>
                      <a:pt x="436784" y="496021"/>
                      <a:pt x="535121" y="413184"/>
                      <a:pt x="535738" y="248371"/>
                    </a:cubicBezTo>
                    <a:cubicBezTo>
                      <a:pt x="535156" y="86407"/>
                      <a:pt x="436700" y="674"/>
                      <a:pt x="2668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" cap="flat">
                <a:noFill/>
                <a:prstDash val="solid"/>
                <a:miter/>
              </a:ln>
              <a:effectLst>
                <a:outerShdw blurRad="50800" dist="38100" dir="5400000" algn="t" rotWithShape="0">
                  <a:schemeClr val="tx2">
                    <a:lumMod val="90000"/>
                    <a:alpha val="40000"/>
                  </a:schemeClr>
                </a:outerShdw>
              </a:effectLst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50" name="그림 49" descr="텍스트, 사무용품, 일반 보급, 필기구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F72C29BB-91E8-2C8A-A801-C202C359BE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82108" y="5162550"/>
                <a:ext cx="911063" cy="457200"/>
              </a:xfrm>
              <a:prstGeom prst="rect">
                <a:avLst/>
              </a:prstGeom>
            </p:spPr>
          </p:pic>
        </p:grpSp>
        <p:cxnSp>
          <p:nvCxnSpPr>
            <p:cNvPr id="45" name="직선 연결선[R] 44">
              <a:extLst>
                <a:ext uri="{FF2B5EF4-FFF2-40B4-BE49-F238E27FC236}">
                  <a16:creationId xmlns:a16="http://schemas.microsoft.com/office/drawing/2014/main" id="{11297305-5250-C755-9BF8-D9F1EF19D4A0}"/>
                </a:ext>
              </a:extLst>
            </p:cNvPr>
            <p:cNvCxnSpPr>
              <a:cxnSpLocks/>
            </p:cNvCxnSpPr>
            <p:nvPr/>
          </p:nvCxnSpPr>
          <p:spPr>
            <a:xfrm>
              <a:off x="4320806" y="4240244"/>
              <a:ext cx="3244271" cy="0"/>
            </a:xfrm>
            <a:prstGeom prst="line">
              <a:avLst/>
            </a:prstGeom>
            <a:ln w="15875" cap="rnd">
              <a:solidFill>
                <a:srgbClr val="006373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모서리가 둥근 직사각형 45">
              <a:extLst>
                <a:ext uri="{FF2B5EF4-FFF2-40B4-BE49-F238E27FC236}">
                  <a16:creationId xmlns:a16="http://schemas.microsoft.com/office/drawing/2014/main" id="{FFEC7B16-7B31-09F1-B66A-683A0855458B}"/>
                </a:ext>
              </a:extLst>
            </p:cNvPr>
            <p:cNvSpPr/>
            <p:nvPr/>
          </p:nvSpPr>
          <p:spPr>
            <a:xfrm>
              <a:off x="4415103" y="4522573"/>
              <a:ext cx="930962" cy="3295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EB7801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Arial" panose="020B0604020202020204" pitchFamily="34" charset="0"/>
                </a:rPr>
                <a:t>0.5</a:t>
              </a:r>
              <a:r>
                <a: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Arial" panose="020B0604020202020204" pitchFamily="34" charset="0"/>
                </a:rPr>
                <a:t> </a:t>
              </a:r>
              <a:r>
                <a: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Arial" panose="020B0604020202020204" pitchFamily="34" charset="0"/>
                </a:rPr>
                <a:t>mg</a:t>
              </a: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47" name="모서리가 둥근 직사각형 46">
              <a:extLst>
                <a:ext uri="{FF2B5EF4-FFF2-40B4-BE49-F238E27FC236}">
                  <a16:creationId xmlns:a16="http://schemas.microsoft.com/office/drawing/2014/main" id="{26BF3327-9BE2-2827-C4DF-DBC8BF85DB88}"/>
                </a:ext>
              </a:extLst>
            </p:cNvPr>
            <p:cNvSpPr/>
            <p:nvPr/>
          </p:nvSpPr>
          <p:spPr>
            <a:xfrm>
              <a:off x="5470627" y="4522573"/>
              <a:ext cx="930962" cy="3295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Arial" panose="020B0604020202020204" pitchFamily="34" charset="0"/>
                </a:rPr>
                <a:t>주</a:t>
              </a:r>
              <a:r>
                <a: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Arial" panose="020B0604020202020204" pitchFamily="34" charset="0"/>
                </a:rPr>
                <a:t> </a:t>
              </a:r>
              <a:r>
                <a: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EB7801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Arial" panose="020B0604020202020204" pitchFamily="34" charset="0"/>
                </a:rPr>
                <a:t>1</a:t>
              </a:r>
              <a:r>
                <a: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Arial" panose="020B0604020202020204" pitchFamily="34" charset="0"/>
                </a:rPr>
                <a:t>회</a:t>
              </a:r>
              <a:endPara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48" name="모서리가 둥근 직사각형 47">
              <a:extLst>
                <a:ext uri="{FF2B5EF4-FFF2-40B4-BE49-F238E27FC236}">
                  <a16:creationId xmlns:a16="http://schemas.microsoft.com/office/drawing/2014/main" id="{491EDC74-E73E-B063-597C-3B6B3DD35DAC}"/>
                </a:ext>
              </a:extLst>
            </p:cNvPr>
            <p:cNvSpPr/>
            <p:nvPr/>
          </p:nvSpPr>
          <p:spPr>
            <a:xfrm>
              <a:off x="6523902" y="4522573"/>
              <a:ext cx="930962" cy="3295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EB7801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Arial" panose="020B0604020202020204" pitchFamily="34" charset="0"/>
                </a:rPr>
                <a:t>4</a:t>
              </a:r>
              <a:r>
                <a: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Arial" panose="020B0604020202020204" pitchFamily="34" charset="0"/>
                </a:rPr>
                <a:t>주</a:t>
              </a:r>
              <a:r>
                <a:rPr kumimoji="0" lang="ko-KR" altLang="en-US" sz="1600" b="1" i="0" u="none" strike="noStrike" kern="1200" cap="none" spc="-10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Arial" panose="020B0604020202020204" pitchFamily="34" charset="0"/>
                </a:rPr>
                <a:t>유지</a:t>
              </a:r>
              <a:endParaRPr kumimoji="0" lang="en-US" altLang="ko-KR" sz="1600" b="1" i="0" u="none" strike="noStrike" kern="1200" cap="none" spc="-1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B599C143-B5E9-3081-08A7-B20234BC48F8}"/>
              </a:ext>
            </a:extLst>
          </p:cNvPr>
          <p:cNvGrpSpPr/>
          <p:nvPr/>
        </p:nvGrpSpPr>
        <p:grpSpPr>
          <a:xfrm>
            <a:off x="7891747" y="3216731"/>
            <a:ext cx="3440710" cy="2890156"/>
            <a:chOff x="7891747" y="3216731"/>
            <a:chExt cx="3440710" cy="2890156"/>
          </a:xfrm>
        </p:grpSpPr>
        <p:sp>
          <p:nvSpPr>
            <p:cNvPr id="58" name="Rounded Rectangle 39">
              <a:extLst>
                <a:ext uri="{FF2B5EF4-FFF2-40B4-BE49-F238E27FC236}">
                  <a16:creationId xmlns:a16="http://schemas.microsoft.com/office/drawing/2014/main" id="{8133F7A3-0849-661E-441D-1E18C8993A10}"/>
                </a:ext>
              </a:extLst>
            </p:cNvPr>
            <p:cNvSpPr/>
            <p:nvPr/>
          </p:nvSpPr>
          <p:spPr>
            <a:xfrm>
              <a:off x="7891747" y="3216731"/>
              <a:ext cx="3430755" cy="2890156"/>
            </a:xfrm>
            <a:prstGeom prst="roundRect">
              <a:avLst>
                <a:gd name="adj" fmla="val 2820"/>
              </a:avLst>
            </a:prstGeom>
            <a:solidFill>
              <a:schemeClr val="tx2">
                <a:alpha val="70000"/>
              </a:schemeClr>
            </a:solidFill>
            <a:ln w="12700" cap="flat" cmpd="sng" algn="ctr">
              <a:solidFill>
                <a:schemeClr val="tx2">
                  <a:lumMod val="9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E2BCBD4-7814-C073-ED30-E5C4D60199E7}"/>
                </a:ext>
              </a:extLst>
            </p:cNvPr>
            <p:cNvSpPr txBox="1"/>
            <p:nvPr/>
          </p:nvSpPr>
          <p:spPr>
            <a:xfrm>
              <a:off x="7896200" y="3401730"/>
              <a:ext cx="3436257" cy="6451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700" b="1" i="0" u="none" strike="noStrike" kern="1200" cap="none" spc="-150" normalizeH="0" baseline="0" noProof="0" dirty="0">
                  <a:ln>
                    <a:noFill/>
                  </a:ln>
                  <a:solidFill>
                    <a:srgbClr val="D80812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추가적인 혈당 조절이 필요한 경우</a:t>
              </a:r>
              <a:r>
                <a:rPr kumimoji="0" lang="en-US" altLang="ko-KR" sz="1700" b="1" i="0" u="none" strike="noStrike" kern="1200" cap="none" spc="-150" normalizeH="0" baseline="0" noProof="0" dirty="0">
                  <a:ln>
                    <a:noFill/>
                  </a:ln>
                  <a:solidFill>
                    <a:srgbClr val="D80812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,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700" b="1" i="0" u="none" strike="noStrike" kern="1200" cap="none" spc="-150" normalizeH="0" baseline="0" noProof="0" dirty="0">
                  <a:ln>
                    <a:noFill/>
                  </a:ln>
                  <a:solidFill>
                    <a:srgbClr val="D80812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주 </a:t>
              </a:r>
              <a:r>
                <a:rPr kumimoji="0" lang="en-US" altLang="ko-KR" sz="1700" b="1" i="0" u="none" strike="noStrike" kern="1200" cap="none" spc="-150" normalizeH="0" baseline="0" noProof="0" dirty="0">
                  <a:ln>
                    <a:noFill/>
                  </a:ln>
                  <a:solidFill>
                    <a:srgbClr val="D80812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1</a:t>
              </a:r>
              <a:r>
                <a:rPr kumimoji="0" lang="ko-KR" altLang="en-US" sz="1700" b="1" i="0" u="none" strike="noStrike" kern="1200" cap="none" spc="-150" normalizeH="0" baseline="0" noProof="0" dirty="0">
                  <a:ln>
                    <a:noFill/>
                  </a:ln>
                  <a:solidFill>
                    <a:srgbClr val="D80812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회 </a:t>
              </a:r>
              <a:r>
                <a:rPr kumimoji="0" lang="en-US" altLang="ko-KR" sz="1700" b="1" i="0" u="none" strike="noStrike" kern="1200" cap="none" spc="-150" normalizeH="0" baseline="0" noProof="0" dirty="0">
                  <a:ln>
                    <a:noFill/>
                  </a:ln>
                  <a:solidFill>
                    <a:srgbClr val="D80812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1.0 </a:t>
              </a:r>
              <a:r>
                <a:rPr kumimoji="0" lang="en-US" altLang="ko-KR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D80812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mg</a:t>
              </a:r>
              <a:r>
                <a:rPr kumimoji="0" lang="ko-KR" altLang="en-US" sz="1700" b="1" i="0" u="none" strike="noStrike" kern="1200" cap="none" spc="-150" normalizeH="0" baseline="0" noProof="0" dirty="0">
                  <a:ln>
                    <a:noFill/>
                  </a:ln>
                  <a:solidFill>
                    <a:srgbClr val="D80812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으로 증량</a:t>
              </a:r>
              <a:endParaRPr kumimoji="0" lang="en-US" altLang="ko-KR" sz="1700" b="1" i="0" u="none" strike="noStrike" kern="1200" cap="none" spc="-150" normalizeH="0" baseline="0" noProof="0" dirty="0">
                <a:ln>
                  <a:noFill/>
                </a:ln>
                <a:solidFill>
                  <a:srgbClr val="D80812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cxnSp>
          <p:nvCxnSpPr>
            <p:cNvPr id="60" name="직선 연결선[R] 59">
              <a:extLst>
                <a:ext uri="{FF2B5EF4-FFF2-40B4-BE49-F238E27FC236}">
                  <a16:creationId xmlns:a16="http://schemas.microsoft.com/office/drawing/2014/main" id="{2C52B27D-E714-1F19-7B6B-CB405851BC32}"/>
                </a:ext>
              </a:extLst>
            </p:cNvPr>
            <p:cNvCxnSpPr>
              <a:cxnSpLocks/>
            </p:cNvCxnSpPr>
            <p:nvPr/>
          </p:nvCxnSpPr>
          <p:spPr>
            <a:xfrm>
              <a:off x="7992140" y="4240244"/>
              <a:ext cx="3244271" cy="0"/>
            </a:xfrm>
            <a:prstGeom prst="line">
              <a:avLst/>
            </a:prstGeom>
            <a:ln w="15875" cap="rnd">
              <a:solidFill>
                <a:srgbClr val="006373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그룹 60">
              <a:extLst>
                <a:ext uri="{FF2B5EF4-FFF2-40B4-BE49-F238E27FC236}">
                  <a16:creationId xmlns:a16="http://schemas.microsoft.com/office/drawing/2014/main" id="{3BFB6931-DF49-C5C0-3B51-BDB80F0990C9}"/>
                </a:ext>
              </a:extLst>
            </p:cNvPr>
            <p:cNvGrpSpPr/>
            <p:nvPr/>
          </p:nvGrpSpPr>
          <p:grpSpPr>
            <a:xfrm>
              <a:off x="9709297" y="5004184"/>
              <a:ext cx="855091" cy="794271"/>
              <a:chOff x="9709297" y="4995946"/>
              <a:chExt cx="855091" cy="794271"/>
            </a:xfrm>
          </p:grpSpPr>
          <p:sp>
            <p:nvSpPr>
              <p:cNvPr id="65" name="Freeform 73">
                <a:extLst>
                  <a:ext uri="{FF2B5EF4-FFF2-40B4-BE49-F238E27FC236}">
                    <a16:creationId xmlns:a16="http://schemas.microsoft.com/office/drawing/2014/main" id="{A81567B9-349B-4A80-D02D-B85D8B2FAD55}"/>
                  </a:ext>
                </a:extLst>
              </p:cNvPr>
              <p:cNvSpPr/>
              <p:nvPr/>
            </p:nvSpPr>
            <p:spPr>
              <a:xfrm>
                <a:off x="9709297" y="4995946"/>
                <a:ext cx="855091" cy="794271"/>
              </a:xfrm>
              <a:custGeom>
                <a:avLst/>
                <a:gdLst>
                  <a:gd name="connsiteX0" fmla="*/ 266810 w 535737"/>
                  <a:gd name="connsiteY0" fmla="*/ 0 h 496737"/>
                  <a:gd name="connsiteX1" fmla="*/ 0 w 535737"/>
                  <a:gd name="connsiteY1" fmla="*/ 248371 h 496737"/>
                  <a:gd name="connsiteX2" fmla="*/ 266810 w 535737"/>
                  <a:gd name="connsiteY2" fmla="*/ 496738 h 496737"/>
                  <a:gd name="connsiteX3" fmla="*/ 535738 w 535737"/>
                  <a:gd name="connsiteY3" fmla="*/ 248371 h 496737"/>
                  <a:gd name="connsiteX4" fmla="*/ 266810 w 535737"/>
                  <a:gd name="connsiteY4" fmla="*/ 0 h 496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5737" h="496737">
                    <a:moveTo>
                      <a:pt x="266810" y="0"/>
                    </a:moveTo>
                    <a:cubicBezTo>
                      <a:pt x="96935" y="689"/>
                      <a:pt x="605" y="86334"/>
                      <a:pt x="0" y="248371"/>
                    </a:cubicBezTo>
                    <a:cubicBezTo>
                      <a:pt x="643" y="413253"/>
                      <a:pt x="96851" y="496006"/>
                      <a:pt x="266810" y="496738"/>
                    </a:cubicBezTo>
                    <a:cubicBezTo>
                      <a:pt x="436784" y="496021"/>
                      <a:pt x="535121" y="413184"/>
                      <a:pt x="535738" y="248371"/>
                    </a:cubicBezTo>
                    <a:cubicBezTo>
                      <a:pt x="535156" y="86407"/>
                      <a:pt x="436700" y="674"/>
                      <a:pt x="2668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" cap="flat">
                <a:noFill/>
                <a:prstDash val="solid"/>
                <a:miter/>
              </a:ln>
              <a:effectLst>
                <a:outerShdw blurRad="50800" dist="38100" dir="5400000" algn="t" rotWithShape="0">
                  <a:schemeClr val="tx2">
                    <a:lumMod val="90000"/>
                    <a:alpha val="40000"/>
                  </a:schemeClr>
                </a:outerShdw>
              </a:effectLst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BA2A661-4F3A-559D-0F20-ED37A5A9645B}"/>
                  </a:ext>
                </a:extLst>
              </p:cNvPr>
              <p:cNvSpPr txBox="1"/>
              <p:nvPr/>
            </p:nvSpPr>
            <p:spPr>
              <a:xfrm>
                <a:off x="9728554" y="5161741"/>
                <a:ext cx="8001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80812"/>
                    </a:solidFill>
                    <a:effectLst/>
                    <a:uLnTx/>
                    <a:uFillTx/>
                    <a:latin typeface="Apis For Office" panose="020B0504010101010104" pitchFamily="34" charset="0"/>
                    <a:ea typeface="나눔스퀘어 ExtraBold" panose="020B0600000101010101" pitchFamily="50" charset="-127"/>
                    <a:cs typeface="Apis For Office" panose="020B0504010101010104" pitchFamily="34" charset="0"/>
                  </a:rPr>
                  <a:t>OW</a:t>
                </a:r>
                <a:endParaRPr kumimoji="0" lang="ko-K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D80812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62" name="Freeform 73">
              <a:extLst>
                <a:ext uri="{FF2B5EF4-FFF2-40B4-BE49-F238E27FC236}">
                  <a16:creationId xmlns:a16="http://schemas.microsoft.com/office/drawing/2014/main" id="{AB13EE63-24DB-E518-0F7F-2C4D95DE9E12}"/>
                </a:ext>
              </a:extLst>
            </p:cNvPr>
            <p:cNvSpPr/>
            <p:nvPr/>
          </p:nvSpPr>
          <p:spPr>
            <a:xfrm>
              <a:off x="8643407" y="5004184"/>
              <a:ext cx="855091" cy="794271"/>
            </a:xfrm>
            <a:custGeom>
              <a:avLst/>
              <a:gdLst>
                <a:gd name="connsiteX0" fmla="*/ 266810 w 535737"/>
                <a:gd name="connsiteY0" fmla="*/ 0 h 496737"/>
                <a:gd name="connsiteX1" fmla="*/ 0 w 535737"/>
                <a:gd name="connsiteY1" fmla="*/ 248371 h 496737"/>
                <a:gd name="connsiteX2" fmla="*/ 266810 w 535737"/>
                <a:gd name="connsiteY2" fmla="*/ 496738 h 496737"/>
                <a:gd name="connsiteX3" fmla="*/ 535738 w 535737"/>
                <a:gd name="connsiteY3" fmla="*/ 248371 h 496737"/>
                <a:gd name="connsiteX4" fmla="*/ 266810 w 535737"/>
                <a:gd name="connsiteY4" fmla="*/ 0 h 49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5737" h="496737">
                  <a:moveTo>
                    <a:pt x="266810" y="0"/>
                  </a:moveTo>
                  <a:cubicBezTo>
                    <a:pt x="96935" y="689"/>
                    <a:pt x="605" y="86334"/>
                    <a:pt x="0" y="248371"/>
                  </a:cubicBezTo>
                  <a:cubicBezTo>
                    <a:pt x="643" y="413253"/>
                    <a:pt x="96851" y="496006"/>
                    <a:pt x="266810" y="496738"/>
                  </a:cubicBezTo>
                  <a:cubicBezTo>
                    <a:pt x="436784" y="496021"/>
                    <a:pt x="535121" y="413184"/>
                    <a:pt x="535738" y="248371"/>
                  </a:cubicBezTo>
                  <a:cubicBezTo>
                    <a:pt x="535156" y="86407"/>
                    <a:pt x="436700" y="674"/>
                    <a:pt x="266810" y="0"/>
                  </a:cubicBezTo>
                  <a:close/>
                </a:path>
              </a:pathLst>
            </a:custGeom>
            <a:solidFill>
              <a:srgbClr val="FFFFFF"/>
            </a:solidFill>
            <a:ln w="381" cap="flat">
              <a:noFill/>
              <a:prstDash val="solid"/>
              <a:miter/>
            </a:ln>
            <a:effectLst>
              <a:outerShdw blurRad="50800" dist="38100" dir="5400000" algn="t" rotWithShape="0">
                <a:schemeClr val="tx2">
                  <a:lumMod val="90000"/>
                  <a:alpha val="40000"/>
                </a:scheme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" name="모서리가 둥근 직사각형 62">
              <a:extLst>
                <a:ext uri="{FF2B5EF4-FFF2-40B4-BE49-F238E27FC236}">
                  <a16:creationId xmlns:a16="http://schemas.microsoft.com/office/drawing/2014/main" id="{66ACB441-6E85-D4B3-75A6-4C62AAA23B61}"/>
                </a:ext>
              </a:extLst>
            </p:cNvPr>
            <p:cNvSpPr/>
            <p:nvPr/>
          </p:nvSpPr>
          <p:spPr>
            <a:xfrm>
              <a:off x="8601819" y="4522573"/>
              <a:ext cx="930962" cy="3295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D80812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Arial" panose="020B0604020202020204" pitchFamily="34" charset="0"/>
                </a:rPr>
                <a:t>1.0</a:t>
              </a:r>
              <a:r>
                <a: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Arial" panose="020B0604020202020204" pitchFamily="34" charset="0"/>
                </a:rPr>
                <a:t> </a:t>
              </a:r>
              <a:r>
                <a: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Arial" panose="020B0604020202020204" pitchFamily="34" charset="0"/>
                </a:rPr>
                <a:t>mg</a:t>
              </a: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64" name="모서리가 둥근 직사각형 63">
              <a:extLst>
                <a:ext uri="{FF2B5EF4-FFF2-40B4-BE49-F238E27FC236}">
                  <a16:creationId xmlns:a16="http://schemas.microsoft.com/office/drawing/2014/main" id="{878E4FC4-DDCE-531B-3D24-8636607BF125}"/>
                </a:ext>
              </a:extLst>
            </p:cNvPr>
            <p:cNvSpPr/>
            <p:nvPr/>
          </p:nvSpPr>
          <p:spPr>
            <a:xfrm>
              <a:off x="9657343" y="4522573"/>
              <a:ext cx="930962" cy="3295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Arial" panose="020B0604020202020204" pitchFamily="34" charset="0"/>
                </a:rPr>
                <a:t>주</a:t>
              </a:r>
              <a:r>
                <a: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Arial" panose="020B0604020202020204" pitchFamily="34" charset="0"/>
                </a:rPr>
                <a:t> </a:t>
              </a:r>
              <a:r>
                <a: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D80812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Arial" panose="020B0604020202020204" pitchFamily="34" charset="0"/>
                </a:rPr>
                <a:t>1</a:t>
              </a:r>
              <a:r>
                <a: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Arial" panose="020B0604020202020204" pitchFamily="34" charset="0"/>
                </a:rPr>
                <a:t>회</a:t>
              </a:r>
              <a:endPara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endParaRPr>
            </a:p>
          </p:txBody>
        </p:sp>
      </p:grpSp>
      <p:pic>
        <p:nvPicPr>
          <p:cNvPr id="67" name="그림 66" descr="텍스트, 사무용품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D0DB2CE-B710-0C21-D094-C942F540628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44650" y="5116607"/>
            <a:ext cx="1164647" cy="57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951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2931FA0-3AE6-47EE-9710-DCC9A49C8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/>
              <a:t>Once-Weekly </a:t>
            </a:r>
            <a:r>
              <a:rPr lang="en-US" altLang="ko-KR" sz="2000" dirty="0" err="1"/>
              <a:t>Semaglutide</a:t>
            </a:r>
            <a:r>
              <a:rPr lang="en-US" altLang="ko-KR" sz="2000" dirty="0"/>
              <a:t> Reduces HbA</a:t>
            </a:r>
            <a:r>
              <a:rPr lang="en-US" altLang="ko-KR" sz="2000" baseline="-25000" dirty="0"/>
              <a:t>1c</a:t>
            </a:r>
            <a:r>
              <a:rPr lang="en-US" altLang="ko-KR" sz="2000" dirty="0"/>
              <a:t> and Body Weight in Patients with Type 2 Diabetes Regardless of Background Common OAD : a Subgroup Analysis from SUSTAIN 2–4 and 10</a:t>
            </a:r>
            <a:endParaRPr lang="ko-KR" altLang="en-US" sz="2000" dirty="0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2F8BAD71-6CA4-4CB8-99BC-E74C2BF30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9B6D5C8-891A-48D3-A8B2-41883ACFF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486" y="1239731"/>
            <a:ext cx="9539868" cy="4702662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D91C8039-46E0-4593-88E6-A6229578CF55}"/>
              </a:ext>
            </a:extLst>
          </p:cNvPr>
          <p:cNvSpPr/>
          <p:nvPr/>
        </p:nvSpPr>
        <p:spPr>
          <a:xfrm>
            <a:off x="0" y="6308168"/>
            <a:ext cx="4836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err="1"/>
              <a:t>Diabetes</a:t>
            </a:r>
            <a:r>
              <a:rPr lang="ko-KR" altLang="en-US" dirty="0"/>
              <a:t> </a:t>
            </a:r>
            <a:r>
              <a:rPr lang="ko-KR" altLang="en-US" dirty="0" err="1"/>
              <a:t>Ther</a:t>
            </a:r>
            <a:r>
              <a:rPr lang="ko-KR" altLang="en-US" dirty="0"/>
              <a:t>. 2020 </a:t>
            </a:r>
            <a:r>
              <a:rPr lang="ko-KR" altLang="en-US" dirty="0" err="1"/>
              <a:t>Mar</a:t>
            </a:r>
            <a:r>
              <a:rPr lang="ko-KR" altLang="en-US" dirty="0"/>
              <a:t> 19;11(5):1061–1075</a:t>
            </a:r>
          </a:p>
        </p:txBody>
      </p:sp>
    </p:spTree>
    <p:extLst>
      <p:ext uri="{BB962C8B-B14F-4D97-AF65-F5344CB8AC3E}">
        <p14:creationId xmlns:p14="http://schemas.microsoft.com/office/powerpoint/2010/main" val="3272842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ECFA5-B113-9E46-EDA0-B42780EF1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think-cell data - do not delete" hidden="1">
            <a:extLst>
              <a:ext uri="{FF2B5EF4-FFF2-40B4-BE49-F238E27FC236}">
                <a16:creationId xmlns:a16="http://schemas.microsoft.com/office/drawing/2014/main" id="{63115C3D-6C21-3929-7B4F-15E958FECDBB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슬라이드" r:id="rId4" imgW="404" imgH="405" progId="TCLayout.ActiveDocument.1">
                  <p:embed/>
                </p:oleObj>
              </mc:Choice>
              <mc:Fallback>
                <p:oleObj name="think-cell 슬라이드" r:id="rId4" imgW="404" imgH="405" progId="TCLayout.ActiveDocument.1">
                  <p:embed/>
                  <p:pic>
                    <p:nvPicPr>
                      <p:cNvPr id="8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3115C3D-6C21-3929-7B4F-15E958FECD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그룹 25">
            <a:extLst>
              <a:ext uri="{FF2B5EF4-FFF2-40B4-BE49-F238E27FC236}">
                <a16:creationId xmlns:a16="http://schemas.microsoft.com/office/drawing/2014/main" id="{84641A5E-12C3-4905-32B1-7729CFDB1729}"/>
              </a:ext>
            </a:extLst>
          </p:cNvPr>
          <p:cNvGrpSpPr/>
          <p:nvPr/>
        </p:nvGrpSpPr>
        <p:grpSpPr>
          <a:xfrm>
            <a:off x="604394" y="6622804"/>
            <a:ext cx="11335777" cy="184666"/>
            <a:chOff x="446227" y="6640695"/>
            <a:chExt cx="11335777" cy="18466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2C46BA4-F0B8-BFE5-F284-5B05A1902AA7}"/>
                </a:ext>
              </a:extLst>
            </p:cNvPr>
            <p:cNvSpPr txBox="1"/>
            <p:nvPr/>
          </p:nvSpPr>
          <p:spPr>
            <a:xfrm>
              <a:off x="446227" y="6640695"/>
              <a:ext cx="11335777" cy="184666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D80812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Ref. </a:t>
              </a:r>
              <a:r>
                <a:rPr kumimoji="0" lang="en-US" altLang="ko-KR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1.</a:t>
              </a:r>
              <a:r>
                <a:rPr kumimoji="0" lang="en-GB" altLang="ko-Kore-KR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ko-KR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보건복지부 고시 제</a:t>
              </a:r>
              <a:r>
                <a:rPr kumimoji="0" lang="en-US" altLang="ko-KR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2026-24</a:t>
              </a:r>
              <a:r>
                <a:rPr kumimoji="0" lang="ko-KR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호</a:t>
              </a:r>
              <a:r>
                <a:rPr kumimoji="0" lang="en-US" altLang="ko-KR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. </a:t>
              </a:r>
              <a:r>
                <a:rPr kumimoji="0" lang="ko-KR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요양급여의 적용 기준 및 방법에 관한 세부사항 일부개정</a:t>
              </a:r>
              <a:r>
                <a:rPr kumimoji="0" lang="en-US" altLang="ko-KR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. [</a:t>
              </a:r>
              <a:r>
                <a:rPr kumimoji="0" lang="ko-KR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별지</a:t>
              </a:r>
              <a:r>
                <a:rPr kumimoji="0" lang="en-US" altLang="ko-KR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1] </a:t>
              </a:r>
              <a:r>
                <a:rPr kumimoji="0" lang="ko-KR" altLang="en-US" sz="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당뇨병용제</a:t>
              </a:r>
              <a:r>
                <a:rPr kumimoji="0" lang="en-US" altLang="ko-KR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.semaglutide </a:t>
              </a:r>
              <a:r>
                <a:rPr kumimoji="0" lang="ko-KR" altLang="en-US" sz="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주사제</a:t>
              </a:r>
              <a:r>
                <a:rPr kumimoji="0" lang="en-US" altLang="ko-KR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(</a:t>
              </a:r>
              <a:r>
                <a:rPr kumimoji="0" lang="ko-KR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시행일</a:t>
              </a:r>
              <a:r>
                <a:rPr kumimoji="0" lang="en-US" altLang="ko-KR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: 2026.02.01) </a:t>
              </a:r>
              <a:r>
                <a:rPr kumimoji="0" lang="en-US" altLang="ko-KR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2.</a:t>
              </a:r>
              <a:r>
                <a:rPr kumimoji="0" lang="en-US" altLang="ko-KR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 </a:t>
              </a:r>
              <a:r>
                <a:rPr kumimoji="0" lang="ko-KR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보건복지부 고시 제</a:t>
              </a:r>
              <a:r>
                <a:rPr kumimoji="0" lang="en-US" altLang="ko-KR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2026-16</a:t>
              </a:r>
              <a:r>
                <a:rPr kumimoji="0" lang="ko-KR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호</a:t>
              </a:r>
              <a:r>
                <a:rPr kumimoji="0" lang="en-US" altLang="ko-KR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(2026.01.27.) </a:t>
              </a:r>
              <a:r>
                <a:rPr kumimoji="0" lang="ko-KR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「약제급여목록 및 급여상한금액표」</a:t>
              </a:r>
              <a:r>
                <a:rPr kumimoji="0" lang="en-US" altLang="ko-KR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(</a:t>
              </a:r>
              <a:r>
                <a:rPr kumimoji="0" lang="ko-KR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시행일</a:t>
              </a:r>
              <a:r>
                <a:rPr kumimoji="0" lang="en-US" altLang="ko-KR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: 2026.02.01)</a:t>
              </a:r>
              <a:endParaRPr kumimoji="0" lang="ko-KR" altLang="en-US" sz="600" b="0" i="0" u="none" strike="noStrike" kern="1200" cap="none" spc="-12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cxnSp>
          <p:nvCxnSpPr>
            <p:cNvPr id="44" name="직선 연결선[R] 13">
              <a:extLst>
                <a:ext uri="{FF2B5EF4-FFF2-40B4-BE49-F238E27FC236}">
                  <a16:creationId xmlns:a16="http://schemas.microsoft.com/office/drawing/2014/main" id="{07BDD923-F71F-49AC-7A04-D8727B8081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9750" y="6674376"/>
              <a:ext cx="131174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45B8783E-F494-7FCD-1E77-6B61428C82E9}"/>
              </a:ext>
            </a:extLst>
          </p:cNvPr>
          <p:cNvSpPr txBox="1"/>
          <p:nvPr/>
        </p:nvSpPr>
        <p:spPr>
          <a:xfrm>
            <a:off x="658849" y="1477774"/>
            <a:ext cx="2108292" cy="310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00" b="0" i="0" u="none" strike="noStrike" kern="0" cap="none" spc="-10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20CD3B3-511E-9996-92EB-4EA396E2F5BB}"/>
              </a:ext>
            </a:extLst>
          </p:cNvPr>
          <p:cNvSpPr txBox="1"/>
          <p:nvPr/>
        </p:nvSpPr>
        <p:spPr>
          <a:xfrm>
            <a:off x="550777" y="1180155"/>
            <a:ext cx="7351563" cy="293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[396] Semaglutide </a:t>
            </a:r>
            <a:r>
              <a:rPr kumimoji="0" lang="ko-KR" alt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주사제</a:t>
            </a: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(</a:t>
            </a: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품명</a:t>
            </a: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: </a:t>
            </a:r>
            <a:r>
              <a:rPr kumimoji="0" lang="ko-KR" alt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오젬픽</a:t>
            </a: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kumimoji="0" lang="ko-KR" alt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프리필드펜</a:t>
            </a: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2mg </a:t>
            </a: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등</a:t>
            </a: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) </a:t>
            </a:r>
            <a:endParaRPr kumimoji="0" lang="en-US" altLang="ko-KR" sz="12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68" name="Rounded Rectangle 40">
            <a:extLst>
              <a:ext uri="{FF2B5EF4-FFF2-40B4-BE49-F238E27FC236}">
                <a16:creationId xmlns:a16="http://schemas.microsoft.com/office/drawing/2014/main" id="{AA7CFEA3-0E5D-7590-9018-360A18513CE0}"/>
              </a:ext>
            </a:extLst>
          </p:cNvPr>
          <p:cNvSpPr/>
          <p:nvPr/>
        </p:nvSpPr>
        <p:spPr>
          <a:xfrm>
            <a:off x="2722061" y="1477775"/>
            <a:ext cx="8927013" cy="2486002"/>
          </a:xfrm>
          <a:prstGeom prst="roundRect">
            <a:avLst>
              <a:gd name="adj" fmla="val 3552"/>
            </a:avLst>
          </a:prstGeom>
          <a:solidFill>
            <a:srgbClr val="ECEAE6">
              <a:alpha val="7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Rounded Rectangle 41">
            <a:extLst>
              <a:ext uri="{FF2B5EF4-FFF2-40B4-BE49-F238E27FC236}">
                <a16:creationId xmlns:a16="http://schemas.microsoft.com/office/drawing/2014/main" id="{BA8E3F8E-57DC-4AE3-F7C0-A83F2EF48C82}"/>
              </a:ext>
            </a:extLst>
          </p:cNvPr>
          <p:cNvSpPr/>
          <p:nvPr/>
        </p:nvSpPr>
        <p:spPr>
          <a:xfrm>
            <a:off x="550777" y="1477775"/>
            <a:ext cx="2104006" cy="2486002"/>
          </a:xfrm>
          <a:prstGeom prst="roundRect">
            <a:avLst>
              <a:gd name="adj" fmla="val 3251"/>
            </a:avLst>
          </a:prstGeom>
          <a:solidFill>
            <a:srgbClr val="ECEAE6">
              <a:lumMod val="90000"/>
              <a:alpha val="7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F4D29CE-7D39-65E2-AF03-0A180781F110}"/>
              </a:ext>
            </a:extLst>
          </p:cNvPr>
          <p:cNvSpPr txBox="1"/>
          <p:nvPr/>
        </p:nvSpPr>
        <p:spPr>
          <a:xfrm>
            <a:off x="618055" y="1553587"/>
            <a:ext cx="2108292" cy="310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가</a:t>
            </a:r>
            <a:r>
              <a:rPr kumimoji="0" lang="en-US" altLang="ko-KR" sz="13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. </a:t>
            </a:r>
            <a:r>
              <a:rPr kumimoji="0" lang="ko-KR" alt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경구제와 병용 요법</a:t>
            </a:r>
            <a:endParaRPr kumimoji="0" lang="ko-KR" altLang="en-US" sz="1300" b="1" i="0" u="none" strike="noStrike" kern="0" cap="none" spc="-10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4E50C46-B82A-5BC6-8001-550E44287AAD}"/>
              </a:ext>
            </a:extLst>
          </p:cNvPr>
          <p:cNvSpPr txBox="1"/>
          <p:nvPr/>
        </p:nvSpPr>
        <p:spPr>
          <a:xfrm>
            <a:off x="2834420" y="1553587"/>
            <a:ext cx="8569720" cy="2259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1) </a:t>
            </a:r>
            <a:r>
              <a:rPr kumimoji="0" lang="ko-KR" alt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투여대상</a:t>
            </a:r>
            <a:endParaRPr kumimoji="0" lang="en-US" altLang="ko-KR" sz="1300" b="1" i="0" u="none" strike="noStrike" kern="0" cap="none" spc="-10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360000" marR="0" lvl="0" indent="0" algn="l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Metformin+Sulfonylurea</a:t>
            </a:r>
            <a:r>
              <a:rPr kumimoji="0" lang="ko-KR" altLang="en-US" sz="1300" b="0" i="0" u="none" strike="noStrike" kern="0" cap="none" spc="-10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계 약제를</a:t>
            </a:r>
            <a:r>
              <a:rPr kumimoji="0" lang="en-US" altLang="ko-KR" sz="1300" b="0" i="0" u="none" strike="noStrike" kern="0" cap="none" spc="-10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2~4</a:t>
            </a:r>
            <a:r>
              <a:rPr kumimoji="0" lang="ko-KR" altLang="en-US" sz="1300" b="0" i="0" u="none" strike="noStrike" kern="0" cap="none" spc="-10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개월 이상 병용투여에도 </a:t>
            </a:r>
            <a:r>
              <a:rPr kumimoji="0" lang="en-US" altLang="ko-KR" sz="1300" b="0" i="0" u="none" strike="noStrike" kern="0" cap="none" spc="-10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HbA1C</a:t>
            </a:r>
            <a:r>
              <a:rPr kumimoji="0" lang="ko-KR" altLang="en-US" sz="1300" b="0" i="0" u="none" strike="noStrike" kern="0" cap="none" spc="-10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가 </a:t>
            </a:r>
            <a:r>
              <a:rPr kumimoji="0" lang="en-US" altLang="ko-KR" sz="1300" b="0" i="0" u="none" strike="noStrike" kern="0" cap="none" spc="-10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7% </a:t>
            </a:r>
            <a:r>
              <a:rPr kumimoji="0" lang="ko-KR" altLang="en-US" sz="1300" b="0" i="0" u="none" strike="noStrike" kern="0" cap="none" spc="-10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이상인 환자 중</a:t>
            </a:r>
            <a:endParaRPr kumimoji="0" lang="en-US" altLang="ko-KR" sz="1300" b="0" i="0" u="none" strike="noStrike" kern="0" cap="none" spc="-10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540000" marR="0" lvl="0" indent="0" algn="l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(1) </a:t>
            </a:r>
            <a:r>
              <a:rPr kumimoji="0" lang="ko-KR" altLang="en-US" sz="1300" b="0" i="0" u="none" strike="noStrike" kern="0" cap="none" spc="-10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체질량지수</a:t>
            </a: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(BMI: Body mass index)≥25kg/㎡ </a:t>
            </a:r>
            <a:r>
              <a:rPr kumimoji="0" lang="ko-KR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또는</a:t>
            </a:r>
            <a:endParaRPr kumimoji="0" lang="en-US" altLang="ko-KR" sz="1300" b="0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540000" marR="0" lvl="0" indent="0" algn="l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(2) Insulin </a:t>
            </a:r>
            <a:r>
              <a:rPr kumimoji="0" lang="ko-KR" altLang="en-US" sz="1300" b="0" i="0" u="none" strike="noStrike" kern="0" cap="none" spc="-10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요법을 할 수 없는 환자</a:t>
            </a:r>
            <a:endParaRPr kumimoji="0" lang="en-US" altLang="ko-KR" sz="1300" b="0" i="0" u="none" strike="noStrike" kern="0" cap="none" spc="-10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540000" marR="0" lvl="0" indent="0" algn="l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300" b="0" i="0" u="none" strike="noStrike" kern="0" cap="none" spc="-10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1" i="0" u="none" strike="noStrike" kern="0" cap="none" spc="-10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2</a:t>
            </a:r>
            <a:r>
              <a:rPr kumimoji="0" lang="en-US" altLang="ko-KR" sz="13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) </a:t>
            </a:r>
            <a:r>
              <a:rPr kumimoji="0" lang="ko-KR" altLang="en-US" sz="1300" b="1" i="0" u="none" strike="noStrike" kern="0" cap="none" spc="-10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투여방법</a:t>
            </a:r>
            <a:endParaRPr kumimoji="0" lang="en-US" altLang="ko-KR" sz="1300" b="1" i="0" u="none" strike="noStrike" kern="0" cap="none" spc="-10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540000" marR="0" lvl="0" indent="0" algn="l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(1) </a:t>
            </a:r>
            <a:r>
              <a:rPr kumimoji="0" lang="en-US" altLang="ko-KR" sz="1300" b="0" i="0" u="none" strike="noStrike" kern="0" cap="none" spc="-10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3</a:t>
            </a:r>
            <a:r>
              <a:rPr kumimoji="0" lang="ko-KR" altLang="en-US" sz="1300" b="0" i="0" u="none" strike="noStrike" kern="0" cap="none" spc="-10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종 병용요법</a:t>
            </a: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(Metformin +Sulfonylurea+</a:t>
            </a:r>
            <a:r>
              <a:rPr kumimoji="0" lang="ko-KR" altLang="en-US" sz="13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오젬픽프리필드펜</a:t>
            </a:r>
            <a:r>
              <a:rPr kumimoji="0" lang="en-US" altLang="ko-KR" sz="1300" b="0" i="0" u="none" strike="noStrike" kern="0" cap="none" spc="-10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)</a:t>
            </a:r>
            <a:r>
              <a:rPr kumimoji="0" lang="ko-KR" altLang="en-US" sz="1300" b="0" i="0" u="none" strike="noStrike" kern="0" cap="none" spc="-10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을 인정</a:t>
            </a:r>
            <a:endParaRPr kumimoji="0" lang="en-US" altLang="ko-KR" sz="1300" b="0" i="0" u="none" strike="noStrike" kern="0" cap="none" spc="-10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540000" marR="0" lvl="0" indent="0" algn="l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(2) 3</a:t>
            </a:r>
            <a:r>
              <a:rPr kumimoji="0" lang="ko-KR" altLang="en-US" sz="1300" b="0" i="0" u="none" strike="noStrike" kern="0" cap="none" spc="-10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종 병용요법으로 현저한 혈당개선이 이루어진 경우 </a:t>
            </a:r>
            <a:r>
              <a:rPr kumimoji="0" lang="en-US" altLang="ko-KR" sz="1300" b="0" i="0" u="none" strike="noStrike" kern="0" cap="none" spc="-10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2</a:t>
            </a:r>
            <a:r>
              <a:rPr kumimoji="0" lang="ko-KR" altLang="en-US" sz="1300" b="0" i="0" u="none" strike="noStrike" kern="0" cap="none" spc="-10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종 병용요법</a:t>
            </a: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(Metformin+</a:t>
            </a:r>
            <a:r>
              <a:rPr kumimoji="0" lang="ko-KR" altLang="en-US" sz="13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오젬픽프리필드펜</a:t>
            </a:r>
            <a:r>
              <a:rPr kumimoji="0" lang="en-US" altLang="ko-KR" sz="1300" b="0" i="0" u="none" strike="noStrike" kern="0" cap="none" spc="-10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)</a:t>
            </a:r>
            <a:r>
              <a:rPr kumimoji="0" lang="ko-KR" altLang="en-US" sz="1300" b="0" i="0" u="none" strike="noStrike" kern="0" cap="none" spc="-10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을 인정</a:t>
            </a:r>
            <a:endParaRPr kumimoji="0" lang="en-US" altLang="ko-KR" sz="1300" b="0" i="0" u="none" strike="noStrike" kern="0" cap="none" spc="-10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74" name="Rounded Rectangle 40">
            <a:extLst>
              <a:ext uri="{FF2B5EF4-FFF2-40B4-BE49-F238E27FC236}">
                <a16:creationId xmlns:a16="http://schemas.microsoft.com/office/drawing/2014/main" id="{A8B68BDC-B0EC-D241-041C-9A8DEC5389E5}"/>
              </a:ext>
            </a:extLst>
          </p:cNvPr>
          <p:cNvSpPr/>
          <p:nvPr/>
        </p:nvSpPr>
        <p:spPr>
          <a:xfrm>
            <a:off x="2722061" y="4044814"/>
            <a:ext cx="8927013" cy="1813632"/>
          </a:xfrm>
          <a:prstGeom prst="roundRect">
            <a:avLst>
              <a:gd name="adj" fmla="val 3552"/>
            </a:avLst>
          </a:prstGeom>
          <a:solidFill>
            <a:srgbClr val="ECEAE6">
              <a:alpha val="7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Rounded Rectangle 41">
            <a:extLst>
              <a:ext uri="{FF2B5EF4-FFF2-40B4-BE49-F238E27FC236}">
                <a16:creationId xmlns:a16="http://schemas.microsoft.com/office/drawing/2014/main" id="{22B03E46-DAE2-63CB-1568-7253F8CBCEF7}"/>
              </a:ext>
            </a:extLst>
          </p:cNvPr>
          <p:cNvSpPr/>
          <p:nvPr/>
        </p:nvSpPr>
        <p:spPr>
          <a:xfrm>
            <a:off x="550777" y="4044814"/>
            <a:ext cx="2104006" cy="1813632"/>
          </a:xfrm>
          <a:prstGeom prst="roundRect">
            <a:avLst>
              <a:gd name="adj" fmla="val 3251"/>
            </a:avLst>
          </a:prstGeom>
          <a:solidFill>
            <a:srgbClr val="ECEAE6">
              <a:lumMod val="90000"/>
              <a:alpha val="7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F7F143F-5D26-3A9E-0FE2-2DD8C53B5403}"/>
              </a:ext>
            </a:extLst>
          </p:cNvPr>
          <p:cNvSpPr txBox="1"/>
          <p:nvPr/>
        </p:nvSpPr>
        <p:spPr>
          <a:xfrm>
            <a:off x="2834420" y="4080093"/>
            <a:ext cx="8637836" cy="1702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1) </a:t>
            </a:r>
            <a:r>
              <a:rPr kumimoji="0" lang="ko-KR" alt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투여대상</a:t>
            </a:r>
            <a:endParaRPr kumimoji="0" lang="en-US" altLang="ko-KR" sz="1300" b="1" i="0" u="none" strike="noStrike" kern="0" cap="none" spc="-10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360000" marR="0" lvl="0" indent="0" algn="l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가</a:t>
            </a: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) </a:t>
            </a:r>
            <a:r>
              <a:rPr kumimoji="0" lang="ko-KR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기저 </a:t>
            </a: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Insulin (Insulin </a:t>
            </a:r>
            <a:r>
              <a:rPr kumimoji="0" lang="ko-KR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단독 또는 </a:t>
            </a: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Metformin </a:t>
            </a:r>
            <a:r>
              <a:rPr kumimoji="0" lang="ko-KR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병용</a:t>
            </a: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) 2~4</a:t>
            </a:r>
            <a:r>
              <a:rPr kumimoji="0" lang="ko-KR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개월 이상 투여에도 </a:t>
            </a: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HbA1C</a:t>
            </a:r>
            <a:r>
              <a:rPr kumimoji="0" lang="ko-KR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가 </a:t>
            </a: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7% </a:t>
            </a:r>
            <a:r>
              <a:rPr kumimoji="0" lang="ko-KR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이상인 경우</a:t>
            </a:r>
            <a:endParaRPr kumimoji="0" lang="en-US" altLang="ko-KR" sz="1300" b="0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360000" marR="0" lvl="0" indent="0" algn="l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300" b="0" i="0" u="none" strike="noStrike" kern="0" cap="none" spc="-10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나</a:t>
            </a:r>
            <a:r>
              <a:rPr kumimoji="0" lang="en-US" altLang="ko-KR" sz="1300" b="0" i="0" u="none" strike="noStrike" kern="0" cap="none" spc="-10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) </a:t>
            </a:r>
            <a:r>
              <a:rPr kumimoji="0" lang="ko-KR" altLang="en-US" sz="1300" b="0" i="0" u="none" strike="noStrike" kern="0" cap="none" spc="-10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오젬픽프리필드펜과</a:t>
            </a:r>
            <a:r>
              <a:rPr kumimoji="0" lang="ko-KR" altLang="en-US" sz="1300" b="0" i="0" u="none" strike="noStrike" kern="0" cap="none" spc="-10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kumimoji="0" lang="en-US" altLang="ko-KR" sz="1300" b="0" i="0" u="none" strike="noStrike" kern="0" cap="none" spc="-10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Metformin(+Sulfonylurea) </a:t>
            </a:r>
            <a:r>
              <a:rPr kumimoji="0" lang="ko-KR" altLang="en-US" sz="1300" b="0" i="0" u="none" strike="noStrike" kern="0" cap="none" spc="-10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투여에도 </a:t>
            </a:r>
            <a:r>
              <a:rPr kumimoji="0" lang="en-US" altLang="ko-KR" sz="1300" b="0" i="0" u="none" strike="noStrike" kern="0" cap="none" spc="-10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HbA1C</a:t>
            </a:r>
            <a:r>
              <a:rPr kumimoji="0" lang="ko-KR" altLang="en-US" sz="1300" b="0" i="0" u="none" strike="noStrike" kern="0" cap="none" spc="-10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가 </a:t>
            </a:r>
            <a:r>
              <a:rPr kumimoji="0" lang="en-US" altLang="ko-KR" sz="1300" b="0" i="0" u="none" strike="noStrike" kern="0" cap="none" spc="-10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7% </a:t>
            </a:r>
            <a:r>
              <a:rPr kumimoji="0" lang="ko-KR" altLang="en-US" sz="1300" b="0" i="0" u="none" strike="noStrike" kern="0" cap="none" spc="-10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이상인 경우</a:t>
            </a:r>
            <a:endParaRPr kumimoji="0" lang="en-US" altLang="ko-KR" sz="1300" b="0" i="0" u="none" strike="noStrike" kern="0" cap="none" spc="-10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300" b="0" i="0" u="none" strike="noStrike" kern="0" cap="none" spc="-10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1" i="0" u="none" strike="noStrike" kern="0" cap="none" spc="-10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2</a:t>
            </a:r>
            <a:r>
              <a:rPr kumimoji="0" lang="en-US" altLang="ko-KR" sz="13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) </a:t>
            </a:r>
            <a:r>
              <a:rPr kumimoji="0" lang="ko-KR" altLang="en-US" sz="1300" b="1" i="0" u="none" strike="noStrike" kern="0" cap="none" spc="-10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투여방법</a:t>
            </a:r>
            <a:endParaRPr kumimoji="0" lang="en-US" altLang="ko-KR" sz="1300" b="1" i="0" u="none" strike="noStrike" kern="0" cap="none" spc="-10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360000" marR="0" lvl="0" indent="0" algn="l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300" b="0" i="0" u="none" strike="noStrike" kern="0" cap="none" spc="-10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기저 </a:t>
            </a:r>
            <a:r>
              <a:rPr kumimoji="0" lang="en-US" altLang="ko-KR" sz="1300" b="0" i="0" u="none" strike="noStrike" kern="0" cap="none" spc="-10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Insulin + </a:t>
            </a:r>
            <a:r>
              <a:rPr kumimoji="0" lang="ko-KR" altLang="en-US" sz="1300" b="0" i="0" u="none" strike="noStrike" kern="0" cap="none" spc="-10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오젬픽프리필드펜</a:t>
            </a:r>
            <a:r>
              <a:rPr kumimoji="0" lang="en-US" altLang="ko-KR" sz="1300" b="0" i="0" u="none" strike="noStrike" kern="0" cap="none" spc="-10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(+Metformin)</a:t>
            </a:r>
            <a:r>
              <a:rPr kumimoji="0" lang="ko-KR" altLang="en-US" sz="1300" b="0" i="0" u="none" strike="noStrike" kern="0" cap="none" spc="-10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을 인정</a:t>
            </a:r>
            <a:endParaRPr kumimoji="0" lang="en-US" altLang="ko-KR" sz="1300" b="0" i="0" u="none" strike="noStrike" kern="0" cap="none" spc="-10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B0B2283-8A66-F91C-7F82-B8DBF838D966}"/>
              </a:ext>
            </a:extLst>
          </p:cNvPr>
          <p:cNvSpPr txBox="1"/>
          <p:nvPr/>
        </p:nvSpPr>
        <p:spPr>
          <a:xfrm>
            <a:off x="604394" y="4119575"/>
            <a:ext cx="2108292" cy="310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나</a:t>
            </a:r>
            <a:r>
              <a:rPr kumimoji="0" lang="en-US" altLang="ko-KR" sz="13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. Insulin</a:t>
            </a:r>
            <a:r>
              <a:rPr kumimoji="0" lang="ko-KR" alt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과 병용 요법</a:t>
            </a:r>
            <a:endParaRPr kumimoji="0" lang="ko-KR" altLang="en-US" sz="1300" b="1" i="0" u="none" strike="noStrike" kern="0" cap="none" spc="-10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78" name="Rounded Rectangle 41">
            <a:extLst>
              <a:ext uri="{FF2B5EF4-FFF2-40B4-BE49-F238E27FC236}">
                <a16:creationId xmlns:a16="http://schemas.microsoft.com/office/drawing/2014/main" id="{13532C17-6728-C8EE-84D2-0236ABE625F4}"/>
              </a:ext>
            </a:extLst>
          </p:cNvPr>
          <p:cNvSpPr/>
          <p:nvPr/>
        </p:nvSpPr>
        <p:spPr>
          <a:xfrm>
            <a:off x="550776" y="5933207"/>
            <a:ext cx="11098297" cy="653436"/>
          </a:xfrm>
          <a:prstGeom prst="roundRect">
            <a:avLst>
              <a:gd name="adj" fmla="val 3251"/>
            </a:avLst>
          </a:prstGeom>
          <a:solidFill>
            <a:srgbClr val="F2F0ED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88CF85B-9146-A363-0617-0850EB501787}"/>
              </a:ext>
            </a:extLst>
          </p:cNvPr>
          <p:cNvSpPr txBox="1"/>
          <p:nvPr/>
        </p:nvSpPr>
        <p:spPr>
          <a:xfrm>
            <a:off x="658849" y="5992089"/>
            <a:ext cx="10824102" cy="550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다</a:t>
            </a:r>
            <a:r>
              <a:rPr kumimoji="0" lang="en-US" altLang="ko-KR" sz="13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. </a:t>
            </a:r>
            <a:r>
              <a:rPr kumimoji="0" lang="ko-KR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최초 </a:t>
            </a:r>
            <a:r>
              <a:rPr kumimoji="0" lang="ko-KR" altLang="en-US" sz="13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투여시</a:t>
            </a:r>
            <a:r>
              <a:rPr kumimoji="0" lang="ko-KR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투여대상 관련 객관적 자료 </a:t>
            </a: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(</a:t>
            </a:r>
            <a:r>
              <a:rPr kumimoji="0" lang="ko-KR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약제투여 과거력</a:t>
            </a: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kumimoji="0" lang="ko-KR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검사결과 </a:t>
            </a: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(HbA1C, BMI </a:t>
            </a:r>
            <a:r>
              <a:rPr kumimoji="0" lang="ko-KR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등</a:t>
            </a: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)</a:t>
            </a:r>
            <a:r>
              <a:rPr kumimoji="0" lang="ko-KR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을 제출하여야 함</a:t>
            </a: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. </a:t>
            </a:r>
            <a:r>
              <a:rPr kumimoji="0" lang="ko-KR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이후 </a:t>
            </a: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3</a:t>
            </a:r>
            <a:r>
              <a:rPr kumimoji="0" lang="ko-KR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개월마다 </a:t>
            </a: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HbA1C</a:t>
            </a:r>
            <a:r>
              <a:rPr kumimoji="0" lang="ko-KR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를 평가함</a:t>
            </a:r>
            <a:endParaRPr kumimoji="0" lang="en-US" altLang="ko-KR" sz="1300" b="0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300" b="1" i="0" u="none" strike="noStrike" kern="0" cap="none" spc="-10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라</a:t>
            </a:r>
            <a:r>
              <a:rPr kumimoji="0" lang="en-US" altLang="ko-KR" sz="1300" b="1" i="0" u="none" strike="noStrike" kern="0" cap="none" spc="-10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. </a:t>
            </a:r>
            <a:r>
              <a:rPr kumimoji="0" lang="en-US" altLang="ko-KR" sz="1300" b="0" i="0" u="none" strike="noStrike" kern="0" cap="none" spc="-10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1</a:t>
            </a:r>
            <a:r>
              <a:rPr kumimoji="0" lang="ko-KR" altLang="en-US" sz="1300" b="0" i="0" u="none" strike="noStrike" kern="0" cap="none" spc="-10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회 처방기간은 허가사항에 따라 용량 증감이 필요한 첫 </a:t>
            </a:r>
            <a:r>
              <a:rPr kumimoji="0" lang="en-US" altLang="ko-KR" sz="1300" b="0" i="0" u="none" strike="noStrike" kern="0" cap="none" spc="-10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3</a:t>
            </a:r>
            <a:r>
              <a:rPr kumimoji="0" lang="ko-KR" altLang="en-US" sz="1300" b="0" i="0" u="none" strike="noStrike" kern="0" cap="none" spc="-10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개월은 최대 </a:t>
            </a:r>
            <a:r>
              <a:rPr kumimoji="0" lang="en-US" altLang="ko-KR" sz="1300" b="0" i="0" u="none" strike="noStrike" kern="0" cap="none" spc="-10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4~6</a:t>
            </a:r>
            <a:r>
              <a:rPr kumimoji="0" lang="ko-KR" altLang="en-US" sz="1300" b="0" i="0" u="none" strike="noStrike" kern="0" cap="none" spc="-10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주분까지 인정하며</a:t>
            </a:r>
            <a:r>
              <a:rPr kumimoji="0" lang="en-US" altLang="ko-KR" sz="1300" b="0" i="0" u="none" strike="noStrike" kern="0" cap="none" spc="-10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, 3</a:t>
            </a:r>
            <a:r>
              <a:rPr kumimoji="0" lang="ko-KR" altLang="en-US" sz="1300" b="0" i="0" u="none" strike="noStrike" kern="0" cap="none" spc="-10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개월 이후에는 최대 </a:t>
            </a:r>
            <a:r>
              <a:rPr kumimoji="0" lang="en-US" altLang="ko-KR" sz="1300" b="0" i="0" u="none" strike="noStrike" kern="0" cap="none" spc="-10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3</a:t>
            </a:r>
            <a:r>
              <a:rPr kumimoji="0" lang="ko-KR" altLang="en-US" sz="1300" b="0" i="0" u="none" strike="noStrike" kern="0" cap="none" spc="-10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개월분까지 인정함</a:t>
            </a:r>
            <a:endParaRPr kumimoji="0" lang="en-US" altLang="ko-KR" sz="1300" b="0" i="0" u="none" strike="noStrike" kern="0" cap="none" spc="-10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91" name="제목 1">
            <a:extLst>
              <a:ext uri="{FF2B5EF4-FFF2-40B4-BE49-F238E27FC236}">
                <a16:creationId xmlns:a16="http://schemas.microsoft.com/office/drawing/2014/main" id="{CCE0DE02-5985-3022-80D9-8021DC4EAC8C}"/>
              </a:ext>
            </a:extLst>
          </p:cNvPr>
          <p:cNvSpPr txBox="1">
            <a:spLocks/>
          </p:cNvSpPr>
          <p:nvPr/>
        </p:nvSpPr>
        <p:spPr>
          <a:xfrm>
            <a:off x="550776" y="124337"/>
            <a:ext cx="10293380" cy="94937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-300" normalizeH="0" baseline="0" noProof="0" dirty="0" err="1">
                <a:ln>
                  <a:noFill/>
                </a:ln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j-cs"/>
              </a:rPr>
              <a:t>오젬픽</a:t>
            </a:r>
            <a:r>
              <a:rPr kumimoji="0" lang="en-US" altLang="ko-KR" sz="2400" b="1" i="0" u="none" strike="noStrike" kern="1200" cap="none" spc="-300" normalizeH="0" baseline="30000" noProof="0" dirty="0">
                <a:ln>
                  <a:noFill/>
                </a:ln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j-cs"/>
              </a:rPr>
              <a:t>® </a:t>
            </a:r>
            <a:r>
              <a:rPr kumimoji="0" lang="ko-KR" altLang="en-US" sz="2400" b="1" i="0" u="none" strike="noStrike" kern="1200" cap="none" spc="-300" normalizeH="0" baseline="0" noProof="0" dirty="0">
                <a:ln>
                  <a:noFill/>
                </a:ln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j-cs"/>
              </a:rPr>
              <a:t>보험인정기준 </a:t>
            </a:r>
            <a:r>
              <a:rPr kumimoji="0" lang="en-US" altLang="ko-KR" sz="2400" b="1" i="0" u="none" strike="noStrike" kern="1200" cap="none" spc="-300" normalizeH="0" baseline="0" noProof="0" dirty="0">
                <a:ln>
                  <a:noFill/>
                </a:ln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j-cs"/>
              </a:rPr>
              <a:t>(</a:t>
            </a:r>
            <a:r>
              <a:rPr kumimoji="0" lang="ko-KR" altLang="en-US" sz="2400" b="1" i="0" u="none" strike="noStrike" kern="1200" cap="none" spc="-300" normalizeH="0" baseline="0" noProof="0" dirty="0">
                <a:ln>
                  <a:noFill/>
                </a:ln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j-cs"/>
              </a:rPr>
              <a:t>보건복지부고시 제 </a:t>
            </a:r>
            <a:r>
              <a:rPr kumimoji="0" lang="en-US" altLang="ko-KR" sz="2400" b="1" i="0" u="none" strike="noStrike" kern="1200" cap="none" spc="-300" normalizeH="0" baseline="0" noProof="0" dirty="0">
                <a:ln>
                  <a:noFill/>
                </a:ln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j-cs"/>
              </a:rPr>
              <a:t>2026-24</a:t>
            </a:r>
            <a:r>
              <a:rPr kumimoji="0" lang="ko-KR" altLang="en-US" sz="2400" b="1" i="0" u="none" strike="noStrike" kern="1200" cap="none" spc="-300" normalizeH="0" baseline="0" noProof="0" dirty="0">
                <a:ln>
                  <a:noFill/>
                </a:ln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j-cs"/>
              </a:rPr>
              <a:t>호</a:t>
            </a:r>
            <a:r>
              <a:rPr kumimoji="0" lang="en-US" altLang="ko-KR" sz="2400" b="1" i="0" u="none" strike="noStrike" kern="1200" cap="none" spc="-300" normalizeH="0" baseline="0" noProof="0" dirty="0">
                <a:ln>
                  <a:noFill/>
                </a:ln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j-cs"/>
              </a:rPr>
              <a:t>)</a:t>
            </a:r>
            <a:endParaRPr kumimoji="0" lang="en-US" altLang="ko-Kore-KR" sz="2400" b="1" i="0" u="none" strike="noStrike" kern="1200" cap="none" spc="-150" normalizeH="0" baseline="30000" noProof="0" dirty="0">
              <a:ln>
                <a:noFill/>
              </a:ln>
              <a:effectLst/>
              <a:uLnTx/>
              <a:uFillTx/>
              <a:latin typeface="맑은 고딕" panose="02110004020202020204"/>
              <a:ea typeface="+mj-ea"/>
              <a:cs typeface="+mj-cs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4A5E314-ED9A-43BD-B552-95CF290A3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5890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8E99F591-B680-459A-A431-026AB46F0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79A674D5-020A-49F8-8C73-03AAC8AA1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0A30611-685E-447B-BD52-A4C08A046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" y="0"/>
            <a:ext cx="121869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141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616E4117-D920-4FA5-A556-EF469361CBAA}"/>
              </a:ext>
            </a:extLst>
          </p:cNvPr>
          <p:cNvSpPr txBox="1">
            <a:spLocks/>
          </p:cNvSpPr>
          <p:nvPr/>
        </p:nvSpPr>
        <p:spPr>
          <a:xfrm>
            <a:off x="375511" y="5171634"/>
            <a:ext cx="10894846" cy="711081"/>
          </a:xfrm>
          <a:prstGeom prst="rect">
            <a:avLst/>
          </a:prstGeom>
        </p:spPr>
        <p:txBody>
          <a:bodyPr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j-cs"/>
              </a:rPr>
              <a:t>2026 ADA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j-cs"/>
              </a:rPr>
              <a:t>Standards of Care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j-cs"/>
              </a:rPr>
              <a:t>In Diabetes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j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D980EA3-5A6F-4A91-B7CB-08BB752B4E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970"/>
          <a:stretch/>
        </p:blipFill>
        <p:spPr>
          <a:xfrm>
            <a:off x="1184350" y="1913366"/>
            <a:ext cx="9921530" cy="217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542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00">
        <p159:morph option="byObject"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4DBBF940-A2CF-4413-886E-03CC47575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AD274E9A-426A-43DD-93D0-7D83033C0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93567F3-380B-42ED-9730-9B6B70E31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2445"/>
            <a:ext cx="12192000" cy="481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77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18B1A9-69C0-5A53-3A4F-D35624BC5344}"/>
              </a:ext>
            </a:extLst>
          </p:cNvPr>
          <p:cNvSpPr txBox="1"/>
          <p:nvPr/>
        </p:nvSpPr>
        <p:spPr>
          <a:xfrm>
            <a:off x="843280" y="355794"/>
            <a:ext cx="10290453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나눔스퀘어" panose="02020603020101020101" pitchFamily="18" charset="-127"/>
                <a:cs typeface="+mn-cs"/>
              </a:rPr>
              <a:t>Ideal Combination of Diabetes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6B4D52-10D9-449E-897A-01ED535A8E49}"/>
              </a:ext>
            </a:extLst>
          </p:cNvPr>
          <p:cNvSpPr txBox="1"/>
          <p:nvPr/>
        </p:nvSpPr>
        <p:spPr>
          <a:xfrm>
            <a:off x="2033627" y="1901413"/>
            <a:ext cx="7181493" cy="416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나눔스퀘어" panose="02020603020101020101" pitchFamily="18" charset="-127"/>
                <a:cs typeface="+mn-cs"/>
              </a:rPr>
              <a:t>Complication target</a:t>
            </a:r>
          </a:p>
          <a:p>
            <a:pPr marL="1143000" marR="0" lvl="0" indent="-114300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나눔스퀘어" panose="02020603020101020101" pitchFamily="18" charset="-127"/>
                <a:cs typeface="+mn-cs"/>
              </a:rPr>
              <a:t>High efficacy</a:t>
            </a:r>
          </a:p>
          <a:p>
            <a:pPr marL="1143000" marR="0" lvl="0" indent="-114300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나눔스퀘어" panose="02020603020101020101" pitchFamily="18" charset="-127"/>
                <a:cs typeface="+mn-cs"/>
              </a:rPr>
              <a:t>Weight control</a:t>
            </a:r>
          </a:p>
          <a:p>
            <a:pPr marL="1143000" marR="0" lvl="0" indent="-114300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나눔스퀘어" panose="02020603020101020101" pitchFamily="18" charset="-127"/>
                <a:cs typeface="+mn-cs"/>
              </a:rPr>
              <a:t>Lower hypoglycemia</a:t>
            </a:r>
          </a:p>
          <a:p>
            <a:pPr marL="1143000" marR="0" lvl="0" indent="-114300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나눔스퀘어" panose="02020603020101020101" pitchFamily="18" charset="-127"/>
                <a:cs typeface="+mn-cs"/>
              </a:rPr>
              <a:t>Durability</a:t>
            </a:r>
          </a:p>
        </p:txBody>
      </p:sp>
    </p:spTree>
    <p:extLst>
      <p:ext uri="{BB962C8B-B14F-4D97-AF65-F5344CB8AC3E}">
        <p14:creationId xmlns:p14="http://schemas.microsoft.com/office/powerpoint/2010/main" val="973262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63552" y="2636912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z="4800" b="1" dirty="0"/>
              <a:t>감사합니다</a:t>
            </a:r>
            <a:r>
              <a:rPr lang="en-US" altLang="ko-KR" sz="4800" b="1" dirty="0"/>
              <a:t>.</a:t>
            </a:r>
            <a:endParaRPr lang="ko-KR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766491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616E4117-D920-4FA5-A556-EF469361CBAA}"/>
              </a:ext>
            </a:extLst>
          </p:cNvPr>
          <p:cNvSpPr txBox="1">
            <a:spLocks/>
          </p:cNvSpPr>
          <p:nvPr/>
        </p:nvSpPr>
        <p:spPr>
          <a:xfrm>
            <a:off x="375511" y="5171634"/>
            <a:ext cx="10894846" cy="711081"/>
          </a:xfrm>
          <a:prstGeom prst="rect">
            <a:avLst/>
          </a:prstGeom>
        </p:spPr>
        <p:txBody>
          <a:bodyPr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j-cs"/>
              </a:rPr>
              <a:t>2026 ADA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j-cs"/>
              </a:rPr>
              <a:t>Standards of Care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j-cs"/>
              </a:rPr>
              <a:t>In Diabetes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j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D980EA3-5A6F-4A91-B7CB-08BB752B4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796" y="0"/>
            <a:ext cx="72107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987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00">
        <p159:morph option="byObject"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616E4117-D920-4FA5-A556-EF469361CBAA}"/>
              </a:ext>
            </a:extLst>
          </p:cNvPr>
          <p:cNvSpPr txBox="1">
            <a:spLocks/>
          </p:cNvSpPr>
          <p:nvPr/>
        </p:nvSpPr>
        <p:spPr>
          <a:xfrm>
            <a:off x="375511" y="5171634"/>
            <a:ext cx="10894846" cy="711081"/>
          </a:xfrm>
          <a:prstGeom prst="rect">
            <a:avLst/>
          </a:prstGeom>
        </p:spPr>
        <p:txBody>
          <a:bodyPr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j-cs"/>
              </a:rPr>
              <a:t>2026 ADA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j-cs"/>
              </a:rPr>
              <a:t>Standards of Care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j-cs"/>
              </a:rPr>
              <a:t>In Diabetes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j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D980EA3-5A6F-4A91-B7CB-08BB752B4E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32" t="13506" r="34492" b="32467"/>
          <a:stretch/>
        </p:blipFill>
        <p:spPr>
          <a:xfrm>
            <a:off x="4257304" y="694707"/>
            <a:ext cx="6318813" cy="491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352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00">
        <p159:morph option="byObject"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946A567E-0A7A-40D1-AC37-5E4C55F1C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342" y="22312"/>
            <a:ext cx="7333316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8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27F9CEFE-2399-4810-A562-5CEE47E2D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110" y="-188604"/>
            <a:ext cx="6869782" cy="938344"/>
          </a:xfrm>
        </p:spPr>
        <p:txBody>
          <a:bodyPr/>
          <a:lstStyle/>
          <a:p>
            <a:r>
              <a:rPr lang="en-US" altLang="ko-KR" dirty="0"/>
              <a:t>Diabetes Factsheet in KOREA</a:t>
            </a:r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D0898E-4EF7-49A3-AAAA-6B11A7FCC438}"/>
              </a:ext>
            </a:extLst>
          </p:cNvPr>
          <p:cNvSpPr txBox="1"/>
          <p:nvPr/>
        </p:nvSpPr>
        <p:spPr>
          <a:xfrm>
            <a:off x="8359489" y="6313532"/>
            <a:ext cx="3408827" cy="237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altLang="ko-KR" sz="941" dirty="0"/>
              <a:t>Diabetes Factsheet in Korea</a:t>
            </a:r>
            <a:r>
              <a:rPr lang="en-US" altLang="ko-KR" sz="941" dirty="0"/>
              <a:t>.</a:t>
            </a:r>
            <a:r>
              <a:rPr lang="pt-BR" altLang="ko-KR" sz="941" dirty="0"/>
              <a:t> </a:t>
            </a:r>
            <a:r>
              <a:rPr lang="en-US" altLang="ko-KR" sz="941" dirty="0"/>
              <a:t>2024</a:t>
            </a:r>
            <a:endParaRPr lang="pt-BR" altLang="ko-KR" sz="94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4BFC61-D605-4F9B-A8F1-57CC40F60153}"/>
              </a:ext>
            </a:extLst>
          </p:cNvPr>
          <p:cNvSpPr txBox="1"/>
          <p:nvPr/>
        </p:nvSpPr>
        <p:spPr>
          <a:xfrm>
            <a:off x="949833" y="7087618"/>
            <a:ext cx="11091373" cy="237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941" i="1" dirty="0">
                <a:latin typeface="+mn-ea"/>
              </a:rPr>
              <a:t>당뇨병 진단기준</a:t>
            </a:r>
            <a:r>
              <a:rPr lang="en-US" altLang="ko-KR" sz="941" i="1" dirty="0">
                <a:latin typeface="+mn-ea"/>
              </a:rPr>
              <a:t>: 4</a:t>
            </a:r>
            <a:r>
              <a:rPr lang="ko-KR" altLang="en-US" sz="941" i="1" dirty="0">
                <a:latin typeface="+mn-ea"/>
              </a:rPr>
              <a:t>개 경우 중 하나 이상에 해당되는 경우 </a:t>
            </a:r>
            <a:r>
              <a:rPr lang="en-US" altLang="ko-KR" sz="941" i="1" dirty="0">
                <a:latin typeface="+mn-ea"/>
              </a:rPr>
              <a:t>1. </a:t>
            </a:r>
            <a:r>
              <a:rPr lang="ko-KR" altLang="en-US" sz="941" i="1" dirty="0">
                <a:latin typeface="+mn-ea"/>
              </a:rPr>
              <a:t>의사로부터 당뇨병을 진단받은 경우 </a:t>
            </a:r>
            <a:r>
              <a:rPr lang="en-US" altLang="ko-KR" sz="941" i="1" dirty="0">
                <a:latin typeface="+mn-ea"/>
              </a:rPr>
              <a:t>2. </a:t>
            </a:r>
            <a:r>
              <a:rPr lang="ko-KR" altLang="en-US" sz="941" i="1" dirty="0">
                <a:latin typeface="+mn-ea"/>
              </a:rPr>
              <a:t>당뇨병약제로 치료 중인 경우 </a:t>
            </a:r>
            <a:r>
              <a:rPr lang="en-US" altLang="ko-KR" sz="941" i="1" dirty="0">
                <a:latin typeface="+mn-ea"/>
              </a:rPr>
              <a:t>3. </a:t>
            </a:r>
            <a:r>
              <a:rPr lang="ko-KR" altLang="en-US" sz="941" i="1" dirty="0">
                <a:latin typeface="+mn-ea"/>
              </a:rPr>
              <a:t>공복혈당이 </a:t>
            </a:r>
            <a:r>
              <a:rPr lang="en-US" altLang="ko-KR" sz="941" i="1" dirty="0">
                <a:latin typeface="+mn-ea"/>
              </a:rPr>
              <a:t>126 mg/dL </a:t>
            </a:r>
            <a:r>
              <a:rPr lang="ko-KR" altLang="en-US" sz="941" i="1" dirty="0">
                <a:latin typeface="+mn-ea"/>
              </a:rPr>
              <a:t>이상인 경우 </a:t>
            </a:r>
            <a:r>
              <a:rPr lang="en-US" altLang="ko-KR" sz="941" i="1" dirty="0">
                <a:latin typeface="+mn-ea"/>
              </a:rPr>
              <a:t>4. </a:t>
            </a:r>
            <a:r>
              <a:rPr lang="ko-KR" altLang="en-US" sz="941" i="1" dirty="0">
                <a:latin typeface="+mn-ea"/>
              </a:rPr>
              <a:t>당화혈색소가 </a:t>
            </a:r>
            <a:r>
              <a:rPr lang="en-US" altLang="ko-KR" sz="941" i="1" dirty="0">
                <a:latin typeface="+mn-ea"/>
              </a:rPr>
              <a:t>6.5% </a:t>
            </a:r>
            <a:r>
              <a:rPr lang="ko-KR" altLang="en-US" sz="941" i="1" dirty="0">
                <a:latin typeface="+mn-ea"/>
              </a:rPr>
              <a:t>이상인 경우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311E9644-6AB9-4D63-A31B-E999DE861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12" y="1195905"/>
            <a:ext cx="9882922" cy="48507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82314B-807D-416D-93FF-88AEA680AF0D}"/>
              </a:ext>
            </a:extLst>
          </p:cNvPr>
          <p:cNvSpPr txBox="1"/>
          <p:nvPr/>
        </p:nvSpPr>
        <p:spPr>
          <a:xfrm>
            <a:off x="5169843" y="843296"/>
            <a:ext cx="1906291" cy="4181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117" b="1" u="sng" dirty="0"/>
              <a:t>당뇨병 유병률</a:t>
            </a:r>
          </a:p>
        </p:txBody>
      </p:sp>
    </p:spTree>
    <p:extLst>
      <p:ext uri="{BB962C8B-B14F-4D97-AF65-F5344CB8AC3E}">
        <p14:creationId xmlns:p14="http://schemas.microsoft.com/office/powerpoint/2010/main" val="10918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0948d3d-1724-4c85-b8e1-7453cbfbefe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98DC079F0A46834C920CFEE6CF722BA3" ma:contentTypeVersion="15" ma:contentTypeDescription="새 문서를 만듭니다." ma:contentTypeScope="" ma:versionID="fc12fa58594bff67fc7c59860f0a284a">
  <xsd:schema xmlns:xsd="http://www.w3.org/2001/XMLSchema" xmlns:xs="http://www.w3.org/2001/XMLSchema" xmlns:p="http://schemas.microsoft.com/office/2006/metadata/properties" xmlns:ns3="c92cc2e7-4d7a-4970-a07e-b449914f49e1" xmlns:ns4="00948d3d-1724-4c85-b8e1-7453cbfbefe4" targetNamespace="http://schemas.microsoft.com/office/2006/metadata/properties" ma:root="true" ma:fieldsID="2d29bfb81c023515f4bdf14bf340bbba" ns3:_="" ns4:_="">
    <xsd:import namespace="c92cc2e7-4d7a-4970-a07e-b449914f49e1"/>
    <xsd:import namespace="00948d3d-1724-4c85-b8e1-7453cbfbefe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2cc2e7-4d7a-4970-a07e-b449914f49e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힌트 해시 공유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948d3d-1724-4c85-b8e1-7453cbfbef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7947E4-4431-4484-B7D1-D2A44B65ED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3EB4E6-034B-4093-ACE6-6E56C94B1166}">
  <ds:schemaRefs>
    <ds:schemaRef ds:uri="http://schemas.microsoft.com/office/2006/metadata/properties"/>
    <ds:schemaRef ds:uri="http://schemas.microsoft.com/office/infopath/2007/PartnerControls"/>
    <ds:schemaRef ds:uri="00948d3d-1724-4c85-b8e1-7453cbfbefe4"/>
  </ds:schemaRefs>
</ds:datastoreItem>
</file>

<file path=customXml/itemProps3.xml><?xml version="1.0" encoding="utf-8"?>
<ds:datastoreItem xmlns:ds="http://schemas.openxmlformats.org/officeDocument/2006/customXml" ds:itemID="{8D51E3E8-DEAD-4EEB-8BDC-22B5FA556E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2cc2e7-4d7a-4970-a07e-b449914f49e1"/>
    <ds:schemaRef ds:uri="00948d3d-1724-4c85-b8e1-7453cbfbef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2522</TotalTime>
  <Words>2088</Words>
  <Application>Microsoft Office PowerPoint</Application>
  <PresentationFormat>와이드스크린</PresentationFormat>
  <Paragraphs>412</Paragraphs>
  <Slides>52</Slides>
  <Notes>12</Notes>
  <HiddenSlides>0</HiddenSlides>
  <MMClips>0</MMClips>
  <ScaleCrop>false</ScaleCrop>
  <HeadingPairs>
    <vt:vector size="8" baseType="variant">
      <vt:variant>
        <vt:lpstr>사용한 글꼴</vt:lpstr>
      </vt:variant>
      <vt:variant>
        <vt:i4>14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52</vt:i4>
      </vt:variant>
    </vt:vector>
  </HeadingPairs>
  <TitlesOfParts>
    <vt:vector size="68" baseType="lpstr">
      <vt:lpstr>Apis For Office</vt:lpstr>
      <vt:lpstr>Arial Unicode MS</vt:lpstr>
      <vt:lpstr>Pretendard</vt:lpstr>
      <vt:lpstr>굴림</vt:lpstr>
      <vt:lpstr>다음_Regular</vt:lpstr>
      <vt:lpstr>Malgun Gothic</vt:lpstr>
      <vt:lpstr>Malgun Gothic</vt:lpstr>
      <vt:lpstr>Aharoni</vt:lpstr>
      <vt:lpstr>Aptos</vt:lpstr>
      <vt:lpstr>Arial</vt:lpstr>
      <vt:lpstr>Calibri</vt:lpstr>
      <vt:lpstr>Century Gothic</vt:lpstr>
      <vt:lpstr>Tahoma</vt:lpstr>
      <vt:lpstr>Wingdings</vt:lpstr>
      <vt:lpstr>Office 테마</vt:lpstr>
      <vt:lpstr>think-cell 슬라이드</vt:lpstr>
      <vt:lpstr>당뇨병 관리: 적절한 혈당조절을 위한 약제 병용요법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Diabetes Factsheet in KOREA</vt:lpstr>
      <vt:lpstr>Diabetes Factsheet in KOREA</vt:lpstr>
      <vt:lpstr>당뇨병 조절율(2019-2020)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Metformin</vt:lpstr>
      <vt:lpstr>Metformin</vt:lpstr>
      <vt:lpstr>Metformin</vt:lpstr>
      <vt:lpstr>DPP-4 inhibitors: Mechanism of action </vt:lpstr>
      <vt:lpstr>DPP-4 inhibitor 임상적 효과</vt:lpstr>
      <vt:lpstr>DPP-4 inhibitor 임상적 효과</vt:lpstr>
      <vt:lpstr>CKD 에서 용량조절</vt:lpstr>
      <vt:lpstr>PowerPoint 프레젠테이션</vt:lpstr>
      <vt:lpstr>DPP-4 inhibitors are a common treatment option  for glucose lowering in patients with T2D</vt:lpstr>
      <vt:lpstr>SGLT2 억제제</vt:lpstr>
      <vt:lpstr>Primary outcome (Empa-reg) : 3-point MACE</vt:lpstr>
      <vt:lpstr>PowerPoint 프레젠테이션</vt:lpstr>
      <vt:lpstr>Illustration of the Complementary Mechanism of  DPP-4i and SGLT2i in T2DM</vt:lpstr>
      <vt:lpstr>Genitourinary tract infections favors the use of the SGLT2i and DPP4i FDC</vt:lpstr>
      <vt:lpstr>Thiazolidinedione</vt:lpstr>
      <vt:lpstr>Thiazolidinedione</vt:lpstr>
      <vt:lpstr>PowerPoint 프레젠테이션</vt:lpstr>
      <vt:lpstr>PowerPoint 프레젠테이션</vt:lpstr>
      <vt:lpstr>PowerPoint 프레젠테이션</vt:lpstr>
      <vt:lpstr>Thiazolidinedione</vt:lpstr>
      <vt:lpstr>Thiazolidinedione</vt:lpstr>
      <vt:lpstr>보험기준</vt:lpstr>
      <vt:lpstr>PowerPoint 프레젠테이션</vt:lpstr>
      <vt:lpstr>Dose-Response Relationships for the Effects of GLP-1 (Glucagon-like peptide) </vt:lpstr>
      <vt:lpstr>Dulaglutide (상품명: Trulicity)</vt:lpstr>
      <vt:lpstr>오젬픽®프리필드펜 용법용량</vt:lpstr>
      <vt:lpstr>Once-Weekly Semaglutide Reduces HbA1c and Body Weight in Patients with Type 2 Diabetes Regardless of Background Common OAD : a Subgroup Analysis from SUSTAIN 2–4 and 10</vt:lpstr>
      <vt:lpstr>PowerPoint 프레젠테이션</vt:lpstr>
      <vt:lpstr>PowerPoint 프레젠테이션</vt:lpstr>
      <vt:lpstr>PowerPoint 프레젠테이션</vt:lpstr>
      <vt:lpstr>PowerPoint 프레젠테이션</vt:lpstr>
      <vt:lpstr>감사합니다.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당뇨병의 약물요법</dc:title>
  <dc:creator>dridnia</dc:creator>
  <cp:lastModifiedBy>PC</cp:lastModifiedBy>
  <cp:revision>75</cp:revision>
  <cp:lastPrinted>2023-11-24T10:46:44Z</cp:lastPrinted>
  <dcterms:created xsi:type="dcterms:W3CDTF">2012-09-19T07:07:45Z</dcterms:created>
  <dcterms:modified xsi:type="dcterms:W3CDTF">2026-04-12T04:14:45Z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0x01010098DC079F0A46834C920CFEE6CF722BA3</vt:lpwstr>
  </property>
</Properties>
</file>