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85" r:id="rId14"/>
    <p:sldId id="561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7" r:id="rId28"/>
    <p:sldId id="279" r:id="rId29"/>
    <p:sldId id="280" r:id="rId30"/>
    <p:sldId id="281" r:id="rId31"/>
    <p:sldId id="268" r:id="rId32"/>
    <p:sldId id="562" r:id="rId33"/>
    <p:sldId id="287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85697" autoAdjust="0"/>
  </p:normalViewPr>
  <p:slideViewPr>
    <p:cSldViewPr snapToGrid="0" snapToObjects="1">
      <p:cViewPr varScale="1">
        <p:scale>
          <a:sx n="91" d="100"/>
          <a:sy n="91" d="100"/>
        </p:scale>
        <p:origin x="6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9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0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2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1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0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6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74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6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3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8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1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89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4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08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3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png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0" y="0"/>
            <a:ext cx="3619195" cy="6858000"/>
          </a:xfrm>
          <a:prstGeom prst="rect">
            <a:avLst/>
          </a:prstGeom>
          <a:solidFill>
            <a:srgbClr val="34495E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61695" y="761695"/>
            <a:ext cx="571500" cy="571500"/>
          </a:xfrm>
          <a:prstGeom prst="ellipse">
            <a:avLst/>
          </a:prstGeom>
          <a:solidFill>
            <a:srgbClr val="3498DB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143000" y="1143000"/>
            <a:ext cx="1143000" cy="1143000"/>
          </a:xfrm>
          <a:prstGeom prst="ellipse">
            <a:avLst/>
          </a:prstGeom>
          <a:solidFill>
            <a:srgbClr val="2980B9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1904695"/>
            <a:ext cx="381305" cy="381305"/>
          </a:xfrm>
          <a:prstGeom prst="ellipse">
            <a:avLst/>
          </a:prstGeom>
          <a:solidFill>
            <a:srgbClr val="1ABC9C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t="-384" b="-384"/>
          <a:stretch/>
        </p:blipFill>
        <p:spPr>
          <a:xfrm>
            <a:off x="4286707" y="3810305"/>
            <a:ext cx="952805" cy="38405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4286707" y="1226351"/>
            <a:ext cx="733440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kern="0" spc="75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임상우울증학회 2026 춘계학술대회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4286707" y="2152498"/>
            <a:ext cx="7448702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2C3E5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erif KR" pitchFamily="34" charset="-120"/>
              </a:rPr>
              <a:t>일차의료에서의 우울증:</a:t>
            </a:r>
            <a:endParaRPr lang="en-US" sz="4200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13" name="Text 9"/>
          <p:cNvSpPr txBox="1"/>
          <p:nvPr/>
        </p:nvSpPr>
        <p:spPr>
          <a:xfrm>
            <a:off x="4286707" y="3009748"/>
            <a:ext cx="972373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어떤 주제를, 어떤 방법론으로 연구할 것인가?</a:t>
            </a:r>
            <a:endParaRPr lang="en-US" sz="3000" dirty="0"/>
          </a:p>
        </p:txBody>
      </p:sp>
      <p:sp>
        <p:nvSpPr>
          <p:cNvPr id="14" name="Text 10"/>
          <p:cNvSpPr txBox="1"/>
          <p:nvPr/>
        </p:nvSpPr>
        <p:spPr>
          <a:xfrm>
            <a:off x="4286707" y="4619707"/>
            <a:ext cx="39246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김세홍</a:t>
            </a:r>
            <a:endParaRPr lang="en-US" sz="2100" dirty="0"/>
          </a:p>
        </p:txBody>
      </p:sp>
      <p:sp>
        <p:nvSpPr>
          <p:cNvPr id="15" name="Text 11"/>
          <p:cNvSpPr txBox="1"/>
          <p:nvPr/>
        </p:nvSpPr>
        <p:spPr>
          <a:xfrm>
            <a:off x="4286707" y="5110982"/>
            <a:ext cx="40005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가톨릭의대</a:t>
            </a:r>
            <a:endParaRPr lang="en-US" sz="1600" dirty="0"/>
          </a:p>
        </p:txBody>
      </p:sp>
      <p:sp>
        <p:nvSpPr>
          <p:cNvPr id="16" name="Text 12"/>
          <p:cNvSpPr txBox="1"/>
          <p:nvPr/>
        </p:nvSpPr>
        <p:spPr>
          <a:xfrm>
            <a:off x="8753909" y="6445802"/>
            <a:ext cx="29718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500" dirty="0"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2026.4.12</a:t>
            </a:r>
            <a:r>
              <a:rPr lang="ko-KR" altLang="en-US" sz="1500" dirty="0"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　</a:t>
            </a:r>
            <a:endParaRPr lang="en-US" sz="1500" dirty="0"/>
          </a:p>
        </p:txBody>
      </p:sp>
      <p:sp>
        <p:nvSpPr>
          <p:cNvPr id="17" name="Text 13"/>
          <p:cNvSpPr txBox="1"/>
          <p:nvPr/>
        </p:nvSpPr>
        <p:spPr>
          <a:xfrm>
            <a:off x="8324698" y="5524805"/>
            <a:ext cx="3448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200" dirty="0">
              <a:latin typeface="+mn-ea"/>
            </a:endParaRPr>
          </a:p>
        </p:txBody>
      </p:sp>
      <p:sp>
        <p:nvSpPr>
          <p:cNvPr id="18" name="Text 14"/>
          <p:cNvSpPr txBox="1"/>
          <p:nvPr/>
        </p:nvSpPr>
        <p:spPr>
          <a:xfrm>
            <a:off x="7165743" y="3809073"/>
            <a:ext cx="40005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1238098"/>
          </a:xfrm>
          <a:prstGeom prst="roundRect">
            <a:avLst>
              <a:gd name="adj" fmla="val 4545"/>
            </a:avLst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1238098"/>
          </a:xfrm>
          <a:prstGeom prst="roundRect">
            <a:avLst>
              <a:gd name="adj" fmla="val 4545"/>
            </a:avLst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 모델 &amp; 심리치료: 무엇이 효과를 만든다?</a:t>
            </a:r>
            <a:endParaRPr lang="en-US" sz="3000" dirty="0"/>
          </a:p>
        </p:txBody>
      </p:sp>
      <p:sp>
        <p:nvSpPr>
          <p:cNvPr id="14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내 구조적 통합과 매뉴얼 기반 심리치료의 시너지</a:t>
            </a:r>
            <a:endParaRPr lang="en-US" sz="15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1000354" y="2048256"/>
            <a:ext cx="286207" cy="2286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1380744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 (Collaborative Care)</a:t>
            </a:r>
            <a:endParaRPr lang="en-US" sz="1800" dirty="0"/>
          </a:p>
        </p:txBody>
      </p:sp>
      <p:sp>
        <p:nvSpPr>
          <p:cNvPr id="17" name="Text 12"/>
          <p:cNvSpPr txBox="1"/>
          <p:nvPr/>
        </p:nvSpPr>
        <p:spPr>
          <a:xfrm>
            <a:off x="1266444" y="2590495"/>
            <a:ext cx="43251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IPD 메타분석 결과 (Schillok et al., 2025)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266444" y="2929727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 증상 감소의 가장 강력한 </a:t>
            </a:r>
            <a:r>
              <a:rPr lang="en-US" sz="1100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요인은</a:t>
            </a: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'치료 전략'</a:t>
            </a:r>
            <a:endParaRPr lang="en-US" sz="1100" dirty="0"/>
          </a:p>
          <a:p>
            <a:pPr marL="0" indent="0" algn="l">
              <a:lnSpc>
                <a:spcPts val="2000"/>
              </a:lnSpc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특히 매뉴얼 기반 심리치료 + 가족 참여 결합 시 효과 극대화</a:t>
            </a:r>
            <a:endParaRPr lang="en-US" sz="1100" dirty="0"/>
          </a:p>
        </p:txBody>
      </p:sp>
      <p:sp>
        <p:nvSpPr>
          <p:cNvPr id="19" name="Text 14"/>
          <p:cNvSpPr txBox="1"/>
          <p:nvPr/>
        </p:nvSpPr>
        <p:spPr>
          <a:xfrm>
            <a:off x="1000354" y="3905402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구성 요소</a:t>
            </a:r>
            <a:endParaRPr lang="en-US" sz="1300" dirty="0"/>
          </a:p>
        </p:txBody>
      </p:sp>
      <p:sp>
        <p:nvSpPr>
          <p:cNvPr id="20" name="Text 15"/>
          <p:cNvSpPr txBox="1"/>
          <p:nvPr/>
        </p:nvSpPr>
        <p:spPr>
          <a:xfrm>
            <a:off x="1190549" y="4248302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케어 매니저: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환자 교육, 순응도 관리, 모니터링 담당</a:t>
            </a:r>
            <a:endParaRPr lang="en-US" sz="1200" dirty="0"/>
          </a:p>
        </p:txBody>
      </p:sp>
      <p:sp>
        <p:nvSpPr>
          <p:cNvPr id="21" name="Text 16"/>
          <p:cNvSpPr txBox="1"/>
          <p:nvPr/>
        </p:nvSpPr>
        <p:spPr>
          <a:xfrm>
            <a:off x="1190549" y="4507078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정신의학 자문: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정기적 사례 검토 및 치료 계획 조정</a:t>
            </a:r>
            <a:endParaRPr lang="en-US" sz="1200" dirty="0"/>
          </a:p>
        </p:txBody>
      </p:sp>
      <p:sp>
        <p:nvSpPr>
          <p:cNvPr id="22" name="Text 17"/>
          <p:cNvSpPr txBox="1"/>
          <p:nvPr/>
        </p:nvSpPr>
        <p:spPr>
          <a:xfrm>
            <a:off x="1190549" y="4766767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체계적 추적: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 기반 레지스트리 관리</a:t>
            </a:r>
            <a:endParaRPr lang="en-US" sz="1200" dirty="0"/>
          </a:p>
        </p:txBody>
      </p:sp>
      <p:sp>
        <p:nvSpPr>
          <p:cNvPr id="23" name="Text 18"/>
          <p:cNvSpPr txBox="1"/>
          <p:nvPr/>
        </p:nvSpPr>
        <p:spPr>
          <a:xfrm>
            <a:off x="1190549" y="5025542"/>
            <a:ext cx="45912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단계적 치료(Stepped Care):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반응에 따른 강도 조절</a:t>
            </a:r>
            <a:endParaRPr lang="en-US" sz="12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4244" y="2048256"/>
            <a:ext cx="228600" cy="228600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905549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심리치료 (Psychotherapy)</a:t>
            </a:r>
            <a:endParaRPr lang="en-US" sz="1800" dirty="0"/>
          </a:p>
        </p:txBody>
      </p:sp>
      <p:sp>
        <p:nvSpPr>
          <p:cNvPr id="26" name="Text 20"/>
          <p:cNvSpPr txBox="1"/>
          <p:nvPr/>
        </p:nvSpPr>
        <p:spPr>
          <a:xfrm>
            <a:off x="6713978" y="2631831"/>
            <a:ext cx="4172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CBT </a:t>
            </a:r>
            <a:r>
              <a:rPr lang="en-US" sz="1200" b="1" dirty="0" err="1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효과</a:t>
            </a: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(Carey et al., 2025)</a:t>
            </a:r>
            <a:endParaRPr lang="en-US" sz="1200" dirty="0"/>
          </a:p>
        </p:txBody>
      </p:sp>
      <p:sp>
        <p:nvSpPr>
          <p:cNvPr id="27" name="Text 21"/>
          <p:cNvSpPr txBox="1"/>
          <p:nvPr/>
        </p:nvSpPr>
        <p:spPr>
          <a:xfrm>
            <a:off x="6715354" y="2969513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00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대조군</a:t>
            </a: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대비 유의한 우울 감소 효과 (</a:t>
            </a:r>
            <a:r>
              <a:rPr lang="en-US" sz="11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g=0.44</a:t>
            </a: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</a:t>
            </a:r>
            <a:endParaRPr lang="en-US" sz="1100" dirty="0"/>
          </a:p>
          <a:p>
            <a:pPr marL="0" indent="0" algn="l">
              <a:lnSpc>
                <a:spcPts val="2000"/>
              </a:lnSpc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등 다른 능동적 치료와 비교 시 비열등(차이 없음)</a:t>
            </a:r>
            <a:endParaRPr lang="en-US" sz="1100" dirty="0"/>
          </a:p>
        </p:txBody>
      </p:sp>
      <p:sp>
        <p:nvSpPr>
          <p:cNvPr id="29" name="Text 22"/>
          <p:cNvSpPr txBox="1"/>
          <p:nvPr/>
        </p:nvSpPr>
        <p:spPr>
          <a:xfrm>
            <a:off x="6524244" y="3905402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구현 팁 (Implementation)</a:t>
            </a:r>
            <a:endParaRPr lang="en-US" sz="1300" dirty="0"/>
          </a:p>
        </p:txBody>
      </p:sp>
      <p:sp>
        <p:nvSpPr>
          <p:cNvPr id="30" name="Text 23"/>
          <p:cNvSpPr txBox="1"/>
          <p:nvPr/>
        </p:nvSpPr>
        <p:spPr>
          <a:xfrm>
            <a:off x="6715354" y="4248302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시간적 제약 극복: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평균 5~10분 진료 시간 고려</a:t>
            </a:r>
            <a:endParaRPr lang="en-US" sz="1200" dirty="0"/>
          </a:p>
        </p:txBody>
      </p:sp>
      <p:sp>
        <p:nvSpPr>
          <p:cNvPr id="31" name="Text 24"/>
          <p:cNvSpPr txBox="1"/>
          <p:nvPr/>
        </p:nvSpPr>
        <p:spPr>
          <a:xfrm>
            <a:off x="6715354" y="4507078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단기 개입: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단기 행동활성화(Brief BA) 프로토콜 활용</a:t>
            </a:r>
            <a:endParaRPr lang="en-US" sz="1200" dirty="0"/>
          </a:p>
        </p:txBody>
      </p:sp>
      <p:sp>
        <p:nvSpPr>
          <p:cNvPr id="32" name="Text 25"/>
          <p:cNvSpPr txBox="1"/>
          <p:nvPr/>
        </p:nvSpPr>
        <p:spPr>
          <a:xfrm>
            <a:off x="6715354" y="4766767"/>
            <a:ext cx="45912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연계: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인터넷 기반 CBT(iCBT) 통합</a:t>
            </a:r>
            <a:endParaRPr lang="en-US" sz="1200" dirty="0"/>
          </a:p>
        </p:txBody>
      </p:sp>
      <p:sp>
        <p:nvSpPr>
          <p:cNvPr id="33" name="Text 26"/>
          <p:cNvSpPr txBox="1"/>
          <p:nvPr/>
        </p:nvSpPr>
        <p:spPr>
          <a:xfrm>
            <a:off x="6715354" y="5025542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비용-효과: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협력진료 내 통합 시 약물 단독 대비 우수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162702" cy="3286354"/>
          </a:xfrm>
          <a:prstGeom prst="roundRect">
            <a:avLst>
              <a:gd name="adj" fmla="val 64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5162702" cy="38405"/>
          </a:xfrm>
          <a:prstGeom prst="roundRect">
            <a:avLst>
              <a:gd name="adj" fmla="val 55210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28646"/>
            <a:ext cx="4572000" cy="952805"/>
          </a:xfrm>
          <a:prstGeom prst="roundRect">
            <a:avLst>
              <a:gd name="adj" fmla="val 7678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334049" y="1619402"/>
            <a:ext cx="5162702" cy="3286354"/>
          </a:xfrm>
          <a:prstGeom prst="roundRect">
            <a:avLst>
              <a:gd name="adj" fmla="val 64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334049" y="1619402"/>
            <a:ext cx="5162702" cy="38405"/>
          </a:xfrm>
          <a:prstGeom prst="roundRect">
            <a:avLst>
              <a:gd name="adj" fmla="val 55210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620256" y="2428646"/>
            <a:ext cx="4572000" cy="952805"/>
          </a:xfrm>
          <a:prstGeom prst="roundRect">
            <a:avLst>
              <a:gd name="adj" fmla="val 7678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7" r="-7"/>
          <a:stretch/>
        </p:blipFill>
        <p:spPr>
          <a:xfrm>
            <a:off x="714146" y="5143500"/>
            <a:ext cx="10763402" cy="1238098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처방: 근거와 실제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 우울에서의 효과와 중단 시 재발 위험에 대한 대규모 RCT 결과 비교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000354" y="1952244"/>
            <a:ext cx="256946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857146"/>
            <a:ext cx="4305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PANDA 시험 (Lewis et al., 2019)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210105"/>
            <a:ext cx="4305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Lancet Psychiatry / 179개 일차의료기관, 655명 대상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572207"/>
            <a:ext cx="438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경증~중등도 우울증 환자의 항우울제 효과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76702"/>
            <a:ext cx="4267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6주 시점 PHQ-9 차이는 미미하나,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불안 감소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삶의 질 향상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에서는 Sertraline이 유의하게 우월함.</a:t>
            </a:r>
            <a:endParaRPr lang="en-US" sz="1100" dirty="0"/>
          </a:p>
        </p:txBody>
      </p:sp>
      <p:sp>
        <p:nvSpPr>
          <p:cNvPr id="21" name="Text 15"/>
          <p:cNvSpPr txBox="1"/>
          <p:nvPr/>
        </p:nvSpPr>
        <p:spPr>
          <a:xfrm>
            <a:off x="1000354" y="3571646"/>
            <a:ext cx="476311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임상적 시사점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886200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 우울증 환자에게 항우울제 처방을 결정할 때 증상 심각도뿐만 아니라 </a:t>
            </a: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불안 동반 여부를 반드시 고려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해야 함.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343400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단독 우울 증상만 있는 경증 환자의 경우 심리치료를 우선적으로 고려할 수 있음.</a:t>
            </a:r>
            <a:endParaRPr lang="en-US" sz="11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0256" y="1952244"/>
            <a:ext cx="228600" cy="2286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7000646" y="1857146"/>
            <a:ext cx="48774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NEJM 유지/중단 연구 (Lewis et al., 2021)</a:t>
            </a:r>
            <a:endParaRPr lang="en-US" sz="1600" dirty="0"/>
          </a:p>
        </p:txBody>
      </p:sp>
      <p:sp>
        <p:nvSpPr>
          <p:cNvPr id="26" name="Text 19"/>
          <p:cNvSpPr txBox="1"/>
          <p:nvPr/>
        </p:nvSpPr>
        <p:spPr>
          <a:xfrm>
            <a:off x="7000646" y="2210105"/>
            <a:ext cx="4305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 Engl J Med / 150개 일차의료기관, 478명 대상</a:t>
            </a:r>
            <a:endParaRPr lang="en-US" sz="1000" dirty="0"/>
          </a:p>
        </p:txBody>
      </p:sp>
      <p:sp>
        <p:nvSpPr>
          <p:cNvPr id="27" name="Text 20"/>
          <p:cNvSpPr txBox="1"/>
          <p:nvPr/>
        </p:nvSpPr>
        <p:spPr>
          <a:xfrm>
            <a:off x="6810451" y="2572207"/>
            <a:ext cx="4381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유지 vs. 중단에 따른 52주 재발률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6810451" y="2876702"/>
            <a:ext cx="42675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재발률: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중단군 56% vs 유지군 39%</a:t>
            </a:r>
            <a:endParaRPr lang="en-US" sz="1100" dirty="0"/>
          </a:p>
          <a:p>
            <a:pPr marL="0" indent="0" algn="l">
              <a:lnSpc>
                <a:spcPts val="1600"/>
              </a:lnSpc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중단 시 재발 위험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2.06배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증가 (95% CI 1.56~2.70)</a:t>
            </a:r>
            <a:endParaRPr lang="en-US" sz="1100" dirty="0"/>
          </a:p>
        </p:txBody>
      </p:sp>
      <p:sp>
        <p:nvSpPr>
          <p:cNvPr id="29" name="Text 22"/>
          <p:cNvSpPr txBox="1"/>
          <p:nvPr/>
        </p:nvSpPr>
        <p:spPr>
          <a:xfrm>
            <a:off x="6620256" y="3571646"/>
            <a:ext cx="476311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임상적 시사점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6810451" y="3886200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2년 이상 복용하며 증상이 안정된 환자라도 중단 희망 시 </a:t>
            </a: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위험을 명확히 고지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해야 함.</a:t>
            </a:r>
            <a:endParaRPr lang="en-US" sz="1100" dirty="0"/>
          </a:p>
        </p:txBody>
      </p:sp>
      <p:sp>
        <p:nvSpPr>
          <p:cNvPr id="31" name="Text 24"/>
          <p:cNvSpPr txBox="1"/>
          <p:nvPr/>
        </p:nvSpPr>
        <p:spPr>
          <a:xfrm>
            <a:off x="6810451" y="434340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중단 후 최소 2년간의 철저한 추적 관찰이 필수적임.</a:t>
            </a:r>
            <a:endParaRPr lang="en-US" sz="11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l="-50" r="-50"/>
          <a:stretch/>
        </p:blipFill>
        <p:spPr>
          <a:xfrm>
            <a:off x="1000354" y="5658307"/>
            <a:ext cx="228600" cy="304495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1571854" y="5286146"/>
            <a:ext cx="9639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전향적</a:t>
            </a: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</a:t>
            </a:r>
            <a:r>
              <a:rPr lang="ko-KR" alt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후향적 연구를 통해 </a:t>
            </a:r>
            <a:r>
              <a:rPr lang="en-US" sz="1300" b="1" dirty="0" err="1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</a:t>
            </a: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처방 관련 임상 </a:t>
            </a:r>
            <a:r>
              <a:rPr lang="en-US" sz="1300" b="1" dirty="0" err="1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지침</a:t>
            </a: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(KMAP-DD 등) </a:t>
            </a:r>
            <a:r>
              <a:rPr lang="ko-KR" alt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검증</a:t>
            </a: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endParaRPr lang="en-US" sz="1300" dirty="0"/>
          </a:p>
        </p:txBody>
      </p:sp>
      <p:sp>
        <p:nvSpPr>
          <p:cNvPr id="34" name="Text 26"/>
          <p:cNvSpPr txBox="1"/>
          <p:nvPr/>
        </p:nvSpPr>
        <p:spPr>
          <a:xfrm>
            <a:off x="1762049" y="5609844"/>
            <a:ext cx="44869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중등도 이상 우울: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항우울제 1차 치료 우선 고려</a:t>
            </a:r>
            <a:endParaRPr lang="en-US" sz="1100" dirty="0"/>
          </a:p>
        </p:txBody>
      </p:sp>
      <p:sp>
        <p:nvSpPr>
          <p:cNvPr id="35" name="Text 27"/>
          <p:cNvSpPr txBox="1"/>
          <p:nvPr/>
        </p:nvSpPr>
        <p:spPr>
          <a:xfrm>
            <a:off x="6341364" y="5609844"/>
            <a:ext cx="44101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반응 평가: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4~6주 후 PHQ-9로 평가, 미반응 시 조정</a:t>
            </a:r>
            <a:endParaRPr lang="en-US" sz="1100" dirty="0"/>
          </a:p>
        </p:txBody>
      </p:sp>
      <p:sp>
        <p:nvSpPr>
          <p:cNvPr id="36" name="Text 28"/>
          <p:cNvSpPr txBox="1"/>
          <p:nvPr/>
        </p:nvSpPr>
        <p:spPr>
          <a:xfrm>
            <a:off x="1762049" y="5900623"/>
            <a:ext cx="44869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 우울: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불안 동반 시 약물 고려, 단독 시 </a:t>
            </a:r>
            <a:r>
              <a:rPr lang="en-US" sz="1100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심리치료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우선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?</a:t>
            </a:r>
            <a:endParaRPr lang="en-US" sz="1100" dirty="0"/>
          </a:p>
        </p:txBody>
      </p:sp>
      <p:sp>
        <p:nvSpPr>
          <p:cNvPr id="37" name="Text 29"/>
          <p:cNvSpPr txBox="1"/>
          <p:nvPr/>
        </p:nvSpPr>
        <p:spPr>
          <a:xfrm>
            <a:off x="6341364" y="5900623"/>
            <a:ext cx="44869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중단 결정: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최소 6~12개월 유지 후 서서히 감량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1047902"/>
          </a:xfrm>
          <a:prstGeom prst="roundRect">
            <a:avLst>
              <a:gd name="adj" fmla="val 6346"/>
            </a:avLst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1047902"/>
          </a:xfrm>
          <a:prstGeom prst="roundRect">
            <a:avLst>
              <a:gd name="adj" fmla="val 6346"/>
            </a:avLst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714146" y="571500"/>
            <a:ext cx="11299241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한국형 우울장애 약물치료 알고리듬 2025 (KMAP-DD 2025) 핵심</a:t>
            </a:r>
            <a:endParaRPr lang="en-US" sz="2800" dirty="0"/>
          </a:p>
        </p:txBody>
      </p:sp>
      <p:sp>
        <p:nvSpPr>
          <p:cNvPr id="14" name="Text 10"/>
          <p:cNvSpPr txBox="1"/>
          <p:nvPr/>
        </p:nvSpPr>
        <p:spPr>
          <a:xfrm>
            <a:off x="714146" y="1190549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주요우울삽화의 단계별 치료전략 및 1차 권고 약물 가이드라인</a:t>
            </a:r>
            <a:endParaRPr lang="en-US" sz="15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45" b="-45"/>
          <a:stretch/>
        </p:blipFill>
        <p:spPr>
          <a:xfrm>
            <a:off x="1033272" y="2000707"/>
            <a:ext cx="256946" cy="2286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1380744" y="1952244"/>
            <a:ext cx="447690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주요우울삽화 치료전략</a:t>
            </a:r>
            <a:endParaRPr lang="en-US" sz="1800" dirty="0"/>
          </a:p>
        </p:txBody>
      </p:sp>
      <p:sp>
        <p:nvSpPr>
          <p:cNvPr id="17" name="Text 12"/>
          <p:cNvSpPr txBox="1"/>
          <p:nvPr/>
        </p:nvSpPr>
        <p:spPr>
          <a:xfrm>
            <a:off x="1419149" y="2590495"/>
            <a:ext cx="4248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반응 평가 및 전략 변경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190549" y="2895905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초기 반응 부족 시 </a:t>
            </a: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2~6주 내</a:t>
            </a: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반응 평가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→ 교체 / 다른 약물 추가 / 강화(리튬 등) 전략 적용</a:t>
            </a:r>
            <a:endParaRPr lang="en-US" sz="1100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0549" y="2638044"/>
            <a:ext cx="152705" cy="152705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1000354" y="3715207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삽화별 초기 치료전략</a:t>
            </a:r>
            <a:endParaRPr lang="en-US" sz="1300" dirty="0"/>
          </a:p>
        </p:txBody>
      </p:sp>
      <p:sp>
        <p:nvSpPr>
          <p:cNvPr id="21" name="Text 15"/>
          <p:cNvSpPr txBox="1"/>
          <p:nvPr/>
        </p:nvSpPr>
        <p:spPr>
          <a:xfrm>
            <a:off x="1190549" y="4058107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경도·중등도: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항우울제(AD)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단독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4331513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 비정신병성: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AD 단독, AD+AAP 병합,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또는 이중 AD 병합 (1차 선택)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880153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 정신병성: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AD + 비정형 항정신병약물(AAP)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병합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</a:t>
            </a:r>
            <a:endParaRPr lang="en-US" sz="12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558077" y="2000707"/>
            <a:ext cx="256946" cy="2286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6905549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 권고 약물 (First-line)</a:t>
            </a:r>
            <a:endParaRPr lang="en-US" sz="1800" dirty="0"/>
          </a:p>
        </p:txBody>
      </p:sp>
      <p:sp>
        <p:nvSpPr>
          <p:cNvPr id="26" name="Text 19"/>
          <p:cNvSpPr txBox="1"/>
          <p:nvPr/>
        </p:nvSpPr>
        <p:spPr>
          <a:xfrm>
            <a:off x="6924751" y="2590495"/>
            <a:ext cx="4267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가이드라인 출처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6715354" y="2895905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한국형 우울장애 약물치료 알고리듬 2025 (KMAP-DD)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대한신경정신의학회지 2025;64(3):178</a:t>
            </a:r>
            <a:endParaRPr lang="en-US" sz="1100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6715354" y="2638044"/>
            <a:ext cx="133502" cy="152705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6524244" y="3715207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 약물 선택 기준</a:t>
            </a:r>
            <a:endParaRPr lang="en-US" sz="1300" dirty="0"/>
          </a:p>
        </p:txBody>
      </p:sp>
      <p:sp>
        <p:nvSpPr>
          <p:cNvPr id="30" name="Text 22"/>
          <p:cNvSpPr txBox="1"/>
          <p:nvPr/>
        </p:nvSpPr>
        <p:spPr>
          <a:xfrm>
            <a:off x="6715354" y="4058107"/>
            <a:ext cx="461314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(AD):</a:t>
            </a: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Escitalopram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(모든 삽화 지속 선호, TOC)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6715354" y="4331513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대다수의 SSRI / SNRI 계열 약물을 1차 선택으로 권고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6715354" y="4605833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Vortioxetine: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경·중등도 삽화에서 1차 약물 권고</a:t>
            </a:r>
            <a:endParaRPr lang="en-US" sz="1200" dirty="0"/>
          </a:p>
        </p:txBody>
      </p:sp>
      <p:sp>
        <p:nvSpPr>
          <p:cNvPr id="33" name="Text 25"/>
          <p:cNvSpPr txBox="1"/>
          <p:nvPr/>
        </p:nvSpPr>
        <p:spPr>
          <a:xfrm>
            <a:off x="6715354" y="4880153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비정형 항정신병약물 (AAP):</a:t>
            </a: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Aripiprazole, Quetiapine</a:t>
            </a:r>
            <a:endParaRPr lang="en-US" sz="12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(정신병성 삽화 TOC, 비정신병성 삽화 1차)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37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61695" y="1714500"/>
            <a:ext cx="5210251" cy="1352398"/>
          </a:xfrm>
          <a:prstGeom prst="roundRect">
            <a:avLst>
              <a:gd name="adj" fmla="val 76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61695" y="1714500"/>
            <a:ext cx="57607" cy="1352398"/>
          </a:xfrm>
          <a:prstGeom prst="roundRect">
            <a:avLst>
              <a:gd name="adj" fmla="val 178852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61695" y="3238805"/>
            <a:ext cx="5210251" cy="1352398"/>
          </a:xfrm>
          <a:prstGeom prst="roundRect">
            <a:avLst>
              <a:gd name="adj" fmla="val 76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761695" y="3238805"/>
            <a:ext cx="57607" cy="1352398"/>
          </a:xfrm>
          <a:prstGeom prst="roundRect">
            <a:avLst>
              <a:gd name="adj" fmla="val 178852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761695" y="4762195"/>
            <a:ext cx="5210251" cy="1733702"/>
          </a:xfrm>
          <a:prstGeom prst="roundRect">
            <a:avLst>
              <a:gd name="adj" fmla="val 463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761695" y="4762195"/>
            <a:ext cx="57607" cy="1733702"/>
          </a:xfrm>
          <a:prstGeom prst="roundRect">
            <a:avLst>
              <a:gd name="adj" fmla="val 139543"/>
            </a:avLst>
          </a:prstGeom>
          <a:solidFill>
            <a:srgbClr val="27AE60"/>
          </a:solidFill>
          <a:ln w="12700">
            <a:solidFill>
              <a:srgbClr val="27AE60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286500" y="1714500"/>
            <a:ext cx="5210251" cy="1733702"/>
          </a:xfrm>
          <a:prstGeom prst="roundRect">
            <a:avLst>
              <a:gd name="adj" fmla="val 463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286500" y="1714500"/>
            <a:ext cx="57607" cy="1733702"/>
          </a:xfrm>
          <a:prstGeom prst="roundRect">
            <a:avLst>
              <a:gd name="adj" fmla="val 139543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286500" y="3619195"/>
            <a:ext cx="5210251" cy="2876702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286500" y="3619195"/>
            <a:ext cx="57607" cy="2876702"/>
          </a:xfrm>
          <a:prstGeom prst="roundRect">
            <a:avLst>
              <a:gd name="adj" fmla="val 84096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7" name="Text 13"/>
          <p:cNvSpPr txBox="1"/>
          <p:nvPr/>
        </p:nvSpPr>
        <p:spPr>
          <a:xfrm>
            <a:off x="761695" y="571500"/>
            <a:ext cx="1097280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27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한국형 우울장애 약물치료 </a:t>
            </a:r>
            <a:r>
              <a:rPr lang="ko-KR" altLang="en-US" sz="27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알고리듬</a:t>
            </a:r>
            <a:r>
              <a:rPr lang="ko-KR" altLang="en-US" sz="27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altLang="ko-KR" sz="27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2025</a:t>
            </a:r>
            <a:endParaRPr lang="en-US" sz="2700" dirty="0"/>
          </a:p>
        </p:txBody>
      </p:sp>
      <p:sp>
        <p:nvSpPr>
          <p:cNvPr id="18" name="Text 14"/>
          <p:cNvSpPr txBox="1"/>
          <p:nvPr/>
        </p:nvSpPr>
        <p:spPr>
          <a:xfrm>
            <a:off x="761695" y="1162202"/>
            <a:ext cx="107826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KMAP-DD 2025 진료지침 기반 주요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단계별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조치사항</a:t>
            </a:r>
            <a:endParaRPr lang="en-US" sz="15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28700" y="1971446"/>
            <a:ext cx="228600" cy="2286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380744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1. 선별 (Screening)</a:t>
            </a:r>
            <a:endParaRPr lang="en-US" sz="1600" dirty="0"/>
          </a:p>
        </p:txBody>
      </p:sp>
      <p:sp>
        <p:nvSpPr>
          <p:cNvPr id="21" name="Text 16"/>
          <p:cNvSpPr txBox="1"/>
          <p:nvPr/>
        </p:nvSpPr>
        <p:spPr>
          <a:xfrm>
            <a:off x="1000354" y="2333549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 선별: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PHQ-2 (2문항, 핵심 증상 신속 평가)</a:t>
            </a:r>
            <a:endParaRPr lang="en-US" sz="1300" dirty="0"/>
          </a:p>
        </p:txBody>
      </p:sp>
      <p:sp>
        <p:nvSpPr>
          <p:cNvPr id="22" name="Text 17"/>
          <p:cNvSpPr txBox="1"/>
          <p:nvPr/>
        </p:nvSpPr>
        <p:spPr>
          <a:xfrm>
            <a:off x="1000354" y="2649931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2차 평가: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PHQ-2 양성(≥3점) 시 PHQ-9 심층 평가</a:t>
            </a:r>
            <a:endParaRPr lang="en-US" sz="130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014070" y="3495751"/>
            <a:ext cx="256946" cy="2286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1380744" y="3409798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2. 진단 (Diagnosis)</a:t>
            </a:r>
            <a:endParaRPr lang="en-US" sz="1600" dirty="0"/>
          </a:p>
        </p:txBody>
      </p:sp>
      <p:sp>
        <p:nvSpPr>
          <p:cNvPr id="25" name="Text 19"/>
          <p:cNvSpPr txBox="1"/>
          <p:nvPr/>
        </p:nvSpPr>
        <p:spPr>
          <a:xfrm>
            <a:off x="1000354" y="3857854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진단 기준: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 ≥ 10점 + 임상면담(DSM-5 확인)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1000354" y="4174236"/>
            <a:ext cx="53538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중증도 분류: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경도(Mild) / 중등도(Moderate) / 중증(Severe)</a:t>
            </a:r>
            <a:endParaRPr lang="en-US" sz="13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1014070" y="5020056"/>
            <a:ext cx="256946" cy="228600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1380744" y="4934102"/>
            <a:ext cx="458388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3. 초기치료 (Initial Treatment)</a:t>
            </a:r>
            <a:endParaRPr lang="en-US" sz="1600" dirty="0"/>
          </a:p>
        </p:txBody>
      </p:sp>
      <p:sp>
        <p:nvSpPr>
          <p:cNvPr id="29" name="Text 22"/>
          <p:cNvSpPr txBox="1"/>
          <p:nvPr/>
        </p:nvSpPr>
        <p:spPr>
          <a:xfrm>
            <a:off x="1000354" y="5333695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경도: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생활습관 교육 및 단기 모니터링 우선</a:t>
            </a:r>
            <a:endParaRPr lang="en-US" sz="1300" dirty="0"/>
          </a:p>
        </p:txBody>
      </p:sp>
      <p:sp>
        <p:nvSpPr>
          <p:cNvPr id="30" name="Text 23"/>
          <p:cNvSpPr txBox="1"/>
          <p:nvPr/>
        </p:nvSpPr>
        <p:spPr>
          <a:xfrm>
            <a:off x="1000354" y="5630875"/>
            <a:ext cx="494964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중등도: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항우울제 단독 요법 (Escitalopram 등 최우선)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1000354" y="5928055"/>
            <a:ext cx="531357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항우울제 단독 OR 항우울제 + 비정형항정신병약물 병합</a:t>
            </a:r>
            <a:endParaRPr lang="en-US" sz="13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l="-133" r="-133"/>
          <a:stretch/>
        </p:blipFill>
        <p:spPr>
          <a:xfrm>
            <a:off x="6581851" y="1971446"/>
            <a:ext cx="171907" cy="228600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6905549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4. 추적관찰 (Follow-up)</a:t>
            </a:r>
            <a:endParaRPr lang="en-US" sz="1600" dirty="0"/>
          </a:p>
        </p:txBody>
      </p:sp>
      <p:sp>
        <p:nvSpPr>
          <p:cNvPr id="34" name="Text 26"/>
          <p:cNvSpPr txBox="1"/>
          <p:nvPr/>
        </p:nvSpPr>
        <p:spPr>
          <a:xfrm>
            <a:off x="6524244" y="2333549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B59B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평가 시기: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초기 치료 시작 후 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2~4주 내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재평가</a:t>
            </a:r>
            <a:endParaRPr lang="en-US" sz="1300" dirty="0"/>
          </a:p>
        </p:txBody>
      </p:sp>
      <p:sp>
        <p:nvSpPr>
          <p:cNvPr id="35" name="Text 27"/>
          <p:cNvSpPr txBox="1"/>
          <p:nvPr/>
        </p:nvSpPr>
        <p:spPr>
          <a:xfrm>
            <a:off x="6524244" y="2669134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B59B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평가 도구: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 재측정 등 정량적 척도 활용</a:t>
            </a:r>
            <a:endParaRPr lang="en-US" sz="1300" dirty="0"/>
          </a:p>
        </p:txBody>
      </p:sp>
      <p:sp>
        <p:nvSpPr>
          <p:cNvPr id="36" name="Text 28"/>
          <p:cNvSpPr txBox="1"/>
          <p:nvPr/>
        </p:nvSpPr>
        <p:spPr>
          <a:xfrm>
            <a:off x="6524244" y="3003804"/>
            <a:ext cx="558149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9B59B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조정: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반응 불충분 시 신속한 용량 증량 또는 타 약물 교체</a:t>
            </a:r>
            <a:endParaRPr lang="en-US" sz="1300" dirty="0"/>
          </a:p>
        </p:txBody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538874" y="3877056"/>
            <a:ext cx="256946" cy="228600"/>
          </a:xfrm>
          <a:prstGeom prst="rect">
            <a:avLst/>
          </a:prstGeom>
        </p:spPr>
      </p:pic>
      <p:sp>
        <p:nvSpPr>
          <p:cNvPr id="38" name="Text 29"/>
          <p:cNvSpPr txBox="1"/>
          <p:nvPr/>
        </p:nvSpPr>
        <p:spPr>
          <a:xfrm>
            <a:off x="6905549" y="3791102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5. 의뢰 (Referral)</a:t>
            </a:r>
            <a:endParaRPr lang="en-US" sz="1600" dirty="0"/>
          </a:p>
        </p:txBody>
      </p:sp>
      <p:sp>
        <p:nvSpPr>
          <p:cNvPr id="39" name="Text 30"/>
          <p:cNvSpPr txBox="1"/>
          <p:nvPr/>
        </p:nvSpPr>
        <p:spPr>
          <a:xfrm>
            <a:off x="6524244" y="4238244"/>
            <a:ext cx="47823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[즉각적 전문의 의뢰 기준 - Red Flags]</a:t>
            </a:r>
            <a:endParaRPr lang="en-US" sz="1300" dirty="0"/>
          </a:p>
        </p:txBody>
      </p:sp>
      <p:sp>
        <p:nvSpPr>
          <p:cNvPr id="40" name="Text 31"/>
          <p:cNvSpPr txBox="1"/>
          <p:nvPr/>
        </p:nvSpPr>
        <p:spPr>
          <a:xfrm>
            <a:off x="6715354" y="4554626"/>
            <a:ext cx="46680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 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자살 위험성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(명백한 계획이나 시도 등 고위험군)</a:t>
            </a:r>
            <a:endParaRPr lang="en-US" sz="1300" dirty="0"/>
          </a:p>
        </p:txBody>
      </p:sp>
      <p:sp>
        <p:nvSpPr>
          <p:cNvPr id="41" name="Text 32"/>
          <p:cNvSpPr txBox="1"/>
          <p:nvPr/>
        </p:nvSpPr>
        <p:spPr>
          <a:xfrm>
            <a:off x="6715354" y="4832604"/>
            <a:ext cx="46680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 환각, 망상 등 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정신병적 증상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동반</a:t>
            </a:r>
            <a:endParaRPr lang="en-US" sz="1300" dirty="0"/>
          </a:p>
        </p:txBody>
      </p:sp>
      <p:sp>
        <p:nvSpPr>
          <p:cNvPr id="42" name="Text 33"/>
          <p:cNvSpPr txBox="1"/>
          <p:nvPr/>
        </p:nvSpPr>
        <p:spPr>
          <a:xfrm>
            <a:off x="6715354" y="5111496"/>
            <a:ext cx="46680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 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양극성장애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(조증/경조증 에피소드) 의심 시</a:t>
            </a:r>
            <a:endParaRPr lang="en-US" sz="1300" dirty="0"/>
          </a:p>
        </p:txBody>
      </p:sp>
      <p:sp>
        <p:nvSpPr>
          <p:cNvPr id="43" name="Text 34"/>
          <p:cNvSpPr txBox="1"/>
          <p:nvPr/>
        </p:nvSpPr>
        <p:spPr>
          <a:xfrm>
            <a:off x="6524244" y="5493715"/>
            <a:ext cx="48582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[치료 경과에 따른 의뢰 기준]</a:t>
            </a:r>
            <a:endParaRPr lang="en-US" sz="1300" dirty="0"/>
          </a:p>
        </p:txBody>
      </p:sp>
      <p:sp>
        <p:nvSpPr>
          <p:cNvPr id="44" name="Text 35"/>
          <p:cNvSpPr txBox="1"/>
          <p:nvPr/>
        </p:nvSpPr>
        <p:spPr>
          <a:xfrm>
            <a:off x="6715354" y="5810098"/>
            <a:ext cx="494324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 </a:t>
            </a:r>
            <a:r>
              <a:rPr lang="en-US" sz="13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저항성:</a:t>
            </a: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2회 이상의 적절한 약물치료에도 반응 없음</a:t>
            </a:r>
            <a:endParaRPr lang="en-US" sz="1300" dirty="0"/>
          </a:p>
        </p:txBody>
      </p:sp>
      <p:sp>
        <p:nvSpPr>
          <p:cNvPr id="45" name="Text 36"/>
          <p:cNvSpPr txBox="1"/>
          <p:nvPr/>
        </p:nvSpPr>
        <p:spPr>
          <a:xfrm>
            <a:off x="6715354" y="6088075"/>
            <a:ext cx="46680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 복합적인 공존 정신질환으로 관리가 어려운 경우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3825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71500" y="1429207"/>
            <a:ext cx="11067898" cy="5067605"/>
          </a:xfrm>
          <a:prstGeom prst="roundRect">
            <a:avLst>
              <a:gd name="adj" fmla="val 543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61695" y="1619402"/>
            <a:ext cx="2286000" cy="4667098"/>
          </a:xfrm>
          <a:prstGeom prst="roundRect">
            <a:avLst>
              <a:gd name="adj" fmla="val 2000"/>
            </a:avLst>
          </a:prstGeom>
          <a:solidFill>
            <a:srgbClr val="F8FB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143707" y="1619402"/>
            <a:ext cx="2286000" cy="4667098"/>
          </a:xfrm>
          <a:prstGeom prst="roundRect">
            <a:avLst>
              <a:gd name="adj" fmla="val 2000"/>
            </a:avLst>
          </a:prstGeom>
          <a:solidFill>
            <a:srgbClr val="FCF9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5524805" y="1619402"/>
            <a:ext cx="3619195" cy="4667098"/>
          </a:xfrm>
          <a:prstGeom prst="roundRect">
            <a:avLst>
              <a:gd name="adj" fmla="val 798"/>
            </a:avLst>
          </a:prstGeom>
          <a:solidFill>
            <a:srgbClr val="F4FDF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9239098" y="1619402"/>
            <a:ext cx="2190902" cy="4667098"/>
          </a:xfrm>
          <a:prstGeom prst="roundRect">
            <a:avLst>
              <a:gd name="adj" fmla="val 2178"/>
            </a:avLst>
          </a:prstGeom>
          <a:solidFill>
            <a:srgbClr val="FDF5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714146" y="571500"/>
            <a:ext cx="109545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우울증 관리 알고리듬 (KMAP-DD 2025 기반)</a:t>
            </a:r>
            <a:endParaRPr lang="en-US" sz="2700" dirty="0"/>
          </a:p>
        </p:txBody>
      </p:sp>
      <p:sp>
        <p:nvSpPr>
          <p:cNvPr id="14" name="Text 9"/>
          <p:cNvSpPr txBox="1"/>
          <p:nvPr/>
        </p:nvSpPr>
        <p:spPr>
          <a:xfrm>
            <a:off x="714146" y="1162202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선별에서 진단, 초기치료, 추적관찰 및 의뢰에 이르는 5단계 통합 프로세스</a:t>
            </a:r>
            <a:endParaRPr lang="en-US" sz="1500" dirty="0"/>
          </a:p>
        </p:txBody>
      </p:sp>
      <p:sp>
        <p:nvSpPr>
          <p:cNvPr id="15" name="Text 10"/>
          <p:cNvSpPr txBox="1"/>
          <p:nvPr/>
        </p:nvSpPr>
        <p:spPr>
          <a:xfrm>
            <a:off x="1511503" y="1762049"/>
            <a:ext cx="162763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1: 선별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45413" y="1814170"/>
            <a:ext cx="190195" cy="190195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3908146" y="1762049"/>
            <a:ext cx="16130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2: 진단</a:t>
            </a:r>
            <a:endParaRPr lang="en-US" sz="15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3612794" y="1814170"/>
            <a:ext cx="219456" cy="190195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6337706" y="1762049"/>
            <a:ext cx="292150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3&amp;4: 초기치료 및 추적</a:t>
            </a:r>
            <a:endParaRPr lang="en-US" sz="15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 l="-1282" r="-1282"/>
          <a:stretch/>
        </p:blipFill>
        <p:spPr>
          <a:xfrm>
            <a:off x="6042355" y="1814170"/>
            <a:ext cx="219456" cy="190195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9955987" y="1762049"/>
            <a:ext cx="156179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Step 5: 의뢰</a:t>
            </a:r>
            <a:endParaRPr lang="en-US" sz="15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9660636" y="1814170"/>
            <a:ext cx="219456" cy="19019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1143000" y="2381098"/>
            <a:ext cx="1561795" cy="609905"/>
          </a:xfrm>
          <a:prstGeom prst="roundRect">
            <a:avLst>
              <a:gd name="adj" fmla="val 140555"/>
            </a:avLst>
          </a:prstGeom>
          <a:solidFill>
            <a:srgbClr val="FFFFFF"/>
          </a:solidFill>
          <a:ln w="25400">
            <a:solidFill>
              <a:srgbClr val="3498DB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15"/>
          <p:cNvSpPr/>
          <p:nvPr/>
        </p:nvSpPr>
        <p:spPr>
          <a:xfrm rot="2700000">
            <a:off x="1429207" y="3333902"/>
            <a:ext cx="990295" cy="609905"/>
          </a:xfrm>
          <a:prstGeom prst="roundRect">
            <a:avLst>
              <a:gd name="adj" fmla="val 18741"/>
            </a:avLst>
          </a:prstGeom>
          <a:solidFill>
            <a:srgbClr val="EBF5FB"/>
          </a:solidFill>
          <a:ln w="25400">
            <a:solidFill>
              <a:srgbClr val="3498DB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16"/>
          <p:cNvSpPr/>
          <p:nvPr/>
        </p:nvSpPr>
        <p:spPr>
          <a:xfrm>
            <a:off x="1143000" y="4286707"/>
            <a:ext cx="1561795" cy="609905"/>
          </a:xfrm>
          <a:prstGeom prst="roundRect">
            <a:avLst>
              <a:gd name="adj" fmla="val 37481"/>
            </a:avLst>
          </a:prstGeom>
          <a:solidFill>
            <a:srgbClr val="FFFFFF"/>
          </a:solidFill>
          <a:ln w="25400">
            <a:solidFill>
              <a:srgbClr val="3498DB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7"/>
          <p:cNvSpPr/>
          <p:nvPr/>
        </p:nvSpPr>
        <p:spPr>
          <a:xfrm>
            <a:off x="3333902" y="2143354"/>
            <a:ext cx="1943100" cy="609905"/>
          </a:xfrm>
          <a:prstGeom prst="roundRect">
            <a:avLst>
              <a:gd name="adj" fmla="val 37481"/>
            </a:avLst>
          </a:prstGeom>
          <a:solidFill>
            <a:srgbClr val="FFFFFF"/>
          </a:solidFill>
          <a:ln w="25400">
            <a:solidFill>
              <a:srgbClr val="E67E22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7" name="Shape 18"/>
          <p:cNvSpPr/>
          <p:nvPr/>
        </p:nvSpPr>
        <p:spPr>
          <a:xfrm>
            <a:off x="3524098" y="3000146"/>
            <a:ext cx="1561795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25400">
            <a:solidFill>
              <a:srgbClr val="F39C12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19"/>
          <p:cNvSpPr/>
          <p:nvPr/>
        </p:nvSpPr>
        <p:spPr>
          <a:xfrm>
            <a:off x="3524098" y="4238244"/>
            <a:ext cx="1561795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25400">
            <a:solidFill>
              <a:srgbClr val="E67E22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9" name="Shape 20"/>
          <p:cNvSpPr/>
          <p:nvPr/>
        </p:nvSpPr>
        <p:spPr>
          <a:xfrm>
            <a:off x="3524098" y="5286146"/>
            <a:ext cx="1561795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25400">
            <a:solidFill>
              <a:srgbClr val="D35400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0" name="Shape 21"/>
          <p:cNvSpPr/>
          <p:nvPr/>
        </p:nvSpPr>
        <p:spPr>
          <a:xfrm>
            <a:off x="5715000" y="3000146"/>
            <a:ext cx="1657807" cy="609905"/>
          </a:xfrm>
          <a:prstGeom prst="roundRect">
            <a:avLst>
              <a:gd name="adj" fmla="val 37481"/>
            </a:avLst>
          </a:prstGeom>
          <a:solidFill>
            <a:srgbClr val="FFFFFF"/>
          </a:solidFill>
          <a:ln w="25400">
            <a:solidFill>
              <a:srgbClr val="2ECC71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2"/>
          <p:cNvSpPr/>
          <p:nvPr/>
        </p:nvSpPr>
        <p:spPr>
          <a:xfrm>
            <a:off x="5715000" y="4238244"/>
            <a:ext cx="1657807" cy="609905"/>
          </a:xfrm>
          <a:prstGeom prst="roundRect">
            <a:avLst>
              <a:gd name="adj" fmla="val 37481"/>
            </a:avLst>
          </a:prstGeom>
          <a:solidFill>
            <a:srgbClr val="FFFFFF"/>
          </a:solidFill>
          <a:ln w="25400">
            <a:solidFill>
              <a:srgbClr val="27AE60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2" name="Shape 23"/>
          <p:cNvSpPr/>
          <p:nvPr/>
        </p:nvSpPr>
        <p:spPr>
          <a:xfrm>
            <a:off x="5715000" y="5286146"/>
            <a:ext cx="1657807" cy="609905"/>
          </a:xfrm>
          <a:prstGeom prst="roundRect">
            <a:avLst>
              <a:gd name="adj" fmla="val 37481"/>
            </a:avLst>
          </a:prstGeom>
          <a:solidFill>
            <a:srgbClr val="FFFFFF"/>
          </a:solidFill>
          <a:ln w="25400">
            <a:solidFill>
              <a:srgbClr val="1E8449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3" name="Shape 24"/>
          <p:cNvSpPr/>
          <p:nvPr/>
        </p:nvSpPr>
        <p:spPr>
          <a:xfrm>
            <a:off x="7715707" y="3952951"/>
            <a:ext cx="1371600" cy="1276502"/>
          </a:xfrm>
          <a:prstGeom prst="roundRect">
            <a:avLst>
              <a:gd name="adj" fmla="val 8553"/>
            </a:avLst>
          </a:prstGeom>
          <a:solidFill>
            <a:srgbClr val="EAFAF1"/>
          </a:solidFill>
          <a:ln w="25400">
            <a:solidFill>
              <a:srgbClr val="27AE60"/>
            </a:solidFill>
            <a:prstDash val="solid"/>
          </a:ln>
          <a:effectLst>
            <a:outerShdw blurRad="50800" dist="25400" dir="162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4" name="Shape 25"/>
          <p:cNvSpPr/>
          <p:nvPr/>
        </p:nvSpPr>
        <p:spPr>
          <a:xfrm>
            <a:off x="9430207" y="2143354"/>
            <a:ext cx="1848002" cy="1848002"/>
          </a:xfrm>
          <a:prstGeom prst="roundRect">
            <a:avLst>
              <a:gd name="adj" fmla="val 4081"/>
            </a:avLst>
          </a:prstGeom>
          <a:solidFill>
            <a:srgbClr val="FFFFFF"/>
          </a:solidFill>
          <a:ln w="25400">
            <a:solidFill>
              <a:srgbClr val="E74C3C"/>
            </a:solidFill>
            <a:prstDash val="solid"/>
          </a:ln>
          <a:effectLst>
            <a:outerShdw blurRad="101600" dist="38100" dir="16200000" algn="bl" rotWithShape="0">
              <a:srgbClr val="E74C3C">
                <a:alpha val="15000"/>
              </a:srgbClr>
            </a:outerShdw>
          </a:effectLst>
        </p:spPr>
      </p:sp>
      <p:sp>
        <p:nvSpPr>
          <p:cNvPr id="35" name="Shape 26"/>
          <p:cNvSpPr/>
          <p:nvPr/>
        </p:nvSpPr>
        <p:spPr>
          <a:xfrm>
            <a:off x="9430207" y="4286707"/>
            <a:ext cx="1828800" cy="828446"/>
          </a:xfrm>
          <a:prstGeom prst="roundRect">
            <a:avLst>
              <a:gd name="adj" fmla="val 20299"/>
            </a:avLst>
          </a:prstGeom>
          <a:solidFill>
            <a:srgbClr val="FDEDEC"/>
          </a:solidFill>
          <a:ln w="12700">
            <a:solidFill>
              <a:srgbClr val="FADBD8"/>
            </a:solidFill>
            <a:prstDash val="solid"/>
          </a:ln>
        </p:spPr>
      </p:sp>
      <p:sp>
        <p:nvSpPr>
          <p:cNvPr id="36" name="Text 27"/>
          <p:cNvSpPr txBox="1"/>
          <p:nvPr/>
        </p:nvSpPr>
        <p:spPr>
          <a:xfrm>
            <a:off x="1209751" y="2419502"/>
            <a:ext cx="13908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초기 선별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</a:t>
            </a:r>
            <a:endParaRPr lang="en-US" sz="1200" dirty="0"/>
          </a:p>
        </p:txBody>
      </p:sp>
      <p:sp>
        <p:nvSpPr>
          <p:cNvPr id="37" name="Text 28"/>
          <p:cNvSpPr txBox="1"/>
          <p:nvPr/>
        </p:nvSpPr>
        <p:spPr>
          <a:xfrm>
            <a:off x="1399946" y="3409798"/>
            <a:ext cx="10104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양성?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(≥3점)</a:t>
            </a:r>
            <a:endParaRPr lang="en-US" sz="1100" dirty="0"/>
          </a:p>
        </p:txBody>
      </p:sp>
      <p:sp>
        <p:nvSpPr>
          <p:cNvPr id="38" name="Text 29"/>
          <p:cNvSpPr txBox="1"/>
          <p:nvPr/>
        </p:nvSpPr>
        <p:spPr>
          <a:xfrm>
            <a:off x="1209751" y="4324198"/>
            <a:ext cx="13908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심층 평가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</a:t>
            </a:r>
            <a:endParaRPr lang="en-US" sz="1200" dirty="0"/>
          </a:p>
        </p:txBody>
      </p:sp>
      <p:sp>
        <p:nvSpPr>
          <p:cNvPr id="39" name="Text 30"/>
          <p:cNvSpPr txBox="1"/>
          <p:nvPr/>
        </p:nvSpPr>
        <p:spPr>
          <a:xfrm>
            <a:off x="3394253" y="2171700"/>
            <a:ext cx="178308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≥ 10점 및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임상면담(DSM-5)</a:t>
            </a:r>
            <a:endParaRPr lang="en-US" sz="1100" dirty="0"/>
          </a:p>
        </p:txBody>
      </p:sp>
      <p:sp>
        <p:nvSpPr>
          <p:cNvPr id="40" name="Text 31"/>
          <p:cNvSpPr txBox="1"/>
          <p:nvPr/>
        </p:nvSpPr>
        <p:spPr>
          <a:xfrm>
            <a:off x="3566160" y="3095244"/>
            <a:ext cx="14401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경도 우울증</a:t>
            </a:r>
            <a:endParaRPr lang="en-US" sz="1200" dirty="0"/>
          </a:p>
        </p:txBody>
      </p:sp>
      <p:sp>
        <p:nvSpPr>
          <p:cNvPr id="41" name="Text 32"/>
          <p:cNvSpPr txBox="1"/>
          <p:nvPr/>
        </p:nvSpPr>
        <p:spPr>
          <a:xfrm>
            <a:off x="3524098" y="3323844"/>
            <a:ext cx="15243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(Mild)</a:t>
            </a:r>
            <a:endParaRPr lang="en-US" sz="900" dirty="0"/>
          </a:p>
        </p:txBody>
      </p:sp>
      <p:sp>
        <p:nvSpPr>
          <p:cNvPr id="42" name="Text 33"/>
          <p:cNvSpPr txBox="1"/>
          <p:nvPr/>
        </p:nvSpPr>
        <p:spPr>
          <a:xfrm>
            <a:off x="3566160" y="4334256"/>
            <a:ext cx="14401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중등도 우울증</a:t>
            </a:r>
            <a:endParaRPr lang="en-US" sz="1200" dirty="0"/>
          </a:p>
        </p:txBody>
      </p:sp>
      <p:sp>
        <p:nvSpPr>
          <p:cNvPr id="43" name="Text 34"/>
          <p:cNvSpPr txBox="1"/>
          <p:nvPr/>
        </p:nvSpPr>
        <p:spPr>
          <a:xfrm>
            <a:off x="3524098" y="4562856"/>
            <a:ext cx="15243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(Moderate)</a:t>
            </a:r>
            <a:endParaRPr lang="en-US" sz="900" dirty="0"/>
          </a:p>
        </p:txBody>
      </p:sp>
      <p:sp>
        <p:nvSpPr>
          <p:cNvPr id="44" name="Text 35"/>
          <p:cNvSpPr txBox="1"/>
          <p:nvPr/>
        </p:nvSpPr>
        <p:spPr>
          <a:xfrm>
            <a:off x="3566160" y="5381244"/>
            <a:ext cx="14401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 우울증</a:t>
            </a:r>
            <a:endParaRPr lang="en-US" sz="1200" dirty="0"/>
          </a:p>
        </p:txBody>
      </p:sp>
      <p:sp>
        <p:nvSpPr>
          <p:cNvPr id="45" name="Text 36"/>
          <p:cNvSpPr txBox="1"/>
          <p:nvPr/>
        </p:nvSpPr>
        <p:spPr>
          <a:xfrm>
            <a:off x="3524098" y="5609844"/>
            <a:ext cx="15243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(Severe)</a:t>
            </a:r>
            <a:endParaRPr lang="en-US" sz="900" dirty="0"/>
          </a:p>
        </p:txBody>
      </p:sp>
      <p:sp>
        <p:nvSpPr>
          <p:cNvPr id="46" name="Text 37"/>
          <p:cNvSpPr txBox="1"/>
          <p:nvPr/>
        </p:nvSpPr>
        <p:spPr>
          <a:xfrm>
            <a:off x="5753405" y="3029407"/>
            <a:ext cx="1543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생활습관 교육</a:t>
            </a:r>
            <a:endParaRPr lang="en-US" sz="1000" dirty="0"/>
          </a:p>
        </p:txBody>
      </p:sp>
      <p:sp>
        <p:nvSpPr>
          <p:cNvPr id="47" name="Text 38"/>
          <p:cNvSpPr txBox="1"/>
          <p:nvPr/>
        </p:nvSpPr>
        <p:spPr>
          <a:xfrm>
            <a:off x="5753405" y="3247949"/>
            <a:ext cx="15435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단기 모니터링 우선</a:t>
            </a:r>
            <a:endParaRPr lang="en-US" sz="900" dirty="0"/>
          </a:p>
        </p:txBody>
      </p:sp>
      <p:sp>
        <p:nvSpPr>
          <p:cNvPr id="48" name="Text 39"/>
          <p:cNvSpPr txBox="1"/>
          <p:nvPr/>
        </p:nvSpPr>
        <p:spPr>
          <a:xfrm>
            <a:off x="5753405" y="4286707"/>
            <a:ext cx="1543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단독</a:t>
            </a:r>
            <a:endParaRPr lang="en-US" sz="1000" dirty="0"/>
          </a:p>
        </p:txBody>
      </p:sp>
      <p:sp>
        <p:nvSpPr>
          <p:cNvPr id="49" name="Text 40"/>
          <p:cNvSpPr txBox="1"/>
          <p:nvPr/>
        </p:nvSpPr>
        <p:spPr>
          <a:xfrm>
            <a:off x="5663794" y="4505249"/>
            <a:ext cx="172181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(Escitalopram 등) TOC</a:t>
            </a:r>
            <a:endParaRPr lang="en-US" sz="900" dirty="0"/>
          </a:p>
        </p:txBody>
      </p:sp>
      <p:sp>
        <p:nvSpPr>
          <p:cNvPr id="50" name="Text 41"/>
          <p:cNvSpPr txBox="1"/>
          <p:nvPr/>
        </p:nvSpPr>
        <p:spPr>
          <a:xfrm>
            <a:off x="5753405" y="5333695"/>
            <a:ext cx="1543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단독 또는</a:t>
            </a:r>
            <a:endParaRPr lang="en-US" sz="1000" dirty="0"/>
          </a:p>
        </p:txBody>
      </p:sp>
      <p:sp>
        <p:nvSpPr>
          <p:cNvPr id="51" name="Text 42"/>
          <p:cNvSpPr txBox="1"/>
          <p:nvPr/>
        </p:nvSpPr>
        <p:spPr>
          <a:xfrm>
            <a:off x="5715000" y="5553151"/>
            <a:ext cx="16194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E844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+ AAP 병합</a:t>
            </a:r>
            <a:endParaRPr lang="en-US" sz="900" dirty="0"/>
          </a:p>
        </p:txBody>
      </p:sp>
      <p:sp>
        <p:nvSpPr>
          <p:cNvPr id="52" name="Text 43"/>
          <p:cNvSpPr txBox="1"/>
          <p:nvPr/>
        </p:nvSpPr>
        <p:spPr>
          <a:xfrm>
            <a:off x="7765085" y="4028846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추적 관찰</a:t>
            </a:r>
            <a:endParaRPr lang="en-US" sz="1200" dirty="0"/>
          </a:p>
        </p:txBody>
      </p:sp>
      <p:sp>
        <p:nvSpPr>
          <p:cNvPr id="53" name="Text 44"/>
          <p:cNvSpPr txBox="1"/>
          <p:nvPr/>
        </p:nvSpPr>
        <p:spPr>
          <a:xfrm>
            <a:off x="7781544" y="4315054"/>
            <a:ext cx="120060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2~4주 후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재평가</a:t>
            </a:r>
            <a:endParaRPr lang="en-US" sz="900" dirty="0"/>
          </a:p>
        </p:txBody>
      </p:sp>
      <p:sp>
        <p:nvSpPr>
          <p:cNvPr id="54" name="Text 45"/>
          <p:cNvSpPr txBox="1"/>
          <p:nvPr/>
        </p:nvSpPr>
        <p:spPr>
          <a:xfrm>
            <a:off x="7781544" y="4733849"/>
            <a:ext cx="1200607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반응 불충분 시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용량조정/교체</a:t>
            </a:r>
            <a:endParaRPr lang="en-US" sz="900" dirty="0"/>
          </a:p>
        </p:txBody>
      </p:sp>
      <p:sp>
        <p:nvSpPr>
          <p:cNvPr id="55" name="Text 46"/>
          <p:cNvSpPr txBox="1"/>
          <p:nvPr/>
        </p:nvSpPr>
        <p:spPr>
          <a:xfrm>
            <a:off x="9492386" y="2286000"/>
            <a:ext cx="168432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정신건강의학과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의뢰 (Referral)</a:t>
            </a:r>
            <a:endParaRPr lang="en-US" sz="1300" dirty="0"/>
          </a:p>
        </p:txBody>
      </p:sp>
      <p:sp>
        <p:nvSpPr>
          <p:cNvPr id="56" name="Text 47"/>
          <p:cNvSpPr txBox="1"/>
          <p:nvPr/>
        </p:nvSpPr>
        <p:spPr>
          <a:xfrm>
            <a:off x="9667951" y="2876702"/>
            <a:ext cx="15947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자살 위험성 (고위험)</a:t>
            </a:r>
            <a:endParaRPr lang="en-US" sz="1000" dirty="0"/>
          </a:p>
        </p:txBody>
      </p:sp>
      <p:sp>
        <p:nvSpPr>
          <p:cNvPr id="57" name="Text 48"/>
          <p:cNvSpPr txBox="1"/>
          <p:nvPr/>
        </p:nvSpPr>
        <p:spPr>
          <a:xfrm>
            <a:off x="9667951" y="3124505"/>
            <a:ext cx="15947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정신병적 증상 동반</a:t>
            </a:r>
            <a:endParaRPr lang="en-US" sz="1000" dirty="0"/>
          </a:p>
        </p:txBody>
      </p:sp>
      <p:sp>
        <p:nvSpPr>
          <p:cNvPr id="58" name="Text 49"/>
          <p:cNvSpPr txBox="1"/>
          <p:nvPr/>
        </p:nvSpPr>
        <p:spPr>
          <a:xfrm>
            <a:off x="9667951" y="3372307"/>
            <a:ext cx="15947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양극성장애(조증) 의심</a:t>
            </a:r>
            <a:endParaRPr lang="en-US" sz="1000" dirty="0"/>
          </a:p>
        </p:txBody>
      </p:sp>
      <p:sp>
        <p:nvSpPr>
          <p:cNvPr id="59" name="Text 50"/>
          <p:cNvSpPr txBox="1"/>
          <p:nvPr/>
        </p:nvSpPr>
        <p:spPr>
          <a:xfrm>
            <a:off x="9667951" y="3619195"/>
            <a:ext cx="15947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2회 이상 치료 실패</a:t>
            </a:r>
            <a:endParaRPr lang="en-US" sz="1000" dirty="0"/>
          </a:p>
        </p:txBody>
      </p:sp>
      <p:sp>
        <p:nvSpPr>
          <p:cNvPr id="60" name="Text 51"/>
          <p:cNvSpPr txBox="1"/>
          <p:nvPr/>
        </p:nvSpPr>
        <p:spPr>
          <a:xfrm>
            <a:off x="10160813" y="4381805"/>
            <a:ext cx="111373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주의 사항</a:t>
            </a:r>
            <a:endParaRPr lang="en-US" sz="1000" dirty="0"/>
          </a:p>
        </p:txBody>
      </p:sp>
      <p:sp>
        <p:nvSpPr>
          <p:cNvPr id="61" name="Text 52"/>
          <p:cNvSpPr txBox="1"/>
          <p:nvPr/>
        </p:nvSpPr>
        <p:spPr>
          <a:xfrm>
            <a:off x="9492386" y="4619549"/>
            <a:ext cx="168432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중증 우울증에 정신병적 증상 동반 시 즉시 의뢰 고려</a:t>
            </a:r>
            <a:endParaRPr lang="en-US" sz="900" dirty="0"/>
          </a:p>
        </p:txBody>
      </p:sp>
      <p:pic>
        <p:nvPicPr>
          <p:cNvPr id="6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979762" y="4417466"/>
            <a:ext cx="133502" cy="1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875995"/>
          </a:xfrm>
          <a:prstGeom prst="roundRect">
            <a:avLst>
              <a:gd name="adj" fmla="val 9077"/>
            </a:avLst>
          </a:prstGeom>
          <a:solidFill>
            <a:srgbClr val="FEF5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875995"/>
          </a:xfrm>
          <a:prstGeom prst="roundRect">
            <a:avLst>
              <a:gd name="adj" fmla="val 9077"/>
            </a:avLst>
          </a:prstGeom>
          <a:solidFill>
            <a:srgbClr val="FDED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714146" y="5429707"/>
            <a:ext cx="10763402" cy="1047902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예방 &amp; 디지털 헬스 중재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장기적 관점의 우울증 관리 전략과 새로운 기술의 도입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354" y="1974190"/>
            <a:ext cx="247802" cy="247802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예방 (Relapse Prevention)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238451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Abu-Ashour et al., 2025 (35개 연구 메타분석)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6891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약물 및 비약물 요법의 병합 효과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76702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두 요법 모두 재발률을 유사하게 감소시키며,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병합치료 시 추가적인 재발 감소 이득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 확인됨.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1190549" y="3448202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연구의 한계: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2년 이상의 장기 추적 연구 데이터가 부족함.</a:t>
            </a:r>
            <a:endParaRPr lang="en-US" sz="11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669487"/>
            <a:ext cx="455371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예측 모델 (PREDICTR):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모형의 예측력(C=0.60)이 낮아, 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고위험군에 대한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선별적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개입보다는 관해 환자 전반에 대한 보편적 예방 전략이 현실적임.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112057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위험 인자: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잔류 우울 증상, 기저 우울 심각도.</a:t>
            </a:r>
            <a:endParaRPr lang="en-US" sz="11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1169" r="-1169"/>
          <a:stretch/>
        </p:blipFill>
        <p:spPr>
          <a:xfrm>
            <a:off x="6524244" y="1974190"/>
            <a:ext cx="190195" cy="247802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6905549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헬스 (Digital Health)</a:t>
            </a:r>
            <a:endParaRPr lang="en-US" sz="1600" dirty="0"/>
          </a:p>
        </p:txBody>
      </p:sp>
      <p:sp>
        <p:nvSpPr>
          <p:cNvPr id="26" name="Text 19"/>
          <p:cNvSpPr txBox="1"/>
          <p:nvPr/>
        </p:nvSpPr>
        <p:spPr>
          <a:xfrm>
            <a:off x="6905549" y="2238451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Fuster-Casanovas et al., 2025 (29개 RCT 메타분석)</a:t>
            </a:r>
            <a:endParaRPr lang="en-US" sz="1000" dirty="0"/>
          </a:p>
        </p:txBody>
      </p:sp>
      <p:sp>
        <p:nvSpPr>
          <p:cNvPr id="27" name="Text 20"/>
          <p:cNvSpPr txBox="1"/>
          <p:nvPr/>
        </p:nvSpPr>
        <p:spPr>
          <a:xfrm>
            <a:off x="6715354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중재의 임상적 유효성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6715354" y="2876702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 증상에 유의한 개선 효과 (</a:t>
            </a: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 = -0.22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).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6~12개월 추적에서도 효과가 지속됨 (</a:t>
            </a: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g = -0.19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).</a:t>
            </a:r>
            <a:endParaRPr lang="en-US" sz="1000" dirty="0"/>
          </a:p>
        </p:txBody>
      </p:sp>
      <p:sp>
        <p:nvSpPr>
          <p:cNvPr id="29" name="Text 22"/>
          <p:cNvSpPr txBox="1"/>
          <p:nvPr/>
        </p:nvSpPr>
        <p:spPr>
          <a:xfrm>
            <a:off x="6715354" y="3448202"/>
            <a:ext cx="455371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중재 유형: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웹 플랫폼(구조화된 CBT), 모바일 앱(자가관리), 의사결정 알고리즘 등.</a:t>
            </a:r>
            <a:endParaRPr lang="en-US" sz="1100" dirty="0"/>
          </a:p>
        </p:txBody>
      </p:sp>
      <p:sp>
        <p:nvSpPr>
          <p:cNvPr id="30" name="Text 23"/>
          <p:cNvSpPr txBox="1"/>
          <p:nvPr/>
        </p:nvSpPr>
        <p:spPr>
          <a:xfrm>
            <a:off x="6715354" y="3890772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맞춤화 필요: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노인층 및 여성에 특화된 접근이 요구됨.</a:t>
            </a:r>
            <a:endParaRPr lang="en-US" sz="1100" dirty="0"/>
          </a:p>
        </p:txBody>
      </p:sp>
      <p:sp>
        <p:nvSpPr>
          <p:cNvPr id="31" name="Text 24"/>
          <p:cNvSpPr txBox="1"/>
          <p:nvPr/>
        </p:nvSpPr>
        <p:spPr>
          <a:xfrm>
            <a:off x="6715354" y="4112057"/>
            <a:ext cx="455371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과제: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고령 환자의 스마트폰 활용 역량, 디지털 소외계층 문제, 의료데이터 보안 인증.</a:t>
            </a:r>
            <a:endParaRPr lang="en-US" sz="11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l="-50" r="-50"/>
          <a:stretch/>
        </p:blipFill>
        <p:spPr>
          <a:xfrm>
            <a:off x="1000354" y="5848502"/>
            <a:ext cx="228600" cy="304495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1571854" y="5572354"/>
            <a:ext cx="9715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실제 임상 및 연구 적용 포인트</a:t>
            </a:r>
            <a:endParaRPr lang="en-US" sz="1300" dirty="0"/>
          </a:p>
        </p:txBody>
      </p:sp>
      <p:sp>
        <p:nvSpPr>
          <p:cNvPr id="34" name="Text 26"/>
          <p:cNvSpPr txBox="1"/>
          <p:nvPr/>
        </p:nvSpPr>
        <p:spPr>
          <a:xfrm>
            <a:off x="1762049" y="5896051"/>
            <a:ext cx="4486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관해 후 최소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6개월~24개월간 정기적 추적 방문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권고</a:t>
            </a:r>
            <a:endParaRPr lang="en-US" sz="1100" dirty="0"/>
          </a:p>
        </p:txBody>
      </p:sp>
      <p:sp>
        <p:nvSpPr>
          <p:cNvPr id="35" name="Text 27"/>
          <p:cNvSpPr txBox="1"/>
          <p:nvPr/>
        </p:nvSpPr>
        <p:spPr>
          <a:xfrm>
            <a:off x="6341364" y="5896051"/>
            <a:ext cx="4486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추적 모니터링을 통한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잔류 증상 집중 관리</a:t>
            </a:r>
            <a:endParaRPr lang="en-US" sz="1100" dirty="0"/>
          </a:p>
        </p:txBody>
      </p:sp>
      <p:sp>
        <p:nvSpPr>
          <p:cNvPr id="36" name="Text 28"/>
          <p:cNvSpPr txBox="1"/>
          <p:nvPr/>
        </p:nvSpPr>
        <p:spPr>
          <a:xfrm>
            <a:off x="1762049" y="6163056"/>
            <a:ext cx="4486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문자·앱 기반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모니터링 알림 서비스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실무 도입 검토</a:t>
            </a:r>
            <a:endParaRPr lang="en-US" sz="1100" dirty="0"/>
          </a:p>
        </p:txBody>
      </p:sp>
      <p:sp>
        <p:nvSpPr>
          <p:cNvPr id="37" name="Text 29"/>
          <p:cNvSpPr txBox="1"/>
          <p:nvPr/>
        </p:nvSpPr>
        <p:spPr>
          <a:xfrm>
            <a:off x="6341364" y="6163056"/>
            <a:ext cx="4486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건강보험 수가 반영 여부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 디지털 헬스 도입의 핵심 장벽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524305"/>
            <a:ext cx="10820095" cy="857707"/>
          </a:xfrm>
          <a:prstGeom prst="roundRect">
            <a:avLst>
              <a:gd name="adj" fmla="val 947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524305"/>
            <a:ext cx="57607" cy="857707"/>
          </a:xfrm>
          <a:prstGeom prst="roundRect">
            <a:avLst>
              <a:gd name="adj" fmla="val 141094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1714500"/>
            <a:ext cx="476402" cy="476402"/>
          </a:xfrm>
          <a:prstGeom prst="ellipse">
            <a:avLst/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714146" y="2523744"/>
            <a:ext cx="10820095" cy="857707"/>
          </a:xfrm>
          <a:prstGeom prst="roundRect">
            <a:avLst>
              <a:gd name="adj" fmla="val 947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714146" y="2523744"/>
            <a:ext cx="57607" cy="857707"/>
          </a:xfrm>
          <a:prstGeom prst="roundRect">
            <a:avLst>
              <a:gd name="adj" fmla="val 141094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1000354" y="2714854"/>
            <a:ext cx="476402" cy="476402"/>
          </a:xfrm>
          <a:prstGeom prst="ellipse">
            <a:avLst/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714146" y="3524098"/>
            <a:ext cx="10820095" cy="857707"/>
          </a:xfrm>
          <a:prstGeom prst="roundRect">
            <a:avLst>
              <a:gd name="adj" fmla="val 947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714146" y="3524098"/>
            <a:ext cx="57607" cy="857707"/>
          </a:xfrm>
          <a:prstGeom prst="roundRect">
            <a:avLst>
              <a:gd name="adj" fmla="val 141094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00354" y="3715207"/>
            <a:ext cx="476402" cy="476402"/>
          </a:xfrm>
          <a:prstGeom prst="ellipse">
            <a:avLst/>
          </a:prstGeom>
          <a:solidFill>
            <a:srgbClr val="FDED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714146" y="4524451"/>
            <a:ext cx="10820095" cy="857707"/>
          </a:xfrm>
          <a:prstGeom prst="roundRect">
            <a:avLst>
              <a:gd name="adj" fmla="val 947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714146" y="4524451"/>
            <a:ext cx="57607" cy="857707"/>
          </a:xfrm>
          <a:prstGeom prst="roundRect">
            <a:avLst>
              <a:gd name="adj" fmla="val 141094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1000354" y="4714646"/>
            <a:ext cx="476402" cy="476402"/>
          </a:xfrm>
          <a:prstGeom prst="ellipse">
            <a:avLst/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714146" y="5524805"/>
            <a:ext cx="10820095" cy="857707"/>
          </a:xfrm>
          <a:prstGeom prst="roundRect">
            <a:avLst>
              <a:gd name="adj" fmla="val 947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714146" y="5524805"/>
            <a:ext cx="57607" cy="857707"/>
          </a:xfrm>
          <a:prstGeom prst="roundRect">
            <a:avLst>
              <a:gd name="adj" fmla="val 141094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1000354" y="5715000"/>
            <a:ext cx="476402" cy="476402"/>
          </a:xfrm>
          <a:prstGeom prst="ellipse">
            <a:avLst/>
          </a:prstGeom>
          <a:solidFill>
            <a:srgbClr val="FEF5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2" name="Text 18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Research Gap</a:t>
            </a:r>
            <a:endParaRPr lang="en-US" sz="3000" dirty="0"/>
          </a:p>
        </p:txBody>
      </p:sp>
      <p:sp>
        <p:nvSpPr>
          <p:cNvPr id="23" name="Text 19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우울증 연구에서 극복해야 할 </a:t>
            </a: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한계</a:t>
            </a:r>
            <a:endParaRPr lang="en-US" sz="1500" dirty="0"/>
          </a:p>
        </p:txBody>
      </p:sp>
      <p:sp>
        <p:nvSpPr>
          <p:cNvPr id="24" name="Text 20"/>
          <p:cNvSpPr txBox="1"/>
          <p:nvPr/>
        </p:nvSpPr>
        <p:spPr>
          <a:xfrm>
            <a:off x="961949" y="1790395"/>
            <a:ext cx="5532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800" dirty="0"/>
          </a:p>
        </p:txBody>
      </p:sp>
      <p:sp>
        <p:nvSpPr>
          <p:cNvPr id="25" name="Text 21"/>
          <p:cNvSpPr txBox="1"/>
          <p:nvPr/>
        </p:nvSpPr>
        <p:spPr>
          <a:xfrm>
            <a:off x="1666951" y="1666951"/>
            <a:ext cx="9715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추적 데이터의 부재</a:t>
            </a:r>
            <a:endParaRPr lang="en-US" sz="1500" dirty="0"/>
          </a:p>
        </p:txBody>
      </p:sp>
      <p:sp>
        <p:nvSpPr>
          <p:cNvPr id="26" name="Text 22"/>
          <p:cNvSpPr txBox="1"/>
          <p:nvPr/>
        </p:nvSpPr>
        <p:spPr>
          <a:xfrm>
            <a:off x="1666951" y="1990649"/>
            <a:ext cx="96012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대부분의 연구(PHQ-9 모니터링 RCT, 협력진료 모델, 디지털 중재 등)가 12주~6개월 단기 결과에 편중되어 있습니다. 1년 이상의 재발, 기능 회복, 사회 복귀에 대한 장기적 관점의 데이터가 절대적으로 부족합니다.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961949" y="2790749"/>
            <a:ext cx="5532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800" dirty="0"/>
          </a:p>
        </p:txBody>
      </p:sp>
      <p:sp>
        <p:nvSpPr>
          <p:cNvPr id="28" name="Text 24"/>
          <p:cNvSpPr txBox="1"/>
          <p:nvPr/>
        </p:nvSpPr>
        <p:spPr>
          <a:xfrm>
            <a:off x="1666951" y="2667305"/>
            <a:ext cx="9639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구현 격차 (Implementation Gap)</a:t>
            </a:r>
            <a:endParaRPr lang="en-US" sz="1500" dirty="0"/>
          </a:p>
        </p:txBody>
      </p:sp>
      <p:sp>
        <p:nvSpPr>
          <p:cNvPr id="29" name="Text 25"/>
          <p:cNvSpPr txBox="1"/>
          <p:nvPr/>
        </p:nvSpPr>
        <p:spPr>
          <a:xfrm>
            <a:off x="1666951" y="2991002"/>
            <a:ext cx="96012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엄격하게 통제된 RCT 결과와 실제 일차의료 진료 환경(워크플로, 시간 제약 등) 간의 괴리가 큽니다. 단순한 효과 검증을 넘어, 실제 현장에 어떻게 통합하고 지속할 것인가를 다루는 효과-구현 혼합 연구가 필요합니다.</a:t>
            </a:r>
            <a:endParaRPr lang="en-US" sz="1100" dirty="0"/>
          </a:p>
        </p:txBody>
      </p:sp>
      <p:sp>
        <p:nvSpPr>
          <p:cNvPr id="30" name="Text 26"/>
          <p:cNvSpPr txBox="1"/>
          <p:nvPr/>
        </p:nvSpPr>
        <p:spPr>
          <a:xfrm>
            <a:off x="961949" y="3791102"/>
            <a:ext cx="5532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800" dirty="0"/>
          </a:p>
        </p:txBody>
      </p:sp>
      <p:sp>
        <p:nvSpPr>
          <p:cNvPr id="31" name="Text 27"/>
          <p:cNvSpPr txBox="1"/>
          <p:nvPr/>
        </p:nvSpPr>
        <p:spPr>
          <a:xfrm>
            <a:off x="1666951" y="3666744"/>
            <a:ext cx="9715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취약계층 및 동반이환군 연구 부족</a:t>
            </a:r>
            <a:endParaRPr lang="en-US" sz="1500" dirty="0"/>
          </a:p>
        </p:txBody>
      </p:sp>
      <p:sp>
        <p:nvSpPr>
          <p:cNvPr id="32" name="Text 28"/>
          <p:cNvSpPr txBox="1"/>
          <p:nvPr/>
        </p:nvSpPr>
        <p:spPr>
          <a:xfrm>
            <a:off x="1666951" y="3991356"/>
            <a:ext cx="96012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노인, 청소년, 여성 등 특정 인구집단과, 당뇨·심혈관질환 등 만성질환을 동반한 환자군에 대한 맞춤형 연구가 미흡합니다. 일차의료의 특성상 복합적인 문제를 가진 환자를 위한 통합적 접근 근거가 시급합니다.</a:t>
            </a:r>
            <a:endParaRPr lang="en-US" sz="1100" dirty="0"/>
          </a:p>
        </p:txBody>
      </p:sp>
      <p:sp>
        <p:nvSpPr>
          <p:cNvPr id="33" name="Text 29"/>
          <p:cNvSpPr txBox="1"/>
          <p:nvPr/>
        </p:nvSpPr>
        <p:spPr>
          <a:xfrm>
            <a:off x="961949" y="4791456"/>
            <a:ext cx="5532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800" dirty="0"/>
          </a:p>
        </p:txBody>
      </p:sp>
      <p:sp>
        <p:nvSpPr>
          <p:cNvPr id="34" name="Text 30"/>
          <p:cNvSpPr txBox="1"/>
          <p:nvPr/>
        </p:nvSpPr>
        <p:spPr>
          <a:xfrm>
            <a:off x="1666951" y="4667098"/>
            <a:ext cx="9715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헬스의 형평성 문제</a:t>
            </a:r>
            <a:endParaRPr lang="en-US" sz="1500" dirty="0"/>
          </a:p>
        </p:txBody>
      </p:sp>
      <p:sp>
        <p:nvSpPr>
          <p:cNvPr id="35" name="Text 31"/>
          <p:cNvSpPr txBox="1"/>
          <p:nvPr/>
        </p:nvSpPr>
        <p:spPr>
          <a:xfrm>
            <a:off x="1666951" y="4990795"/>
            <a:ext cx="96012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중재 도구의 효과가 확인되었으나, 스마트폰 활용 역량이 부족한 고령층이나 디지털 리터러시가 낮은 소외계층에서의 효과성은 여전히 불확실합니다. 접근성과 형평성을 확보하기 위한 심층적인 연구가 필요합니다.</a:t>
            </a:r>
            <a:endParaRPr lang="en-US" sz="1100" dirty="0"/>
          </a:p>
        </p:txBody>
      </p:sp>
      <p:sp>
        <p:nvSpPr>
          <p:cNvPr id="36" name="Text 32"/>
          <p:cNvSpPr txBox="1"/>
          <p:nvPr/>
        </p:nvSpPr>
        <p:spPr>
          <a:xfrm>
            <a:off x="961949" y="5790895"/>
            <a:ext cx="5532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6891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1800" dirty="0"/>
          </a:p>
        </p:txBody>
      </p:sp>
      <p:sp>
        <p:nvSpPr>
          <p:cNvPr id="37" name="Text 33"/>
          <p:cNvSpPr txBox="1"/>
          <p:nvPr/>
        </p:nvSpPr>
        <p:spPr>
          <a:xfrm>
            <a:off x="1666951" y="5667451"/>
            <a:ext cx="97155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중단에 관한 표준화된 프로토콜 부재</a:t>
            </a:r>
            <a:endParaRPr lang="en-US" sz="1500" dirty="0"/>
          </a:p>
        </p:txBody>
      </p:sp>
      <p:sp>
        <p:nvSpPr>
          <p:cNvPr id="38" name="Text 34"/>
          <p:cNvSpPr txBox="1"/>
          <p:nvPr/>
        </p:nvSpPr>
        <p:spPr>
          <a:xfrm>
            <a:off x="1666951" y="5991149"/>
            <a:ext cx="960120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중단 시 높은 재발 위험이 확인되었음에도 불구하고, 환자 맞춤형으로 서서히 감량하고 중단 이후를 모니터링할 수 있는 명확하고 표준화된 임상 가이드라인과 실행 경로가 부재합니다.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429000" y="1619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3429000" y="1619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143854" y="1619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6143854" y="1619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8858707" y="1619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8858707" y="1619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714146" y="3905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714146" y="3905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3429000" y="3905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3429000" y="3905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1ABC9C"/>
          </a:solidFill>
          <a:ln w="12700">
            <a:solidFill>
              <a:srgbClr val="1ABC9C">
                <a:alpha val="0"/>
              </a:srgbClr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6143854" y="3905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143854" y="3905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8858707" y="3905402"/>
            <a:ext cx="2542946" cy="2143354"/>
          </a:xfrm>
          <a:prstGeom prst="roundRect">
            <a:avLst>
              <a:gd name="adj" fmla="val 227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8858707" y="3905402"/>
            <a:ext cx="2542946" cy="38405"/>
          </a:xfrm>
          <a:prstGeom prst="roundRect">
            <a:avLst>
              <a:gd name="adj" fmla="val 126983"/>
            </a:avLst>
          </a:prstGeom>
          <a:solidFill>
            <a:srgbClr val="34495E"/>
          </a:solidFill>
          <a:ln w="12700">
            <a:solidFill>
              <a:srgbClr val="34495E">
                <a:alpha val="0"/>
              </a:srgbClr>
            </a:solidFill>
            <a:prstDash val="solid"/>
          </a:ln>
        </p:spPr>
      </p:sp>
      <p:sp>
        <p:nvSpPr>
          <p:cNvPr id="23" name="Text 1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Proposed research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topic_</a:t>
            </a:r>
            <a:r>
              <a:rPr lang="en-US" sz="24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실행</a:t>
            </a:r>
            <a:r>
              <a:rPr lang="en-US" sz="24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24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가능</a:t>
            </a:r>
            <a:r>
              <a:rPr lang="ko-KR" altLang="en-US" sz="24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 측면 </a:t>
            </a:r>
            <a:endParaRPr lang="en-US" sz="3000" dirty="0"/>
          </a:p>
        </p:txBody>
      </p:sp>
      <p:sp>
        <p:nvSpPr>
          <p:cNvPr id="24" name="Text 2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환경의 연구 공백을 메우기 위한 실질적 접근</a:t>
            </a:r>
            <a:endParaRPr lang="en-US" sz="1500" dirty="0"/>
          </a:p>
        </p:txBody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rcRect l="-133" r="-133"/>
          <a:stretch/>
        </p:blipFill>
        <p:spPr>
          <a:xfrm>
            <a:off x="905256" y="1876349"/>
            <a:ext cx="171907" cy="228600"/>
          </a:xfrm>
          <a:prstGeom prst="rect">
            <a:avLst/>
          </a:prstGeom>
        </p:spPr>
      </p:pic>
      <p:sp>
        <p:nvSpPr>
          <p:cNvPr id="26" name="Text 21"/>
          <p:cNvSpPr txBox="1"/>
          <p:nvPr/>
        </p:nvSpPr>
        <p:spPr>
          <a:xfrm>
            <a:off x="905256" y="2152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 전주기 도입 효과</a:t>
            </a:r>
            <a:endParaRPr lang="en-US" sz="1200" dirty="0"/>
          </a:p>
        </p:txBody>
      </p:sp>
      <p:sp>
        <p:nvSpPr>
          <p:cNvPr id="27" name="Text 22"/>
          <p:cNvSpPr txBox="1"/>
          <p:nvPr/>
        </p:nvSpPr>
        <p:spPr>
          <a:xfrm>
            <a:off x="905256" y="2431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PHQ-2/9 도입 전후 진단율 및 치료 시작률 비교를 통한 선별검사의 실제적 효용성 검증 (전향적 코호트)</a:t>
            </a:r>
            <a:endParaRPr lang="en-US" sz="900" dirty="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3619195" y="1876349"/>
            <a:ext cx="286207" cy="228600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3619195" y="2152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한국형 협력진료 모델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3619195" y="2431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일차의료 환경에 적합한 협력진료 모델 개발 및 구현 가능성 평가 (Type 2 Hybrid 설계, 스텝드웨지)</a:t>
            </a:r>
            <a:endParaRPr lang="en-US" sz="900" dirty="0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6334049" y="1876349"/>
            <a:ext cx="200254" cy="228600"/>
          </a:xfrm>
          <a:prstGeom prst="rect">
            <a:avLst/>
          </a:prstGeom>
        </p:spPr>
      </p:pic>
      <p:sp>
        <p:nvSpPr>
          <p:cNvPr id="32" name="Text 25"/>
          <p:cNvSpPr txBox="1"/>
          <p:nvPr/>
        </p:nvSpPr>
        <p:spPr>
          <a:xfrm>
            <a:off x="6334049" y="2152498"/>
            <a:ext cx="22293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 처방 패턴 분석</a:t>
            </a:r>
            <a:endParaRPr lang="en-US" sz="1200" dirty="0"/>
          </a:p>
        </p:txBody>
      </p:sp>
      <p:sp>
        <p:nvSpPr>
          <p:cNvPr id="33" name="Text 26"/>
          <p:cNvSpPr txBox="1"/>
          <p:nvPr/>
        </p:nvSpPr>
        <p:spPr>
          <a:xfrm>
            <a:off x="6334049" y="2431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건강보험심사평가원 빅데이터를 활용한 항우울제 처방 패턴 및 임상 가이드라인 준수율 분석 (후향적 연구)</a:t>
            </a:r>
            <a:endParaRPr lang="en-US" sz="9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 l="-57" r="-57"/>
          <a:stretch/>
        </p:blipFill>
        <p:spPr>
          <a:xfrm>
            <a:off x="9048902" y="1876349"/>
            <a:ext cx="200254" cy="228600"/>
          </a:xfrm>
          <a:prstGeom prst="rect">
            <a:avLst/>
          </a:prstGeom>
        </p:spPr>
      </p:pic>
      <p:sp>
        <p:nvSpPr>
          <p:cNvPr id="35" name="Text 27"/>
          <p:cNvSpPr txBox="1"/>
          <p:nvPr/>
        </p:nvSpPr>
        <p:spPr>
          <a:xfrm>
            <a:off x="9048902" y="2152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추적 코호트 구축</a:t>
            </a:r>
            <a:endParaRPr lang="en-US" sz="1200" dirty="0"/>
          </a:p>
        </p:txBody>
      </p:sp>
      <p:sp>
        <p:nvSpPr>
          <p:cNvPr id="36" name="Text 28"/>
          <p:cNvSpPr txBox="1"/>
          <p:nvPr/>
        </p:nvSpPr>
        <p:spPr>
          <a:xfrm>
            <a:off x="9048902" y="2431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2년 이상의 장기 관찰을 통해 잔류 증상, 기능 회복 정도, 재발률 등을 추적하는 대규모 코호트 연구</a:t>
            </a:r>
            <a:endParaRPr lang="en-US" sz="900" dirty="0"/>
          </a:p>
        </p:txBody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9"/>
          <a:srcRect l="-80" r="-80"/>
          <a:stretch/>
        </p:blipFill>
        <p:spPr>
          <a:xfrm>
            <a:off x="905256" y="4162349"/>
            <a:ext cx="286207" cy="228600"/>
          </a:xfrm>
          <a:prstGeom prst="rect">
            <a:avLst/>
          </a:prstGeom>
        </p:spPr>
      </p:pic>
      <p:sp>
        <p:nvSpPr>
          <p:cNvPr id="38" name="Text 29"/>
          <p:cNvSpPr txBox="1"/>
          <p:nvPr/>
        </p:nvSpPr>
        <p:spPr>
          <a:xfrm>
            <a:off x="905256" y="4438498"/>
            <a:ext cx="22293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iCBT 블렌디드 케어</a:t>
            </a:r>
            <a:endParaRPr lang="en-US" sz="1200" dirty="0"/>
          </a:p>
        </p:txBody>
      </p:sp>
      <p:sp>
        <p:nvSpPr>
          <p:cNvPr id="39" name="Text 30"/>
          <p:cNvSpPr txBox="1"/>
          <p:nvPr/>
        </p:nvSpPr>
        <p:spPr>
          <a:xfrm>
            <a:off x="905256" y="4717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인터넷 기반 인지행동치료(iCBT)와 단기 행동활성화를 결합한 하이브리드 모델의 실용적 임상시험(Pragmatic RCT)</a:t>
            </a:r>
            <a:endParaRPr lang="en-US" sz="900" dirty="0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10"/>
          <a:srcRect t="-45" b="-45"/>
          <a:stretch/>
        </p:blipFill>
        <p:spPr>
          <a:xfrm>
            <a:off x="3619195" y="4162349"/>
            <a:ext cx="256946" cy="228600"/>
          </a:xfrm>
          <a:prstGeom prst="rect">
            <a:avLst/>
          </a:prstGeom>
        </p:spPr>
      </p:pic>
      <p:sp>
        <p:nvSpPr>
          <p:cNvPr id="41" name="Text 31"/>
          <p:cNvSpPr txBox="1"/>
          <p:nvPr/>
        </p:nvSpPr>
        <p:spPr>
          <a:xfrm>
            <a:off x="3619195" y="4438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중단 알고리즘 개발</a:t>
            </a:r>
            <a:endParaRPr lang="en-US" sz="1200" dirty="0"/>
          </a:p>
        </p:txBody>
      </p:sp>
      <p:sp>
        <p:nvSpPr>
          <p:cNvPr id="42" name="Text 32"/>
          <p:cNvSpPr txBox="1"/>
          <p:nvPr/>
        </p:nvSpPr>
        <p:spPr>
          <a:xfrm>
            <a:off x="3619195" y="4717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안전한 항우울제 감량 및 중단을 위한 표준화된 프로토콜 개발 및 실용적 군집 무작위 대조시험을 통한 검증</a:t>
            </a:r>
            <a:endParaRPr lang="en-US" sz="900" dirty="0"/>
          </a:p>
        </p:txBody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334049" y="4162349"/>
            <a:ext cx="228600" cy="228600"/>
          </a:xfrm>
          <a:prstGeom prst="rect">
            <a:avLst/>
          </a:prstGeom>
        </p:spPr>
      </p:pic>
      <p:sp>
        <p:nvSpPr>
          <p:cNvPr id="44" name="Text 33"/>
          <p:cNvSpPr txBox="1"/>
          <p:nvPr/>
        </p:nvSpPr>
        <p:spPr>
          <a:xfrm>
            <a:off x="6334049" y="4438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만성질환 통합관리</a:t>
            </a:r>
            <a:endParaRPr lang="en-US" sz="1200" dirty="0"/>
          </a:p>
        </p:txBody>
      </p:sp>
      <p:sp>
        <p:nvSpPr>
          <p:cNvPr id="45" name="Text 34"/>
          <p:cNvSpPr txBox="1"/>
          <p:nvPr/>
        </p:nvSpPr>
        <p:spPr>
          <a:xfrm>
            <a:off x="6334049" y="4717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당뇨, 심혈관질환 등 만성질환 동반이환 환자 대상의 우울증 통합 관리가 임상 지표 및 우울 증상에 미치는 영향 분석</a:t>
            </a:r>
            <a:endParaRPr lang="en-US" sz="900" dirty="0"/>
          </a:p>
        </p:txBody>
      </p:sp>
      <p:pic>
        <p:nvPicPr>
          <p:cNvPr id="46" name="Image 9" descr="preencoded.png"/>
          <p:cNvPicPr>
            <a:picLocks noChangeAspect="1"/>
          </p:cNvPicPr>
          <p:nvPr/>
        </p:nvPicPr>
        <p:blipFill>
          <a:blip r:embed="rId12"/>
          <a:srcRect l="-57" r="-57"/>
          <a:stretch/>
        </p:blipFill>
        <p:spPr>
          <a:xfrm>
            <a:off x="9048902" y="4162349"/>
            <a:ext cx="200254" cy="228600"/>
          </a:xfrm>
          <a:prstGeom prst="rect">
            <a:avLst/>
          </a:prstGeom>
        </p:spPr>
      </p:pic>
      <p:sp>
        <p:nvSpPr>
          <p:cNvPr id="47" name="Text 35"/>
          <p:cNvSpPr txBox="1"/>
          <p:nvPr/>
        </p:nvSpPr>
        <p:spPr>
          <a:xfrm>
            <a:off x="9048902" y="4438498"/>
            <a:ext cx="2315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의사 교육 개입 효과</a:t>
            </a:r>
            <a:endParaRPr lang="en-US" sz="1200" dirty="0"/>
          </a:p>
        </p:txBody>
      </p:sp>
      <p:sp>
        <p:nvSpPr>
          <p:cNvPr id="48" name="Text 36"/>
          <p:cNvSpPr txBox="1"/>
          <p:nvPr/>
        </p:nvSpPr>
        <p:spPr>
          <a:xfrm>
            <a:off x="9048902" y="4717390"/>
            <a:ext cx="2220163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자살 사고 인지율 향상 및 적절한 대응을 위한 </a:t>
            </a:r>
            <a:r>
              <a:rPr lang="en-US" sz="900" b="1" dirty="0">
                <a:solidFill>
                  <a:srgbClr val="FF00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의사 대상 교육 프로그램 개발</a:t>
            </a:r>
            <a:r>
              <a:rPr lang="en-US" sz="9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군집 RCT를 통한 효과 검증</a:t>
            </a:r>
            <a:endParaRPr lang="en-US" sz="9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1DB5DE7-BC75-4C3E-BCCF-B39DAC6F9D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181" y="3886200"/>
            <a:ext cx="10805932" cy="2162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952805"/>
          </a:xfrm>
          <a:prstGeom prst="roundRect">
            <a:avLst>
              <a:gd name="adj" fmla="val 7678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4524451"/>
          </a:xfrm>
          <a:prstGeom prst="roundRect">
            <a:avLst>
              <a:gd name="adj" fmla="val 34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40100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952805"/>
          </a:xfrm>
          <a:prstGeom prst="roundRect">
            <a:avLst>
              <a:gd name="adj" fmla="val 7678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714146" y="6334049"/>
            <a:ext cx="10763402" cy="381305"/>
          </a:xfrm>
          <a:prstGeom prst="roundRect">
            <a:avLst>
              <a:gd name="adj" fmla="val 47962"/>
            </a:avLst>
          </a:prstGeom>
          <a:solidFill>
            <a:srgbClr val="F1F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10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다기관 연구 설계 전략: 파일럿 vs 장기 연구</a:t>
            </a:r>
            <a:endParaRPr lang="en-US" sz="3000" dirty="0"/>
          </a:p>
        </p:txBody>
      </p:sp>
      <p:sp>
        <p:nvSpPr>
          <p:cNvPr id="15" name="Text 11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현장의 실행 가능성 검증부터 정책 반영을 위한 근거 확립까지</a:t>
            </a:r>
            <a:endParaRPr lang="en-US" sz="15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2048256"/>
            <a:ext cx="228600" cy="228600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1380744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단기 파일럿 연구 </a:t>
            </a:r>
            <a:r>
              <a:rPr lang="en-US" sz="1300" b="1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(6~12개월)</a:t>
            </a:r>
            <a:endParaRPr lang="en-US" sz="1800" dirty="0"/>
          </a:p>
        </p:txBody>
      </p:sp>
      <p:sp>
        <p:nvSpPr>
          <p:cNvPr id="18" name="Text 13"/>
          <p:cNvSpPr txBox="1"/>
          <p:nvPr/>
        </p:nvSpPr>
        <p:spPr>
          <a:xfrm>
            <a:off x="1419149" y="2619756"/>
            <a:ext cx="4248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목적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1190549" y="2924251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신속한 실행을 통한 </a:t>
            </a: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현실성(Feasibility) 및 프로토콜 검증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연구를 위한 예비 데이터(Pilot data) 확보</a:t>
            </a:r>
            <a:endParaRPr lang="en-US" sz="110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0549" y="2667305"/>
            <a:ext cx="152705" cy="152705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190549" y="3619195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규모/대상: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소규모 샘플, 단일 또는 소수(2-3개) 기관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893515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설계: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단일기관 전후 비교, 소규모 RCT, 횡단면 조사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167835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산출물: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예비 효과크기, 환자/의사 순응도, 진료 워크플로 적합성 파악</a:t>
            </a:r>
            <a:endParaRPr lang="en-US" sz="1200" b="1" dirty="0"/>
          </a:p>
        </p:txBody>
      </p:sp>
      <p:sp>
        <p:nvSpPr>
          <p:cNvPr id="24" name="Text 18"/>
          <p:cNvSpPr txBox="1"/>
          <p:nvPr/>
        </p:nvSpPr>
        <p:spPr>
          <a:xfrm>
            <a:off x="1190549" y="4716475"/>
            <a:ext cx="51471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한계/위험: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표본 부족으로 인한 통계적 검정력 한계, 일반화의 어려움</a:t>
            </a:r>
            <a:endParaRPr lang="en-US" sz="12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524244" y="2048256"/>
            <a:ext cx="256946" cy="228600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6905549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다기관 연구 </a:t>
            </a:r>
            <a:r>
              <a:rPr lang="en-US" sz="1300" b="1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(2~5년)</a:t>
            </a:r>
            <a:endParaRPr lang="en-US" sz="1800" dirty="0"/>
          </a:p>
        </p:txBody>
      </p:sp>
      <p:sp>
        <p:nvSpPr>
          <p:cNvPr id="27" name="Text 20"/>
          <p:cNvSpPr txBox="1"/>
          <p:nvPr/>
        </p:nvSpPr>
        <p:spPr>
          <a:xfrm>
            <a:off x="6943954" y="2619756"/>
            <a:ext cx="4248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목적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6715354" y="2924251"/>
            <a:ext cx="43626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강력한 근거 확립을 통한 </a:t>
            </a: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일반화 및 진료지침/정책 반영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장기적 임상 예후 및 비용-효과성 검증</a:t>
            </a:r>
            <a:endParaRPr lang="en-US" sz="11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15354" y="2667305"/>
            <a:ext cx="152705" cy="152705"/>
          </a:xfrm>
          <a:prstGeom prst="rect">
            <a:avLst/>
          </a:prstGeom>
        </p:spPr>
      </p:pic>
      <p:sp>
        <p:nvSpPr>
          <p:cNvPr id="30" name="Text 22"/>
          <p:cNvSpPr txBox="1"/>
          <p:nvPr/>
        </p:nvSpPr>
        <p:spPr>
          <a:xfrm>
            <a:off x="6715354" y="3619195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규모/대상: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대규모 샘플, 전국/지역 기반 다기관 네트워크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6715354" y="3893515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설계: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군집(Cluster) RCT, 전향적 코호트, 스텝드웨지(Stepped-wedge)</a:t>
            </a:r>
            <a:endParaRPr lang="en-US" sz="1200" dirty="0"/>
          </a:p>
        </p:txBody>
      </p:sp>
      <p:sp>
        <p:nvSpPr>
          <p:cNvPr id="32" name="Text 24"/>
          <p:cNvSpPr txBox="1"/>
          <p:nvPr/>
        </p:nvSpPr>
        <p:spPr>
          <a:xfrm>
            <a:off x="6715354" y="4442155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산출물: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장기 임상효과, 사회/의료적 비용-효과, 형평성(진료 격차) 해소 방안</a:t>
            </a:r>
            <a:endParaRPr lang="en-US" sz="1200" dirty="0"/>
          </a:p>
        </p:txBody>
      </p:sp>
      <p:sp>
        <p:nvSpPr>
          <p:cNvPr id="33" name="Text 25"/>
          <p:cNvSpPr txBox="1"/>
          <p:nvPr/>
        </p:nvSpPr>
        <p:spPr>
          <a:xfrm>
            <a:off x="6715354" y="4990795"/>
            <a:ext cx="45537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도전/과제: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기관 간 이질성 통제, 장기 추적에 따른 탈락률 방지, 철저한 프로토콜 감사 필요</a:t>
            </a:r>
            <a:endParaRPr lang="en-US" sz="1200" dirty="0"/>
          </a:p>
        </p:txBody>
      </p:sp>
      <p:sp>
        <p:nvSpPr>
          <p:cNvPr id="34" name="Text 26"/>
          <p:cNvSpPr txBox="1"/>
          <p:nvPr/>
        </p:nvSpPr>
        <p:spPr>
          <a:xfrm>
            <a:off x="1902866" y="6429146"/>
            <a:ext cx="99980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전략:</a:t>
            </a:r>
            <a:r>
              <a:rPr lang="en-US" sz="11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파일럿 연구로 아이디어와 현실성을 빠르게 검증한 후, 성공적인 프로토콜을 장기 다기관 연구로 확장하는 단계적 접근이 필수적입니다.</a:t>
            </a:r>
            <a:endParaRPr lang="en-US" sz="1100" dirty="0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rcRect t="-870" b="-870"/>
          <a:stretch/>
        </p:blipFill>
        <p:spPr>
          <a:xfrm>
            <a:off x="1721815" y="6466637"/>
            <a:ext cx="105156" cy="1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5715000"/>
            <a:ext cx="10820095" cy="705002"/>
          </a:xfrm>
          <a:prstGeom prst="roundRect">
            <a:avLst>
              <a:gd name="adj" fmla="val 14022"/>
            </a:avLst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4146" y="5715000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파일럿 연구 질문 예시 (6~12개월)</a:t>
            </a:r>
            <a:endParaRPr lang="en-US" sz="3000" dirty="0"/>
          </a:p>
        </p:txBody>
      </p:sp>
      <p:sp>
        <p:nvSpPr>
          <p:cNvPr id="10" name="Text 6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현장에서 단기간 실행 가능하며 프로토콜을 검증하기 위한 소규모 연구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724205" y="1628546"/>
            <a:ext cx="10782605" cy="590702"/>
          </a:xfrm>
          <a:prstGeom prst="roundRect">
            <a:avLst>
              <a:gd name="adj" fmla="val 39948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914400" y="1800454"/>
            <a:ext cx="3924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질문 (Research Question)</a:t>
            </a:r>
            <a:endParaRPr lang="en-US" sz="1300" dirty="0"/>
          </a:p>
        </p:txBody>
      </p:sp>
      <p:sp>
        <p:nvSpPr>
          <p:cNvPr id="13" name="Text 9"/>
          <p:cNvSpPr txBox="1"/>
          <p:nvPr/>
        </p:nvSpPr>
        <p:spPr>
          <a:xfrm>
            <a:off x="4647895" y="1800454"/>
            <a:ext cx="20574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대상</a:t>
            </a:r>
            <a:endParaRPr lang="en-US" sz="1300" dirty="0"/>
          </a:p>
        </p:txBody>
      </p:sp>
      <p:sp>
        <p:nvSpPr>
          <p:cNvPr id="14" name="Text 10"/>
          <p:cNvSpPr txBox="1"/>
          <p:nvPr/>
        </p:nvSpPr>
        <p:spPr>
          <a:xfrm>
            <a:off x="6537960" y="1800454"/>
            <a:ext cx="246888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방법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8860536" y="1800454"/>
            <a:ext cx="287304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지표 (Outcomes)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724205" y="2219249"/>
            <a:ext cx="10782605" cy="8759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724205" y="3086100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18" name="Text 14"/>
          <p:cNvSpPr txBox="1"/>
          <p:nvPr/>
        </p:nvSpPr>
        <p:spPr>
          <a:xfrm>
            <a:off x="1009498" y="2428646"/>
            <a:ext cx="36484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PHQ-9/PHQ-2 정기 시행이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인지율을 높이는가?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4647895" y="2535631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성인 외래 환자</a:t>
            </a:r>
            <a:endParaRPr lang="en-US" sz="1200" dirty="0"/>
          </a:p>
        </p:txBody>
      </p:sp>
      <p:sp>
        <p:nvSpPr>
          <p:cNvPr id="20" name="Text 16"/>
          <p:cNvSpPr txBox="1"/>
          <p:nvPr/>
        </p:nvSpPr>
        <p:spPr>
          <a:xfrm>
            <a:off x="6537960" y="2535631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단일기관 전후 비교 연구</a:t>
            </a:r>
            <a:endParaRPr lang="en-US" sz="1200" dirty="0"/>
          </a:p>
        </p:txBody>
      </p:sp>
      <p:sp>
        <p:nvSpPr>
          <p:cNvPr id="21" name="Text 17"/>
          <p:cNvSpPr txBox="1"/>
          <p:nvPr/>
        </p:nvSpPr>
        <p:spPr>
          <a:xfrm>
            <a:off x="8820302" y="2535631"/>
            <a:ext cx="2953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진단율, 치료 개시율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724205" y="3089758"/>
            <a:ext cx="10782605" cy="87599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Shape 19"/>
          <p:cNvSpPr/>
          <p:nvPr/>
        </p:nvSpPr>
        <p:spPr>
          <a:xfrm>
            <a:off x="724205" y="3956609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4" name="Text 20"/>
          <p:cNvSpPr txBox="1"/>
          <p:nvPr/>
        </p:nvSpPr>
        <p:spPr>
          <a:xfrm>
            <a:off x="1009498" y="3299155"/>
            <a:ext cx="36484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신체 증상만 호소하는 환자에서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선별검사가 진단에 기여하는가?</a:t>
            </a:r>
            <a:endParaRPr lang="en-US" sz="1200" dirty="0"/>
          </a:p>
        </p:txBody>
      </p:sp>
      <p:sp>
        <p:nvSpPr>
          <p:cNvPr id="25" name="Text 21"/>
          <p:cNvSpPr txBox="1"/>
          <p:nvPr/>
        </p:nvSpPr>
        <p:spPr>
          <a:xfrm>
            <a:off x="4647895" y="340614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두통·소화불량 환자</a:t>
            </a:r>
            <a:endParaRPr lang="en-US" sz="1200" dirty="0"/>
          </a:p>
        </p:txBody>
      </p:sp>
      <p:sp>
        <p:nvSpPr>
          <p:cNvPr id="26" name="Text 22"/>
          <p:cNvSpPr txBox="1"/>
          <p:nvPr/>
        </p:nvSpPr>
        <p:spPr>
          <a:xfrm>
            <a:off x="6537960" y="34061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횡단면 / 전향적 관찰 연구</a:t>
            </a:r>
            <a:endParaRPr lang="en-US" sz="1200" dirty="0"/>
          </a:p>
        </p:txBody>
      </p:sp>
      <p:sp>
        <p:nvSpPr>
          <p:cNvPr id="27" name="Text 23"/>
          <p:cNvSpPr txBox="1"/>
          <p:nvPr/>
        </p:nvSpPr>
        <p:spPr>
          <a:xfrm>
            <a:off x="8820302" y="3406140"/>
            <a:ext cx="2953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진단율, 민감도/특이도</a:t>
            </a:r>
            <a:endParaRPr lang="en-US" sz="1200" dirty="0"/>
          </a:p>
        </p:txBody>
      </p:sp>
      <p:sp>
        <p:nvSpPr>
          <p:cNvPr id="28" name="Shape 24"/>
          <p:cNvSpPr/>
          <p:nvPr/>
        </p:nvSpPr>
        <p:spPr>
          <a:xfrm>
            <a:off x="724205" y="3960266"/>
            <a:ext cx="10782605" cy="8759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" name="Shape 25"/>
          <p:cNvSpPr/>
          <p:nvPr/>
        </p:nvSpPr>
        <p:spPr>
          <a:xfrm>
            <a:off x="724205" y="4827118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0" name="Text 26"/>
          <p:cNvSpPr txBox="1"/>
          <p:nvPr/>
        </p:nvSpPr>
        <p:spPr>
          <a:xfrm>
            <a:off x="1009498" y="4169664"/>
            <a:ext cx="36484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기반 설문(앱/태블릿)의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도입 타당성과 수용성은 어떠한가?</a:t>
            </a:r>
            <a:endParaRPr lang="en-US" sz="1200" dirty="0"/>
          </a:p>
        </p:txBody>
      </p:sp>
      <p:sp>
        <p:nvSpPr>
          <p:cNvPr id="31" name="Text 27"/>
          <p:cNvSpPr txBox="1"/>
          <p:nvPr/>
        </p:nvSpPr>
        <p:spPr>
          <a:xfrm>
            <a:off x="4647895" y="4275734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일반 성인 외래 환자</a:t>
            </a:r>
            <a:endParaRPr lang="en-US" sz="1200" dirty="0"/>
          </a:p>
        </p:txBody>
      </p:sp>
      <p:sp>
        <p:nvSpPr>
          <p:cNvPr id="32" name="Text 28"/>
          <p:cNvSpPr txBox="1"/>
          <p:nvPr/>
        </p:nvSpPr>
        <p:spPr>
          <a:xfrm>
            <a:off x="6537960" y="4275734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설문 도구 비교 연구</a:t>
            </a:r>
            <a:endParaRPr lang="en-US" sz="1200" dirty="0"/>
          </a:p>
        </p:txBody>
      </p:sp>
      <p:sp>
        <p:nvSpPr>
          <p:cNvPr id="33" name="Text 29"/>
          <p:cNvSpPr txBox="1"/>
          <p:nvPr/>
        </p:nvSpPr>
        <p:spPr>
          <a:xfrm>
            <a:off x="8820302" y="4275734"/>
            <a:ext cx="2953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응답률, 소요 시간, 환자 만족도</a:t>
            </a:r>
            <a:endParaRPr lang="en-US" sz="1200" dirty="0"/>
          </a:p>
        </p:txBody>
      </p:sp>
      <p:sp>
        <p:nvSpPr>
          <p:cNvPr id="34" name="Shape 30"/>
          <p:cNvSpPr/>
          <p:nvPr/>
        </p:nvSpPr>
        <p:spPr>
          <a:xfrm>
            <a:off x="724205" y="4830775"/>
            <a:ext cx="10782605" cy="866851"/>
          </a:xfrm>
          <a:prstGeom prst="roundRect">
            <a:avLst>
              <a:gd name="adj" fmla="val 18547"/>
            </a:avLst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Text 31"/>
          <p:cNvSpPr txBox="1"/>
          <p:nvPr/>
        </p:nvSpPr>
        <p:spPr>
          <a:xfrm>
            <a:off x="1009498" y="5040173"/>
            <a:ext cx="36484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짧은 상담 및 생활습관 교육이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초기 증상 개선에 효과적인가?</a:t>
            </a:r>
            <a:endParaRPr lang="en-US" sz="1200" dirty="0"/>
          </a:p>
        </p:txBody>
      </p:sp>
      <p:sp>
        <p:nvSpPr>
          <p:cNvPr id="36" name="Text 32"/>
          <p:cNvSpPr txBox="1"/>
          <p:nvPr/>
        </p:nvSpPr>
        <p:spPr>
          <a:xfrm>
            <a:off x="4647895" y="5146243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경증~중등도 환자</a:t>
            </a:r>
            <a:endParaRPr lang="en-US" sz="1200" dirty="0"/>
          </a:p>
        </p:txBody>
      </p:sp>
      <p:sp>
        <p:nvSpPr>
          <p:cNvPr id="37" name="Text 33"/>
          <p:cNvSpPr txBox="1"/>
          <p:nvPr/>
        </p:nvSpPr>
        <p:spPr>
          <a:xfrm>
            <a:off x="6537960" y="5146243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4~6주 전후 비교 연구</a:t>
            </a:r>
            <a:endParaRPr lang="en-US" sz="1200" dirty="0"/>
          </a:p>
        </p:txBody>
      </p:sp>
      <p:sp>
        <p:nvSpPr>
          <p:cNvPr id="38" name="Text 34"/>
          <p:cNvSpPr txBox="1"/>
          <p:nvPr/>
        </p:nvSpPr>
        <p:spPr>
          <a:xfrm>
            <a:off x="8860536" y="5146243"/>
            <a:ext cx="28730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점수 변화, 환자 순응도</a:t>
            </a:r>
            <a:endParaRPr lang="en-US" sz="1200" dirty="0"/>
          </a:p>
        </p:txBody>
      </p:sp>
      <p:pic>
        <p:nvPicPr>
          <p:cNvPr id="3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805" y="5974690"/>
            <a:ext cx="247802" cy="247802"/>
          </a:xfrm>
          <a:prstGeom prst="rect">
            <a:avLst/>
          </a:prstGeom>
        </p:spPr>
      </p:pic>
      <p:sp>
        <p:nvSpPr>
          <p:cNvPr id="40" name="Text 35"/>
          <p:cNvSpPr txBox="1"/>
          <p:nvPr/>
        </p:nvSpPr>
        <p:spPr>
          <a:xfrm>
            <a:off x="1366570" y="5752034"/>
            <a:ext cx="100017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파일럿 연구의 핵심 목표</a:t>
            </a:r>
            <a:endParaRPr lang="en-US" sz="1300" dirty="0"/>
          </a:p>
        </p:txBody>
      </p:sp>
      <p:sp>
        <p:nvSpPr>
          <p:cNvPr id="41" name="Text 36"/>
          <p:cNvSpPr txBox="1"/>
          <p:nvPr/>
        </p:nvSpPr>
        <p:spPr>
          <a:xfrm>
            <a:off x="1380744" y="5985227"/>
            <a:ext cx="98874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새로운 진단/치료 도구를 실제 워크플로에 적용해봄으로써 예상치 못한 장애물을 사전에 파악하고, </a:t>
            </a:r>
            <a:r>
              <a:rPr lang="en-US" sz="11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대규모 장기 다기관 연구(RCT) 설계를 위한 필수적인 예비 데이터(Pilot Data)를 </a:t>
            </a:r>
            <a:r>
              <a:rPr lang="en-US" sz="1100" b="1" dirty="0" err="1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수집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87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904695"/>
            <a:ext cx="2495398" cy="2533802"/>
          </a:xfrm>
          <a:prstGeom prst="roundRect">
            <a:avLst>
              <a:gd name="adj" fmla="val 1119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904695"/>
            <a:ext cx="2495398" cy="47549"/>
          </a:xfrm>
          <a:prstGeom prst="roundRect">
            <a:avLst>
              <a:gd name="adj" fmla="val 58720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3476549" y="1904695"/>
            <a:ext cx="2495398" cy="2533802"/>
          </a:xfrm>
          <a:prstGeom prst="roundRect">
            <a:avLst>
              <a:gd name="adj" fmla="val 1119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3476549" y="1904695"/>
            <a:ext cx="2495398" cy="47549"/>
          </a:xfrm>
          <a:prstGeom prst="roundRect">
            <a:avLst>
              <a:gd name="adj" fmla="val 58720"/>
            </a:avLst>
          </a:prstGeom>
          <a:solidFill>
            <a:srgbClr val="2980B9"/>
          </a:solidFill>
          <a:ln w="12700">
            <a:solidFill>
              <a:srgbClr val="2980B9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238951" y="1904695"/>
            <a:ext cx="2495398" cy="2533802"/>
          </a:xfrm>
          <a:prstGeom prst="roundRect">
            <a:avLst>
              <a:gd name="adj" fmla="val 1119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6238951" y="1904695"/>
            <a:ext cx="2495398" cy="47549"/>
          </a:xfrm>
          <a:prstGeom prst="roundRect">
            <a:avLst>
              <a:gd name="adj" fmla="val 58720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9001354" y="1904695"/>
            <a:ext cx="2495398" cy="2533802"/>
          </a:xfrm>
          <a:prstGeom prst="roundRect">
            <a:avLst>
              <a:gd name="adj" fmla="val 1119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9001354" y="1904695"/>
            <a:ext cx="2495398" cy="47549"/>
          </a:xfrm>
          <a:prstGeom prst="roundRect">
            <a:avLst>
              <a:gd name="adj" fmla="val 58720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714146" y="4953305"/>
            <a:ext cx="10820095" cy="952805"/>
          </a:xfrm>
          <a:prstGeom prst="roundRect">
            <a:avLst>
              <a:gd name="adj" fmla="val 7678"/>
            </a:avLst>
          </a:prstGeom>
          <a:solidFill>
            <a:srgbClr val="ECF0F1"/>
          </a:solidFill>
          <a:ln/>
        </p:spPr>
      </p:sp>
      <p:sp>
        <p:nvSpPr>
          <p:cNvPr id="16" name="Shape 12"/>
          <p:cNvSpPr/>
          <p:nvPr/>
        </p:nvSpPr>
        <p:spPr>
          <a:xfrm>
            <a:off x="714146" y="4953305"/>
            <a:ext cx="57607" cy="952805"/>
          </a:xfrm>
          <a:prstGeom prst="roundRect">
            <a:avLst>
              <a:gd name="adj" fmla="val 126985"/>
            </a:avLst>
          </a:prstGeom>
          <a:solidFill>
            <a:srgbClr val="2C3E50"/>
          </a:solidFill>
          <a:ln w="12700">
            <a:solidFill>
              <a:srgbClr val="2C3E50">
                <a:alpha val="0"/>
              </a:srgbClr>
            </a:solidFill>
            <a:prstDash val="solid"/>
          </a:ln>
        </p:spPr>
      </p:sp>
      <p:sp>
        <p:nvSpPr>
          <p:cNvPr id="17" name="Text 13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왜 지금, 일차의료에서 우울증 연구인가?</a:t>
            </a:r>
            <a:endParaRPr lang="en-US" sz="3000" dirty="0"/>
          </a:p>
        </p:txBody>
      </p:sp>
      <p:sp>
        <p:nvSpPr>
          <p:cNvPr id="18" name="Text 14"/>
          <p:cNvSpPr txBox="1"/>
          <p:nvPr/>
        </p:nvSpPr>
        <p:spPr>
          <a:xfrm>
            <a:off x="714146" y="1218895"/>
            <a:ext cx="108777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한국의 정신건강 현황과 일차 진료 현장의 진단 격차(Diagnostic Gap)</a:t>
            </a:r>
            <a:endParaRPr lang="en-US" sz="15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l="-743" r="-743"/>
          <a:stretch/>
        </p:blipFill>
        <p:spPr>
          <a:xfrm>
            <a:off x="1800454" y="2290572"/>
            <a:ext cx="304495" cy="3429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821131" y="2676449"/>
            <a:ext cx="226314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120만</a:t>
            </a:r>
            <a:r>
              <a:rPr lang="en-US" sz="2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+</a:t>
            </a:r>
            <a:endParaRPr lang="en-US" sz="3600" dirty="0"/>
          </a:p>
        </p:txBody>
      </p:sp>
      <p:sp>
        <p:nvSpPr>
          <p:cNvPr id="21" name="Text 16"/>
          <p:cNvSpPr txBox="1"/>
          <p:nvPr/>
        </p:nvSpPr>
        <p:spPr>
          <a:xfrm>
            <a:off x="821131" y="3322015"/>
            <a:ext cx="2263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2023년 우울증 진료 환자</a:t>
            </a:r>
            <a:endParaRPr lang="en-US" sz="1200" dirty="0"/>
          </a:p>
        </p:txBody>
      </p:sp>
      <p:sp>
        <p:nvSpPr>
          <p:cNvPr id="22" name="Text 17"/>
          <p:cNvSpPr txBox="1"/>
          <p:nvPr/>
        </p:nvSpPr>
        <p:spPr>
          <a:xfrm>
            <a:off x="866851" y="3627425"/>
            <a:ext cx="21717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건강보험심사평가원 통계 기준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지속적인 환자 수 증가세</a:t>
            </a:r>
            <a:endParaRPr lang="en-US" sz="100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43654" y="2290572"/>
            <a:ext cx="342900" cy="3429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4184294" y="2676449"/>
            <a:ext cx="174559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35</a:t>
            </a:r>
            <a:r>
              <a:rPr lang="en-US" sz="2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% </a:t>
            </a:r>
            <a:endParaRPr lang="en-US" sz="3600" dirty="0"/>
          </a:p>
        </p:txBody>
      </p:sp>
      <p:sp>
        <p:nvSpPr>
          <p:cNvPr id="25" name="Text 19"/>
          <p:cNvSpPr txBox="1"/>
          <p:nvPr/>
        </p:nvSpPr>
        <p:spPr>
          <a:xfrm>
            <a:off x="3583534" y="3322015"/>
            <a:ext cx="2263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최근 4년간 진료환자 증가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3629254" y="3627425"/>
            <a:ext cx="21717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2017년 대비 2021년 기준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특히 10·20대 발병률 급증</a:t>
            </a:r>
            <a:endParaRPr lang="en-US" sz="10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5073091" y="2924251"/>
            <a:ext cx="171907" cy="228600"/>
          </a:xfrm>
          <a:prstGeom prst="rect">
            <a:avLst/>
          </a:prstGeom>
        </p:spPr>
      </p:pic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 l="-607" r="-607"/>
          <a:stretch/>
        </p:blipFill>
        <p:spPr>
          <a:xfrm>
            <a:off x="7286854" y="2290572"/>
            <a:ext cx="390449" cy="342900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6345936" y="2676449"/>
            <a:ext cx="226314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42</a:t>
            </a:r>
            <a:r>
              <a:rPr lang="en-US" sz="2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%</a:t>
            </a:r>
            <a:endParaRPr lang="en-US" sz="3600" dirty="0"/>
          </a:p>
        </p:txBody>
      </p:sp>
      <p:sp>
        <p:nvSpPr>
          <p:cNvPr id="30" name="Text 22"/>
          <p:cNvSpPr txBox="1"/>
          <p:nvPr/>
        </p:nvSpPr>
        <p:spPr>
          <a:xfrm>
            <a:off x="6344107" y="3322015"/>
            <a:ext cx="22658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의사 우울증 인지율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6391656" y="3627425"/>
            <a:ext cx="21717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실제 우울증 환자 대비 비율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심각한 진단 격차 존재</a:t>
            </a:r>
            <a:endParaRPr lang="en-US" sz="10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 l="-607" r="-607"/>
          <a:stretch/>
        </p:blipFill>
        <p:spPr>
          <a:xfrm>
            <a:off x="10049256" y="2290572"/>
            <a:ext cx="390449" cy="342900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9107424" y="2676449"/>
            <a:ext cx="226314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2/3</a:t>
            </a:r>
            <a:endParaRPr lang="en-US" sz="3600" dirty="0"/>
          </a:p>
        </p:txBody>
      </p:sp>
      <p:sp>
        <p:nvSpPr>
          <p:cNvPr id="34" name="Text 25"/>
          <p:cNvSpPr txBox="1"/>
          <p:nvPr/>
        </p:nvSpPr>
        <p:spPr>
          <a:xfrm>
            <a:off x="9107424" y="3322015"/>
            <a:ext cx="2263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신체 증상만 호소하는 비율</a:t>
            </a:r>
            <a:endParaRPr lang="en-US" sz="1200" dirty="0"/>
          </a:p>
        </p:txBody>
      </p:sp>
      <p:sp>
        <p:nvSpPr>
          <p:cNvPr id="35" name="Text 26"/>
          <p:cNvSpPr txBox="1"/>
          <p:nvPr/>
        </p:nvSpPr>
        <p:spPr>
          <a:xfrm>
            <a:off x="9153144" y="3627425"/>
            <a:ext cx="217170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두통, 만성 통증 등으로 내원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문제 누락 위험</a:t>
            </a:r>
            <a:endParaRPr lang="en-US" sz="1000" dirty="0"/>
          </a:p>
        </p:txBody>
      </p:sp>
      <p:sp>
        <p:nvSpPr>
          <p:cNvPr id="37" name="Text 28"/>
          <p:cNvSpPr txBox="1"/>
          <p:nvPr/>
        </p:nvSpPr>
        <p:spPr>
          <a:xfrm>
            <a:off x="931774" y="5104638"/>
            <a:ext cx="1039307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환경에서 </a:t>
            </a:r>
            <a:r>
              <a:rPr lang="en-US" sz="20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조기선별 - 정확진단 - 체계적 치료 - 장기관리</a:t>
            </a:r>
            <a:r>
              <a:rPr lang="en-US" sz="20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로 이어지는 전 주기적이고 구조적인 근거 기반 </a:t>
            </a:r>
            <a:r>
              <a:rPr lang="en-US" sz="2000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연구가</a:t>
            </a:r>
            <a:r>
              <a:rPr lang="en-US" sz="20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2000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시급</a:t>
            </a:r>
            <a:r>
              <a:rPr lang="ko-KR" altLang="en-US" sz="2000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5905195"/>
            <a:ext cx="10820095" cy="705002"/>
          </a:xfrm>
          <a:prstGeom prst="roundRect">
            <a:avLst>
              <a:gd name="adj" fmla="val 14022"/>
            </a:avLst>
          </a:prstGeom>
          <a:solidFill>
            <a:srgbClr val="FEF9E7"/>
          </a:solidFill>
          <a:ln w="12700">
            <a:solidFill>
              <a:srgbClr val="FAD7A1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4146" y="5905195"/>
            <a:ext cx="47549" cy="705002"/>
          </a:xfrm>
          <a:prstGeom prst="roundRect">
            <a:avLst>
              <a:gd name="adj" fmla="val 207899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다기관 연구 질문 예시 (2~5년)</a:t>
            </a:r>
            <a:endParaRPr lang="en-US" sz="3000" dirty="0"/>
          </a:p>
        </p:txBody>
      </p:sp>
      <p:sp>
        <p:nvSpPr>
          <p:cNvPr id="10" name="Text 6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대규모 다기관 네트워크를 활용하여 일반화 가능성을 높이고 보건의료 정책에 반영하기 위한 연구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724205" y="1485900"/>
            <a:ext cx="10782605" cy="523951"/>
          </a:xfrm>
          <a:prstGeom prst="roundRect">
            <a:avLst>
              <a:gd name="adj" fmla="val 50769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914400" y="1628546"/>
            <a:ext cx="39246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질문 (Research Question)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4647895" y="1628546"/>
            <a:ext cx="205740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대상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6537960" y="1628546"/>
            <a:ext cx="246888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방법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8860536" y="1628546"/>
            <a:ext cx="287304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지표 (Outcomes)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724205" y="2009851"/>
            <a:ext cx="10782605" cy="70500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724205" y="2705710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18" name="Text 14"/>
          <p:cNvSpPr txBox="1"/>
          <p:nvPr/>
        </p:nvSpPr>
        <p:spPr>
          <a:xfrm>
            <a:off x="1009498" y="2162556"/>
            <a:ext cx="36484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협력진료(collaborative care) 모델이</a:t>
            </a:r>
            <a:endParaRPr lang="en-US" sz="11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치료 효과를 높이는가?</a:t>
            </a:r>
            <a:endParaRPr lang="en-US" sz="1100" dirty="0"/>
          </a:p>
        </p:txBody>
      </p:sp>
      <p:sp>
        <p:nvSpPr>
          <p:cNvPr id="19" name="Text 15"/>
          <p:cNvSpPr txBox="1"/>
          <p:nvPr/>
        </p:nvSpPr>
        <p:spPr>
          <a:xfrm>
            <a:off x="4647895" y="2254910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다기관 외래 환자</a:t>
            </a:r>
            <a:endParaRPr lang="en-US" sz="1100" dirty="0"/>
          </a:p>
        </p:txBody>
      </p:sp>
      <p:sp>
        <p:nvSpPr>
          <p:cNvPr id="20" name="Text 16"/>
          <p:cNvSpPr txBox="1"/>
          <p:nvPr/>
        </p:nvSpPr>
        <p:spPr>
          <a:xfrm>
            <a:off x="6537960" y="2254910"/>
            <a:ext cx="246888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군집 무작위 대조시험 (RCT)</a:t>
            </a:r>
            <a:endParaRPr lang="en-US" sz="1100" dirty="0"/>
          </a:p>
        </p:txBody>
      </p:sp>
      <p:sp>
        <p:nvSpPr>
          <p:cNvPr id="21" name="Text 17"/>
          <p:cNvSpPr txBox="1"/>
          <p:nvPr/>
        </p:nvSpPr>
        <p:spPr>
          <a:xfrm>
            <a:off x="8820302" y="2254910"/>
            <a:ext cx="2953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증상 호전율, 치료 순응도</a:t>
            </a:r>
            <a:endParaRPr lang="en-US" sz="1100" dirty="0"/>
          </a:p>
        </p:txBody>
      </p:sp>
      <p:sp>
        <p:nvSpPr>
          <p:cNvPr id="22" name="Shape 18"/>
          <p:cNvSpPr/>
          <p:nvPr/>
        </p:nvSpPr>
        <p:spPr>
          <a:xfrm>
            <a:off x="724205" y="2710282"/>
            <a:ext cx="10782605" cy="705002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Shape 19"/>
          <p:cNvSpPr/>
          <p:nvPr/>
        </p:nvSpPr>
        <p:spPr>
          <a:xfrm>
            <a:off x="724205" y="3406140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4" name="Text 20"/>
          <p:cNvSpPr txBox="1"/>
          <p:nvPr/>
        </p:nvSpPr>
        <p:spPr>
          <a:xfrm>
            <a:off x="1009498" y="2862072"/>
            <a:ext cx="36484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의원 단위 선별검사 정기 도입이</a:t>
            </a:r>
            <a:endParaRPr lang="en-US" sz="11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실제 진단과 예후 개선으로 이어지는가?</a:t>
            </a:r>
            <a:endParaRPr lang="en-US" sz="1100" dirty="0"/>
          </a:p>
        </p:txBody>
      </p:sp>
      <p:sp>
        <p:nvSpPr>
          <p:cNvPr id="25" name="Text 21"/>
          <p:cNvSpPr txBox="1"/>
          <p:nvPr/>
        </p:nvSpPr>
        <p:spPr>
          <a:xfrm>
            <a:off x="4647895" y="2955341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다기관 의원 네트워크</a:t>
            </a:r>
            <a:endParaRPr lang="en-US" sz="1100" dirty="0"/>
          </a:p>
        </p:txBody>
      </p:sp>
      <p:sp>
        <p:nvSpPr>
          <p:cNvPr id="26" name="Text 22"/>
          <p:cNvSpPr txBox="1"/>
          <p:nvPr/>
        </p:nvSpPr>
        <p:spPr>
          <a:xfrm>
            <a:off x="6537960" y="2955341"/>
            <a:ext cx="246888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군집 무작위 / 스텝드웨지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8820302" y="2955341"/>
            <a:ext cx="2953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진단·치료율, 자살 위험 감소</a:t>
            </a:r>
            <a:endParaRPr lang="en-US" sz="1100" dirty="0"/>
          </a:p>
        </p:txBody>
      </p:sp>
      <p:sp>
        <p:nvSpPr>
          <p:cNvPr id="28" name="Shape 24"/>
          <p:cNvSpPr/>
          <p:nvPr/>
        </p:nvSpPr>
        <p:spPr>
          <a:xfrm>
            <a:off x="724205" y="3409798"/>
            <a:ext cx="10782605" cy="70500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" name="Shape 25"/>
          <p:cNvSpPr/>
          <p:nvPr/>
        </p:nvSpPr>
        <p:spPr>
          <a:xfrm>
            <a:off x="724205" y="4105656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0" name="Text 26"/>
          <p:cNvSpPr txBox="1"/>
          <p:nvPr/>
        </p:nvSpPr>
        <p:spPr>
          <a:xfrm>
            <a:off x="1009498" y="3562502"/>
            <a:ext cx="36484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만성질환(당뇨·고혈압) 동반 환자에서</a:t>
            </a:r>
            <a:endParaRPr lang="en-US" sz="11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발현 양상과 장기 예후는?</a:t>
            </a:r>
            <a:endParaRPr lang="en-US" sz="1100" dirty="0"/>
          </a:p>
        </p:txBody>
      </p:sp>
      <p:sp>
        <p:nvSpPr>
          <p:cNvPr id="31" name="Text 27"/>
          <p:cNvSpPr txBox="1"/>
          <p:nvPr/>
        </p:nvSpPr>
        <p:spPr>
          <a:xfrm>
            <a:off x="4647895" y="3654857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만성질환 환자 코호트</a:t>
            </a:r>
            <a:endParaRPr lang="en-US" sz="1100" dirty="0"/>
          </a:p>
        </p:txBody>
      </p:sp>
      <p:sp>
        <p:nvSpPr>
          <p:cNvPr id="32" name="Text 28"/>
          <p:cNvSpPr txBox="1"/>
          <p:nvPr/>
        </p:nvSpPr>
        <p:spPr>
          <a:xfrm>
            <a:off x="6537960" y="3654857"/>
            <a:ext cx="246888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전향적 다기관 코호트 연구</a:t>
            </a:r>
            <a:endParaRPr lang="en-US" sz="1100" dirty="0"/>
          </a:p>
        </p:txBody>
      </p:sp>
      <p:sp>
        <p:nvSpPr>
          <p:cNvPr id="33" name="Text 29"/>
          <p:cNvSpPr txBox="1"/>
          <p:nvPr/>
        </p:nvSpPr>
        <p:spPr>
          <a:xfrm>
            <a:off x="8820302" y="3654857"/>
            <a:ext cx="2953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발생률, 예후 예측인자</a:t>
            </a:r>
            <a:endParaRPr lang="en-US" sz="1100" dirty="0"/>
          </a:p>
        </p:txBody>
      </p:sp>
      <p:sp>
        <p:nvSpPr>
          <p:cNvPr id="34" name="Shape 30"/>
          <p:cNvSpPr/>
          <p:nvPr/>
        </p:nvSpPr>
        <p:spPr>
          <a:xfrm>
            <a:off x="724205" y="4110228"/>
            <a:ext cx="10782605" cy="705002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5" name="Shape 31"/>
          <p:cNvSpPr/>
          <p:nvPr/>
        </p:nvSpPr>
        <p:spPr>
          <a:xfrm>
            <a:off x="724205" y="4806086"/>
            <a:ext cx="10782605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6" name="Text 32"/>
          <p:cNvSpPr txBox="1"/>
          <p:nvPr/>
        </p:nvSpPr>
        <p:spPr>
          <a:xfrm>
            <a:off x="1009498" y="4262018"/>
            <a:ext cx="36484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노인 환자에서 우울증과</a:t>
            </a:r>
            <a:endParaRPr lang="en-US" sz="11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인지기능 저하의 장기적 상관관계는?</a:t>
            </a:r>
            <a:endParaRPr lang="en-US" sz="1100" dirty="0"/>
          </a:p>
        </p:txBody>
      </p:sp>
      <p:sp>
        <p:nvSpPr>
          <p:cNvPr id="37" name="Text 33"/>
          <p:cNvSpPr txBox="1"/>
          <p:nvPr/>
        </p:nvSpPr>
        <p:spPr>
          <a:xfrm>
            <a:off x="4647895" y="4355287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65세 이상 노인 환자</a:t>
            </a:r>
            <a:endParaRPr lang="en-US" sz="1100" dirty="0"/>
          </a:p>
        </p:txBody>
      </p:sp>
      <p:sp>
        <p:nvSpPr>
          <p:cNvPr id="38" name="Text 34"/>
          <p:cNvSpPr txBox="1"/>
          <p:nvPr/>
        </p:nvSpPr>
        <p:spPr>
          <a:xfrm>
            <a:off x="6537960" y="4355287"/>
            <a:ext cx="246888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다기관 종단 추적 연구</a:t>
            </a:r>
            <a:endParaRPr lang="en-US" sz="1100" dirty="0"/>
          </a:p>
        </p:txBody>
      </p:sp>
      <p:sp>
        <p:nvSpPr>
          <p:cNvPr id="39" name="Text 35"/>
          <p:cNvSpPr txBox="1"/>
          <p:nvPr/>
        </p:nvSpPr>
        <p:spPr>
          <a:xfrm>
            <a:off x="8820302" y="4355287"/>
            <a:ext cx="2953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인지장애 동반율, 일상기능 저하</a:t>
            </a:r>
            <a:endParaRPr lang="en-US" sz="1100" dirty="0"/>
          </a:p>
        </p:txBody>
      </p:sp>
      <p:sp>
        <p:nvSpPr>
          <p:cNvPr id="40" name="Shape 36"/>
          <p:cNvSpPr/>
          <p:nvPr/>
        </p:nvSpPr>
        <p:spPr>
          <a:xfrm>
            <a:off x="724205" y="4809744"/>
            <a:ext cx="10782605" cy="69494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1" name="Text 37"/>
          <p:cNvSpPr txBox="1"/>
          <p:nvPr/>
        </p:nvSpPr>
        <p:spPr>
          <a:xfrm>
            <a:off x="1009498" y="4962449"/>
            <a:ext cx="36484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선별·상담 행위의 보험 수가</a:t>
            </a:r>
            <a:endParaRPr lang="en-US" sz="11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도입이 의료비와 생산성에 미치는 효과는?</a:t>
            </a:r>
            <a:endParaRPr lang="en-US" sz="1100" dirty="0"/>
          </a:p>
        </p:txBody>
      </p:sp>
      <p:sp>
        <p:nvSpPr>
          <p:cNvPr id="42" name="Text 38"/>
          <p:cNvSpPr txBox="1"/>
          <p:nvPr/>
        </p:nvSpPr>
        <p:spPr>
          <a:xfrm>
            <a:off x="4647895" y="5055718"/>
            <a:ext cx="20574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도시 vs 농촌 다기관 의원</a:t>
            </a:r>
            <a:endParaRPr lang="en-US" sz="1100" dirty="0"/>
          </a:p>
        </p:txBody>
      </p:sp>
      <p:sp>
        <p:nvSpPr>
          <p:cNvPr id="43" name="Text 39"/>
          <p:cNvSpPr txBox="1"/>
          <p:nvPr/>
        </p:nvSpPr>
        <p:spPr>
          <a:xfrm>
            <a:off x="6537960" y="5055718"/>
            <a:ext cx="246888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정책 평가 / 비용-효과 분석</a:t>
            </a:r>
            <a:endParaRPr lang="en-US" sz="1100" dirty="0"/>
          </a:p>
        </p:txBody>
      </p:sp>
      <p:sp>
        <p:nvSpPr>
          <p:cNvPr id="44" name="Text 40"/>
          <p:cNvSpPr txBox="1"/>
          <p:nvPr/>
        </p:nvSpPr>
        <p:spPr>
          <a:xfrm>
            <a:off x="8820302" y="5055718"/>
            <a:ext cx="29535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총진료비 변화, 진료량, 생산성</a:t>
            </a:r>
            <a:endParaRPr lang="en-US" sz="1100" dirty="0"/>
          </a:p>
        </p:txBody>
      </p:sp>
      <p:pic>
        <p:nvPicPr>
          <p:cNvPr id="45" name="Image 2" descr="preencoded.png"/>
          <p:cNvPicPr>
            <a:picLocks noChangeAspect="1"/>
          </p:cNvPicPr>
          <p:nvPr/>
        </p:nvPicPr>
        <p:blipFill>
          <a:blip r:embed="rId5"/>
          <a:srcRect t="-476" b="-476"/>
          <a:stretch/>
        </p:blipFill>
        <p:spPr>
          <a:xfrm>
            <a:off x="952805" y="6164885"/>
            <a:ext cx="276149" cy="247802"/>
          </a:xfrm>
          <a:prstGeom prst="rect">
            <a:avLst/>
          </a:prstGeom>
        </p:spPr>
      </p:pic>
      <p:sp>
        <p:nvSpPr>
          <p:cNvPr id="46" name="Text 41"/>
          <p:cNvSpPr txBox="1"/>
          <p:nvPr/>
        </p:nvSpPr>
        <p:spPr>
          <a:xfrm>
            <a:off x="1380744" y="6001207"/>
            <a:ext cx="10001707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다기관 연구의 전략적 목표</a:t>
            </a:r>
            <a:endParaRPr lang="en-US" sz="1300" dirty="0"/>
          </a:p>
        </p:txBody>
      </p:sp>
      <p:sp>
        <p:nvSpPr>
          <p:cNvPr id="47" name="Text 42"/>
          <p:cNvSpPr txBox="1"/>
          <p:nvPr/>
        </p:nvSpPr>
        <p:spPr>
          <a:xfrm>
            <a:off x="1380744" y="6249009"/>
            <a:ext cx="98874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다양한 지역과 환경에서 표준화된 프로토콜을 적용하여 한 기관의 편향을 극복하고, </a:t>
            </a:r>
            <a:r>
              <a:rPr lang="en-US" sz="10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정부/학회 지침(Guideline) 제정 및 보험 수가 정책 개선을 위한 확고한 임상적·경제적 </a:t>
            </a:r>
            <a:r>
              <a:rPr lang="en-US" sz="1000" b="1" dirty="0" err="1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근거를</a:t>
            </a:r>
            <a:r>
              <a:rPr lang="en-US" sz="10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000" b="1" dirty="0" err="1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확립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064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3095244"/>
          </a:xfrm>
          <a:prstGeom prst="roundRect">
            <a:avLst>
              <a:gd name="adj" fmla="val 7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58608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3715207"/>
            <a:ext cx="4667098" cy="857707"/>
          </a:xfrm>
          <a:prstGeom prst="roundRect">
            <a:avLst>
              <a:gd name="adj" fmla="val 9476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3095244"/>
          </a:xfrm>
          <a:prstGeom prst="roundRect">
            <a:avLst>
              <a:gd name="adj" fmla="val 7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58608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3715207"/>
            <a:ext cx="4667098" cy="857707"/>
          </a:xfrm>
          <a:prstGeom prst="roundRect">
            <a:avLst>
              <a:gd name="adj" fmla="val 9476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714146" y="5143500"/>
            <a:ext cx="10763402" cy="1047902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IMPACT 협력진료 모델 사례 </a:t>
            </a:r>
            <a:r>
              <a:rPr lang="en-US" sz="2400" b="1" kern="0" spc="-75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(JAMA, 2002)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일차의료에서 노인 우울증 관리를 위한 다기관 RCT 성공 사례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1000354" y="2066544"/>
            <a:ext cx="286207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952244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설계 및 중재 (IMPACT Model)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305202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1,801명의 60세 이상 노인 우울증 환자 대상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572207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대규모 다기관: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미국 5개 주, 8개 </a:t>
            </a:r>
            <a:r>
              <a:rPr lang="ko-KR" alt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의료기관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</a:t>
            </a:r>
            <a:r>
              <a:rPr lang="en-US" sz="12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18개 클리닉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참여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45613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인력 구성: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우울증 케어 매니저 배치 및 주간 전문의 감독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190549" y="3119933"/>
            <a:ext cx="475945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중재 방식: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 모니터링 기반의 </a:t>
            </a:r>
            <a:r>
              <a:rPr lang="en-US" sz="12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단계적 치료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(PST-PC/약물)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438351" y="3829507"/>
            <a:ext cx="4153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중재 요소 (Core Components)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114800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환자 교육 + 치료 계획 수립 + 체계적 모니터링 + 치료 반응에 따른 단계적 치료 조정(Stepped care)의 유기적 결합</a:t>
            </a:r>
            <a:endParaRPr lang="en-US" sz="10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33" r="-33"/>
          <a:stretch/>
        </p:blipFill>
        <p:spPr>
          <a:xfrm>
            <a:off x="1190549" y="3877056"/>
            <a:ext cx="171907" cy="152705"/>
          </a:xfrm>
          <a:prstGeom prst="rect">
            <a:avLst/>
          </a:prstGeom>
        </p:spPr>
      </p:pic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24244" y="2066544"/>
            <a:ext cx="228600" cy="228600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6905549" y="1952244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12개월 주요 성과 (Outcomes)</a:t>
            </a:r>
            <a:endParaRPr lang="en-US" sz="1600" dirty="0"/>
          </a:p>
        </p:txBody>
      </p:sp>
      <p:sp>
        <p:nvSpPr>
          <p:cNvPr id="27" name="Text 19"/>
          <p:cNvSpPr txBox="1"/>
          <p:nvPr/>
        </p:nvSpPr>
        <p:spPr>
          <a:xfrm>
            <a:off x="6905549" y="2305202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개입군(IMPACT) vs 대조군(통상 진료, Usual Care)</a:t>
            </a:r>
            <a:endParaRPr lang="en-US" sz="1000" dirty="0"/>
          </a:p>
        </p:txBody>
      </p:sp>
      <p:sp>
        <p:nvSpPr>
          <p:cNvPr id="28" name="Text 20"/>
          <p:cNvSpPr txBox="1"/>
          <p:nvPr/>
        </p:nvSpPr>
        <p:spPr>
          <a:xfrm>
            <a:off x="6715354" y="2572207"/>
            <a:ext cx="474482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 효과: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통상 진료 대비 12개월 후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 증상 유의하게 호전</a:t>
            </a:r>
            <a:endParaRPr lang="en-US" sz="1200" dirty="0"/>
          </a:p>
        </p:txBody>
      </p:sp>
      <p:sp>
        <p:nvSpPr>
          <p:cNvPr id="29" name="Text 21"/>
          <p:cNvSpPr txBox="1"/>
          <p:nvPr/>
        </p:nvSpPr>
        <p:spPr>
          <a:xfrm>
            <a:off x="6715354" y="2845613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환자 예후: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전반적인 삶의 질 향상 및 </a:t>
            </a:r>
            <a:r>
              <a:rPr lang="en-US" sz="12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순응도 증가</a:t>
            </a:r>
            <a:endParaRPr lang="en-US" sz="1200" dirty="0"/>
          </a:p>
        </p:txBody>
      </p:sp>
      <p:sp>
        <p:nvSpPr>
          <p:cNvPr id="30" name="Text 22"/>
          <p:cNvSpPr txBox="1"/>
          <p:nvPr/>
        </p:nvSpPr>
        <p:spPr>
          <a:xfrm>
            <a:off x="6715354" y="3119933"/>
            <a:ext cx="46680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일반화: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다양한 사회경제적 배경의 환자군에서 효과 지속 재현</a:t>
            </a:r>
            <a:endParaRPr lang="en-US" sz="1200" dirty="0"/>
          </a:p>
        </p:txBody>
      </p:sp>
      <p:sp>
        <p:nvSpPr>
          <p:cNvPr id="31" name="Text 23"/>
          <p:cNvSpPr txBox="1"/>
          <p:nvPr/>
        </p:nvSpPr>
        <p:spPr>
          <a:xfrm>
            <a:off x="6715354" y="3857854"/>
            <a:ext cx="4362602" cy="619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00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"엄격한 다기관 RCT 설계를 통해, 협력진료 모델이 일차의료 현장에서 현실적으로 구현 가능하며 매우 효과적임을 증명함"</a:t>
            </a:r>
            <a:endParaRPr lang="en-US" sz="11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 l="-50" r="-50"/>
          <a:stretch/>
        </p:blipFill>
        <p:spPr>
          <a:xfrm>
            <a:off x="1095451" y="5562295"/>
            <a:ext cx="228600" cy="30449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1666951" y="5333695"/>
            <a:ext cx="9639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적용 시사점 (Clinical Implication)</a:t>
            </a:r>
            <a:endParaRPr lang="en-US" sz="1300" dirty="0"/>
          </a:p>
        </p:txBody>
      </p:sp>
      <p:sp>
        <p:nvSpPr>
          <p:cNvPr id="34" name="Text 25"/>
          <p:cNvSpPr txBox="1"/>
          <p:nvPr/>
        </p:nvSpPr>
        <p:spPr>
          <a:xfrm>
            <a:off x="1857146" y="5658307"/>
            <a:ext cx="9525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환경에서 체계적인 </a:t>
            </a:r>
            <a:r>
              <a:rPr lang="en-US" sz="11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협력진료(Collaborative Care) 모델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 우울증 조기 발견 및 관리에 최적의 대안임</a:t>
            </a:r>
            <a:endParaRPr lang="en-US" sz="1100" dirty="0"/>
          </a:p>
        </p:txBody>
      </p:sp>
      <p:sp>
        <p:nvSpPr>
          <p:cNvPr id="35" name="Text 26"/>
          <p:cNvSpPr txBox="1"/>
          <p:nvPr/>
        </p:nvSpPr>
        <p:spPr>
          <a:xfrm>
            <a:off x="1857146" y="5872277"/>
            <a:ext cx="9525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성공적인 국내 도입을 위해서는 </a:t>
            </a:r>
            <a:r>
              <a:rPr lang="en-US" sz="1100" dirty="0">
                <a:solidFill>
                  <a:srgbClr val="AED6F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케어 매니저 인력 양성, 정신건강의학과 연계 시스템, 그리고 적절한 보상(수가) 체계 마련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 필수적임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165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524305"/>
            <a:ext cx="10820095" cy="1047902"/>
          </a:xfrm>
          <a:prstGeom prst="roundRect">
            <a:avLst>
              <a:gd name="adj" fmla="val 634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524305"/>
            <a:ext cx="57607" cy="1047902"/>
          </a:xfrm>
          <a:prstGeom prst="roundRect">
            <a:avLst>
              <a:gd name="adj" fmla="val 115441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1809598"/>
            <a:ext cx="476402" cy="476402"/>
          </a:xfrm>
          <a:prstGeom prst="ellipse">
            <a:avLst/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714146" y="2762402"/>
            <a:ext cx="10820095" cy="1047902"/>
          </a:xfrm>
          <a:prstGeom prst="roundRect">
            <a:avLst>
              <a:gd name="adj" fmla="val 634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714146" y="2762402"/>
            <a:ext cx="57607" cy="1047902"/>
          </a:xfrm>
          <a:prstGeom prst="roundRect">
            <a:avLst>
              <a:gd name="adj" fmla="val 115441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1000354" y="3047695"/>
            <a:ext cx="476402" cy="476402"/>
          </a:xfrm>
          <a:prstGeom prst="ellipse">
            <a:avLst/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714146" y="4000500"/>
            <a:ext cx="10820095" cy="1047902"/>
          </a:xfrm>
          <a:prstGeom prst="roundRect">
            <a:avLst>
              <a:gd name="adj" fmla="val 634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714146" y="4000500"/>
            <a:ext cx="57607" cy="1047902"/>
          </a:xfrm>
          <a:prstGeom prst="roundRect">
            <a:avLst>
              <a:gd name="adj" fmla="val 115441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00354" y="4286707"/>
            <a:ext cx="476402" cy="476402"/>
          </a:xfrm>
          <a:prstGeom prst="ellipse">
            <a:avLst/>
          </a:prstGeom>
          <a:solidFill>
            <a:srgbClr val="FDED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714146" y="5238598"/>
            <a:ext cx="10820095" cy="1047902"/>
          </a:xfrm>
          <a:prstGeom prst="roundRect">
            <a:avLst>
              <a:gd name="adj" fmla="val 634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714146" y="5238598"/>
            <a:ext cx="57607" cy="1047902"/>
          </a:xfrm>
          <a:prstGeom prst="roundRect">
            <a:avLst>
              <a:gd name="adj" fmla="val 115441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1000354" y="5524805"/>
            <a:ext cx="476402" cy="476402"/>
          </a:xfrm>
          <a:prstGeom prst="ellipse">
            <a:avLst/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보험차별 연구 배경</a:t>
            </a:r>
            <a:endParaRPr lang="en-US" sz="3000" dirty="0"/>
          </a:p>
        </p:txBody>
      </p:sp>
      <p:sp>
        <p:nvSpPr>
          <p:cNvPr id="20" name="Text 16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정신질환(F코드) 진단으로 인한 민간보험 불이익 실태와 연구 필요성</a:t>
            </a:r>
            <a:endParaRPr lang="en-US" sz="1500" dirty="0"/>
          </a:p>
        </p:txBody>
      </p:sp>
      <p:sp>
        <p:nvSpPr>
          <p:cNvPr id="21" name="Text 17"/>
          <p:cNvSpPr txBox="1"/>
          <p:nvPr/>
        </p:nvSpPr>
        <p:spPr>
          <a:xfrm>
            <a:off x="961949" y="1867205"/>
            <a:ext cx="553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800" dirty="0"/>
          </a:p>
        </p:txBody>
      </p:sp>
      <p:sp>
        <p:nvSpPr>
          <p:cNvPr id="22" name="Text 18"/>
          <p:cNvSpPr txBox="1"/>
          <p:nvPr/>
        </p:nvSpPr>
        <p:spPr>
          <a:xfrm>
            <a:off x="1666951" y="1714500"/>
            <a:ext cx="100968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F코드 진단에 따른 민간보험 가입·청구 불이익</a:t>
            </a:r>
            <a:endParaRPr lang="en-US" sz="1500" dirty="0"/>
          </a:p>
        </p:txBody>
      </p:sp>
      <p:sp>
        <p:nvSpPr>
          <p:cNvPr id="23" name="Text 19"/>
          <p:cNvSpPr txBox="1"/>
          <p:nvPr/>
        </p:nvSpPr>
        <p:spPr>
          <a:xfrm>
            <a:off x="1666951" y="2057400"/>
            <a:ext cx="99825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정신건강의학과(F코드) 진단 이력은 민간보험 가입 거절이나 보험금 지급 심사 시 불리한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요인으로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작용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 이러한 구조적 차별은 환자들의 진료 기피 현상을 유발하며, 보험 불이익을 피하기 위해 R코드 사용 등 비정형적 진료를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선택하게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</a:t>
            </a:r>
            <a:endParaRPr lang="en-US" sz="1100" dirty="0"/>
          </a:p>
        </p:txBody>
      </p:sp>
      <p:sp>
        <p:nvSpPr>
          <p:cNvPr id="24" name="Text 20"/>
          <p:cNvSpPr txBox="1"/>
          <p:nvPr/>
        </p:nvSpPr>
        <p:spPr>
          <a:xfrm>
            <a:off x="961949" y="3105302"/>
            <a:ext cx="553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800" dirty="0"/>
          </a:p>
        </p:txBody>
      </p:sp>
      <p:sp>
        <p:nvSpPr>
          <p:cNvPr id="25" name="Text 21"/>
          <p:cNvSpPr txBox="1"/>
          <p:nvPr/>
        </p:nvSpPr>
        <p:spPr>
          <a:xfrm>
            <a:off x="1666951" y="2952598"/>
            <a:ext cx="100968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약관 개정 이후에도 지속되는 제한적 보장 범위</a:t>
            </a:r>
            <a:endParaRPr lang="en-US" sz="1500" dirty="0"/>
          </a:p>
        </p:txBody>
      </p:sp>
      <p:sp>
        <p:nvSpPr>
          <p:cNvPr id="26" name="Text 22"/>
          <p:cNvSpPr txBox="1"/>
          <p:nvPr/>
        </p:nvSpPr>
        <p:spPr>
          <a:xfrm>
            <a:off x="1666951" y="3295498"/>
            <a:ext cx="99825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2016년 실손보험 표준약관 개정으로 기분장애, 행동장애 등 일부 F코드가 보장 대상에 포함되었으나(2016년 1월 이후 가입자 한정), 여전히 민간보험 상품은 장기 입원 위주로 제한적인 보장만을 제공하며 심사 기준의 자의성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문제가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남아있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음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961949" y="4343400"/>
            <a:ext cx="553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800" dirty="0"/>
          </a:p>
        </p:txBody>
      </p:sp>
      <p:sp>
        <p:nvSpPr>
          <p:cNvPr id="28" name="Text 24"/>
          <p:cNvSpPr txBox="1"/>
          <p:nvPr/>
        </p:nvSpPr>
        <p:spPr>
          <a:xfrm>
            <a:off x="1666951" y="4190695"/>
            <a:ext cx="100968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사회적 낙인 및 재정적 부담과 미치료율의 연결</a:t>
            </a:r>
            <a:endParaRPr lang="en-US" sz="1500" dirty="0"/>
          </a:p>
        </p:txBody>
      </p:sp>
      <p:sp>
        <p:nvSpPr>
          <p:cNvPr id="29" name="Text 25"/>
          <p:cNvSpPr txBox="1"/>
          <p:nvPr/>
        </p:nvSpPr>
        <p:spPr>
          <a:xfrm>
            <a:off x="1666951" y="4533595"/>
            <a:ext cx="99825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정신질환에 대한 사회적 낙인(Stigma)과 결합된 보험 배제는 비급여 치료비 등 재정적 부담을 증가시켜 환자의 치료 접근성을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더욱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떨어뜨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림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 이는 특히 20-30대 젊은 층에서 높은 미치료율로 이어져 정신건강 악화의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악순환을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초래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</a:t>
            </a:r>
            <a:endParaRPr lang="en-US" sz="1100" dirty="0"/>
          </a:p>
        </p:txBody>
      </p:sp>
      <p:sp>
        <p:nvSpPr>
          <p:cNvPr id="30" name="Text 26"/>
          <p:cNvSpPr txBox="1"/>
          <p:nvPr/>
        </p:nvSpPr>
        <p:spPr>
          <a:xfrm>
            <a:off x="961949" y="5581498"/>
            <a:ext cx="553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800" dirty="0"/>
          </a:p>
        </p:txBody>
      </p:sp>
      <p:sp>
        <p:nvSpPr>
          <p:cNvPr id="31" name="Text 27"/>
          <p:cNvSpPr txBox="1"/>
          <p:nvPr/>
        </p:nvSpPr>
        <p:spPr>
          <a:xfrm>
            <a:off x="1666951" y="5429707"/>
            <a:ext cx="100968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목적: 정책 제언을 위한 실증적 근거 마련</a:t>
            </a:r>
            <a:endParaRPr lang="en-US" sz="1500" dirty="0"/>
          </a:p>
        </p:txBody>
      </p:sp>
      <p:sp>
        <p:nvSpPr>
          <p:cNvPr id="32" name="Text 28"/>
          <p:cNvSpPr txBox="1"/>
          <p:nvPr/>
        </p:nvSpPr>
        <p:spPr>
          <a:xfrm>
            <a:off x="1666951" y="5772607"/>
            <a:ext cx="99825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 가입·청구 과정에서의 차별 실태, 진료 회피 경험, 제도에 대한 환자의 인식을 설문조사와 빅데이터(KNHANES, HIRA)를 통해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교차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분석</a:t>
            </a: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함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 이를 통해 정신건강 친화적 보험 정책 마련과 차별적 심사 기준 개선을 위한 실증적 학술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근거를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제공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2087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257800" cy="3857854"/>
          </a:xfrm>
          <a:prstGeom prst="roundRect">
            <a:avLst>
              <a:gd name="adj" fmla="val 46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5257800" cy="38405"/>
          </a:xfrm>
          <a:prstGeom prst="roundRect">
            <a:avLst>
              <a:gd name="adj" fmla="val 47031"/>
            </a:avLst>
          </a:prstGeom>
          <a:solidFill>
            <a:srgbClr val="27AE60"/>
          </a:solidFill>
          <a:ln w="12700">
            <a:solidFill>
              <a:srgbClr val="27AE60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1047902"/>
          </a:xfrm>
          <a:prstGeom prst="roundRect">
            <a:avLst>
              <a:gd name="adj" fmla="val 6346"/>
            </a:avLst>
          </a:prstGeom>
          <a:solidFill>
            <a:srgbClr val="E9F7E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619402"/>
            <a:ext cx="5257800" cy="3857854"/>
          </a:xfrm>
          <a:prstGeom prst="roundRect">
            <a:avLst>
              <a:gd name="adj" fmla="val 46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619402"/>
            <a:ext cx="5257800" cy="38405"/>
          </a:xfrm>
          <a:prstGeom prst="roundRect">
            <a:avLst>
              <a:gd name="adj" fmla="val 47031"/>
            </a:avLst>
          </a:prstGeom>
          <a:solidFill>
            <a:srgbClr val="8E44AD"/>
          </a:solidFill>
          <a:ln w="12700">
            <a:solidFill>
              <a:srgbClr val="8E44AD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1047902"/>
          </a:xfrm>
          <a:prstGeom prst="roundRect">
            <a:avLst>
              <a:gd name="adj" fmla="val 6346"/>
            </a:avLst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26" b="-26"/>
          <a:stretch/>
        </p:blipFill>
        <p:spPr>
          <a:xfrm>
            <a:off x="714146" y="5619902"/>
            <a:ext cx="10763402" cy="857707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0954512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보험차별 빅데이터 분석 프레임</a:t>
            </a:r>
            <a:endParaRPr lang="en-US" sz="25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133856"/>
            <a:ext cx="109545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KNHANES와 HIRA 데이터를 활용한 다차원적 차별 현황 및 궤적 분석</a:t>
            </a:r>
            <a:endParaRPr lang="en-US" sz="13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1169" r="-1169"/>
          <a:stretch/>
        </p:blipFill>
        <p:spPr>
          <a:xfrm>
            <a:off x="1000354" y="1974190"/>
            <a:ext cx="190195" cy="247802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KNHANES (국민건강영양조사)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설문 기반의 횡단면/사회적 결정요인 분석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29954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변수 및 특징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76702"/>
            <a:ext cx="4362602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정신건강: PHQ-9 우울척도, 자살계획·시도, 스트레스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보험관련: 민간보험 가입 여부, 보험료 지출, 수령 경험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대리변수 활용: 우울 진단 경험, 정신건강 서비스 이용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1190549" y="3638398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가입률 차이: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우울증 진단에 따른 민간보험 가입/보험료 비교</a:t>
            </a:r>
            <a:endParaRPr lang="en-US" sz="11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866998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회피: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보험 불이익 우려와 정신과 미치료율 관계 모델링</a:t>
            </a:r>
            <a:endParaRPr lang="en-US" sz="11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095598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위험군 분석: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PHQ-9≥10/자살사고와 보험 미가입 연관성</a:t>
            </a:r>
            <a:endParaRPr lang="en-US" sz="1100" dirty="0"/>
          </a:p>
        </p:txBody>
      </p:sp>
      <p:sp>
        <p:nvSpPr>
          <p:cNvPr id="24" name="Text 18"/>
          <p:cNvSpPr txBox="1"/>
          <p:nvPr/>
        </p:nvSpPr>
        <p:spPr>
          <a:xfrm>
            <a:off x="1190549" y="4324198"/>
            <a:ext cx="51627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재정적 파급: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정신질환 동반군의 보험료/의료비 비중이 가계에 미치는 영향</a:t>
            </a:r>
            <a:endParaRPr lang="en-US" sz="11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l="-606" r="-606"/>
          <a:stretch/>
        </p:blipFill>
        <p:spPr>
          <a:xfrm>
            <a:off x="6524244" y="1974190"/>
            <a:ext cx="219456" cy="247802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6905549" y="1886407"/>
            <a:ext cx="44769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 (건강보험심사평가원)</a:t>
            </a:r>
            <a:endParaRPr lang="en-US" sz="1600" dirty="0"/>
          </a:p>
        </p:txBody>
      </p:sp>
      <p:sp>
        <p:nvSpPr>
          <p:cNvPr id="27" name="Text 20"/>
          <p:cNvSpPr txBox="1"/>
          <p:nvPr/>
        </p:nvSpPr>
        <p:spPr>
          <a:xfrm>
            <a:off x="6905549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 국민 청구 데이터 기반 종단적/실증적 분석</a:t>
            </a:r>
            <a:endParaRPr lang="en-US" sz="1000" dirty="0"/>
          </a:p>
        </p:txBody>
      </p:sp>
      <p:sp>
        <p:nvSpPr>
          <p:cNvPr id="28" name="Text 21"/>
          <p:cNvSpPr txBox="1"/>
          <p:nvPr/>
        </p:nvSpPr>
        <p:spPr>
          <a:xfrm>
            <a:off x="6715354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7D3C98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변수 및 특징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6715354" y="2876702"/>
            <a:ext cx="4362602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자료범위: 전 국민 건보/의료급여, ICD-10 F코드, 처방/입원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보험정보: 청구 거절·삭감 사유, 비급여, 실손 연계 데이터</a:t>
            </a:r>
            <a:endParaRPr lang="en-US" sz="1000" dirty="0"/>
          </a:p>
          <a:p>
            <a:pPr marL="0" indent="0" algn="l">
              <a:buNone/>
            </a:pPr>
            <a:r>
              <a:rPr lang="en-US" sz="10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추적 가능: 시계열·패널 분석을 통한 궤적 파악</a:t>
            </a:r>
            <a:endParaRPr lang="en-US" sz="1000" dirty="0"/>
          </a:p>
        </p:txBody>
      </p:sp>
      <p:sp>
        <p:nvSpPr>
          <p:cNvPr id="30" name="Text 23"/>
          <p:cNvSpPr txBox="1"/>
          <p:nvPr/>
        </p:nvSpPr>
        <p:spPr>
          <a:xfrm>
            <a:off x="6715354" y="3638398"/>
            <a:ext cx="46826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청구 거절률: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F코드 신규 진단 환자의 향후 3년 내 청구 거절/삭감</a:t>
            </a:r>
            <a:endParaRPr lang="en-US" sz="1100" dirty="0"/>
          </a:p>
        </p:txBody>
      </p:sp>
      <p:sp>
        <p:nvSpPr>
          <p:cNvPr id="31" name="Text 24"/>
          <p:cNvSpPr txBox="1"/>
          <p:nvPr/>
        </p:nvSpPr>
        <p:spPr>
          <a:xfrm>
            <a:off x="6715354" y="3866998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가입 궤적: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최초 진단일 기준 5년간 가입·해약 패턴 군집화</a:t>
            </a:r>
            <a:endParaRPr lang="en-US" sz="1100" dirty="0"/>
          </a:p>
        </p:txBody>
      </p:sp>
      <p:sp>
        <p:nvSpPr>
          <p:cNvPr id="32" name="Text 25"/>
          <p:cNvSpPr txBox="1"/>
          <p:nvPr/>
        </p:nvSpPr>
        <p:spPr>
          <a:xfrm>
            <a:off x="6715354" y="4095598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비용 비교: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진단군 vs 대조군의 본인부담·비급여 총합 추적</a:t>
            </a:r>
            <a:endParaRPr lang="en-US" sz="1100" dirty="0"/>
          </a:p>
        </p:txBody>
      </p:sp>
      <p:sp>
        <p:nvSpPr>
          <p:cNvPr id="33" name="Text 26"/>
          <p:cNvSpPr txBox="1"/>
          <p:nvPr/>
        </p:nvSpPr>
        <p:spPr>
          <a:xfrm>
            <a:off x="6715354" y="4324198"/>
            <a:ext cx="50255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정책 효과: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2017 정신건강복지법·2023 실손약관 개정 전후 거절률 변화</a:t>
            </a:r>
            <a:endParaRPr lang="en-US" sz="11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00354" y="5943600"/>
            <a:ext cx="304495" cy="304495"/>
          </a:xfrm>
          <a:prstGeom prst="rect">
            <a:avLst/>
          </a:prstGeom>
        </p:spPr>
      </p:pic>
      <p:sp>
        <p:nvSpPr>
          <p:cNvPr id="35" name="Text 27"/>
          <p:cNvSpPr txBox="1"/>
          <p:nvPr/>
        </p:nvSpPr>
        <p:spPr>
          <a:xfrm>
            <a:off x="1571854" y="5762549"/>
            <a:ext cx="9715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두 데이터셋의 상호보완적 활용 가치</a:t>
            </a:r>
            <a:endParaRPr lang="en-US" sz="1300" dirty="0"/>
          </a:p>
        </p:txBody>
      </p:sp>
      <p:sp>
        <p:nvSpPr>
          <p:cNvPr id="36" name="Text 28"/>
          <p:cNvSpPr txBox="1"/>
          <p:nvPr/>
        </p:nvSpPr>
        <p:spPr>
          <a:xfrm>
            <a:off x="1762049" y="6086246"/>
            <a:ext cx="47512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설문 기반 인식과 실제 청구 데이터를 결합한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입체적 차별 실태 규명</a:t>
            </a:r>
            <a:endParaRPr lang="en-US" sz="1100" dirty="0"/>
          </a:p>
        </p:txBody>
      </p:sp>
      <p:sp>
        <p:nvSpPr>
          <p:cNvPr id="37" name="Text 29"/>
          <p:cNvSpPr txBox="1"/>
          <p:nvPr/>
        </p:nvSpPr>
        <p:spPr>
          <a:xfrm>
            <a:off x="6341364" y="6086246"/>
            <a:ext cx="48883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의료이용 위축 원인 분석을 통한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친화적 보험 정책 근거 도출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234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4809744"/>
          </a:xfrm>
          <a:prstGeom prst="roundRect">
            <a:avLst>
              <a:gd name="adj" fmla="val 301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37718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3762756"/>
          </a:xfrm>
          <a:prstGeom prst="roundRect">
            <a:avLst>
              <a:gd name="adj" fmla="val 492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4809744"/>
          </a:xfrm>
          <a:prstGeom prst="roundRect">
            <a:avLst>
              <a:gd name="adj" fmla="val 301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37718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3762756"/>
          </a:xfrm>
          <a:prstGeom prst="roundRect">
            <a:avLst>
              <a:gd name="adj" fmla="val 492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보험차별 연구: 연구 목적과 기대효과</a:t>
            </a:r>
            <a:endParaRPr lang="en-US" sz="3000" dirty="0"/>
          </a:p>
        </p:txBody>
      </p:sp>
      <p:sp>
        <p:nvSpPr>
          <p:cNvPr id="14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정신질환자에 대한 구조적 차별 해소와 의료 접근성 개선을 위한 근거 마련</a:t>
            </a:r>
            <a:endParaRPr lang="en-US" sz="15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2048256"/>
            <a:ext cx="228600" cy="2286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1380744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목적 (Research Objectives)</a:t>
            </a:r>
            <a:endParaRPr lang="en-US" sz="1800" dirty="0"/>
          </a:p>
        </p:txBody>
      </p:sp>
      <p:sp>
        <p:nvSpPr>
          <p:cNvPr id="17" name="Text 12"/>
          <p:cNvSpPr txBox="1"/>
          <p:nvPr/>
        </p:nvSpPr>
        <p:spPr>
          <a:xfrm>
            <a:off x="1380744" y="261975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불이익 실태 파악: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F코드(우울증) 진단 경험자의 민간보험(PHI) 가입 및 청구 과정에서의 불이익 실태 파악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380744" y="351129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진료 회피 분석: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진료 회피 및 기록 누락(R코드 사용) 경험과 그 배경(보험 우려) 분석</a:t>
            </a:r>
            <a:endParaRPr lang="en-US" sz="1200" dirty="0"/>
          </a:p>
        </p:txBody>
      </p:sp>
      <p:sp>
        <p:nvSpPr>
          <p:cNvPr id="19" name="Text 14"/>
          <p:cNvSpPr txBox="1"/>
          <p:nvPr/>
        </p:nvSpPr>
        <p:spPr>
          <a:xfrm>
            <a:off x="1380744" y="440283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제도 인식 조사: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보험사 및 관련 제도에 대한 인식, 정신건강 치료에 대한 접근성 변화 조사</a:t>
            </a:r>
            <a:endParaRPr lang="en-US" sz="1200" dirty="0"/>
          </a:p>
        </p:txBody>
      </p:sp>
      <p:sp>
        <p:nvSpPr>
          <p:cNvPr id="20" name="Text 15"/>
          <p:cNvSpPr txBox="1"/>
          <p:nvPr/>
        </p:nvSpPr>
        <p:spPr>
          <a:xfrm>
            <a:off x="1380744" y="529437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정책 제언 근거: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환자에 대한 제도적 차별 해소와 형평성 강화를 위한 정책적 제언 근거 마련</a:t>
            </a:r>
            <a:endParaRPr lang="en-US" sz="12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4244" y="2048256"/>
            <a:ext cx="228600" cy="228600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6905549" y="1952244"/>
            <a:ext cx="44010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기대 효과 (Expected Outcomes)</a:t>
            </a:r>
            <a:endParaRPr lang="en-US" sz="1800" dirty="0"/>
          </a:p>
        </p:txBody>
      </p:sp>
      <p:sp>
        <p:nvSpPr>
          <p:cNvPr id="23" name="Text 17"/>
          <p:cNvSpPr txBox="1"/>
          <p:nvPr/>
        </p:nvSpPr>
        <p:spPr>
          <a:xfrm>
            <a:off x="6905549" y="261975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학술적 근거 축적: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국가대표 표본 기반의 정신건강 관련 불이익 실태에 대한 체계적인 학술적 자료 확보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6905549" y="351129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낙인 완화: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정신질환에 대한 사회적 낙인(Stigma) 완화 및 대국민 인식 개선 촉진</a:t>
            </a:r>
            <a:endParaRPr lang="en-US" sz="1200" dirty="0"/>
          </a:p>
        </p:txBody>
      </p:sp>
      <p:sp>
        <p:nvSpPr>
          <p:cNvPr id="25" name="Text 19"/>
          <p:cNvSpPr txBox="1"/>
          <p:nvPr/>
        </p:nvSpPr>
        <p:spPr>
          <a:xfrm>
            <a:off x="6905549" y="440283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 제도 개선: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친화적 보험 심사 기준 마련 및 약관 개선을 위한 실증적 정책 자료 제공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6905549" y="5294376"/>
            <a:ext cx="4172407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 접근성 제고: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취약계층 맞춤 접근 전략 수립 및 적기 개입을 통한 전체적인 의료 접근성 제고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852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667098" cy="875995"/>
          </a:xfrm>
          <a:prstGeom prst="roundRect">
            <a:avLst>
              <a:gd name="adj" fmla="val 9077"/>
            </a:avLst>
          </a:prstGeom>
          <a:solidFill>
            <a:srgbClr val="FEF5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2476195"/>
            <a:ext cx="4667098" cy="875995"/>
          </a:xfrm>
          <a:prstGeom prst="roundRect">
            <a:avLst>
              <a:gd name="adj" fmla="val 9077"/>
            </a:avLst>
          </a:prstGeom>
          <a:solidFill>
            <a:srgbClr val="FDED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714146" y="5429707"/>
            <a:ext cx="10763402" cy="1047902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방법론: 설문조사 + 빅데이터(혼합 설계)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다차원적 접근을 통한 우울증 환자의 보험 차별 실태 규명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606" r="-606"/>
          <a:stretch/>
        </p:blipFill>
        <p:spPr>
          <a:xfrm>
            <a:off x="1061618" y="1904695"/>
            <a:ext cx="219456" cy="247802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설문조사 (Survey Research)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주관적 차별 경험 및 인식에 대한 심층 평가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6891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환자의 실제 경험 및 인식 파악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76702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정신질환(F코드) 진단 경험자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를 대상으로 보험 관련 구조적 차별과 이로 인한 진료 기피 등 구체적 실태를 수집함.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1190549" y="3476549"/>
            <a:ext cx="46680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조사 대상: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우울증 등 F코드 진단 경험자</a:t>
            </a:r>
            <a:endParaRPr lang="en-US" sz="10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747211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변수: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보험 가입 및 청구 불이익, 진료 회피 및 기록 누락 경험, 보험사 및 제도 관련 인식, 치료 접근성 변화</a:t>
            </a:r>
            <a:endParaRPr lang="en-US" sz="1000" dirty="0"/>
          </a:p>
        </p:txBody>
      </p:sp>
      <p:sp>
        <p:nvSpPr>
          <p:cNvPr id="23" name="Text 17"/>
          <p:cNvSpPr txBox="1"/>
          <p:nvPr/>
        </p:nvSpPr>
        <p:spPr>
          <a:xfrm>
            <a:off x="1190549" y="4230929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도구 및 지표: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PHQ-9, WHO-5/EQ-5D, 낙인·장벽 문항, 응답자 특성(소득, 직업) 및 만성질환 여부</a:t>
            </a:r>
            <a:endParaRPr lang="en-US" sz="10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606" r="-606"/>
          <a:stretch/>
        </p:blipFill>
        <p:spPr>
          <a:xfrm>
            <a:off x="6586423" y="1904695"/>
            <a:ext cx="219456" cy="247802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6905549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빅데이터 분석 (Big Data Analysis)</a:t>
            </a:r>
            <a:endParaRPr lang="en-US" sz="1600" dirty="0"/>
          </a:p>
        </p:txBody>
      </p:sp>
      <p:sp>
        <p:nvSpPr>
          <p:cNvPr id="26" name="Text 19"/>
          <p:cNvSpPr txBox="1"/>
          <p:nvPr/>
        </p:nvSpPr>
        <p:spPr>
          <a:xfrm>
            <a:off x="6905549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 패널 및 청구 데이터 기반 객관적 실증</a:t>
            </a:r>
            <a:endParaRPr lang="en-US" sz="1000" dirty="0"/>
          </a:p>
        </p:txBody>
      </p:sp>
      <p:sp>
        <p:nvSpPr>
          <p:cNvPr id="27" name="Text 20"/>
          <p:cNvSpPr txBox="1"/>
          <p:nvPr/>
        </p:nvSpPr>
        <p:spPr>
          <a:xfrm>
            <a:off x="6715354" y="2600554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 단위 대규모 실증 데이터 활용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6715354" y="2876702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KNHANES(건건영)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와 </a:t>
            </a: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HIRA(심평원)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빅데이터를 결합하여 보험 차별 현황 및 건강 결정요인을 다차원적으로 규명함.</a:t>
            </a:r>
            <a:endParaRPr lang="en-US" sz="1000" dirty="0"/>
          </a:p>
        </p:txBody>
      </p:sp>
      <p:sp>
        <p:nvSpPr>
          <p:cNvPr id="29" name="Text 22"/>
          <p:cNvSpPr txBox="1"/>
          <p:nvPr/>
        </p:nvSpPr>
        <p:spPr>
          <a:xfrm>
            <a:off x="6715354" y="3476549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KNHANES (2011~2021):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민간보험 가입여부·보험료, PHQ-9. 가입률 격차 및 미치료 연관성</a:t>
            </a:r>
            <a:endParaRPr lang="en-US" sz="1000" dirty="0"/>
          </a:p>
        </p:txBody>
      </p:sp>
      <p:sp>
        <p:nvSpPr>
          <p:cNvPr id="30" name="Text 23"/>
          <p:cNvSpPr txBox="1"/>
          <p:nvPr/>
        </p:nvSpPr>
        <p:spPr>
          <a:xfrm>
            <a:off x="6715354" y="3960266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 (2007~최신):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전 국민 청구내역. 청구거절/삭감, 가입·해지 궤적, 정책 전후 효과 분석</a:t>
            </a:r>
            <a:endParaRPr lang="en-US" sz="1000" dirty="0"/>
          </a:p>
        </p:txBody>
      </p:sp>
      <p:sp>
        <p:nvSpPr>
          <p:cNvPr id="31" name="Text 24"/>
          <p:cNvSpPr txBox="1"/>
          <p:nvPr/>
        </p:nvSpPr>
        <p:spPr>
          <a:xfrm>
            <a:off x="6715354" y="4444898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분석 방법: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가중 로지스틱 회귀분석(aOR), 상호작용 분석, 시계열 및 패널 추적 분석</a:t>
            </a:r>
            <a:endParaRPr lang="en-US" sz="10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86307" y="5800954"/>
            <a:ext cx="304495" cy="304495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1571854" y="5572354"/>
            <a:ext cx="9639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혼합 연구 설계(Mixed-Methods)의 시너지 및 정책적 시사점</a:t>
            </a:r>
            <a:endParaRPr lang="en-US" sz="1300" dirty="0"/>
          </a:p>
        </p:txBody>
      </p:sp>
      <p:sp>
        <p:nvSpPr>
          <p:cNvPr id="34" name="Text 26"/>
          <p:cNvSpPr txBox="1"/>
          <p:nvPr/>
        </p:nvSpPr>
        <p:spPr>
          <a:xfrm>
            <a:off x="1762049" y="5896051"/>
            <a:ext cx="50090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주관적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차별 경험(설문)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과 객관적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의료·재정 손실(빅데이터)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교차 검증</a:t>
            </a:r>
            <a:endParaRPr lang="en-US" sz="1100" dirty="0"/>
          </a:p>
        </p:txBody>
      </p:sp>
      <p:sp>
        <p:nvSpPr>
          <p:cNvPr id="35" name="Text 27"/>
          <p:cNvSpPr txBox="1"/>
          <p:nvPr/>
        </p:nvSpPr>
        <p:spPr>
          <a:xfrm>
            <a:off x="6341364" y="5896051"/>
            <a:ext cx="45290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 불이익 우려가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실제 정신과 미치료율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로 이어지는 경로 파악</a:t>
            </a:r>
            <a:endParaRPr lang="en-US" sz="1100" dirty="0"/>
          </a:p>
        </p:txBody>
      </p:sp>
      <p:sp>
        <p:nvSpPr>
          <p:cNvPr id="36" name="Text 28"/>
          <p:cNvSpPr txBox="1"/>
          <p:nvPr/>
        </p:nvSpPr>
        <p:spPr>
          <a:xfrm>
            <a:off x="1762049" y="6163056"/>
            <a:ext cx="4486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취약계층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맞춤형 보험 정책 가이드라인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도출</a:t>
            </a:r>
            <a:endParaRPr lang="en-US" sz="1100" dirty="0"/>
          </a:p>
        </p:txBody>
      </p:sp>
      <p:sp>
        <p:nvSpPr>
          <p:cNvPr id="37" name="Text 29"/>
          <p:cNvSpPr txBox="1"/>
          <p:nvPr/>
        </p:nvSpPr>
        <p:spPr>
          <a:xfrm>
            <a:off x="6341364" y="6163056"/>
            <a:ext cx="50255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 접근성 제고를 위한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친화적 실손보험 약관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개정 근거 확보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03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3191256"/>
          </a:xfrm>
          <a:prstGeom prst="roundRect">
            <a:avLst>
              <a:gd name="adj" fmla="val 684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56858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3571646"/>
            <a:ext cx="4667098" cy="1095451"/>
          </a:xfrm>
          <a:prstGeom prst="roundRect">
            <a:avLst>
              <a:gd name="adj" fmla="val 5807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3191256"/>
          </a:xfrm>
          <a:prstGeom prst="roundRect">
            <a:avLst>
              <a:gd name="adj" fmla="val 684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56858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3666744"/>
            <a:ext cx="4667098" cy="1000354"/>
          </a:xfrm>
          <a:prstGeom prst="roundRect">
            <a:avLst>
              <a:gd name="adj" fmla="val 6964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7" r="-7"/>
          <a:stretch/>
        </p:blipFill>
        <p:spPr>
          <a:xfrm>
            <a:off x="714146" y="5143500"/>
            <a:ext cx="10763402" cy="1238098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글로벌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정신건강 현황과 우울증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WHO 통계부터 한국의 질병 부담 추이, 그리고 연구의 필요성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354" y="2066544"/>
            <a:ext cx="228600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952244"/>
            <a:ext cx="44769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글로벌 정신건강 및 우울증 현황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305202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세계보건기구 (WHO, 2025)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572207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질병 부담: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전 세계 인구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7명 중 1명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 정신질환 경험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830982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유병률 약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4%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지속적 우울감과 흥미 상실 특징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438351" y="3666744"/>
            <a:ext cx="42291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미치료 및 낙인 문제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190549" y="3972154"/>
            <a:ext cx="43626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효과적인 치료법이 존재함에도 치료 접근성 제한과 사회적 낙인으로 인해 다수의 환자가 관리를 받지 못해 경제적 부담 초래.</a:t>
            </a:r>
            <a:endParaRPr lang="en-US" sz="10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0549" y="3717036"/>
            <a:ext cx="171907" cy="171907"/>
          </a:xfrm>
          <a:prstGeom prst="rect">
            <a:avLst/>
          </a:prstGeom>
        </p:spPr>
      </p:pic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24244" y="2066544"/>
            <a:ext cx="228600" cy="228600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6905549" y="1952244"/>
            <a:ext cx="44769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한국의 우울증 진료 추이</a:t>
            </a:r>
            <a:endParaRPr lang="en-US" sz="1600" dirty="0"/>
          </a:p>
        </p:txBody>
      </p:sp>
      <p:sp>
        <p:nvSpPr>
          <p:cNvPr id="26" name="Text 18"/>
          <p:cNvSpPr txBox="1"/>
          <p:nvPr/>
        </p:nvSpPr>
        <p:spPr>
          <a:xfrm>
            <a:off x="6905549" y="2305202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건강보험심사평가원 (HIRA, 2023)</a:t>
            </a:r>
            <a:endParaRPr lang="en-US" sz="1000" dirty="0"/>
          </a:p>
        </p:txBody>
      </p:sp>
      <p:sp>
        <p:nvSpPr>
          <p:cNvPr id="27" name="Text 19"/>
          <p:cNvSpPr txBox="1"/>
          <p:nvPr/>
        </p:nvSpPr>
        <p:spPr>
          <a:xfrm>
            <a:off x="6715354" y="2572207"/>
            <a:ext cx="45912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폭발적 증가: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2023년 진료 환자 수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120만 명 돌파</a:t>
            </a:r>
            <a:endParaRPr lang="en-US" sz="1200" dirty="0"/>
          </a:p>
        </p:txBody>
      </p:sp>
      <p:sp>
        <p:nvSpPr>
          <p:cNvPr id="28" name="Text 20"/>
          <p:cNvSpPr txBox="1"/>
          <p:nvPr/>
        </p:nvSpPr>
        <p:spPr>
          <a:xfrm>
            <a:off x="6715354" y="2830982"/>
            <a:ext cx="45912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가파른 상승: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2017년 대비 2021년 진료환자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약 35% 급증</a:t>
            </a:r>
            <a:endParaRPr lang="en-US" sz="1200" dirty="0"/>
          </a:p>
        </p:txBody>
      </p:sp>
      <p:sp>
        <p:nvSpPr>
          <p:cNvPr id="29" name="Text 21"/>
          <p:cNvSpPr txBox="1"/>
          <p:nvPr/>
        </p:nvSpPr>
        <p:spPr>
          <a:xfrm>
            <a:off x="6715354" y="3089758"/>
            <a:ext cx="4668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코로나19 여파 및 젊은 층(10·20대) 발병률 급증 반영</a:t>
            </a:r>
            <a:endParaRPr lang="en-US" sz="1200" dirty="0"/>
          </a:p>
        </p:txBody>
      </p:sp>
      <p:sp>
        <p:nvSpPr>
          <p:cNvPr id="30" name="Text 22"/>
          <p:cNvSpPr txBox="1"/>
          <p:nvPr/>
        </p:nvSpPr>
        <p:spPr>
          <a:xfrm>
            <a:off x="6715354" y="3762756"/>
            <a:ext cx="4362602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방문 우울증 환자의 상당수(약 2/3)가 신체 증상만을 호소하여 초기 진단이 누락되는 </a:t>
            </a:r>
            <a:r>
              <a:rPr lang="en-US" sz="10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'숨은 환자'</a:t>
            </a:r>
            <a:r>
              <a:rPr lang="en-US" sz="1000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로 남아있어 선별검사가 시급함.</a:t>
            </a:r>
            <a:endParaRPr lang="en-US" sz="1000" dirty="0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5451" y="5658307"/>
            <a:ext cx="304495" cy="304495"/>
          </a:xfrm>
          <a:prstGeom prst="rect">
            <a:avLst/>
          </a:prstGeom>
        </p:spPr>
      </p:pic>
      <p:sp>
        <p:nvSpPr>
          <p:cNvPr id="32" name="Text 23"/>
          <p:cNvSpPr txBox="1"/>
          <p:nvPr/>
        </p:nvSpPr>
        <p:spPr>
          <a:xfrm>
            <a:off x="1666951" y="5286146"/>
            <a:ext cx="9639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 연구의 필요성 (Study Rationale)</a:t>
            </a:r>
            <a:endParaRPr lang="en-US" sz="1300" dirty="0"/>
          </a:p>
        </p:txBody>
      </p:sp>
      <p:sp>
        <p:nvSpPr>
          <p:cNvPr id="33" name="Text 24"/>
          <p:cNvSpPr txBox="1"/>
          <p:nvPr/>
        </p:nvSpPr>
        <p:spPr>
          <a:xfrm>
            <a:off x="1857146" y="5609844"/>
            <a:ext cx="9525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진단(F코드)에 따른 사회적 낙인이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민간 실손의료보험(PHI) 가입 및 유지의 실질적 장벽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으로 작용하는지 정량적으로 평가</a:t>
            </a:r>
            <a:endParaRPr lang="en-US" sz="1100" dirty="0"/>
          </a:p>
        </p:txBody>
      </p:sp>
      <p:sp>
        <p:nvSpPr>
          <p:cNvPr id="34" name="Text 25"/>
          <p:cNvSpPr txBox="1"/>
          <p:nvPr/>
        </p:nvSpPr>
        <p:spPr>
          <a:xfrm>
            <a:off x="1857146" y="5824728"/>
            <a:ext cx="9525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의료현장에서 정신건강 진료 회피 및 접근성 저하의 구조적 원인을 파악하여,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친화적 제도 개선을 위한 실증적 근거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제공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046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257800" cy="1114654"/>
          </a:xfrm>
          <a:prstGeom prst="roundRect">
            <a:avLst>
              <a:gd name="adj" fmla="val 112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016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6238951" y="1619402"/>
            <a:ext cx="5257800" cy="1114654"/>
          </a:xfrm>
          <a:prstGeom prst="roundRect">
            <a:avLst>
              <a:gd name="adj" fmla="val 112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01600" dist="38100" dir="16200000" algn="bl" rotWithShape="0">
              <a:srgbClr val="000000">
                <a:alpha val="3000"/>
              </a:srgbClr>
            </a:outerShdw>
          </a:effectLst>
        </p:spPr>
      </p:sp>
      <p:sp>
        <p:nvSpPr>
          <p:cNvPr id="9" name="Shape 5"/>
          <p:cNvSpPr/>
          <p:nvPr/>
        </p:nvSpPr>
        <p:spPr>
          <a:xfrm>
            <a:off x="714146" y="6143854"/>
            <a:ext cx="10820095" cy="590702"/>
          </a:xfrm>
          <a:prstGeom prst="roundRect">
            <a:avLst>
              <a:gd name="adj" fmla="val 19974"/>
            </a:avLst>
          </a:prstGeom>
          <a:solidFill>
            <a:srgbClr val="FDF2E9"/>
          </a:solidFill>
          <a:ln w="12700">
            <a:solidFill>
              <a:srgbClr val="FAD7A1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714146" y="6143854"/>
            <a:ext cx="47549" cy="590702"/>
          </a:xfrm>
          <a:prstGeom prst="roundRect">
            <a:avLst>
              <a:gd name="adj" fmla="val 248138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1" name="Text 7"/>
          <p:cNvSpPr txBox="1"/>
          <p:nvPr/>
        </p:nvSpPr>
        <p:spPr>
          <a:xfrm>
            <a:off x="714146" y="571500"/>
            <a:ext cx="11126419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분석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결과: 우울증 진단과 민간보험 가입률 격차</a:t>
            </a:r>
            <a:endParaRPr lang="en-US" sz="3000" dirty="0"/>
          </a:p>
        </p:txBody>
      </p:sp>
      <p:sp>
        <p:nvSpPr>
          <p:cNvPr id="12" name="Text 8"/>
          <p:cNvSpPr txBox="1"/>
          <p:nvPr/>
        </p:nvSpPr>
        <p:spPr>
          <a:xfrm>
            <a:off x="714146" y="1218895"/>
            <a:ext cx="108777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국민건강영양조사(KNHANES) 2011-2021 빅데이터 분석 기반</a:t>
            </a:r>
            <a:endParaRPr lang="en-US" sz="1500" dirty="0"/>
          </a:p>
        </p:txBody>
      </p:sp>
      <p:sp>
        <p:nvSpPr>
          <p:cNvPr id="13" name="Text 9"/>
          <p:cNvSpPr txBox="1"/>
          <p:nvPr/>
        </p:nvSpPr>
        <p:spPr>
          <a:xfrm>
            <a:off x="905256" y="1714500"/>
            <a:ext cx="50484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전체 민간보험(PHI) 가입률 격차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2323490" y="2238451"/>
            <a:ext cx="37216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BDC3C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vs</a:t>
            </a:r>
            <a:endParaRPr lang="en-US" sz="13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2143" b="-2143"/>
          <a:stretch/>
        </p:blipFill>
        <p:spPr>
          <a:xfrm>
            <a:off x="4200754" y="2195474"/>
            <a:ext cx="9144" cy="333756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1112825" y="2076602"/>
            <a:ext cx="105156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 없음</a:t>
            </a:r>
            <a:endParaRPr lang="en-US" sz="900" dirty="0"/>
          </a:p>
        </p:txBody>
      </p:sp>
      <p:sp>
        <p:nvSpPr>
          <p:cNvPr id="17" name="Text 12"/>
          <p:cNvSpPr txBox="1"/>
          <p:nvPr/>
        </p:nvSpPr>
        <p:spPr>
          <a:xfrm>
            <a:off x="1157630" y="2266798"/>
            <a:ext cx="9528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79.2%</a:t>
            </a:r>
            <a:endParaRPr lang="en-US" sz="2200" dirty="0"/>
          </a:p>
        </p:txBody>
      </p:sp>
      <p:sp>
        <p:nvSpPr>
          <p:cNvPr id="18" name="Text 13"/>
          <p:cNvSpPr txBox="1"/>
          <p:nvPr/>
        </p:nvSpPr>
        <p:spPr>
          <a:xfrm>
            <a:off x="2856586" y="2076602"/>
            <a:ext cx="105156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 있음</a:t>
            </a:r>
            <a:endParaRPr lang="en-US" sz="900" dirty="0"/>
          </a:p>
        </p:txBody>
      </p:sp>
      <p:sp>
        <p:nvSpPr>
          <p:cNvPr id="19" name="Text 14"/>
          <p:cNvSpPr txBox="1"/>
          <p:nvPr/>
        </p:nvSpPr>
        <p:spPr>
          <a:xfrm>
            <a:off x="2902306" y="2266798"/>
            <a:ext cx="952805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68.1%</a:t>
            </a:r>
            <a:endParaRPr lang="en-US" sz="2200" dirty="0"/>
          </a:p>
        </p:txBody>
      </p:sp>
      <p:sp>
        <p:nvSpPr>
          <p:cNvPr id="20" name="Text 15"/>
          <p:cNvSpPr txBox="1"/>
          <p:nvPr/>
        </p:nvSpPr>
        <p:spPr>
          <a:xfrm>
            <a:off x="4678070" y="2133295"/>
            <a:ext cx="71780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가입률 격차</a:t>
            </a:r>
            <a:endParaRPr lang="en-US" sz="900" dirty="0"/>
          </a:p>
        </p:txBody>
      </p:sp>
      <p:sp>
        <p:nvSpPr>
          <p:cNvPr id="21" name="Text 16"/>
          <p:cNvSpPr txBox="1"/>
          <p:nvPr/>
        </p:nvSpPr>
        <p:spPr>
          <a:xfrm>
            <a:off x="4607662" y="2324405"/>
            <a:ext cx="8577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11.1%p</a:t>
            </a:r>
            <a:endParaRPr lang="en-US" sz="1600" dirty="0"/>
          </a:p>
        </p:txBody>
      </p:sp>
      <p:sp>
        <p:nvSpPr>
          <p:cNvPr id="22" name="Text 17"/>
          <p:cNvSpPr txBox="1"/>
          <p:nvPr/>
        </p:nvSpPr>
        <p:spPr>
          <a:xfrm>
            <a:off x="6429146" y="1714500"/>
            <a:ext cx="50484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성별 민간보험(PHI) 가입률 격차</a:t>
            </a:r>
            <a:endParaRPr lang="en-US" sz="120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5"/>
          <a:srcRect t="-2143" b="-2143"/>
          <a:stretch/>
        </p:blipFill>
        <p:spPr>
          <a:xfrm>
            <a:off x="9851746" y="2138782"/>
            <a:ext cx="9144" cy="333756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6671462" y="2076602"/>
            <a:ext cx="151973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남성 (비우울 vs 우울)</a:t>
            </a:r>
            <a:endParaRPr lang="en-US" sz="900" dirty="0"/>
          </a:p>
        </p:txBody>
      </p:sp>
      <p:sp>
        <p:nvSpPr>
          <p:cNvPr id="25" name="Text 19"/>
          <p:cNvSpPr txBox="1"/>
          <p:nvPr/>
        </p:nvSpPr>
        <p:spPr>
          <a:xfrm>
            <a:off x="6516014" y="2266798"/>
            <a:ext cx="182514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79.1% </a:t>
            </a:r>
            <a:r>
              <a:rPr lang="en-US" sz="1000" b="1" dirty="0">
                <a:solidFill>
                  <a:srgbClr val="BDC3C7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vs</a:t>
            </a: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61.2%</a:t>
            </a:r>
            <a:endParaRPr lang="en-US" sz="1600" dirty="0"/>
          </a:p>
        </p:txBody>
      </p:sp>
      <p:sp>
        <p:nvSpPr>
          <p:cNvPr id="26" name="Text 20"/>
          <p:cNvSpPr txBox="1"/>
          <p:nvPr/>
        </p:nvSpPr>
        <p:spPr>
          <a:xfrm>
            <a:off x="8798357" y="2076602"/>
            <a:ext cx="58978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남성 격차</a:t>
            </a:r>
            <a:endParaRPr lang="en-US" sz="900" dirty="0"/>
          </a:p>
        </p:txBody>
      </p:sp>
      <p:sp>
        <p:nvSpPr>
          <p:cNvPr id="27" name="Text 21"/>
          <p:cNvSpPr txBox="1"/>
          <p:nvPr/>
        </p:nvSpPr>
        <p:spPr>
          <a:xfrm>
            <a:off x="8664854" y="2266798"/>
            <a:ext cx="8577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17.9%p</a:t>
            </a:r>
            <a:endParaRPr lang="en-US" sz="1600" dirty="0"/>
          </a:p>
        </p:txBody>
      </p:sp>
      <p:sp>
        <p:nvSpPr>
          <p:cNvPr id="28" name="Text 22"/>
          <p:cNvSpPr txBox="1"/>
          <p:nvPr/>
        </p:nvSpPr>
        <p:spPr>
          <a:xfrm>
            <a:off x="10329062" y="2076602"/>
            <a:ext cx="58978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여성 격차</a:t>
            </a:r>
            <a:endParaRPr lang="en-US" sz="900" dirty="0"/>
          </a:p>
        </p:txBody>
      </p:sp>
      <p:sp>
        <p:nvSpPr>
          <p:cNvPr id="29" name="Text 23"/>
          <p:cNvSpPr txBox="1"/>
          <p:nvPr/>
        </p:nvSpPr>
        <p:spPr>
          <a:xfrm>
            <a:off x="10257739" y="2266798"/>
            <a:ext cx="7342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8.6%p</a:t>
            </a:r>
            <a:endParaRPr lang="en-US" sz="1600" dirty="0"/>
          </a:p>
        </p:txBody>
      </p:sp>
      <p:sp>
        <p:nvSpPr>
          <p:cNvPr id="30" name="Shape 24"/>
          <p:cNvSpPr/>
          <p:nvPr/>
        </p:nvSpPr>
        <p:spPr>
          <a:xfrm>
            <a:off x="724205" y="2866644"/>
            <a:ext cx="10763402" cy="457200"/>
          </a:xfrm>
          <a:prstGeom prst="roundRect">
            <a:avLst>
              <a:gd name="adj" fmla="val 66667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1" name="Text 25"/>
          <p:cNvSpPr txBox="1"/>
          <p:nvPr/>
        </p:nvSpPr>
        <p:spPr>
          <a:xfrm>
            <a:off x="629107" y="2980944"/>
            <a:ext cx="28867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연령대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3319272" y="2980944"/>
            <a:ext cx="28867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 없음 (%)</a:t>
            </a:r>
            <a:endParaRPr lang="en-US" sz="1200" dirty="0"/>
          </a:p>
        </p:txBody>
      </p:sp>
      <p:sp>
        <p:nvSpPr>
          <p:cNvPr id="33" name="Text 27"/>
          <p:cNvSpPr txBox="1"/>
          <p:nvPr/>
        </p:nvSpPr>
        <p:spPr>
          <a:xfrm>
            <a:off x="6010351" y="2980944"/>
            <a:ext cx="28867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 있음 (%)</a:t>
            </a:r>
            <a:endParaRPr lang="en-US" sz="1200" dirty="0"/>
          </a:p>
        </p:txBody>
      </p:sp>
      <p:sp>
        <p:nvSpPr>
          <p:cNvPr id="34" name="Text 28"/>
          <p:cNvSpPr txBox="1"/>
          <p:nvPr/>
        </p:nvSpPr>
        <p:spPr>
          <a:xfrm>
            <a:off x="8742578" y="2980944"/>
            <a:ext cx="2803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가입률 격차 (%p)</a:t>
            </a:r>
            <a:endParaRPr lang="en-US" sz="1200" dirty="0"/>
          </a:p>
        </p:txBody>
      </p:sp>
      <p:sp>
        <p:nvSpPr>
          <p:cNvPr id="35" name="Shape 29"/>
          <p:cNvSpPr/>
          <p:nvPr/>
        </p:nvSpPr>
        <p:spPr>
          <a:xfrm>
            <a:off x="724205" y="3323844"/>
            <a:ext cx="10763402" cy="4379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6" name="Shape 30"/>
          <p:cNvSpPr/>
          <p:nvPr/>
        </p:nvSpPr>
        <p:spPr>
          <a:xfrm>
            <a:off x="724205" y="3752698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7" name="Text 31"/>
          <p:cNvSpPr txBox="1"/>
          <p:nvPr/>
        </p:nvSpPr>
        <p:spPr>
          <a:xfrm>
            <a:off x="670255" y="343814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19~29세</a:t>
            </a:r>
            <a:endParaRPr lang="en-US" sz="1100" dirty="0"/>
          </a:p>
        </p:txBody>
      </p:sp>
      <p:sp>
        <p:nvSpPr>
          <p:cNvPr id="38" name="Text 32"/>
          <p:cNvSpPr txBox="1"/>
          <p:nvPr/>
        </p:nvSpPr>
        <p:spPr>
          <a:xfrm>
            <a:off x="3360420" y="343814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84.6%</a:t>
            </a:r>
            <a:endParaRPr lang="en-US" sz="1100" dirty="0"/>
          </a:p>
        </p:txBody>
      </p:sp>
      <p:sp>
        <p:nvSpPr>
          <p:cNvPr id="39" name="Text 33"/>
          <p:cNvSpPr txBox="1"/>
          <p:nvPr/>
        </p:nvSpPr>
        <p:spPr>
          <a:xfrm>
            <a:off x="6051499" y="343814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80.5%</a:t>
            </a:r>
            <a:endParaRPr lang="en-US" sz="1100" dirty="0"/>
          </a:p>
        </p:txBody>
      </p:sp>
      <p:sp>
        <p:nvSpPr>
          <p:cNvPr id="40" name="Text 34"/>
          <p:cNvSpPr txBox="1"/>
          <p:nvPr/>
        </p:nvSpPr>
        <p:spPr>
          <a:xfrm>
            <a:off x="8742578" y="343814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4.1%p</a:t>
            </a:r>
            <a:endParaRPr lang="en-US" sz="1100" dirty="0"/>
          </a:p>
        </p:txBody>
      </p:sp>
      <p:sp>
        <p:nvSpPr>
          <p:cNvPr id="41" name="Shape 35"/>
          <p:cNvSpPr/>
          <p:nvPr/>
        </p:nvSpPr>
        <p:spPr>
          <a:xfrm>
            <a:off x="724205" y="3762756"/>
            <a:ext cx="10763402" cy="4379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2" name="Shape 36"/>
          <p:cNvSpPr/>
          <p:nvPr/>
        </p:nvSpPr>
        <p:spPr>
          <a:xfrm>
            <a:off x="724205" y="4191610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3" name="Text 37"/>
          <p:cNvSpPr txBox="1"/>
          <p:nvPr/>
        </p:nvSpPr>
        <p:spPr>
          <a:xfrm>
            <a:off x="670255" y="387705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30~39세</a:t>
            </a:r>
            <a:endParaRPr lang="en-US" sz="1100" dirty="0"/>
          </a:p>
        </p:txBody>
      </p:sp>
      <p:sp>
        <p:nvSpPr>
          <p:cNvPr id="44" name="Text 38"/>
          <p:cNvSpPr txBox="1"/>
          <p:nvPr/>
        </p:nvSpPr>
        <p:spPr>
          <a:xfrm>
            <a:off x="3360420" y="387705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92.4%</a:t>
            </a:r>
            <a:endParaRPr lang="en-US" sz="1100" dirty="0"/>
          </a:p>
        </p:txBody>
      </p:sp>
      <p:sp>
        <p:nvSpPr>
          <p:cNvPr id="45" name="Text 39"/>
          <p:cNvSpPr txBox="1"/>
          <p:nvPr/>
        </p:nvSpPr>
        <p:spPr>
          <a:xfrm>
            <a:off x="6051499" y="387705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83.2%</a:t>
            </a:r>
            <a:endParaRPr lang="en-US" sz="1100" dirty="0"/>
          </a:p>
        </p:txBody>
      </p:sp>
      <p:sp>
        <p:nvSpPr>
          <p:cNvPr id="46" name="Text 40"/>
          <p:cNvSpPr txBox="1"/>
          <p:nvPr/>
        </p:nvSpPr>
        <p:spPr>
          <a:xfrm>
            <a:off x="8742578" y="387705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9.2%p</a:t>
            </a:r>
            <a:endParaRPr lang="en-US" sz="1100" dirty="0"/>
          </a:p>
        </p:txBody>
      </p:sp>
      <p:sp>
        <p:nvSpPr>
          <p:cNvPr id="47" name="Shape 41"/>
          <p:cNvSpPr/>
          <p:nvPr/>
        </p:nvSpPr>
        <p:spPr>
          <a:xfrm>
            <a:off x="724205" y="4200754"/>
            <a:ext cx="10763402" cy="4379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8" name="Shape 42"/>
          <p:cNvSpPr/>
          <p:nvPr/>
        </p:nvSpPr>
        <p:spPr>
          <a:xfrm>
            <a:off x="724205" y="4629607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9" name="Text 43"/>
          <p:cNvSpPr txBox="1"/>
          <p:nvPr/>
        </p:nvSpPr>
        <p:spPr>
          <a:xfrm>
            <a:off x="670255" y="431505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40~49세</a:t>
            </a:r>
            <a:endParaRPr lang="en-US" sz="1100" dirty="0"/>
          </a:p>
        </p:txBody>
      </p:sp>
      <p:sp>
        <p:nvSpPr>
          <p:cNvPr id="50" name="Text 44"/>
          <p:cNvSpPr txBox="1"/>
          <p:nvPr/>
        </p:nvSpPr>
        <p:spPr>
          <a:xfrm>
            <a:off x="3360420" y="431505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92.3%</a:t>
            </a:r>
            <a:endParaRPr lang="en-US" sz="1100" dirty="0"/>
          </a:p>
        </p:txBody>
      </p:sp>
      <p:sp>
        <p:nvSpPr>
          <p:cNvPr id="51" name="Text 45"/>
          <p:cNvSpPr txBox="1"/>
          <p:nvPr/>
        </p:nvSpPr>
        <p:spPr>
          <a:xfrm>
            <a:off x="6051499" y="431505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79.6%</a:t>
            </a:r>
            <a:endParaRPr lang="en-US" sz="1100" dirty="0"/>
          </a:p>
        </p:txBody>
      </p:sp>
      <p:sp>
        <p:nvSpPr>
          <p:cNvPr id="52" name="Text 46"/>
          <p:cNvSpPr txBox="1"/>
          <p:nvPr/>
        </p:nvSpPr>
        <p:spPr>
          <a:xfrm>
            <a:off x="8742578" y="4315054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12.7%p</a:t>
            </a:r>
            <a:endParaRPr lang="en-US" sz="1100" dirty="0"/>
          </a:p>
        </p:txBody>
      </p:sp>
      <p:sp>
        <p:nvSpPr>
          <p:cNvPr id="53" name="Shape 47"/>
          <p:cNvSpPr/>
          <p:nvPr/>
        </p:nvSpPr>
        <p:spPr>
          <a:xfrm>
            <a:off x="724205" y="4638751"/>
            <a:ext cx="10763402" cy="4379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4" name="Shape 48"/>
          <p:cNvSpPr/>
          <p:nvPr/>
        </p:nvSpPr>
        <p:spPr>
          <a:xfrm>
            <a:off x="724205" y="506760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55" name="Text 49"/>
          <p:cNvSpPr txBox="1"/>
          <p:nvPr/>
        </p:nvSpPr>
        <p:spPr>
          <a:xfrm>
            <a:off x="670255" y="4753051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50~59세</a:t>
            </a:r>
            <a:endParaRPr lang="en-US" sz="1100" dirty="0"/>
          </a:p>
        </p:txBody>
      </p:sp>
      <p:sp>
        <p:nvSpPr>
          <p:cNvPr id="56" name="Text 50"/>
          <p:cNvSpPr txBox="1"/>
          <p:nvPr/>
        </p:nvSpPr>
        <p:spPr>
          <a:xfrm>
            <a:off x="3360420" y="4753051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89.2%</a:t>
            </a:r>
            <a:endParaRPr lang="en-US" sz="1100" dirty="0"/>
          </a:p>
        </p:txBody>
      </p:sp>
      <p:sp>
        <p:nvSpPr>
          <p:cNvPr id="57" name="Text 51"/>
          <p:cNvSpPr txBox="1"/>
          <p:nvPr/>
        </p:nvSpPr>
        <p:spPr>
          <a:xfrm>
            <a:off x="6051499" y="4753051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78.8%</a:t>
            </a:r>
            <a:endParaRPr lang="en-US" sz="1100" dirty="0"/>
          </a:p>
        </p:txBody>
      </p:sp>
      <p:sp>
        <p:nvSpPr>
          <p:cNvPr id="58" name="Text 52"/>
          <p:cNvSpPr txBox="1"/>
          <p:nvPr/>
        </p:nvSpPr>
        <p:spPr>
          <a:xfrm>
            <a:off x="8742578" y="4753051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10.4%p</a:t>
            </a:r>
            <a:endParaRPr lang="en-US" sz="1100" dirty="0"/>
          </a:p>
        </p:txBody>
      </p:sp>
      <p:sp>
        <p:nvSpPr>
          <p:cNvPr id="59" name="Shape 53"/>
          <p:cNvSpPr/>
          <p:nvPr/>
        </p:nvSpPr>
        <p:spPr>
          <a:xfrm>
            <a:off x="724205" y="5076749"/>
            <a:ext cx="10763402" cy="4379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0" name="Shape 54"/>
          <p:cNvSpPr/>
          <p:nvPr/>
        </p:nvSpPr>
        <p:spPr>
          <a:xfrm>
            <a:off x="724205" y="5505602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61" name="Text 55"/>
          <p:cNvSpPr txBox="1"/>
          <p:nvPr/>
        </p:nvSpPr>
        <p:spPr>
          <a:xfrm>
            <a:off x="670255" y="5191049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60~69세</a:t>
            </a:r>
            <a:endParaRPr lang="en-US" sz="1100" dirty="0"/>
          </a:p>
        </p:txBody>
      </p:sp>
      <p:sp>
        <p:nvSpPr>
          <p:cNvPr id="62" name="Text 56"/>
          <p:cNvSpPr txBox="1"/>
          <p:nvPr/>
        </p:nvSpPr>
        <p:spPr>
          <a:xfrm>
            <a:off x="3360420" y="5191049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76.2%</a:t>
            </a:r>
            <a:endParaRPr lang="en-US" sz="1100" dirty="0"/>
          </a:p>
        </p:txBody>
      </p:sp>
      <p:sp>
        <p:nvSpPr>
          <p:cNvPr id="63" name="Text 57"/>
          <p:cNvSpPr txBox="1"/>
          <p:nvPr/>
        </p:nvSpPr>
        <p:spPr>
          <a:xfrm>
            <a:off x="6051499" y="5191049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69.9%</a:t>
            </a:r>
            <a:endParaRPr lang="en-US" sz="1100" dirty="0"/>
          </a:p>
        </p:txBody>
      </p:sp>
      <p:sp>
        <p:nvSpPr>
          <p:cNvPr id="64" name="Text 58"/>
          <p:cNvSpPr txBox="1"/>
          <p:nvPr/>
        </p:nvSpPr>
        <p:spPr>
          <a:xfrm>
            <a:off x="8742578" y="5191049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6.3%p</a:t>
            </a:r>
            <a:endParaRPr lang="en-US" sz="1100" dirty="0"/>
          </a:p>
        </p:txBody>
      </p:sp>
      <p:sp>
        <p:nvSpPr>
          <p:cNvPr id="65" name="Shape 59"/>
          <p:cNvSpPr/>
          <p:nvPr/>
        </p:nvSpPr>
        <p:spPr>
          <a:xfrm>
            <a:off x="724205" y="5514746"/>
            <a:ext cx="10763402" cy="428854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6" name="Text 60"/>
          <p:cNvSpPr txBox="1"/>
          <p:nvPr/>
        </p:nvSpPr>
        <p:spPr>
          <a:xfrm>
            <a:off x="670255" y="562904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70세 이상</a:t>
            </a:r>
            <a:endParaRPr lang="en-US" sz="1100" dirty="0"/>
          </a:p>
        </p:txBody>
      </p:sp>
      <p:sp>
        <p:nvSpPr>
          <p:cNvPr id="67" name="Text 61"/>
          <p:cNvSpPr txBox="1"/>
          <p:nvPr/>
        </p:nvSpPr>
        <p:spPr>
          <a:xfrm>
            <a:off x="3360420" y="562904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30.8%</a:t>
            </a:r>
            <a:endParaRPr lang="en-US" sz="1100" dirty="0"/>
          </a:p>
        </p:txBody>
      </p:sp>
      <p:sp>
        <p:nvSpPr>
          <p:cNvPr id="68" name="Text 62"/>
          <p:cNvSpPr txBox="1"/>
          <p:nvPr/>
        </p:nvSpPr>
        <p:spPr>
          <a:xfrm>
            <a:off x="6051499" y="562904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31.4%</a:t>
            </a:r>
            <a:endParaRPr lang="en-US" sz="1100" dirty="0"/>
          </a:p>
        </p:txBody>
      </p:sp>
      <p:sp>
        <p:nvSpPr>
          <p:cNvPr id="69" name="Text 63"/>
          <p:cNvSpPr txBox="1"/>
          <p:nvPr/>
        </p:nvSpPr>
        <p:spPr>
          <a:xfrm>
            <a:off x="8742578" y="5629046"/>
            <a:ext cx="2803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-0.6%p</a:t>
            </a:r>
            <a:endParaRPr lang="en-US" sz="1100" dirty="0"/>
          </a:p>
        </p:txBody>
      </p:sp>
      <p:pic>
        <p:nvPicPr>
          <p:cNvPr id="70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5256" y="6367882"/>
            <a:ext cx="190195" cy="190195"/>
          </a:xfrm>
          <a:prstGeom prst="rect">
            <a:avLst/>
          </a:prstGeom>
        </p:spPr>
      </p:pic>
      <p:sp>
        <p:nvSpPr>
          <p:cNvPr id="71" name="Text 64"/>
          <p:cNvSpPr txBox="1"/>
          <p:nvPr/>
        </p:nvSpPr>
        <p:spPr>
          <a:xfrm>
            <a:off x="1285646" y="6200546"/>
            <a:ext cx="10077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남성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</a:t>
            </a: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40~64세 경제활동 인구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에서 가입률 격차가 가장 크게 나타났으며, 2017년 규제 개혁 이후 일부 완화 추세이나 여전히 </a:t>
            </a: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약 10%p의 구조적 격차가 지속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되고 있습니다.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580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143000"/>
            <a:ext cx="3258007" cy="4619549"/>
          </a:xfrm>
          <a:prstGeom prst="roundRect">
            <a:avLst>
              <a:gd name="adj" fmla="val 65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143000"/>
            <a:ext cx="3258007" cy="38405"/>
          </a:xfrm>
          <a:prstGeom prst="roundRect">
            <a:avLst>
              <a:gd name="adj" fmla="val 55695"/>
            </a:avLst>
          </a:prstGeom>
          <a:solidFill>
            <a:srgbClr val="F39C12"/>
          </a:solidFill>
          <a:ln w="12700">
            <a:solidFill>
              <a:srgbClr val="F39C12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905256" y="1904695"/>
            <a:ext cx="2857500" cy="1285646"/>
          </a:xfrm>
          <a:prstGeom prst="roundRect">
            <a:avLst>
              <a:gd name="adj" fmla="val 4215"/>
            </a:avLst>
          </a:prstGeom>
          <a:solidFill>
            <a:srgbClr val="FEF5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4143146" y="1143000"/>
            <a:ext cx="7353605" cy="4619549"/>
          </a:xfrm>
          <a:prstGeom prst="roundRect">
            <a:avLst>
              <a:gd name="adj" fmla="val 3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4143146" y="1143000"/>
            <a:ext cx="7353605" cy="38405"/>
          </a:xfrm>
          <a:prstGeom prst="roundRect">
            <a:avLst>
              <a:gd name="adj" fmla="val 3927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714146" y="5905195"/>
            <a:ext cx="10763402" cy="714146"/>
          </a:xfrm>
          <a:prstGeom prst="roundRect">
            <a:avLst>
              <a:gd name="adj" fmla="val 20487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01600" dist="38100" dir="162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646" y="2057400"/>
            <a:ext cx="6953098" cy="210564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381305"/>
            <a:ext cx="109545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우울증과</a:t>
            </a:r>
            <a:r>
              <a:rPr lang="en-US" sz="27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민간보험 격차</a:t>
            </a:r>
            <a:endParaRPr lang="en-US" sz="27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933602"/>
            <a:ext cx="109545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2016년 실손보험 약관 개정 이후의 추이 점검</a:t>
            </a:r>
            <a:endParaRPr lang="en-US" sz="13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805" y="1447495"/>
            <a:ext cx="228600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33195" y="1362456"/>
            <a:ext cx="25722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보험 격차 문제</a:t>
            </a:r>
            <a:endParaRPr lang="en-US" sz="1500" dirty="0"/>
          </a:p>
        </p:txBody>
      </p:sp>
      <p:sp>
        <p:nvSpPr>
          <p:cNvPr id="18" name="Text 12"/>
          <p:cNvSpPr txBox="1"/>
          <p:nvPr/>
        </p:nvSpPr>
        <p:spPr>
          <a:xfrm>
            <a:off x="1333195" y="1657807"/>
            <a:ext cx="25722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 시 불이익 요약</a:t>
            </a:r>
            <a:endParaRPr lang="en-US" sz="900" dirty="0"/>
          </a:p>
        </p:txBody>
      </p:sp>
      <p:sp>
        <p:nvSpPr>
          <p:cNvPr id="19" name="Text 13"/>
          <p:cNvSpPr txBox="1"/>
          <p:nvPr/>
        </p:nvSpPr>
        <p:spPr>
          <a:xfrm>
            <a:off x="1047902" y="2048256"/>
            <a:ext cx="27624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D6891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2016년 표준약관 개정의 한계</a:t>
            </a:r>
            <a:endParaRPr lang="en-US" sz="1100" dirty="0"/>
          </a:p>
        </p:txBody>
      </p:sp>
      <p:sp>
        <p:nvSpPr>
          <p:cNvPr id="20" name="Text 14"/>
          <p:cNvSpPr txBox="1"/>
          <p:nvPr/>
        </p:nvSpPr>
        <p:spPr>
          <a:xfrm>
            <a:off x="1047902" y="2305202"/>
            <a:ext cx="2648102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정신질환(F코드) 일부가 보장 대상이나,</a:t>
            </a:r>
            <a:endParaRPr lang="en-US" sz="900" dirty="0"/>
          </a:p>
          <a:p>
            <a:pPr marL="0" indent="0" algn="l">
              <a:buNone/>
            </a:pPr>
            <a:r>
              <a:rPr lang="en-US" sz="900" b="1" dirty="0">
                <a:solidFill>
                  <a:srgbClr val="E67E2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비급여 치료(상담 등) 제한 및 신규 가입 시 거절·할증</a:t>
            </a: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관행 여전</a:t>
            </a:r>
            <a:endParaRPr lang="en-US" sz="900" dirty="0"/>
          </a:p>
        </p:txBody>
      </p:sp>
      <p:sp>
        <p:nvSpPr>
          <p:cNvPr id="21" name="Text 15"/>
          <p:cNvSpPr txBox="1"/>
          <p:nvPr/>
        </p:nvSpPr>
        <p:spPr>
          <a:xfrm>
            <a:off x="1095451" y="3333902"/>
            <a:ext cx="2743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진료 회피 요인: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보험 불이익 우려가 방문 기피 및 진단 누락 유발</a:t>
            </a:r>
            <a:endParaRPr lang="en-US" sz="1000" dirty="0"/>
          </a:p>
        </p:txBody>
      </p:sp>
      <p:sp>
        <p:nvSpPr>
          <p:cNvPr id="22" name="Text 16"/>
          <p:cNvSpPr txBox="1"/>
          <p:nvPr/>
        </p:nvSpPr>
        <p:spPr>
          <a:xfrm>
            <a:off x="1095451" y="3849624"/>
            <a:ext cx="2743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잔여 격차:</a:t>
            </a: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KNHANES 기준, 우울 진단군의 PHI 가입률 격차 ~10%p 지속</a:t>
            </a:r>
            <a:endParaRPr lang="en-US" sz="10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81805" y="1447495"/>
            <a:ext cx="228600" cy="228600"/>
          </a:xfrm>
          <a:prstGeom prst="rect">
            <a:avLst/>
          </a:prstGeom>
        </p:spPr>
      </p:pic>
      <p:sp>
        <p:nvSpPr>
          <p:cNvPr id="24" name="Text 17"/>
          <p:cNvSpPr txBox="1"/>
          <p:nvPr/>
        </p:nvSpPr>
        <p:spPr>
          <a:xfrm>
            <a:off x="4762195" y="1362456"/>
            <a:ext cx="659191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연도별 민간건강보험(PHI) 가입률 추이 (2011–2021)</a:t>
            </a:r>
            <a:endParaRPr lang="en-US" sz="1500" dirty="0"/>
          </a:p>
        </p:txBody>
      </p:sp>
      <p:sp>
        <p:nvSpPr>
          <p:cNvPr id="25" name="Text 18"/>
          <p:cNvSpPr txBox="1"/>
          <p:nvPr/>
        </p:nvSpPr>
        <p:spPr>
          <a:xfrm>
            <a:off x="4762195" y="1666951"/>
            <a:ext cx="65919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Figure 2. 전체(A), 성별(B), 연령대별(C) (점선 = 2016 실손보험 약관 개정 시점)</a:t>
            </a:r>
            <a:endParaRPr lang="en-US" sz="900" dirty="0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62406" y="6014923"/>
            <a:ext cx="209398" cy="209398"/>
          </a:xfrm>
          <a:prstGeom prst="rect">
            <a:avLst/>
          </a:prstGeom>
        </p:spPr>
      </p:pic>
      <p:sp>
        <p:nvSpPr>
          <p:cNvPr id="27" name="Text 19"/>
          <p:cNvSpPr txBox="1"/>
          <p:nvPr/>
        </p:nvSpPr>
        <p:spPr>
          <a:xfrm>
            <a:off x="1276273" y="6009893"/>
            <a:ext cx="100968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본 </a:t>
            </a:r>
            <a:r>
              <a:rPr lang="en-US" sz="1100" b="1" dirty="0" err="1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연구의</a:t>
            </a:r>
            <a:r>
              <a:rPr lang="en-US" sz="11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b="1" dirty="0" err="1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필요성</a:t>
            </a:r>
            <a:endParaRPr lang="en-US" sz="1100" dirty="0"/>
          </a:p>
        </p:txBody>
      </p:sp>
      <p:sp>
        <p:nvSpPr>
          <p:cNvPr id="28" name="Text 20"/>
          <p:cNvSpPr txBox="1"/>
          <p:nvPr/>
        </p:nvSpPr>
        <p:spPr>
          <a:xfrm>
            <a:off x="1571854" y="6258154"/>
            <a:ext cx="4668012" cy="3044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국가표본(KNHANES) 장기 데이터</a:t>
            </a:r>
            <a:r>
              <a:rPr lang="en-US" sz="9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를 통한 잔여 격차 해소 여부 실증 평가</a:t>
            </a:r>
            <a:endParaRPr lang="en-US" sz="900" dirty="0"/>
          </a:p>
        </p:txBody>
      </p:sp>
      <p:sp>
        <p:nvSpPr>
          <p:cNvPr id="29" name="Text 21"/>
          <p:cNvSpPr txBox="1"/>
          <p:nvPr/>
        </p:nvSpPr>
        <p:spPr>
          <a:xfrm>
            <a:off x="6421831" y="6258154"/>
            <a:ext cx="4668012" cy="3044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성별·연령별 맞춤형 접근</a:t>
            </a:r>
            <a:r>
              <a:rPr lang="en-US" sz="9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의료 형평성 제고를 위한 정책 제언 근거 마련</a:t>
            </a:r>
            <a:endParaRPr lang="en-US" sz="900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95A0D6C-37C5-4132-B25F-48D0E78588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481" y="4137048"/>
            <a:ext cx="4344933" cy="1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2476195"/>
            <a:ext cx="4705502" cy="875995"/>
          </a:xfrm>
          <a:prstGeom prst="roundRect">
            <a:avLst>
              <a:gd name="adj" fmla="val 9077"/>
            </a:avLst>
          </a:prstGeom>
          <a:solidFill>
            <a:srgbClr val="EBF5FB"/>
          </a:solidFill>
          <a:ln/>
        </p:spPr>
      </p:sp>
      <p:sp>
        <p:nvSpPr>
          <p:cNvPr id="10" name="Shape 6"/>
          <p:cNvSpPr/>
          <p:nvPr/>
        </p:nvSpPr>
        <p:spPr>
          <a:xfrm>
            <a:off x="1000354" y="2476195"/>
            <a:ext cx="38405" cy="875995"/>
          </a:xfrm>
          <a:prstGeom prst="roundRect">
            <a:avLst>
              <a:gd name="adj" fmla="val 207038"/>
            </a:avLst>
          </a:prstGeom>
          <a:solidFill>
            <a:srgbClr val="2980B9"/>
          </a:solidFill>
          <a:ln w="12700">
            <a:solidFill>
              <a:srgbClr val="2980B9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238951" y="1619402"/>
            <a:ext cx="5257800" cy="3666744"/>
          </a:xfrm>
          <a:prstGeom prst="roundRect">
            <a:avLst>
              <a:gd name="adj" fmla="val 518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6238951" y="1619402"/>
            <a:ext cx="5257800" cy="38405"/>
          </a:xfrm>
          <a:prstGeom prst="roundRect">
            <a:avLst>
              <a:gd name="adj" fmla="val 49474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714146" y="5429707"/>
            <a:ext cx="10763402" cy="1047902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2810" b="2810"/>
          <a:stretch/>
        </p:blipFill>
        <p:spPr>
          <a:xfrm>
            <a:off x="6429146" y="2523744"/>
            <a:ext cx="4858207" cy="2476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결과</a:t>
            </a:r>
            <a:endParaRPr lang="en-US" sz="3000" dirty="0"/>
          </a:p>
        </p:txBody>
      </p:sp>
      <p:sp>
        <p:nvSpPr>
          <p:cNvPr id="16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진단과 민간보험(PHI) 가입의 연관성 분석 (KNHANES 빅데이터)</a:t>
            </a:r>
            <a:endParaRPr lang="en-US" sz="15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354" y="1974190"/>
            <a:ext cx="247802" cy="247802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380744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발견 (Key Findings)</a:t>
            </a:r>
            <a:endParaRPr lang="en-US" sz="1600" dirty="0"/>
          </a:p>
        </p:txBody>
      </p:sp>
      <p:sp>
        <p:nvSpPr>
          <p:cNvPr id="19" name="Text 12"/>
          <p:cNvSpPr txBox="1"/>
          <p:nvPr/>
        </p:nvSpPr>
        <p:spPr>
          <a:xfrm>
            <a:off x="1380744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다변량 로지스틱 회귀분석 결과</a:t>
            </a:r>
            <a:endParaRPr lang="en-US" sz="1000" dirty="0"/>
          </a:p>
        </p:txBody>
      </p:sp>
      <p:sp>
        <p:nvSpPr>
          <p:cNvPr id="20" name="Text 13"/>
          <p:cNvSpPr txBox="1"/>
          <p:nvPr/>
        </p:nvSpPr>
        <p:spPr>
          <a:xfrm>
            <a:off x="1238098" y="2619756"/>
            <a:ext cx="4476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전체 우울증 진단 이력군의 민간보험 가입 가능성 저하</a:t>
            </a:r>
            <a:endParaRPr lang="en-US" sz="1200" dirty="0"/>
          </a:p>
        </p:txBody>
      </p:sp>
      <p:sp>
        <p:nvSpPr>
          <p:cNvPr id="21" name="Text 14"/>
          <p:cNvSpPr txBox="1"/>
          <p:nvPr/>
        </p:nvSpPr>
        <p:spPr>
          <a:xfrm>
            <a:off x="1238098" y="2905049"/>
            <a:ext cx="43626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비우울군 대비 가입률: </a:t>
            </a:r>
            <a:r>
              <a:rPr lang="en-US" sz="1300" b="1" dirty="0">
                <a:solidFill>
                  <a:srgbClr val="C0392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aOR 0.738</a:t>
            </a: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(95% CI: 0.648–0.840)</a:t>
            </a:r>
            <a:endParaRPr lang="en-US" sz="1100" dirty="0"/>
          </a:p>
        </p:txBody>
      </p:sp>
      <p:sp>
        <p:nvSpPr>
          <p:cNvPr id="22" name="Text 15"/>
          <p:cNvSpPr txBox="1"/>
          <p:nvPr/>
        </p:nvSpPr>
        <p:spPr>
          <a:xfrm>
            <a:off x="1190549" y="3571646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성별 격차 심화: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여성보다 </a:t>
            </a: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남성(aOR 0.529, 0.417–0.672)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에서 가입 불이익이 현저하게 크게 나타남.</a:t>
            </a:r>
            <a:endParaRPr lang="en-US" sz="1100" dirty="0"/>
          </a:p>
        </p:txBody>
      </p:sp>
      <p:sp>
        <p:nvSpPr>
          <p:cNvPr id="23" name="Text 16"/>
          <p:cNvSpPr txBox="1"/>
          <p:nvPr/>
        </p:nvSpPr>
        <p:spPr>
          <a:xfrm>
            <a:off x="1190549" y="4076395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경제활동기 타격: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연령대별 분석 시 </a:t>
            </a: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40~64세(aOR 0.589)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구간에서 격차가 가장 극대화됨.</a:t>
            </a:r>
            <a:endParaRPr lang="en-US" sz="1100" dirty="0"/>
          </a:p>
        </p:txBody>
      </p:sp>
      <p:sp>
        <p:nvSpPr>
          <p:cNvPr id="24" name="Text 17"/>
          <p:cNvSpPr txBox="1"/>
          <p:nvPr/>
        </p:nvSpPr>
        <p:spPr>
          <a:xfrm>
            <a:off x="1190549" y="4581144"/>
            <a:ext cx="45537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종합: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가계 경제를 주로 책임지는 연령층과 성별에서 구조적/금융적 장벽이 두드러짐.</a:t>
            </a:r>
            <a:endParaRPr lang="en-US" sz="11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24244" y="1974190"/>
            <a:ext cx="247802" cy="247802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6905549" y="1886407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연령대별 PHI 가입률 (Figure 3)</a:t>
            </a:r>
            <a:endParaRPr lang="en-US" sz="1600" dirty="0"/>
          </a:p>
        </p:txBody>
      </p:sp>
      <p:sp>
        <p:nvSpPr>
          <p:cNvPr id="27" name="Text 19"/>
          <p:cNvSpPr txBox="1"/>
          <p:nvPr/>
        </p:nvSpPr>
        <p:spPr>
          <a:xfrm>
            <a:off x="6905549" y="2238451"/>
            <a:ext cx="4476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비우울군(파란색) vs 우울군(빨간색) 가입률 비교</a:t>
            </a:r>
            <a:endParaRPr lang="en-US" sz="10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 l="-50" r="-50"/>
          <a:stretch/>
        </p:blipFill>
        <p:spPr>
          <a:xfrm>
            <a:off x="1000354" y="5848502"/>
            <a:ext cx="228600" cy="304495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1571854" y="5524805"/>
            <a:ext cx="9715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결과 해석 및 임상·정책적 시사점</a:t>
            </a:r>
            <a:endParaRPr lang="en-US" sz="1300" dirty="0"/>
          </a:p>
        </p:txBody>
      </p:sp>
      <p:sp>
        <p:nvSpPr>
          <p:cNvPr id="30" name="Text 21"/>
          <p:cNvSpPr txBox="1"/>
          <p:nvPr/>
        </p:nvSpPr>
        <p:spPr>
          <a:xfrm>
            <a:off x="1762049" y="5848502"/>
            <a:ext cx="95253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진단이 실제 민간보험 가입의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중대한 진입 장벽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으로 작용하고 있음이 국가 단위 대규모 빅데이터를 통해 정량적으로 입증됨.</a:t>
            </a:r>
            <a:endParaRPr lang="en-US" sz="1100" dirty="0"/>
          </a:p>
        </p:txBody>
      </p:sp>
      <p:sp>
        <p:nvSpPr>
          <p:cNvPr id="31" name="Text 22"/>
          <p:cNvSpPr txBox="1"/>
          <p:nvPr/>
        </p:nvSpPr>
        <p:spPr>
          <a:xfrm>
            <a:off x="1762049" y="6108192"/>
            <a:ext cx="103775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이는 단순한 치료 기회 박탈을 넘어, 가장 활발히 경제활동을 하는 </a:t>
            </a: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40~64세 남성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 잠재적 금융 불이익으로 이어지는 명백한 구조적 차별 상황임.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431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333194"/>
            <a:ext cx="10954512" cy="4837113"/>
          </a:xfrm>
          <a:prstGeom prst="roundRect">
            <a:avLst>
              <a:gd name="adj" fmla="val 320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333195"/>
            <a:ext cx="10782605" cy="38405"/>
          </a:xfrm>
          <a:prstGeom prst="roundRect">
            <a:avLst>
              <a:gd name="adj" fmla="val 38872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714146" y="288504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Depression research trend</a:t>
            </a:r>
            <a:endParaRPr lang="en-US" sz="3000" dirty="0"/>
          </a:p>
        </p:txBody>
      </p:sp>
      <p:sp>
        <p:nvSpPr>
          <p:cNvPr id="11" name="Text 7"/>
          <p:cNvSpPr txBox="1"/>
          <p:nvPr/>
        </p:nvSpPr>
        <p:spPr>
          <a:xfrm>
            <a:off x="714146" y="1057046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현재까지의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글로벌 일차의료 우울증 연구 논문 수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추이</a:t>
            </a:r>
            <a:endParaRPr lang="en-US" sz="15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B9CC079-BCEB-4D85-B78B-F0A2C3E16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168" y="4371832"/>
            <a:ext cx="5474682" cy="1798476"/>
          </a:xfrm>
          <a:prstGeom prst="rect">
            <a:avLst/>
          </a:prstGeom>
        </p:spPr>
      </p:pic>
      <p:pic>
        <p:nvPicPr>
          <p:cNvPr id="15" name="Google Shape;91;p2">
            <a:extLst>
              <a:ext uri="{FF2B5EF4-FFF2-40B4-BE49-F238E27FC236}">
                <a16:creationId xmlns:a16="http://schemas.microsoft.com/office/drawing/2014/main" id="{7BC1F540-102E-4E6E-B365-E3FC0F86CD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1586930"/>
            <a:ext cx="7549255" cy="296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431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524305"/>
            <a:ext cx="6210605" cy="4619549"/>
          </a:xfrm>
          <a:prstGeom prst="roundRect">
            <a:avLst>
              <a:gd name="adj" fmla="val 3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524305"/>
            <a:ext cx="6210605" cy="38405"/>
          </a:xfrm>
          <a:prstGeom prst="roundRect">
            <a:avLst>
              <a:gd name="adj" fmla="val 3927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191756" y="1524305"/>
            <a:ext cx="4304995" cy="4619549"/>
          </a:xfrm>
          <a:prstGeom prst="roundRect">
            <a:avLst>
              <a:gd name="adj" fmla="val 376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7191756" y="1524305"/>
            <a:ext cx="4304995" cy="38405"/>
          </a:xfrm>
          <a:prstGeom prst="roundRect">
            <a:avLst>
              <a:gd name="adj" fmla="val 42141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7477049" y="2381098"/>
            <a:ext cx="3715207" cy="3524098"/>
          </a:xfrm>
          <a:prstGeom prst="roundRect">
            <a:avLst>
              <a:gd name="adj" fmla="val 561"/>
            </a:avLst>
          </a:prstGeom>
          <a:solidFill>
            <a:srgbClr val="F9FB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정책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제언, 강점·한계, 향후 과제</a:t>
            </a:r>
            <a:endParaRPr lang="en-US" sz="3000" dirty="0"/>
          </a:p>
        </p:txBody>
      </p:sp>
      <p:sp>
        <p:nvSpPr>
          <p:cNvPr id="13" name="Text 9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보험차별 연구의 정책적 함의와 후속 연구 방향</a:t>
            </a:r>
            <a:endParaRPr lang="en-US" sz="15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l="-133" r="-133"/>
          <a:stretch/>
        </p:blipFill>
        <p:spPr>
          <a:xfrm>
            <a:off x="1000354" y="1857146"/>
            <a:ext cx="171907" cy="228600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380744" y="1762049"/>
            <a:ext cx="54297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4대 주요 정책 제언</a:t>
            </a:r>
            <a:endParaRPr lang="en-US" sz="1800" dirty="0"/>
          </a:p>
        </p:txBody>
      </p:sp>
      <p:sp>
        <p:nvSpPr>
          <p:cNvPr id="16" name="Shape 11"/>
          <p:cNvSpPr/>
          <p:nvPr/>
        </p:nvSpPr>
        <p:spPr>
          <a:xfrm>
            <a:off x="1000354" y="2381098"/>
            <a:ext cx="304495" cy="304495"/>
          </a:xfrm>
          <a:prstGeom prst="ellipse">
            <a:avLst/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972007" y="2381098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447495" y="2381098"/>
            <a:ext cx="43251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F코드 일괄 제외·할증 관행 개선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1447495" y="2686507"/>
            <a:ext cx="48545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정신건강 진단에 따른 구조적 차별을 최소화하는 합리적 인수기준 확립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1000354" y="3172054"/>
            <a:ext cx="304495" cy="304495"/>
          </a:xfrm>
          <a:prstGeom prst="ellipse">
            <a:avLst/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972007" y="3172054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200" dirty="0"/>
          </a:p>
        </p:txBody>
      </p:sp>
      <p:sp>
        <p:nvSpPr>
          <p:cNvPr id="22" name="Text 17"/>
          <p:cNvSpPr txBox="1"/>
          <p:nvPr/>
        </p:nvSpPr>
        <p:spPr>
          <a:xfrm>
            <a:off x="1447495" y="3172054"/>
            <a:ext cx="399684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외래 상담·심리치료 보장 강화 및 심사 투명화</a:t>
            </a:r>
            <a:endParaRPr lang="en-US" sz="1300" dirty="0"/>
          </a:p>
        </p:txBody>
      </p:sp>
      <p:sp>
        <p:nvSpPr>
          <p:cNvPr id="23" name="Text 18"/>
          <p:cNvSpPr txBox="1"/>
          <p:nvPr/>
        </p:nvSpPr>
        <p:spPr>
          <a:xfrm>
            <a:off x="1447495" y="3476549"/>
            <a:ext cx="46488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보장 범위 확대, 청구 거절 사유 공개 및 주기적인 심사 체계 감사</a:t>
            </a:r>
            <a:endParaRPr lang="en-US" sz="1100" dirty="0"/>
          </a:p>
        </p:txBody>
      </p:sp>
      <p:sp>
        <p:nvSpPr>
          <p:cNvPr id="24" name="Shape 19"/>
          <p:cNvSpPr/>
          <p:nvPr/>
        </p:nvSpPr>
        <p:spPr>
          <a:xfrm>
            <a:off x="1000354" y="3962095"/>
            <a:ext cx="304495" cy="304495"/>
          </a:xfrm>
          <a:prstGeom prst="ellipse">
            <a:avLst/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972007" y="3962095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200" dirty="0"/>
          </a:p>
        </p:txBody>
      </p:sp>
      <p:sp>
        <p:nvSpPr>
          <p:cNvPr id="26" name="Text 21"/>
          <p:cNvSpPr txBox="1"/>
          <p:nvPr/>
        </p:nvSpPr>
        <p:spPr>
          <a:xfrm>
            <a:off x="1447495" y="3962095"/>
            <a:ext cx="475305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취약집단 맞춤형 보험상품 및 보장 설계</a:t>
            </a:r>
            <a:endParaRPr lang="en-US" sz="1300" dirty="0"/>
          </a:p>
        </p:txBody>
      </p:sp>
      <p:sp>
        <p:nvSpPr>
          <p:cNvPr id="27" name="Text 22"/>
          <p:cNvSpPr txBox="1"/>
          <p:nvPr/>
        </p:nvSpPr>
        <p:spPr>
          <a:xfrm>
            <a:off x="1447495" y="4267505"/>
            <a:ext cx="548914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격차가 큰 남성 및 40–64세 타겟 상품 개발 및 프리미엄 위험조정 가이드 마련</a:t>
            </a:r>
            <a:endParaRPr lang="en-US" sz="1100" dirty="0"/>
          </a:p>
        </p:txBody>
      </p:sp>
      <p:sp>
        <p:nvSpPr>
          <p:cNvPr id="28" name="Shape 23"/>
          <p:cNvSpPr/>
          <p:nvPr/>
        </p:nvSpPr>
        <p:spPr>
          <a:xfrm>
            <a:off x="1000354" y="4753051"/>
            <a:ext cx="304495" cy="304495"/>
          </a:xfrm>
          <a:prstGeom prst="ellipse">
            <a:avLst/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4"/>
          <p:cNvSpPr/>
          <p:nvPr/>
        </p:nvSpPr>
        <p:spPr>
          <a:xfrm>
            <a:off x="972007" y="4753051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200" dirty="0"/>
          </a:p>
        </p:txBody>
      </p:sp>
      <p:sp>
        <p:nvSpPr>
          <p:cNvPr id="30" name="Text 25"/>
          <p:cNvSpPr txBox="1"/>
          <p:nvPr/>
        </p:nvSpPr>
        <p:spPr>
          <a:xfrm>
            <a:off x="1447495" y="4753051"/>
            <a:ext cx="496336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공공-민간 연계 데이터로 차별 모니터링 체계화</a:t>
            </a:r>
            <a:endParaRPr lang="en-US" sz="1300" dirty="0"/>
          </a:p>
        </p:txBody>
      </p:sp>
      <p:sp>
        <p:nvSpPr>
          <p:cNvPr id="31" name="Text 26"/>
          <p:cNvSpPr txBox="1"/>
          <p:nvPr/>
        </p:nvSpPr>
        <p:spPr>
          <a:xfrm>
            <a:off x="1447495" y="5057546"/>
            <a:ext cx="55741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 데이터베이스(NHIS/HIRA)와 보험 데이터를 연계하여 지속적인 감시망 구축</a:t>
            </a:r>
            <a:endParaRPr lang="en-US" sz="1100" dirty="0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77049" y="1857146"/>
            <a:ext cx="228600" cy="228600"/>
          </a:xfrm>
          <a:prstGeom prst="rect">
            <a:avLst/>
          </a:prstGeom>
        </p:spPr>
      </p:pic>
      <p:sp>
        <p:nvSpPr>
          <p:cNvPr id="33" name="Text 27"/>
          <p:cNvSpPr txBox="1"/>
          <p:nvPr/>
        </p:nvSpPr>
        <p:spPr>
          <a:xfrm>
            <a:off x="7858354" y="1762049"/>
            <a:ext cx="35250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평가 및 향후 과제</a:t>
            </a:r>
            <a:endParaRPr lang="en-US" sz="1800" dirty="0"/>
          </a:p>
        </p:txBody>
      </p:sp>
      <p:sp>
        <p:nvSpPr>
          <p:cNvPr id="34" name="Text 28"/>
          <p:cNvSpPr txBox="1"/>
          <p:nvPr/>
        </p:nvSpPr>
        <p:spPr>
          <a:xfrm>
            <a:off x="7858354" y="2133295"/>
            <a:ext cx="35250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연구의 한계 극복과 발전 방향</a:t>
            </a:r>
            <a:endParaRPr lang="en-US" sz="1000" dirty="0"/>
          </a:p>
        </p:txBody>
      </p:sp>
      <p:sp>
        <p:nvSpPr>
          <p:cNvPr id="35" name="Text 29"/>
          <p:cNvSpPr txBox="1"/>
          <p:nvPr/>
        </p:nvSpPr>
        <p:spPr>
          <a:xfrm>
            <a:off x="7867498" y="2523744"/>
            <a:ext cx="33247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연구의 강점</a:t>
            </a:r>
            <a:endParaRPr lang="en-US" sz="1200" dirty="0"/>
          </a:p>
        </p:txBody>
      </p:sp>
      <p:sp>
        <p:nvSpPr>
          <p:cNvPr id="36" name="Text 30"/>
          <p:cNvSpPr txBox="1"/>
          <p:nvPr/>
        </p:nvSpPr>
        <p:spPr>
          <a:xfrm>
            <a:off x="7858354" y="2800807"/>
            <a:ext cx="32580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국가대표 표본 (KNHANES 2011–2021) 활용</a:t>
            </a:r>
            <a:endParaRPr lang="en-US" sz="1000" dirty="0"/>
          </a:p>
        </p:txBody>
      </p:sp>
      <p:sp>
        <p:nvSpPr>
          <p:cNvPr id="37" name="Text 31"/>
          <p:cNvSpPr txBox="1"/>
          <p:nvPr/>
        </p:nvSpPr>
        <p:spPr>
          <a:xfrm>
            <a:off x="7858354" y="3000146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추적 데이터 및 가중분석 적용</a:t>
            </a:r>
            <a:endParaRPr lang="en-US" sz="1000" dirty="0"/>
          </a:p>
        </p:txBody>
      </p:sp>
      <p:sp>
        <p:nvSpPr>
          <p:cNvPr id="38" name="Text 32"/>
          <p:cNvSpPr txBox="1"/>
          <p:nvPr/>
        </p:nvSpPr>
        <p:spPr>
          <a:xfrm>
            <a:off x="7858354" y="3200400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성별·연령별 세부집단 심층 분석</a:t>
            </a:r>
            <a:endParaRPr lang="en-US" sz="1000" dirty="0"/>
          </a:p>
        </p:txBody>
      </p:sp>
      <p:sp>
        <p:nvSpPr>
          <p:cNvPr id="39" name="Text 33"/>
          <p:cNvSpPr txBox="1"/>
          <p:nvPr/>
        </p:nvSpPr>
        <p:spPr>
          <a:xfrm>
            <a:off x="7867498" y="3543300"/>
            <a:ext cx="33247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연구의 한계</a:t>
            </a:r>
            <a:endParaRPr lang="en-US" sz="1200" dirty="0"/>
          </a:p>
        </p:txBody>
      </p:sp>
      <p:sp>
        <p:nvSpPr>
          <p:cNvPr id="40" name="Text 34"/>
          <p:cNvSpPr txBox="1"/>
          <p:nvPr/>
        </p:nvSpPr>
        <p:spPr>
          <a:xfrm>
            <a:off x="7858354" y="3819449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자가보고 기반 진단으로 인한 과소보고 가능성</a:t>
            </a:r>
            <a:endParaRPr lang="en-US" sz="1000" dirty="0"/>
          </a:p>
        </p:txBody>
      </p:sp>
      <p:sp>
        <p:nvSpPr>
          <p:cNvPr id="41" name="Text 35"/>
          <p:cNvSpPr txBox="1"/>
          <p:nvPr/>
        </p:nvSpPr>
        <p:spPr>
          <a:xfrm>
            <a:off x="7858354" y="4019702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단면/관찰연구 특성상 인과관계 해석 제한</a:t>
            </a:r>
            <a:endParaRPr lang="en-US" sz="1000" dirty="0"/>
          </a:p>
        </p:txBody>
      </p:sp>
      <p:sp>
        <p:nvSpPr>
          <p:cNvPr id="42" name="Text 36"/>
          <p:cNvSpPr txBox="1"/>
          <p:nvPr/>
        </p:nvSpPr>
        <p:spPr>
          <a:xfrm>
            <a:off x="7858354" y="4219956"/>
            <a:ext cx="32196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KNHANES 내 F코드 부재 (대리변수 사용) 및 미측정 교란</a:t>
            </a:r>
            <a:endParaRPr lang="en-US" sz="1000" dirty="0"/>
          </a:p>
        </p:txBody>
      </p:sp>
      <p:sp>
        <p:nvSpPr>
          <p:cNvPr id="43" name="Text 37"/>
          <p:cNvSpPr txBox="1"/>
          <p:nvPr/>
        </p:nvSpPr>
        <p:spPr>
          <a:xfrm>
            <a:off x="7848295" y="4762195"/>
            <a:ext cx="3343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향후 연구 방향</a:t>
            </a:r>
            <a:endParaRPr lang="en-US" sz="1200" dirty="0"/>
          </a:p>
        </p:txBody>
      </p:sp>
      <p:sp>
        <p:nvSpPr>
          <p:cNvPr id="44" name="Text 38"/>
          <p:cNvSpPr txBox="1"/>
          <p:nvPr/>
        </p:nvSpPr>
        <p:spPr>
          <a:xfrm>
            <a:off x="7858354" y="5038344"/>
            <a:ext cx="350306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HIRA-보험사 연계 코호트로 청구거절/해지 궤적 추적</a:t>
            </a:r>
            <a:endParaRPr lang="en-US" sz="1000" dirty="0"/>
          </a:p>
        </p:txBody>
      </p:sp>
      <p:sp>
        <p:nvSpPr>
          <p:cNvPr id="45" name="Text 39"/>
          <p:cNvSpPr txBox="1"/>
          <p:nvPr/>
        </p:nvSpPr>
        <p:spPr>
          <a:xfrm>
            <a:off x="7858354" y="5238598"/>
            <a:ext cx="33339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정책 개입 전후 패널분석 및 ITS 기법 적용</a:t>
            </a:r>
            <a:endParaRPr lang="en-US" sz="1000" dirty="0"/>
          </a:p>
        </p:txBody>
      </p:sp>
      <p:sp>
        <p:nvSpPr>
          <p:cNvPr id="46" name="Text 40"/>
          <p:cNvSpPr txBox="1"/>
          <p:nvPr/>
        </p:nvSpPr>
        <p:spPr>
          <a:xfrm>
            <a:off x="7858354" y="5438851"/>
            <a:ext cx="36630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지역·소득 격차 분석 및 일차의료 현장 개입(RCT) 연계</a:t>
            </a:r>
            <a:endParaRPr lang="en-US" sz="1000" dirty="0"/>
          </a:p>
        </p:txBody>
      </p:sp>
      <p:pic>
        <p:nvPicPr>
          <p:cNvPr id="4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67244" y="2572207"/>
            <a:ext cx="152705" cy="152705"/>
          </a:xfrm>
          <a:prstGeom prst="rect">
            <a:avLst/>
          </a:prstGeom>
        </p:spPr>
      </p:pic>
      <p:pic>
        <p:nvPicPr>
          <p:cNvPr id="4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667244" y="3590849"/>
            <a:ext cx="152705" cy="152705"/>
          </a:xfrm>
          <a:prstGeom prst="rect">
            <a:avLst/>
          </a:prstGeom>
        </p:spPr>
      </p:pic>
      <p:pic>
        <p:nvPicPr>
          <p:cNvPr id="49" name="Image 6" descr="preencoded.png"/>
          <p:cNvPicPr>
            <a:picLocks noChangeAspect="1"/>
          </p:cNvPicPr>
          <p:nvPr/>
        </p:nvPicPr>
        <p:blipFill>
          <a:blip r:embed="rId9"/>
          <a:srcRect t="-43" b="-43"/>
          <a:stretch/>
        </p:blipFill>
        <p:spPr>
          <a:xfrm>
            <a:off x="7667244" y="4809744"/>
            <a:ext cx="133502" cy="1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3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524305"/>
            <a:ext cx="6210605" cy="4619549"/>
          </a:xfrm>
          <a:prstGeom prst="roundRect">
            <a:avLst>
              <a:gd name="adj" fmla="val 3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524305"/>
            <a:ext cx="6210605" cy="38405"/>
          </a:xfrm>
          <a:prstGeom prst="roundRect">
            <a:avLst>
              <a:gd name="adj" fmla="val 3927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7191756" y="1524305"/>
            <a:ext cx="4304995" cy="4619549"/>
          </a:xfrm>
          <a:prstGeom prst="roundRect">
            <a:avLst>
              <a:gd name="adj" fmla="val 376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6"/>
          <p:cNvSpPr/>
          <p:nvPr/>
        </p:nvSpPr>
        <p:spPr>
          <a:xfrm>
            <a:off x="7191756" y="1524305"/>
            <a:ext cx="4304995" cy="38405"/>
          </a:xfrm>
          <a:prstGeom prst="roundRect">
            <a:avLst>
              <a:gd name="adj" fmla="val 42141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7477049" y="2381098"/>
            <a:ext cx="3715207" cy="3429000"/>
          </a:xfrm>
          <a:prstGeom prst="roundRect">
            <a:avLst>
              <a:gd name="adj" fmla="val 593"/>
            </a:avLst>
          </a:prstGeom>
          <a:solidFill>
            <a:srgbClr val="F9FB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Take-home Message</a:t>
            </a:r>
            <a:endParaRPr lang="en-US" sz="3000" dirty="0"/>
          </a:p>
        </p:txBody>
      </p:sp>
      <p:sp>
        <p:nvSpPr>
          <p:cNvPr id="13" name="Text 9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0354" y="1857146"/>
            <a:ext cx="228600" cy="228600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380744" y="1762049"/>
            <a:ext cx="53538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우울증 관리의 복합적 접근과 향후 연구 방향</a:t>
            </a:r>
          </a:p>
        </p:txBody>
      </p:sp>
      <p:sp>
        <p:nvSpPr>
          <p:cNvPr id="16" name="Shape 11"/>
          <p:cNvSpPr/>
          <p:nvPr/>
        </p:nvSpPr>
        <p:spPr>
          <a:xfrm>
            <a:off x="1000354" y="2286000"/>
            <a:ext cx="304495" cy="304495"/>
          </a:xfrm>
          <a:prstGeom prst="ellipse">
            <a:avLst/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972007" y="2286000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1447495" y="2286000"/>
            <a:ext cx="371977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선별은 2단계로, 결과는 </a:t>
            </a:r>
            <a:r>
              <a:rPr lang="en-US" sz="1300" b="1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시스템에</a:t>
            </a: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300" b="1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연동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1447495" y="2591410"/>
            <a:ext cx="41093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PHQ-2로 1차, PHQ-9로 2차 선별 후 임상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의사결정에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반영</a:t>
            </a:r>
            <a:endParaRPr lang="en-US" sz="1100" dirty="0">
              <a:solidFill>
                <a:srgbClr val="34495E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  <a:p>
            <a:pPr marL="0" indent="0" algn="l">
              <a:buNone/>
            </a:pPr>
            <a:r>
              <a:rPr lang="ko-KR" alt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</a:rPr>
              <a:t>선별도구 간 신뢰도 비교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1000354" y="2943454"/>
            <a:ext cx="304495" cy="304495"/>
          </a:xfrm>
          <a:prstGeom prst="ellipse">
            <a:avLst/>
          </a:prstGeom>
          <a:solidFill>
            <a:srgbClr val="EAFA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972007" y="2943454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200" dirty="0"/>
          </a:p>
        </p:txBody>
      </p:sp>
      <p:sp>
        <p:nvSpPr>
          <p:cNvPr id="22" name="Text 17"/>
          <p:cNvSpPr txBox="1"/>
          <p:nvPr/>
        </p:nvSpPr>
        <p:spPr>
          <a:xfrm>
            <a:off x="1447495" y="2943454"/>
            <a:ext cx="374172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300" b="1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매뉴얼화된</a:t>
            </a:r>
            <a:r>
              <a:rPr lang="ko-KR" alt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심리치료를 통합 </a:t>
            </a:r>
            <a:r>
              <a:rPr lang="en-US" sz="1300" b="1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</a:t>
            </a: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모델 개발</a:t>
            </a:r>
            <a:endParaRPr lang="en-US" sz="1300" dirty="0"/>
          </a:p>
        </p:txBody>
      </p:sp>
      <p:sp>
        <p:nvSpPr>
          <p:cNvPr id="23" name="Text 18"/>
          <p:cNvSpPr txBox="1"/>
          <p:nvPr/>
        </p:nvSpPr>
        <p:spPr>
          <a:xfrm>
            <a:off x="1447495" y="3228746"/>
            <a:ext cx="42025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치료 전략 중심의 통합, 단기 행동활성화 및 가족 참여 유도</a:t>
            </a:r>
            <a:endParaRPr lang="en-US" sz="1100" dirty="0"/>
          </a:p>
        </p:txBody>
      </p:sp>
      <p:sp>
        <p:nvSpPr>
          <p:cNvPr id="24" name="Shape 19"/>
          <p:cNvSpPr/>
          <p:nvPr/>
        </p:nvSpPr>
        <p:spPr>
          <a:xfrm>
            <a:off x="1000354" y="3600907"/>
            <a:ext cx="304495" cy="304495"/>
          </a:xfrm>
          <a:prstGeom prst="ellipse">
            <a:avLst/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972007" y="3600907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200" dirty="0"/>
          </a:p>
        </p:txBody>
      </p:sp>
      <p:sp>
        <p:nvSpPr>
          <p:cNvPr id="26" name="Text 21"/>
          <p:cNvSpPr txBox="1"/>
          <p:nvPr/>
        </p:nvSpPr>
        <p:spPr>
          <a:xfrm>
            <a:off x="1447495" y="3600907"/>
            <a:ext cx="379110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처방·중단 시 신중한 평가</a:t>
            </a:r>
            <a:endParaRPr lang="en-US" sz="1300" dirty="0"/>
          </a:p>
        </p:txBody>
      </p:sp>
      <p:sp>
        <p:nvSpPr>
          <p:cNvPr id="27" name="Text 22"/>
          <p:cNvSpPr txBox="1"/>
          <p:nvPr/>
        </p:nvSpPr>
        <p:spPr>
          <a:xfrm>
            <a:off x="1447495" y="3886200"/>
            <a:ext cx="442569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경증은 불안 동반 여부 고려, 중단 전 재발 위험성 명확히 설명</a:t>
            </a:r>
            <a:endParaRPr lang="en-US" sz="1100" dirty="0"/>
          </a:p>
        </p:txBody>
      </p:sp>
      <p:sp>
        <p:nvSpPr>
          <p:cNvPr id="28" name="Shape 23"/>
          <p:cNvSpPr/>
          <p:nvPr/>
        </p:nvSpPr>
        <p:spPr>
          <a:xfrm>
            <a:off x="1000354" y="4257446"/>
            <a:ext cx="304495" cy="304495"/>
          </a:xfrm>
          <a:prstGeom prst="ellipse">
            <a:avLst/>
          </a:prstGeom>
          <a:solidFill>
            <a:srgbClr val="F4ECF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9" name="Text 24"/>
          <p:cNvSpPr/>
          <p:nvPr/>
        </p:nvSpPr>
        <p:spPr>
          <a:xfrm>
            <a:off x="972007" y="4257446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200" dirty="0"/>
          </a:p>
        </p:txBody>
      </p:sp>
      <p:sp>
        <p:nvSpPr>
          <p:cNvPr id="30" name="Text 25"/>
          <p:cNvSpPr txBox="1"/>
          <p:nvPr/>
        </p:nvSpPr>
        <p:spPr>
          <a:xfrm>
            <a:off x="1447495" y="4257446"/>
            <a:ext cx="400050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기반 장기 추적 관리로 재발률 저하</a:t>
            </a:r>
            <a:endParaRPr lang="en-US" sz="1300" dirty="0"/>
          </a:p>
        </p:txBody>
      </p:sp>
      <p:sp>
        <p:nvSpPr>
          <p:cNvPr id="31" name="Text 26"/>
          <p:cNvSpPr txBox="1"/>
          <p:nvPr/>
        </p:nvSpPr>
        <p:spPr>
          <a:xfrm>
            <a:off x="1447495" y="4543654"/>
            <a:ext cx="459760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최소 6개월~2년 모니터링, 앱/알림을 통한 지속적 잔류 증상 관리</a:t>
            </a:r>
            <a:endParaRPr lang="en-US" sz="1100" dirty="0"/>
          </a:p>
        </p:txBody>
      </p:sp>
      <p:sp>
        <p:nvSpPr>
          <p:cNvPr id="32" name="Shape 27"/>
          <p:cNvSpPr/>
          <p:nvPr/>
        </p:nvSpPr>
        <p:spPr>
          <a:xfrm>
            <a:off x="1000354" y="4914900"/>
            <a:ext cx="304495" cy="304495"/>
          </a:xfrm>
          <a:prstGeom prst="ellipse">
            <a:avLst/>
          </a:prstGeom>
          <a:solidFill>
            <a:srgbClr val="FEF5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8"/>
          <p:cNvSpPr/>
          <p:nvPr/>
        </p:nvSpPr>
        <p:spPr>
          <a:xfrm>
            <a:off x="972007" y="4914900"/>
            <a:ext cx="36210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6891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1200" dirty="0"/>
          </a:p>
        </p:txBody>
      </p:sp>
      <p:sp>
        <p:nvSpPr>
          <p:cNvPr id="34" name="Text 29"/>
          <p:cNvSpPr txBox="1"/>
          <p:nvPr/>
        </p:nvSpPr>
        <p:spPr>
          <a:xfrm>
            <a:off x="1447495" y="4914900"/>
            <a:ext cx="426019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실용적 연구 설계로 Real-world evidence 창출</a:t>
            </a:r>
            <a:endParaRPr lang="en-US" sz="1300" dirty="0"/>
          </a:p>
        </p:txBody>
      </p:sp>
      <p:sp>
        <p:nvSpPr>
          <p:cNvPr id="35" name="Text 30"/>
          <p:cNvSpPr txBox="1"/>
          <p:nvPr/>
        </p:nvSpPr>
        <p:spPr>
          <a:xfrm>
            <a:off x="1447495" y="5201107"/>
            <a:ext cx="483717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단순 효능 검증을 넘어 정책 반영이 가능한 효과-구현 혼합 연구 지향</a:t>
            </a:r>
            <a:endParaRPr lang="en-US" sz="1100" dirty="0"/>
          </a:p>
        </p:txBody>
      </p:sp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77049" y="1857146"/>
            <a:ext cx="228600" cy="228600"/>
          </a:xfrm>
          <a:prstGeom prst="rect">
            <a:avLst/>
          </a:prstGeom>
        </p:spPr>
      </p:pic>
      <p:sp>
        <p:nvSpPr>
          <p:cNvPr id="37" name="Text 31"/>
          <p:cNvSpPr txBox="1"/>
          <p:nvPr/>
        </p:nvSpPr>
        <p:spPr>
          <a:xfrm>
            <a:off x="7858354" y="1762049"/>
            <a:ext cx="344820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Action Plan</a:t>
            </a:r>
            <a:endParaRPr lang="en-US" sz="1800" dirty="0"/>
          </a:p>
        </p:txBody>
      </p:sp>
      <p:sp>
        <p:nvSpPr>
          <p:cNvPr id="38" name="Text 32"/>
          <p:cNvSpPr txBox="1"/>
          <p:nvPr/>
        </p:nvSpPr>
        <p:spPr>
          <a:xfrm>
            <a:off x="7858354" y="2133295"/>
            <a:ext cx="35250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향후 6개월 내 실행 과제</a:t>
            </a:r>
            <a:endParaRPr lang="en-US" sz="1000" dirty="0"/>
          </a:p>
        </p:txBody>
      </p:sp>
      <p:sp>
        <p:nvSpPr>
          <p:cNvPr id="39" name="Text 33"/>
          <p:cNvSpPr txBox="1"/>
          <p:nvPr/>
        </p:nvSpPr>
        <p:spPr>
          <a:xfrm>
            <a:off x="7858354" y="2572207"/>
            <a:ext cx="321960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 워크플로 구축: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진료 전 대기실 선별검사 프로토콜 수립</a:t>
            </a:r>
            <a:endParaRPr lang="en-US" sz="1200" dirty="0"/>
          </a:p>
        </p:txBody>
      </p:sp>
      <p:sp>
        <p:nvSpPr>
          <p:cNvPr id="40" name="Text 34"/>
          <p:cNvSpPr txBox="1"/>
          <p:nvPr/>
        </p:nvSpPr>
        <p:spPr>
          <a:xfrm>
            <a:off x="7858354" y="3181198"/>
            <a:ext cx="321960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케어 매니저 파일럿: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간호 인력 대상 1차 모니터링 교육 진행</a:t>
            </a:r>
            <a:endParaRPr lang="en-US" sz="1200" dirty="0"/>
          </a:p>
        </p:txBody>
      </p:sp>
      <p:sp>
        <p:nvSpPr>
          <p:cNvPr id="41" name="Text 35"/>
          <p:cNvSpPr txBox="1"/>
          <p:nvPr/>
        </p:nvSpPr>
        <p:spPr>
          <a:xfrm>
            <a:off x="7858354" y="3791102"/>
            <a:ext cx="321960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HIRA 데이터 협약: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청구 데이터 활용을 위한 보안 및 접근 승인 검토</a:t>
            </a:r>
            <a:endParaRPr lang="en-US" sz="1200" dirty="0"/>
          </a:p>
        </p:txBody>
      </p:sp>
      <p:sp>
        <p:nvSpPr>
          <p:cNvPr id="42" name="Text 36"/>
          <p:cNvSpPr txBox="1"/>
          <p:nvPr/>
        </p:nvSpPr>
        <p:spPr>
          <a:xfrm>
            <a:off x="7858354" y="4401007"/>
            <a:ext cx="321960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 IRB 준비: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한국형 협력진료 모델 시범 연구 계획서 작성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524305"/>
            <a:ext cx="8604515" cy="4619549"/>
          </a:xfrm>
          <a:prstGeom prst="roundRect">
            <a:avLst>
              <a:gd name="adj" fmla="val 3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524305"/>
            <a:ext cx="8604515" cy="45719"/>
          </a:xfrm>
          <a:prstGeom prst="roundRect">
            <a:avLst>
              <a:gd name="adj" fmla="val 3927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Take-home Message</a:t>
            </a:r>
            <a:endParaRPr lang="en-US" sz="3000" dirty="0"/>
          </a:p>
        </p:txBody>
      </p:sp>
      <p:sp>
        <p:nvSpPr>
          <p:cNvPr id="13" name="Text 9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5" name="Text 10"/>
          <p:cNvSpPr txBox="1"/>
          <p:nvPr/>
        </p:nvSpPr>
        <p:spPr>
          <a:xfrm>
            <a:off x="914401" y="1762049"/>
            <a:ext cx="8044664" cy="42894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우울증은 일차 진료에서 흔히 접하지만 놓치기 쉬운 중요한 만성질환이며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효과적인 관리를 위해서는 </a:t>
            </a:r>
            <a:r>
              <a:rPr lang="ko-KR" altLang="en-US" dirty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현장 맞춤형 근거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가 필요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다기관 연구는 여러 의료 현장의 데이터를 모아 보다 </a:t>
            </a:r>
            <a:r>
              <a:rPr lang="ko-KR" altLang="en-US" dirty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신뢰도 높은 결과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를 도출</a:t>
            </a:r>
            <a:endParaRPr lang="en-US" altLang="ko-KR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좋은 연구 질문 설정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적절한 연구 설계 선택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엄격한 기준과 도구의 표준화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운영상의 세심한 관리</a:t>
            </a:r>
            <a:endParaRPr lang="en-US" altLang="ko-KR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작은 호기심이나 문제의식에서 출발하여 </a:t>
            </a:r>
            <a:r>
              <a:rPr lang="ko-KR" altLang="en-US" b="1" dirty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일차 진료 현장에 최적화된 우울증 진료 지침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과 시스템을 도출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58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042">
              <a:alpha val="7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1181405" y="1223877"/>
            <a:ext cx="9829800" cy="1000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kern="0" spc="-15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경청해 주셔서 감사합니다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837" y="152705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333194"/>
            <a:ext cx="10782605" cy="4543655"/>
          </a:xfrm>
          <a:prstGeom prst="roundRect">
            <a:avLst>
              <a:gd name="adj" fmla="val 355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333195"/>
            <a:ext cx="10782605" cy="38405"/>
          </a:xfrm>
          <a:prstGeom prst="roundRect">
            <a:avLst>
              <a:gd name="adj" fmla="val 40962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10" name="Text 6"/>
          <p:cNvSpPr txBox="1"/>
          <p:nvPr/>
        </p:nvSpPr>
        <p:spPr>
          <a:xfrm>
            <a:off x="714146" y="381305"/>
            <a:ext cx="10954512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Depression research trend in Korea</a:t>
            </a:r>
            <a:endParaRPr lang="en-US" sz="2800" dirty="0"/>
          </a:p>
        </p:txBody>
      </p:sp>
      <p:sp>
        <p:nvSpPr>
          <p:cNvPr id="11" name="Text 7"/>
          <p:cNvSpPr txBox="1"/>
          <p:nvPr/>
        </p:nvSpPr>
        <p:spPr>
          <a:xfrm>
            <a:off x="714146" y="981151"/>
            <a:ext cx="109545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</a:t>
            </a:r>
            <a:r>
              <a:rPr lang="en-US" sz="13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일차의료 우울증 </a:t>
            </a:r>
            <a:r>
              <a:rPr lang="en-US" sz="13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</a:t>
            </a:r>
            <a:r>
              <a:rPr lang="en-US" sz="13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3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논문</a:t>
            </a:r>
            <a:endParaRPr lang="en-US" sz="1300" dirty="0"/>
          </a:p>
        </p:txBody>
      </p:sp>
      <p:pic>
        <p:nvPicPr>
          <p:cNvPr id="15" name="Google Shape;97;p3">
            <a:extLst>
              <a:ext uri="{FF2B5EF4-FFF2-40B4-BE49-F238E27FC236}">
                <a16:creationId xmlns:a16="http://schemas.microsoft.com/office/drawing/2014/main" id="{355E96BF-AE23-4C27-88FF-448F3C3CBC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837" y="1524305"/>
            <a:ext cx="6663506" cy="267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9;p3">
            <a:extLst>
              <a:ext uri="{FF2B5EF4-FFF2-40B4-BE49-F238E27FC236}">
                <a16:creationId xmlns:a16="http://schemas.microsoft.com/office/drawing/2014/main" id="{B87B0951-BB47-4831-A37C-E8FAC60C91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5054" y="2879542"/>
            <a:ext cx="4062799" cy="2958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87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6143854"/>
            <a:ext cx="10820095" cy="543154"/>
          </a:xfrm>
          <a:prstGeom prst="roundRect">
            <a:avLst>
              <a:gd name="adj" fmla="val 23628"/>
            </a:avLst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4146" y="6143854"/>
            <a:ext cx="47549" cy="543154"/>
          </a:xfrm>
          <a:prstGeom prst="roundRect">
            <a:avLst>
              <a:gd name="adj" fmla="val 269904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14146" y="387269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우울증 연구 현황 (1996~2025)</a:t>
            </a:r>
            <a:endParaRPr lang="en-US" sz="3000" dirty="0"/>
          </a:p>
        </p:txBody>
      </p:sp>
      <p:sp>
        <p:nvSpPr>
          <p:cNvPr id="10" name="Text 6"/>
          <p:cNvSpPr txBox="1"/>
          <p:nvPr/>
        </p:nvSpPr>
        <p:spPr>
          <a:xfrm>
            <a:off x="724205" y="1010018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환경에서의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학위논문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2</a:t>
            </a: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편 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및 학술지 </a:t>
            </a:r>
            <a:r>
              <a:rPr lang="en-US" sz="1500" dirty="0" err="1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</a:t>
            </a: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논문 </a:t>
            </a:r>
            <a:r>
              <a:rPr lang="en-US" altLang="ko-KR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16</a:t>
            </a:r>
            <a:r>
              <a:rPr lang="ko-KR" alt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편</a:t>
            </a: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724205" y="1438351"/>
            <a:ext cx="10763402" cy="457200"/>
          </a:xfrm>
          <a:prstGeom prst="roundRect">
            <a:avLst>
              <a:gd name="adj" fmla="val 66667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685800" y="1552651"/>
            <a:ext cx="838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구분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390802" y="1552651"/>
            <a:ext cx="3238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논문 제목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4496105" y="1552651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저자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5410505" y="1552651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출처 / 저널</a:t>
            </a:r>
            <a:endParaRPr lang="en-US" sz="1200" dirty="0"/>
          </a:p>
        </p:txBody>
      </p:sp>
      <p:sp>
        <p:nvSpPr>
          <p:cNvPr id="16" name="Text 12"/>
          <p:cNvSpPr txBox="1"/>
          <p:nvPr/>
        </p:nvSpPr>
        <p:spPr>
          <a:xfrm>
            <a:off x="7353605" y="1552651"/>
            <a:ext cx="838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연도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8058607" y="1552651"/>
            <a:ext cx="3525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포인트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724205" y="1895551"/>
            <a:ext cx="10763402" cy="39044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5"/>
          <p:cNvSpPr/>
          <p:nvPr/>
        </p:nvSpPr>
        <p:spPr>
          <a:xfrm>
            <a:off x="724205" y="2276856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0" name="Text 16"/>
          <p:cNvSpPr txBox="1"/>
          <p:nvPr/>
        </p:nvSpPr>
        <p:spPr>
          <a:xfrm>
            <a:off x="685800" y="1990649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21" name="Text 17"/>
          <p:cNvSpPr txBox="1"/>
          <p:nvPr/>
        </p:nvSpPr>
        <p:spPr>
          <a:xfrm>
            <a:off x="1485900" y="1999793"/>
            <a:ext cx="3238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선별 검사 도구로서 BDI의 타당성</a:t>
            </a:r>
            <a:endParaRPr lang="en-US" sz="1000" dirty="0"/>
          </a:p>
        </p:txBody>
      </p:sp>
      <p:sp>
        <p:nvSpPr>
          <p:cNvPr id="22" name="Text 18"/>
          <p:cNvSpPr txBox="1"/>
          <p:nvPr/>
        </p:nvSpPr>
        <p:spPr>
          <a:xfrm>
            <a:off x="4496105" y="1990649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신호철</a:t>
            </a:r>
            <a:endParaRPr lang="en-US" sz="1000" dirty="0"/>
          </a:p>
        </p:txBody>
      </p:sp>
      <p:sp>
        <p:nvSpPr>
          <p:cNvPr id="23" name="Text 19"/>
          <p:cNvSpPr txBox="1"/>
          <p:nvPr/>
        </p:nvSpPr>
        <p:spPr>
          <a:xfrm>
            <a:off x="5410505" y="1990649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대한가정의학회</a:t>
            </a:r>
            <a:endParaRPr lang="en-US" sz="1000" dirty="0"/>
          </a:p>
        </p:txBody>
      </p:sp>
      <p:sp>
        <p:nvSpPr>
          <p:cNvPr id="24" name="Text 20"/>
          <p:cNvSpPr txBox="1"/>
          <p:nvPr/>
        </p:nvSpPr>
        <p:spPr>
          <a:xfrm>
            <a:off x="7334402" y="1990649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2000</a:t>
            </a:r>
            <a:endParaRPr lang="en-US" sz="1000" dirty="0"/>
          </a:p>
        </p:txBody>
      </p:sp>
      <p:sp>
        <p:nvSpPr>
          <p:cNvPr id="25" name="Text 21"/>
          <p:cNvSpPr txBox="1"/>
          <p:nvPr/>
        </p:nvSpPr>
        <p:spPr>
          <a:xfrm>
            <a:off x="8153705" y="1999793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선별도구 검증의 초기 근거 마련</a:t>
            </a:r>
            <a:endParaRPr lang="en-US" sz="1000" dirty="0"/>
          </a:p>
        </p:txBody>
      </p:sp>
      <p:sp>
        <p:nvSpPr>
          <p:cNvPr id="26" name="Shape 22"/>
          <p:cNvSpPr/>
          <p:nvPr/>
        </p:nvSpPr>
        <p:spPr>
          <a:xfrm>
            <a:off x="724205" y="2286000"/>
            <a:ext cx="10763402" cy="3904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7" name="Shape 23"/>
          <p:cNvSpPr/>
          <p:nvPr/>
        </p:nvSpPr>
        <p:spPr>
          <a:xfrm>
            <a:off x="724205" y="266730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8" name="Text 24"/>
          <p:cNvSpPr txBox="1"/>
          <p:nvPr/>
        </p:nvSpPr>
        <p:spPr>
          <a:xfrm>
            <a:off x="685800" y="2381098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29" name="Text 25"/>
          <p:cNvSpPr txBox="1"/>
          <p:nvPr/>
        </p:nvSpPr>
        <p:spPr>
          <a:xfrm>
            <a:off x="1485900" y="2390242"/>
            <a:ext cx="3238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 도구로서 한국판 PHQ-9의 표준화</a:t>
            </a:r>
            <a:endParaRPr lang="en-US" sz="1000" dirty="0"/>
          </a:p>
        </p:txBody>
      </p:sp>
      <p:sp>
        <p:nvSpPr>
          <p:cNvPr id="30" name="Text 26"/>
          <p:cNvSpPr txBox="1"/>
          <p:nvPr/>
        </p:nvSpPr>
        <p:spPr>
          <a:xfrm>
            <a:off x="4496105" y="2381098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최홍석</a:t>
            </a:r>
            <a:endParaRPr lang="en-US" sz="1000" dirty="0"/>
          </a:p>
        </p:txBody>
      </p:sp>
      <p:sp>
        <p:nvSpPr>
          <p:cNvPr id="31" name="Text 27"/>
          <p:cNvSpPr txBox="1"/>
          <p:nvPr/>
        </p:nvSpPr>
        <p:spPr>
          <a:xfrm>
            <a:off x="5410505" y="2381098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대한가정의학회</a:t>
            </a:r>
            <a:endParaRPr lang="en-US" sz="1000" dirty="0"/>
          </a:p>
        </p:txBody>
      </p:sp>
      <p:sp>
        <p:nvSpPr>
          <p:cNvPr id="32" name="Text 28"/>
          <p:cNvSpPr txBox="1"/>
          <p:nvPr/>
        </p:nvSpPr>
        <p:spPr>
          <a:xfrm>
            <a:off x="7334402" y="2381098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2007</a:t>
            </a:r>
            <a:endParaRPr lang="en-US" sz="1000" dirty="0"/>
          </a:p>
        </p:txBody>
      </p:sp>
      <p:sp>
        <p:nvSpPr>
          <p:cNvPr id="33" name="Text 29"/>
          <p:cNvSpPr txBox="1"/>
          <p:nvPr/>
        </p:nvSpPr>
        <p:spPr>
          <a:xfrm>
            <a:off x="8153705" y="2390242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K-PHQ-9 도구의 국내 표준화 및 신뢰도 검증</a:t>
            </a:r>
            <a:endParaRPr lang="en-US" sz="1000" dirty="0"/>
          </a:p>
        </p:txBody>
      </p:sp>
      <p:sp>
        <p:nvSpPr>
          <p:cNvPr id="34" name="Shape 30"/>
          <p:cNvSpPr/>
          <p:nvPr/>
        </p:nvSpPr>
        <p:spPr>
          <a:xfrm>
            <a:off x="724205" y="2676449"/>
            <a:ext cx="10763402" cy="5522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5" name="Shape 31"/>
          <p:cNvSpPr/>
          <p:nvPr/>
        </p:nvSpPr>
        <p:spPr>
          <a:xfrm>
            <a:off x="724205" y="3219602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6" name="Text 32"/>
          <p:cNvSpPr txBox="1"/>
          <p:nvPr/>
        </p:nvSpPr>
        <p:spPr>
          <a:xfrm>
            <a:off x="685800" y="2850185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37" name="Text 33"/>
          <p:cNvSpPr txBox="1"/>
          <p:nvPr/>
        </p:nvSpPr>
        <p:spPr>
          <a:xfrm>
            <a:off x="1485900" y="2771546"/>
            <a:ext cx="3124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주요우울장애 선별을 위한 PHQ-2/9 연속선별검사의 유용성</a:t>
            </a:r>
            <a:endParaRPr lang="en-US" sz="1000" dirty="0"/>
          </a:p>
        </p:txBody>
      </p:sp>
      <p:sp>
        <p:nvSpPr>
          <p:cNvPr id="38" name="Text 34"/>
          <p:cNvSpPr txBox="1"/>
          <p:nvPr/>
        </p:nvSpPr>
        <p:spPr>
          <a:xfrm>
            <a:off x="4496105" y="2850185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김성래</a:t>
            </a:r>
            <a:endParaRPr lang="en-US" sz="1000" dirty="0"/>
          </a:p>
        </p:txBody>
      </p:sp>
      <p:sp>
        <p:nvSpPr>
          <p:cNvPr id="39" name="Text 35"/>
          <p:cNvSpPr txBox="1"/>
          <p:nvPr/>
        </p:nvSpPr>
        <p:spPr>
          <a:xfrm>
            <a:off x="5410505" y="2850185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대한스트레스학회</a:t>
            </a:r>
            <a:endParaRPr lang="en-US" sz="1000" dirty="0"/>
          </a:p>
        </p:txBody>
      </p:sp>
      <p:sp>
        <p:nvSpPr>
          <p:cNvPr id="40" name="Text 36"/>
          <p:cNvSpPr txBox="1"/>
          <p:nvPr/>
        </p:nvSpPr>
        <p:spPr>
          <a:xfrm>
            <a:off x="7334402" y="2850185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2011</a:t>
            </a:r>
            <a:endParaRPr lang="en-US" sz="1000" dirty="0"/>
          </a:p>
        </p:txBody>
      </p:sp>
      <p:sp>
        <p:nvSpPr>
          <p:cNvPr id="41" name="Text 37"/>
          <p:cNvSpPr txBox="1"/>
          <p:nvPr/>
        </p:nvSpPr>
        <p:spPr>
          <a:xfrm>
            <a:off x="8153705" y="2858414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효율적인 2단계 선별 체계의 임상적 근거 제시</a:t>
            </a:r>
            <a:endParaRPr lang="en-US" sz="1000" dirty="0"/>
          </a:p>
        </p:txBody>
      </p:sp>
      <p:sp>
        <p:nvSpPr>
          <p:cNvPr id="42" name="Shape 38"/>
          <p:cNvSpPr/>
          <p:nvPr/>
        </p:nvSpPr>
        <p:spPr>
          <a:xfrm>
            <a:off x="724205" y="3223260"/>
            <a:ext cx="10763402" cy="5522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3" name="Shape 39"/>
          <p:cNvSpPr/>
          <p:nvPr/>
        </p:nvSpPr>
        <p:spPr>
          <a:xfrm>
            <a:off x="724205" y="3766414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4" name="Text 40"/>
          <p:cNvSpPr txBox="1"/>
          <p:nvPr/>
        </p:nvSpPr>
        <p:spPr>
          <a:xfrm>
            <a:off x="685800" y="3396082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학위논문</a:t>
            </a:r>
            <a:endParaRPr lang="en-US" sz="1000" dirty="0"/>
          </a:p>
        </p:txBody>
      </p:sp>
      <p:sp>
        <p:nvSpPr>
          <p:cNvPr id="45" name="Text 41"/>
          <p:cNvSpPr txBox="1"/>
          <p:nvPr/>
        </p:nvSpPr>
        <p:spPr>
          <a:xfrm>
            <a:off x="1485900" y="3318358"/>
            <a:ext cx="3124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일차의료기관 외래 노인환자에서의 삼환계 항우울제 처방양상평가</a:t>
            </a:r>
            <a:endParaRPr lang="en-US" sz="1000" dirty="0"/>
          </a:p>
        </p:txBody>
      </p:sp>
      <p:sp>
        <p:nvSpPr>
          <p:cNvPr id="46" name="Text 42"/>
          <p:cNvSpPr txBox="1"/>
          <p:nvPr/>
        </p:nvSpPr>
        <p:spPr>
          <a:xfrm>
            <a:off x="4496105" y="3396082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황정은</a:t>
            </a:r>
            <a:endParaRPr lang="en-US" sz="1000" dirty="0"/>
          </a:p>
        </p:txBody>
      </p:sp>
      <p:sp>
        <p:nvSpPr>
          <p:cNvPr id="47" name="Text 43"/>
          <p:cNvSpPr txBox="1"/>
          <p:nvPr/>
        </p:nvSpPr>
        <p:spPr>
          <a:xfrm>
            <a:off x="5410505" y="3396082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성균관대 대학원</a:t>
            </a:r>
            <a:endParaRPr lang="en-US" sz="1000" dirty="0"/>
          </a:p>
        </p:txBody>
      </p:sp>
      <p:sp>
        <p:nvSpPr>
          <p:cNvPr id="48" name="Text 44"/>
          <p:cNvSpPr txBox="1"/>
          <p:nvPr/>
        </p:nvSpPr>
        <p:spPr>
          <a:xfrm>
            <a:off x="7334402" y="3396082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2016</a:t>
            </a:r>
            <a:endParaRPr lang="en-US" sz="1000" dirty="0"/>
          </a:p>
        </p:txBody>
      </p:sp>
      <p:sp>
        <p:nvSpPr>
          <p:cNvPr id="49" name="Text 45"/>
          <p:cNvSpPr txBox="1"/>
          <p:nvPr/>
        </p:nvSpPr>
        <p:spPr>
          <a:xfrm>
            <a:off x="8153705" y="3405226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노인 환자 대상 실제 약물 처방 패턴 분석</a:t>
            </a:r>
            <a:endParaRPr lang="en-US" sz="1000" dirty="0"/>
          </a:p>
        </p:txBody>
      </p:sp>
      <p:sp>
        <p:nvSpPr>
          <p:cNvPr id="50" name="Shape 46"/>
          <p:cNvSpPr/>
          <p:nvPr/>
        </p:nvSpPr>
        <p:spPr>
          <a:xfrm>
            <a:off x="724205" y="3769157"/>
            <a:ext cx="10763402" cy="39044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1" name="Shape 47"/>
          <p:cNvSpPr/>
          <p:nvPr/>
        </p:nvSpPr>
        <p:spPr>
          <a:xfrm>
            <a:off x="724205" y="4150462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52" name="Text 48"/>
          <p:cNvSpPr txBox="1"/>
          <p:nvPr/>
        </p:nvSpPr>
        <p:spPr>
          <a:xfrm>
            <a:off x="685800" y="3865169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53" name="Text 49"/>
          <p:cNvSpPr txBox="1"/>
          <p:nvPr/>
        </p:nvSpPr>
        <p:spPr>
          <a:xfrm>
            <a:off x="1485900" y="3873398"/>
            <a:ext cx="3238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PHQ-2를 이용한 우울증 선별의 유용성</a:t>
            </a:r>
            <a:endParaRPr lang="en-US" sz="1000" dirty="0"/>
          </a:p>
        </p:txBody>
      </p:sp>
      <p:sp>
        <p:nvSpPr>
          <p:cNvPr id="54" name="Text 50"/>
          <p:cNvSpPr txBox="1"/>
          <p:nvPr/>
        </p:nvSpPr>
        <p:spPr>
          <a:xfrm>
            <a:off x="4496105" y="3865169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조민경</a:t>
            </a:r>
            <a:endParaRPr lang="en-US" sz="1000" dirty="0"/>
          </a:p>
        </p:txBody>
      </p:sp>
      <p:sp>
        <p:nvSpPr>
          <p:cNvPr id="55" name="Text 51"/>
          <p:cNvSpPr txBox="1"/>
          <p:nvPr/>
        </p:nvSpPr>
        <p:spPr>
          <a:xfrm>
            <a:off x="5410505" y="3865169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대한가정의학회</a:t>
            </a:r>
            <a:endParaRPr lang="en-US" sz="1000" dirty="0"/>
          </a:p>
        </p:txBody>
      </p:sp>
      <p:sp>
        <p:nvSpPr>
          <p:cNvPr id="56" name="Text 52"/>
          <p:cNvSpPr txBox="1"/>
          <p:nvPr/>
        </p:nvSpPr>
        <p:spPr>
          <a:xfrm>
            <a:off x="7334402" y="3865169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2019</a:t>
            </a:r>
            <a:endParaRPr lang="en-US" sz="1000" dirty="0"/>
          </a:p>
        </p:txBody>
      </p:sp>
      <p:sp>
        <p:nvSpPr>
          <p:cNvPr id="57" name="Text 53"/>
          <p:cNvSpPr txBox="1"/>
          <p:nvPr/>
        </p:nvSpPr>
        <p:spPr>
          <a:xfrm>
            <a:off x="8153705" y="3873398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초기 1차 선별도구로서의 유용성 재확인</a:t>
            </a:r>
            <a:endParaRPr lang="en-US" sz="1000" dirty="0"/>
          </a:p>
        </p:txBody>
      </p:sp>
      <p:sp>
        <p:nvSpPr>
          <p:cNvPr id="58" name="Shape 54"/>
          <p:cNvSpPr/>
          <p:nvPr/>
        </p:nvSpPr>
        <p:spPr>
          <a:xfrm>
            <a:off x="724205" y="4159606"/>
            <a:ext cx="10763402" cy="3904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9" name="Shape 55"/>
          <p:cNvSpPr/>
          <p:nvPr/>
        </p:nvSpPr>
        <p:spPr>
          <a:xfrm>
            <a:off x="724205" y="4540910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60" name="Text 56"/>
          <p:cNvSpPr txBox="1"/>
          <p:nvPr/>
        </p:nvSpPr>
        <p:spPr>
          <a:xfrm>
            <a:off x="685800" y="4255618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7AE6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학위논문</a:t>
            </a:r>
            <a:endParaRPr lang="en-US" sz="1000" dirty="0"/>
          </a:p>
        </p:txBody>
      </p:sp>
      <p:sp>
        <p:nvSpPr>
          <p:cNvPr id="61" name="Text 57"/>
          <p:cNvSpPr txBox="1"/>
          <p:nvPr/>
        </p:nvSpPr>
        <p:spPr>
          <a:xfrm>
            <a:off x="1485900" y="4263847"/>
            <a:ext cx="3238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소득수준의 변화가 우울증 발생에 미치는 영향</a:t>
            </a:r>
            <a:endParaRPr lang="en-US" sz="1000" dirty="0"/>
          </a:p>
        </p:txBody>
      </p:sp>
      <p:sp>
        <p:nvSpPr>
          <p:cNvPr id="62" name="Text 58"/>
          <p:cNvSpPr txBox="1"/>
          <p:nvPr/>
        </p:nvSpPr>
        <p:spPr>
          <a:xfrm>
            <a:off x="4496105" y="4255618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임보나</a:t>
            </a:r>
            <a:endParaRPr lang="en-US" sz="1000" dirty="0"/>
          </a:p>
        </p:txBody>
      </p:sp>
      <p:sp>
        <p:nvSpPr>
          <p:cNvPr id="63" name="Text 59"/>
          <p:cNvSpPr txBox="1"/>
          <p:nvPr/>
        </p:nvSpPr>
        <p:spPr>
          <a:xfrm>
            <a:off x="5410505" y="4255618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고려대 보건대학원</a:t>
            </a:r>
            <a:endParaRPr lang="en-US" sz="1000" dirty="0"/>
          </a:p>
        </p:txBody>
      </p:sp>
      <p:sp>
        <p:nvSpPr>
          <p:cNvPr id="64" name="Text 60"/>
          <p:cNvSpPr txBox="1"/>
          <p:nvPr/>
        </p:nvSpPr>
        <p:spPr>
          <a:xfrm>
            <a:off x="7334402" y="4255618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2020</a:t>
            </a:r>
            <a:endParaRPr lang="en-US" sz="1000" dirty="0"/>
          </a:p>
        </p:txBody>
      </p:sp>
      <p:sp>
        <p:nvSpPr>
          <p:cNvPr id="65" name="Text 61"/>
          <p:cNvSpPr txBox="1"/>
          <p:nvPr/>
        </p:nvSpPr>
        <p:spPr>
          <a:xfrm>
            <a:off x="8153705" y="4263847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사회경제적 요인과 우울증 발병의 상관성 규명</a:t>
            </a:r>
            <a:endParaRPr lang="en-US" sz="1000" dirty="0"/>
          </a:p>
        </p:txBody>
      </p:sp>
      <p:sp>
        <p:nvSpPr>
          <p:cNvPr id="66" name="Shape 62"/>
          <p:cNvSpPr/>
          <p:nvPr/>
        </p:nvSpPr>
        <p:spPr>
          <a:xfrm>
            <a:off x="724205" y="4550969"/>
            <a:ext cx="10763402" cy="5522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7" name="Shape 63"/>
          <p:cNvSpPr/>
          <p:nvPr/>
        </p:nvSpPr>
        <p:spPr>
          <a:xfrm>
            <a:off x="724205" y="5094122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68" name="Text 64"/>
          <p:cNvSpPr txBox="1"/>
          <p:nvPr/>
        </p:nvSpPr>
        <p:spPr>
          <a:xfrm>
            <a:off x="685800" y="4723790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69" name="Text 65"/>
          <p:cNvSpPr txBox="1"/>
          <p:nvPr/>
        </p:nvSpPr>
        <p:spPr>
          <a:xfrm>
            <a:off x="1485900" y="4646066"/>
            <a:ext cx="3124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한국의 젊은 성인에서 우울 관련 요인 (국건영 2018)</a:t>
            </a:r>
            <a:endParaRPr lang="en-US" sz="1000" dirty="0"/>
          </a:p>
        </p:txBody>
      </p:sp>
      <p:sp>
        <p:nvSpPr>
          <p:cNvPr id="70" name="Text 66"/>
          <p:cNvSpPr txBox="1"/>
          <p:nvPr/>
        </p:nvSpPr>
        <p:spPr>
          <a:xfrm>
            <a:off x="4496105" y="4723790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공보경</a:t>
            </a:r>
            <a:endParaRPr lang="en-US" sz="1000" dirty="0"/>
          </a:p>
        </p:txBody>
      </p:sp>
      <p:sp>
        <p:nvSpPr>
          <p:cNvPr id="71" name="Text 67"/>
          <p:cNvSpPr txBox="1"/>
          <p:nvPr/>
        </p:nvSpPr>
        <p:spPr>
          <a:xfrm>
            <a:off x="5410505" y="4723790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대한가정의학회</a:t>
            </a:r>
            <a:endParaRPr lang="en-US" sz="1000" dirty="0"/>
          </a:p>
        </p:txBody>
      </p:sp>
      <p:sp>
        <p:nvSpPr>
          <p:cNvPr id="72" name="Text 68"/>
          <p:cNvSpPr txBox="1"/>
          <p:nvPr/>
        </p:nvSpPr>
        <p:spPr>
          <a:xfrm>
            <a:off x="7334402" y="4723790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2021</a:t>
            </a:r>
            <a:endParaRPr lang="en-US" sz="1000" dirty="0"/>
          </a:p>
        </p:txBody>
      </p:sp>
      <p:sp>
        <p:nvSpPr>
          <p:cNvPr id="73" name="Text 69"/>
          <p:cNvSpPr txBox="1"/>
          <p:nvPr/>
        </p:nvSpPr>
        <p:spPr>
          <a:xfrm>
            <a:off x="8153705" y="4732020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최근 급증하는 젊은 층 우울증 위험 요인 분석</a:t>
            </a:r>
            <a:endParaRPr lang="en-US" sz="1000" dirty="0"/>
          </a:p>
        </p:txBody>
      </p:sp>
      <p:sp>
        <p:nvSpPr>
          <p:cNvPr id="74" name="Shape 70"/>
          <p:cNvSpPr/>
          <p:nvPr/>
        </p:nvSpPr>
        <p:spPr>
          <a:xfrm>
            <a:off x="724205" y="5096866"/>
            <a:ext cx="10763402" cy="543154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5" name="Text 71"/>
          <p:cNvSpPr txBox="1"/>
          <p:nvPr/>
        </p:nvSpPr>
        <p:spPr>
          <a:xfrm>
            <a:off x="685800" y="5270602"/>
            <a:ext cx="838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8E44A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학술지</a:t>
            </a:r>
            <a:endParaRPr lang="en-US" sz="1000" dirty="0"/>
          </a:p>
        </p:txBody>
      </p:sp>
      <p:sp>
        <p:nvSpPr>
          <p:cNvPr id="76" name="Text 72"/>
          <p:cNvSpPr txBox="1"/>
          <p:nvPr/>
        </p:nvSpPr>
        <p:spPr>
          <a:xfrm>
            <a:off x="1485900" y="5191963"/>
            <a:ext cx="31245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선별도구로서 마인드인(바이브라이미지)의 절사값 및 유효성</a:t>
            </a:r>
            <a:endParaRPr lang="en-US" sz="1000" dirty="0"/>
          </a:p>
        </p:txBody>
      </p:sp>
      <p:sp>
        <p:nvSpPr>
          <p:cNvPr id="77" name="Text 73"/>
          <p:cNvSpPr txBox="1"/>
          <p:nvPr/>
        </p:nvSpPr>
        <p:spPr>
          <a:xfrm>
            <a:off x="4496105" y="5270602"/>
            <a:ext cx="10287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김원석</a:t>
            </a:r>
            <a:endParaRPr lang="en-US" sz="1000" dirty="0"/>
          </a:p>
        </p:txBody>
      </p:sp>
      <p:sp>
        <p:nvSpPr>
          <p:cNvPr id="78" name="Text 74"/>
          <p:cNvSpPr txBox="1"/>
          <p:nvPr/>
        </p:nvSpPr>
        <p:spPr>
          <a:xfrm>
            <a:off x="5410505" y="5270602"/>
            <a:ext cx="2057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대한가정의학회</a:t>
            </a:r>
            <a:endParaRPr lang="en-US" sz="1000" dirty="0"/>
          </a:p>
        </p:txBody>
      </p:sp>
      <p:sp>
        <p:nvSpPr>
          <p:cNvPr id="79" name="Text 75"/>
          <p:cNvSpPr txBox="1"/>
          <p:nvPr/>
        </p:nvSpPr>
        <p:spPr>
          <a:xfrm>
            <a:off x="7334402" y="5270602"/>
            <a:ext cx="87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2025</a:t>
            </a:r>
            <a:endParaRPr lang="en-US" sz="1000" dirty="0"/>
          </a:p>
        </p:txBody>
      </p:sp>
      <p:sp>
        <p:nvSpPr>
          <p:cNvPr id="80" name="Text 76"/>
          <p:cNvSpPr txBox="1"/>
          <p:nvPr/>
        </p:nvSpPr>
        <p:spPr>
          <a:xfrm>
            <a:off x="8153705" y="5278831"/>
            <a:ext cx="3525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최신 디지털 헬스 기반의 비대면 선별 검증</a:t>
            </a:r>
            <a:endParaRPr lang="en-US" sz="1000" dirty="0"/>
          </a:p>
        </p:txBody>
      </p:sp>
      <p:pic>
        <p:nvPicPr>
          <p:cNvPr id="8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256" y="6338621"/>
            <a:ext cx="142646" cy="190195"/>
          </a:xfrm>
          <a:prstGeom prst="rect">
            <a:avLst/>
          </a:prstGeom>
        </p:spPr>
      </p:pic>
      <p:sp>
        <p:nvSpPr>
          <p:cNvPr id="82" name="Text 77"/>
          <p:cNvSpPr txBox="1"/>
          <p:nvPr/>
        </p:nvSpPr>
        <p:spPr>
          <a:xfrm>
            <a:off x="1285646" y="6172201"/>
            <a:ext cx="100776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국내 일차의료 우울증 연구는 초기 PHQ 선별도구 타당성 검증에서 시작하여, 최근에는 </a:t>
            </a: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연령별 위험 요인 분석과 디지털 진단 기기(마인드인 등)의 유효성 </a:t>
            </a:r>
            <a:r>
              <a:rPr lang="en-US" sz="1200" b="1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평가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로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 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트렌드가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확장되고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있</a:t>
            </a:r>
            <a:r>
              <a:rPr lang="ko-KR" alt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음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6143854"/>
            <a:ext cx="10820095" cy="571500"/>
          </a:xfrm>
          <a:prstGeom prst="roundRect">
            <a:avLst>
              <a:gd name="adj" fmla="val 21333"/>
            </a:avLst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4146" y="6143854"/>
            <a:ext cx="47549" cy="571500"/>
          </a:xfrm>
          <a:prstGeom prst="roundRect">
            <a:avLst>
              <a:gd name="adj" fmla="val 256409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14146" y="476402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환경에서 진행된 우울증 연구</a:t>
            </a:r>
            <a:r>
              <a:rPr lang="en-US" altLang="ko-KR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(2015~2025</a:t>
            </a:r>
            <a:r>
              <a:rPr lang="ko-KR" alt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년</a:t>
            </a:r>
            <a:r>
              <a:rPr lang="en-US" altLang="ko-KR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</a:t>
            </a:r>
            <a:endParaRPr lang="ko-KR" altLang="en-US" sz="3000" b="1" kern="0" spc="-75" dirty="0">
              <a:solidFill>
                <a:srgbClr val="2C3E50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</p:txBody>
      </p:sp>
      <p:sp>
        <p:nvSpPr>
          <p:cNvPr id="10" name="Text 6"/>
          <p:cNvSpPr txBox="1"/>
          <p:nvPr/>
        </p:nvSpPr>
        <p:spPr>
          <a:xfrm>
            <a:off x="905256" y="1104595"/>
            <a:ext cx="107634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11" name="Shape 7"/>
          <p:cNvSpPr/>
          <p:nvPr/>
        </p:nvSpPr>
        <p:spPr>
          <a:xfrm>
            <a:off x="724205" y="1390802"/>
            <a:ext cx="10763402" cy="457200"/>
          </a:xfrm>
          <a:prstGeom prst="roundRect">
            <a:avLst>
              <a:gd name="adj" fmla="val 66667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685800" y="1505102"/>
            <a:ext cx="648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No.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211580" y="1505102"/>
            <a:ext cx="2263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논문 / 연도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3314700" y="150510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저널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5227625" y="1505102"/>
            <a:ext cx="1851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연구 방법론</a:t>
            </a:r>
            <a:endParaRPr lang="en-US" sz="1200" dirty="0"/>
          </a:p>
        </p:txBody>
      </p:sp>
      <p:sp>
        <p:nvSpPr>
          <p:cNvPr id="16" name="Text 12"/>
          <p:cNvSpPr txBox="1"/>
          <p:nvPr/>
        </p:nvSpPr>
        <p:spPr>
          <a:xfrm>
            <a:off x="6915607" y="1505102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주요 결과 및 시사점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724205" y="1848002"/>
            <a:ext cx="10763402" cy="4855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4"/>
          <p:cNvSpPr/>
          <p:nvPr/>
        </p:nvSpPr>
        <p:spPr>
          <a:xfrm>
            <a:off x="724205" y="232440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681228" y="1988820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</a:t>
            </a:r>
            <a:endParaRPr lang="en-US" sz="1000" dirty="0"/>
          </a:p>
        </p:txBody>
      </p:sp>
      <p:sp>
        <p:nvSpPr>
          <p:cNvPr id="20" name="Text 16"/>
          <p:cNvSpPr txBox="1"/>
          <p:nvPr/>
        </p:nvSpPr>
        <p:spPr>
          <a:xfrm>
            <a:off x="1295705" y="2004365"/>
            <a:ext cx="2179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Costantini L et al. (2021)</a:t>
            </a:r>
            <a:endParaRPr lang="en-US" sz="1000" dirty="0"/>
          </a:p>
        </p:txBody>
      </p:sp>
      <p:sp>
        <p:nvSpPr>
          <p:cNvPr id="21" name="Text 17"/>
          <p:cNvSpPr txBox="1"/>
          <p:nvPr/>
        </p:nvSpPr>
        <p:spPr>
          <a:xfrm>
            <a:off x="3209544" y="1988820"/>
            <a:ext cx="2267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Journal of Affective Disorders</a:t>
            </a:r>
            <a:endParaRPr lang="en-US" sz="1000" dirty="0"/>
          </a:p>
        </p:txBody>
      </p:sp>
      <p:sp>
        <p:nvSpPr>
          <p:cNvPr id="22" name="Text 18"/>
          <p:cNvSpPr txBox="1"/>
          <p:nvPr/>
        </p:nvSpPr>
        <p:spPr>
          <a:xfrm>
            <a:off x="5227625" y="1988820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체계적 문헌고찰 (42편)</a:t>
            </a:r>
            <a:endParaRPr lang="en-US" sz="1000" dirty="0"/>
          </a:p>
        </p:txBody>
      </p:sp>
      <p:sp>
        <p:nvSpPr>
          <p:cNvPr id="23" name="Text 19"/>
          <p:cNvSpPr txBox="1"/>
          <p:nvPr/>
        </p:nvSpPr>
        <p:spPr>
          <a:xfrm>
            <a:off x="7010705" y="1923898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PHQ-9는 2단계 선별의 표준 도구. 연구 간 편차가 크고 장기 효과 평가 연구 부족.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724205" y="2329891"/>
            <a:ext cx="10763402" cy="48554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5" name="Shape 21"/>
          <p:cNvSpPr/>
          <p:nvPr/>
        </p:nvSpPr>
        <p:spPr>
          <a:xfrm>
            <a:off x="724205" y="2806294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6" name="Text 22"/>
          <p:cNvSpPr txBox="1"/>
          <p:nvPr/>
        </p:nvSpPr>
        <p:spPr>
          <a:xfrm>
            <a:off x="681228" y="2470709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</a:t>
            </a:r>
            <a:endParaRPr lang="en-US" sz="1000" dirty="0"/>
          </a:p>
        </p:txBody>
      </p:sp>
      <p:sp>
        <p:nvSpPr>
          <p:cNvPr id="27" name="Text 23"/>
          <p:cNvSpPr txBox="1"/>
          <p:nvPr/>
        </p:nvSpPr>
        <p:spPr>
          <a:xfrm>
            <a:off x="1295705" y="2486254"/>
            <a:ext cx="2179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Mitchell AJ et al. (2016)</a:t>
            </a:r>
            <a:endParaRPr lang="en-US" sz="1000" dirty="0"/>
          </a:p>
        </p:txBody>
      </p:sp>
      <p:sp>
        <p:nvSpPr>
          <p:cNvPr id="28" name="Text 24"/>
          <p:cNvSpPr txBox="1"/>
          <p:nvPr/>
        </p:nvSpPr>
        <p:spPr>
          <a:xfrm>
            <a:off x="3353105" y="2470709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BJPsych Open</a:t>
            </a:r>
            <a:endParaRPr lang="en-US" sz="1000" dirty="0"/>
          </a:p>
        </p:txBody>
      </p:sp>
      <p:sp>
        <p:nvSpPr>
          <p:cNvPr id="29" name="Text 25"/>
          <p:cNvSpPr txBox="1"/>
          <p:nvPr/>
        </p:nvSpPr>
        <p:spPr>
          <a:xfrm>
            <a:off x="5227625" y="2470709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진단 메타분석 (40편)</a:t>
            </a:r>
            <a:endParaRPr lang="en-US" sz="1000" dirty="0"/>
          </a:p>
        </p:txBody>
      </p:sp>
      <p:sp>
        <p:nvSpPr>
          <p:cNvPr id="30" name="Text 26"/>
          <p:cNvSpPr txBox="1"/>
          <p:nvPr/>
        </p:nvSpPr>
        <p:spPr>
          <a:xfrm>
            <a:off x="7010705" y="2405786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PHQ-2는 1차 선별 적합(민감도 89.3%), PHQ-9 선형이 알고리즘보다 우수함.</a:t>
            </a:r>
            <a:endParaRPr lang="en-US" sz="1000" dirty="0"/>
          </a:p>
        </p:txBody>
      </p:sp>
      <p:sp>
        <p:nvSpPr>
          <p:cNvPr id="31" name="Shape 27"/>
          <p:cNvSpPr/>
          <p:nvPr/>
        </p:nvSpPr>
        <p:spPr>
          <a:xfrm>
            <a:off x="724205" y="2811780"/>
            <a:ext cx="10763402" cy="54315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28"/>
          <p:cNvSpPr/>
          <p:nvPr/>
        </p:nvSpPr>
        <p:spPr>
          <a:xfrm>
            <a:off x="724205" y="3345790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3" name="Text 29"/>
          <p:cNvSpPr txBox="1"/>
          <p:nvPr/>
        </p:nvSpPr>
        <p:spPr>
          <a:xfrm>
            <a:off x="681228" y="2982773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3</a:t>
            </a:r>
            <a:endParaRPr lang="en-US" sz="1000" dirty="0"/>
          </a:p>
        </p:txBody>
      </p:sp>
      <p:sp>
        <p:nvSpPr>
          <p:cNvPr id="34" name="Text 30"/>
          <p:cNvSpPr txBox="1"/>
          <p:nvPr/>
        </p:nvSpPr>
        <p:spPr>
          <a:xfrm>
            <a:off x="1295705" y="2918765"/>
            <a:ext cx="21717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Kendrick T et al. (2024)</a:t>
            </a:r>
            <a:endParaRPr lang="en-US" sz="10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PROMDEP 시험</a:t>
            </a:r>
            <a:endParaRPr lang="en-US" sz="1000" dirty="0"/>
          </a:p>
        </p:txBody>
      </p:sp>
      <p:sp>
        <p:nvSpPr>
          <p:cNvPr id="35" name="Text 31"/>
          <p:cNvSpPr txBox="1"/>
          <p:nvPr/>
        </p:nvSpPr>
        <p:spPr>
          <a:xfrm>
            <a:off x="3353105" y="2887675"/>
            <a:ext cx="19815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British Journal of General Practice</a:t>
            </a:r>
            <a:endParaRPr lang="en-US" sz="1000" dirty="0"/>
          </a:p>
        </p:txBody>
      </p:sp>
      <p:sp>
        <p:nvSpPr>
          <p:cNvPr id="36" name="Text 32"/>
          <p:cNvSpPr txBox="1"/>
          <p:nvPr/>
        </p:nvSpPr>
        <p:spPr>
          <a:xfrm>
            <a:off x="5201107" y="2982773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군집 RCT (141기관)</a:t>
            </a:r>
            <a:endParaRPr lang="en-US" sz="1000" dirty="0"/>
          </a:p>
        </p:txBody>
      </p:sp>
      <p:sp>
        <p:nvSpPr>
          <p:cNvPr id="37" name="Text 33"/>
          <p:cNvSpPr txBox="1"/>
          <p:nvPr/>
        </p:nvSpPr>
        <p:spPr>
          <a:xfrm>
            <a:off x="7010705" y="2918765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12주 시점 증상 </a:t>
            </a:r>
            <a:r>
              <a:rPr lang="en-US" sz="1000" dirty="0" err="1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개선</a:t>
            </a: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없음</a:t>
            </a: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. 26주 삶의 질 향상. 순응도 41%로 시스템 한계 노출.</a:t>
            </a:r>
            <a:endParaRPr lang="en-US" sz="1000" dirty="0"/>
          </a:p>
        </p:txBody>
      </p:sp>
      <p:sp>
        <p:nvSpPr>
          <p:cNvPr id="38" name="Shape 34"/>
          <p:cNvSpPr/>
          <p:nvPr/>
        </p:nvSpPr>
        <p:spPr>
          <a:xfrm>
            <a:off x="724205" y="3354934"/>
            <a:ext cx="10763402" cy="35204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9" name="Shape 35"/>
          <p:cNvSpPr/>
          <p:nvPr/>
        </p:nvSpPr>
        <p:spPr>
          <a:xfrm>
            <a:off x="724205" y="3697834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0" name="Text 36"/>
          <p:cNvSpPr txBox="1"/>
          <p:nvPr/>
        </p:nvSpPr>
        <p:spPr>
          <a:xfrm>
            <a:off x="681228" y="3430829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</a:t>
            </a:r>
            <a:endParaRPr lang="en-US" sz="1000" dirty="0"/>
          </a:p>
        </p:txBody>
      </p:sp>
      <p:sp>
        <p:nvSpPr>
          <p:cNvPr id="41" name="Text 37"/>
          <p:cNvSpPr txBox="1"/>
          <p:nvPr/>
        </p:nvSpPr>
        <p:spPr>
          <a:xfrm>
            <a:off x="1295705" y="3446374"/>
            <a:ext cx="2179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Schillok H et al. (2025)</a:t>
            </a:r>
            <a:endParaRPr lang="en-US" sz="1000" dirty="0"/>
          </a:p>
        </p:txBody>
      </p:sp>
      <p:sp>
        <p:nvSpPr>
          <p:cNvPr id="42" name="Text 38"/>
          <p:cNvSpPr txBox="1"/>
          <p:nvPr/>
        </p:nvSpPr>
        <p:spPr>
          <a:xfrm>
            <a:off x="3353105" y="3430829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JAMA Psychiatry</a:t>
            </a:r>
            <a:endParaRPr lang="en-US" sz="1000" dirty="0"/>
          </a:p>
        </p:txBody>
      </p:sp>
      <p:sp>
        <p:nvSpPr>
          <p:cNvPr id="43" name="Text 39"/>
          <p:cNvSpPr txBox="1"/>
          <p:nvPr/>
        </p:nvSpPr>
        <p:spPr>
          <a:xfrm>
            <a:off x="5201107" y="3430829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IPD 메타분석 (35편)</a:t>
            </a:r>
            <a:endParaRPr lang="en-US" sz="1000" dirty="0"/>
          </a:p>
        </p:txBody>
      </p:sp>
      <p:sp>
        <p:nvSpPr>
          <p:cNvPr id="44" name="Text 40"/>
          <p:cNvSpPr txBox="1"/>
          <p:nvPr/>
        </p:nvSpPr>
        <p:spPr>
          <a:xfrm>
            <a:off x="7010705" y="3446374"/>
            <a:ext cx="48152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 핵심 요인은 구조보다 치료 전략(매뉴얼 심리치료 + 가족 참여).</a:t>
            </a:r>
            <a:endParaRPr lang="en-US" sz="1000" dirty="0"/>
          </a:p>
        </p:txBody>
      </p:sp>
      <p:sp>
        <p:nvSpPr>
          <p:cNvPr id="45" name="Shape 41"/>
          <p:cNvSpPr/>
          <p:nvPr/>
        </p:nvSpPr>
        <p:spPr>
          <a:xfrm>
            <a:off x="724205" y="3706978"/>
            <a:ext cx="10763402" cy="4855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6" name="Shape 42"/>
          <p:cNvSpPr/>
          <p:nvPr/>
        </p:nvSpPr>
        <p:spPr>
          <a:xfrm>
            <a:off x="724205" y="4183380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7" name="Text 43"/>
          <p:cNvSpPr txBox="1"/>
          <p:nvPr/>
        </p:nvSpPr>
        <p:spPr>
          <a:xfrm>
            <a:off x="681228" y="3847795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5</a:t>
            </a:r>
            <a:endParaRPr lang="en-US" sz="1000" dirty="0"/>
          </a:p>
        </p:txBody>
      </p:sp>
      <p:sp>
        <p:nvSpPr>
          <p:cNvPr id="48" name="Text 44"/>
          <p:cNvSpPr txBox="1"/>
          <p:nvPr/>
        </p:nvSpPr>
        <p:spPr>
          <a:xfrm>
            <a:off x="1295705" y="3782873"/>
            <a:ext cx="21717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Smith JD et al. (2021)</a:t>
            </a:r>
            <a:endParaRPr lang="en-US" sz="10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CBHP 연구</a:t>
            </a:r>
            <a:endParaRPr lang="en-US" sz="1000" dirty="0"/>
          </a:p>
        </p:txBody>
      </p:sp>
      <p:sp>
        <p:nvSpPr>
          <p:cNvPr id="49" name="Text 45"/>
          <p:cNvSpPr txBox="1"/>
          <p:nvPr/>
        </p:nvSpPr>
        <p:spPr>
          <a:xfrm>
            <a:off x="3209544" y="3847795"/>
            <a:ext cx="2267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Contemporary Clinical Trials</a:t>
            </a:r>
            <a:endParaRPr lang="en-US" sz="1000" dirty="0"/>
          </a:p>
        </p:txBody>
      </p:sp>
      <p:sp>
        <p:nvSpPr>
          <p:cNvPr id="50" name="Text 46"/>
          <p:cNvSpPr txBox="1"/>
          <p:nvPr/>
        </p:nvSpPr>
        <p:spPr>
          <a:xfrm>
            <a:off x="5227625" y="3847795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스텝드웨지 혼합 설계</a:t>
            </a:r>
            <a:endParaRPr lang="en-US" sz="1000" dirty="0"/>
          </a:p>
        </p:txBody>
      </p:sp>
      <p:sp>
        <p:nvSpPr>
          <p:cNvPr id="51" name="Text 47"/>
          <p:cNvSpPr txBox="1"/>
          <p:nvPr/>
        </p:nvSpPr>
        <p:spPr>
          <a:xfrm>
            <a:off x="7010705" y="3782873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단순 효과를 넘어 11개 기관에서의 구현 속도, 경제적 영향을 동시 평가한 프레임.</a:t>
            </a:r>
            <a:endParaRPr lang="en-US" sz="1000" dirty="0"/>
          </a:p>
        </p:txBody>
      </p:sp>
      <p:sp>
        <p:nvSpPr>
          <p:cNvPr id="52" name="Shape 48"/>
          <p:cNvSpPr/>
          <p:nvPr/>
        </p:nvSpPr>
        <p:spPr>
          <a:xfrm>
            <a:off x="724205" y="4188866"/>
            <a:ext cx="10763402" cy="48554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3" name="Shape 49"/>
          <p:cNvSpPr/>
          <p:nvPr/>
        </p:nvSpPr>
        <p:spPr>
          <a:xfrm>
            <a:off x="724205" y="4665269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54" name="Text 50"/>
          <p:cNvSpPr txBox="1"/>
          <p:nvPr/>
        </p:nvSpPr>
        <p:spPr>
          <a:xfrm>
            <a:off x="681228" y="4329684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6</a:t>
            </a:r>
            <a:endParaRPr lang="en-US" sz="1000" dirty="0"/>
          </a:p>
        </p:txBody>
      </p:sp>
      <p:sp>
        <p:nvSpPr>
          <p:cNvPr id="55" name="Text 51"/>
          <p:cNvSpPr txBox="1"/>
          <p:nvPr/>
        </p:nvSpPr>
        <p:spPr>
          <a:xfrm>
            <a:off x="1295705" y="4345229"/>
            <a:ext cx="2179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Fuster-Casanovas A (2025)</a:t>
            </a:r>
            <a:endParaRPr lang="en-US" sz="1000" dirty="0"/>
          </a:p>
        </p:txBody>
      </p:sp>
      <p:sp>
        <p:nvSpPr>
          <p:cNvPr id="56" name="Text 52"/>
          <p:cNvSpPr txBox="1"/>
          <p:nvPr/>
        </p:nvSpPr>
        <p:spPr>
          <a:xfrm>
            <a:off x="3209544" y="4329684"/>
            <a:ext cx="2267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Journal of Affective Disorders</a:t>
            </a:r>
            <a:endParaRPr lang="en-US" sz="1000" dirty="0"/>
          </a:p>
        </p:txBody>
      </p:sp>
      <p:sp>
        <p:nvSpPr>
          <p:cNvPr id="57" name="Text 53"/>
          <p:cNvSpPr txBox="1"/>
          <p:nvPr/>
        </p:nvSpPr>
        <p:spPr>
          <a:xfrm>
            <a:off x="5227625" y="4329684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체계적고찰/메타 (29편)</a:t>
            </a:r>
            <a:endParaRPr lang="en-US" sz="1000" dirty="0"/>
          </a:p>
        </p:txBody>
      </p:sp>
      <p:sp>
        <p:nvSpPr>
          <p:cNvPr id="58" name="Text 54"/>
          <p:cNvSpPr txBox="1"/>
          <p:nvPr/>
        </p:nvSpPr>
        <p:spPr>
          <a:xfrm>
            <a:off x="7010705" y="4264762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도구 효과(g=-0.22) 확인. 노인 및 여성을 위한 맞춤형 접근 필요성 제기.</a:t>
            </a:r>
            <a:endParaRPr lang="en-US" sz="1000" dirty="0"/>
          </a:p>
        </p:txBody>
      </p:sp>
      <p:sp>
        <p:nvSpPr>
          <p:cNvPr id="59" name="Shape 55"/>
          <p:cNvSpPr/>
          <p:nvPr/>
        </p:nvSpPr>
        <p:spPr>
          <a:xfrm>
            <a:off x="724205" y="4670755"/>
            <a:ext cx="10763402" cy="3520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0" name="Shape 56"/>
          <p:cNvSpPr/>
          <p:nvPr/>
        </p:nvSpPr>
        <p:spPr>
          <a:xfrm>
            <a:off x="724205" y="501365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61" name="Text 57"/>
          <p:cNvSpPr txBox="1"/>
          <p:nvPr/>
        </p:nvSpPr>
        <p:spPr>
          <a:xfrm>
            <a:off x="681228" y="4746650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7</a:t>
            </a:r>
            <a:endParaRPr lang="en-US" sz="1000" dirty="0"/>
          </a:p>
        </p:txBody>
      </p:sp>
      <p:sp>
        <p:nvSpPr>
          <p:cNvPr id="62" name="Text 58"/>
          <p:cNvSpPr txBox="1"/>
          <p:nvPr/>
        </p:nvSpPr>
        <p:spPr>
          <a:xfrm>
            <a:off x="1295705" y="4762195"/>
            <a:ext cx="2179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Carey M et al. (2025)</a:t>
            </a:r>
            <a:endParaRPr lang="en-US" sz="1000" dirty="0"/>
          </a:p>
        </p:txBody>
      </p:sp>
      <p:sp>
        <p:nvSpPr>
          <p:cNvPr id="63" name="Text 59"/>
          <p:cNvSpPr txBox="1"/>
          <p:nvPr/>
        </p:nvSpPr>
        <p:spPr>
          <a:xfrm>
            <a:off x="3209544" y="4746650"/>
            <a:ext cx="2267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Journal of Affective Disorders</a:t>
            </a:r>
            <a:endParaRPr lang="en-US" sz="1000" dirty="0"/>
          </a:p>
        </p:txBody>
      </p:sp>
      <p:sp>
        <p:nvSpPr>
          <p:cNvPr id="64" name="Text 60"/>
          <p:cNvSpPr txBox="1"/>
          <p:nvPr/>
        </p:nvSpPr>
        <p:spPr>
          <a:xfrm>
            <a:off x="5227625" y="4746650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체계적고찰/메타 (44편)</a:t>
            </a:r>
            <a:endParaRPr lang="en-US" sz="1000" dirty="0"/>
          </a:p>
        </p:txBody>
      </p:sp>
      <p:sp>
        <p:nvSpPr>
          <p:cNvPr id="65" name="Text 61"/>
          <p:cNvSpPr txBox="1"/>
          <p:nvPr/>
        </p:nvSpPr>
        <p:spPr>
          <a:xfrm>
            <a:off x="7010705" y="4762195"/>
            <a:ext cx="489569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CBT/행동활성화는 대조군 대비 유의하나, 다른 능동적 치료 대비 비열등함.</a:t>
            </a:r>
            <a:endParaRPr lang="en-US" sz="1000" dirty="0"/>
          </a:p>
        </p:txBody>
      </p:sp>
      <p:sp>
        <p:nvSpPr>
          <p:cNvPr id="66" name="Shape 62"/>
          <p:cNvSpPr/>
          <p:nvPr/>
        </p:nvSpPr>
        <p:spPr>
          <a:xfrm>
            <a:off x="724205" y="5022799"/>
            <a:ext cx="10763402" cy="476402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7" name="Text 63"/>
          <p:cNvSpPr txBox="1"/>
          <p:nvPr/>
        </p:nvSpPr>
        <p:spPr>
          <a:xfrm>
            <a:off x="681228" y="5164531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</a:t>
            </a:r>
            <a:endParaRPr lang="en-US" sz="1000" dirty="0"/>
          </a:p>
        </p:txBody>
      </p:sp>
      <p:sp>
        <p:nvSpPr>
          <p:cNvPr id="68" name="Text 64"/>
          <p:cNvSpPr txBox="1"/>
          <p:nvPr/>
        </p:nvSpPr>
        <p:spPr>
          <a:xfrm>
            <a:off x="1295705" y="5099609"/>
            <a:ext cx="2171700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Lewis G et al. (2019)</a:t>
            </a:r>
            <a:endParaRPr lang="en-US" sz="10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PANDA 시험</a:t>
            </a:r>
            <a:endParaRPr lang="en-US" sz="1000" dirty="0"/>
          </a:p>
        </p:txBody>
      </p:sp>
      <p:sp>
        <p:nvSpPr>
          <p:cNvPr id="69" name="Text 65"/>
          <p:cNvSpPr txBox="1"/>
          <p:nvPr/>
        </p:nvSpPr>
        <p:spPr>
          <a:xfrm>
            <a:off x="3353105" y="5164531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Lancet Psychiatry</a:t>
            </a:r>
            <a:endParaRPr lang="en-US" sz="1000" dirty="0"/>
          </a:p>
        </p:txBody>
      </p:sp>
      <p:sp>
        <p:nvSpPr>
          <p:cNvPr id="70" name="Text 66"/>
          <p:cNvSpPr txBox="1"/>
          <p:nvPr/>
        </p:nvSpPr>
        <p:spPr>
          <a:xfrm>
            <a:off x="5227625" y="5164531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실용적 이중맹검 RCT</a:t>
            </a:r>
            <a:endParaRPr lang="en-US" sz="1000" dirty="0"/>
          </a:p>
        </p:txBody>
      </p:sp>
      <p:sp>
        <p:nvSpPr>
          <p:cNvPr id="71" name="Text 67"/>
          <p:cNvSpPr txBox="1"/>
          <p:nvPr/>
        </p:nvSpPr>
        <p:spPr>
          <a:xfrm>
            <a:off x="7010705" y="5099609"/>
            <a:ext cx="455371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경증~중등도에서 6주 우울 증상 차이 미미. 단, 불안 감소 및 삶의 질 개선은 유의.</a:t>
            </a:r>
            <a:endParaRPr lang="en-US" sz="1000" dirty="0"/>
          </a:p>
        </p:txBody>
      </p:sp>
      <p:pic>
        <p:nvPicPr>
          <p:cNvPr id="7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256" y="6367882"/>
            <a:ext cx="142646" cy="190195"/>
          </a:xfrm>
          <a:prstGeom prst="rect">
            <a:avLst/>
          </a:prstGeom>
        </p:spPr>
      </p:pic>
      <p:sp>
        <p:nvSpPr>
          <p:cNvPr id="73" name="Text 68"/>
          <p:cNvSpPr txBox="1"/>
          <p:nvPr/>
        </p:nvSpPr>
        <p:spPr>
          <a:xfrm>
            <a:off x="1285646" y="6200546"/>
            <a:ext cx="10077602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최근 10년간의 일차의료 우울증 연구는 선별도구 검증을 넘어, </a:t>
            </a:r>
            <a:r>
              <a:rPr lang="en-US" sz="12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실제 진료 현장 통합(협력진료), 디지털 기술 접목, 경증 우울증에서의 적절한 개입 기준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을 밝히는 방향으로 </a:t>
            </a:r>
            <a:r>
              <a:rPr lang="en-US" sz="12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진화하고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있</a:t>
            </a:r>
            <a:r>
              <a:rPr lang="ko-KR" alt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음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6143854"/>
            <a:ext cx="10820095" cy="609905"/>
          </a:xfrm>
          <a:prstGeom prst="roundRect">
            <a:avLst>
              <a:gd name="adj" fmla="val 18741"/>
            </a:avLst>
          </a:prstGeom>
          <a:solidFill>
            <a:srgbClr val="EBF5FB"/>
          </a:solidFill>
          <a:ln w="12700">
            <a:solidFill>
              <a:srgbClr val="D6EAF8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14146" y="6143854"/>
            <a:ext cx="47549" cy="609905"/>
          </a:xfrm>
          <a:prstGeom prst="roundRect">
            <a:avLst>
              <a:gd name="adj" fmla="val 240384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Text 5"/>
          <p:cNvSpPr txBox="1"/>
          <p:nvPr/>
        </p:nvSpPr>
        <p:spPr>
          <a:xfrm>
            <a:off x="782650" y="1012241"/>
            <a:ext cx="10954512" cy="311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2000" b="1" kern="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예방</a:t>
            </a:r>
            <a:r>
              <a:rPr lang="en-US" altLang="ko-KR" sz="2000" b="1" kern="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</a:t>
            </a:r>
            <a:r>
              <a:rPr lang="ko-KR" altLang="en-US" sz="2000" b="1" kern="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장기 관리 및 코로나</a:t>
            </a:r>
            <a:r>
              <a:rPr lang="en-US" altLang="ko-KR" sz="2000" b="1" kern="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19 </a:t>
            </a:r>
            <a:r>
              <a:rPr lang="ko-KR" altLang="en-US" sz="2000" b="1" kern="0" spc="-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팬데믹</a:t>
            </a:r>
            <a:r>
              <a:rPr lang="ko-KR" altLang="en-US" sz="2000" b="1" kern="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관련 주요 연구</a:t>
            </a:r>
          </a:p>
        </p:txBody>
      </p:sp>
      <p:sp>
        <p:nvSpPr>
          <p:cNvPr id="11" name="Shape 7"/>
          <p:cNvSpPr/>
          <p:nvPr/>
        </p:nvSpPr>
        <p:spPr>
          <a:xfrm>
            <a:off x="724205" y="1438351"/>
            <a:ext cx="10763402" cy="457200"/>
          </a:xfrm>
          <a:prstGeom prst="roundRect">
            <a:avLst>
              <a:gd name="adj" fmla="val 66667"/>
            </a:avLst>
          </a:prstGeom>
          <a:solidFill>
            <a:srgbClr val="2C3E5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8"/>
          <p:cNvSpPr txBox="1"/>
          <p:nvPr/>
        </p:nvSpPr>
        <p:spPr>
          <a:xfrm>
            <a:off x="685800" y="1552651"/>
            <a:ext cx="648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No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1211580" y="1552651"/>
            <a:ext cx="2263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논문 / 연도</a:t>
            </a:r>
            <a:endParaRPr lang="en-US" sz="1200" dirty="0"/>
          </a:p>
        </p:txBody>
      </p:sp>
      <p:sp>
        <p:nvSpPr>
          <p:cNvPr id="14" name="Text 10"/>
          <p:cNvSpPr txBox="1"/>
          <p:nvPr/>
        </p:nvSpPr>
        <p:spPr>
          <a:xfrm>
            <a:off x="3314700" y="1552651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저널</a:t>
            </a:r>
            <a:endParaRPr lang="en-US" sz="1200" dirty="0"/>
          </a:p>
        </p:txBody>
      </p:sp>
      <p:sp>
        <p:nvSpPr>
          <p:cNvPr id="15" name="Text 11"/>
          <p:cNvSpPr txBox="1"/>
          <p:nvPr/>
        </p:nvSpPr>
        <p:spPr>
          <a:xfrm>
            <a:off x="5227625" y="1552651"/>
            <a:ext cx="1851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방법론</a:t>
            </a:r>
            <a:endParaRPr lang="en-US" sz="1200" dirty="0"/>
          </a:p>
        </p:txBody>
      </p:sp>
      <p:sp>
        <p:nvSpPr>
          <p:cNvPr id="16" name="Text 12"/>
          <p:cNvSpPr txBox="1"/>
          <p:nvPr/>
        </p:nvSpPr>
        <p:spPr>
          <a:xfrm>
            <a:off x="6915607" y="1552651"/>
            <a:ext cx="4668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결과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724205" y="1895551"/>
            <a:ext cx="10763402" cy="5522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4"/>
          <p:cNvSpPr/>
          <p:nvPr/>
        </p:nvSpPr>
        <p:spPr>
          <a:xfrm>
            <a:off x="724205" y="243870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681228" y="2068373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9</a:t>
            </a:r>
            <a:endParaRPr lang="en-US" sz="1000" dirty="0"/>
          </a:p>
        </p:txBody>
      </p:sp>
      <p:sp>
        <p:nvSpPr>
          <p:cNvPr id="20" name="Text 16"/>
          <p:cNvSpPr txBox="1"/>
          <p:nvPr/>
        </p:nvSpPr>
        <p:spPr>
          <a:xfrm>
            <a:off x="1295705" y="2077517"/>
            <a:ext cx="21799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Lewis et al. (2021)</a:t>
            </a:r>
            <a:endParaRPr lang="en-US" sz="1000" dirty="0"/>
          </a:p>
        </p:txBody>
      </p:sp>
      <p:sp>
        <p:nvSpPr>
          <p:cNvPr id="21" name="Text 17"/>
          <p:cNvSpPr txBox="1"/>
          <p:nvPr/>
        </p:nvSpPr>
        <p:spPr>
          <a:xfrm>
            <a:off x="3353105" y="2068373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NEJM</a:t>
            </a:r>
            <a:endParaRPr lang="en-US" sz="1000" dirty="0"/>
          </a:p>
        </p:txBody>
      </p:sp>
      <p:sp>
        <p:nvSpPr>
          <p:cNvPr id="22" name="Text 18"/>
          <p:cNvSpPr txBox="1"/>
          <p:nvPr/>
        </p:nvSpPr>
        <p:spPr>
          <a:xfrm>
            <a:off x="5201107" y="2068373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이중맹검 RCT</a:t>
            </a:r>
            <a:endParaRPr lang="en-US" sz="1000" dirty="0"/>
          </a:p>
        </p:txBody>
      </p:sp>
      <p:sp>
        <p:nvSpPr>
          <p:cNvPr id="23" name="Text 19"/>
          <p:cNvSpPr txBox="1"/>
          <p:nvPr/>
        </p:nvSpPr>
        <p:spPr>
          <a:xfrm>
            <a:off x="7010705" y="1990649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중단 시 52주 재발 위험 2.06배 증가. 중단 시 주의 깊은 모니터링 필수.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724205" y="2442362"/>
            <a:ext cx="10763402" cy="5522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5" name="Shape 21"/>
          <p:cNvSpPr/>
          <p:nvPr/>
        </p:nvSpPr>
        <p:spPr>
          <a:xfrm>
            <a:off x="724205" y="2985516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26" name="Text 22"/>
          <p:cNvSpPr txBox="1"/>
          <p:nvPr/>
        </p:nvSpPr>
        <p:spPr>
          <a:xfrm>
            <a:off x="681228" y="2615184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10</a:t>
            </a:r>
            <a:endParaRPr lang="en-US" sz="1000" dirty="0"/>
          </a:p>
        </p:txBody>
      </p:sp>
      <p:sp>
        <p:nvSpPr>
          <p:cNvPr id="27" name="Text 23"/>
          <p:cNvSpPr txBox="1"/>
          <p:nvPr/>
        </p:nvSpPr>
        <p:spPr>
          <a:xfrm>
            <a:off x="1295705" y="2623414"/>
            <a:ext cx="21799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Abu-Ashour et al. (2025)</a:t>
            </a:r>
            <a:endParaRPr lang="en-US" sz="1000" dirty="0"/>
          </a:p>
        </p:txBody>
      </p:sp>
      <p:sp>
        <p:nvSpPr>
          <p:cNvPr id="28" name="Text 24"/>
          <p:cNvSpPr txBox="1"/>
          <p:nvPr/>
        </p:nvSpPr>
        <p:spPr>
          <a:xfrm>
            <a:off x="3353105" y="2615184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Can J Psychiatry</a:t>
            </a:r>
            <a:endParaRPr lang="en-US" sz="1000" dirty="0"/>
          </a:p>
        </p:txBody>
      </p:sp>
      <p:sp>
        <p:nvSpPr>
          <p:cNvPr id="29" name="Text 25"/>
          <p:cNvSpPr txBox="1"/>
          <p:nvPr/>
        </p:nvSpPr>
        <p:spPr>
          <a:xfrm>
            <a:off x="5227625" y="2615184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메타분석</a:t>
            </a:r>
            <a:endParaRPr lang="en-US" sz="1000" dirty="0"/>
          </a:p>
        </p:txBody>
      </p:sp>
      <p:sp>
        <p:nvSpPr>
          <p:cNvPr id="30" name="Text 26"/>
          <p:cNvSpPr txBox="1"/>
          <p:nvPr/>
        </p:nvSpPr>
        <p:spPr>
          <a:xfrm>
            <a:off x="7010705" y="2537460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약물요법과 심리치료 모두 재발률을 유사하게 감소시킴. 병합치료 시 추가적인 이득 확인.</a:t>
            </a:r>
            <a:endParaRPr lang="en-US" sz="1000" dirty="0"/>
          </a:p>
        </p:txBody>
      </p:sp>
      <p:sp>
        <p:nvSpPr>
          <p:cNvPr id="31" name="Shape 27"/>
          <p:cNvSpPr/>
          <p:nvPr/>
        </p:nvSpPr>
        <p:spPr>
          <a:xfrm>
            <a:off x="724205" y="2988259"/>
            <a:ext cx="10763402" cy="5522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28"/>
          <p:cNvSpPr/>
          <p:nvPr/>
        </p:nvSpPr>
        <p:spPr>
          <a:xfrm>
            <a:off x="724205" y="3531413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33" name="Text 29"/>
          <p:cNvSpPr txBox="1"/>
          <p:nvPr/>
        </p:nvSpPr>
        <p:spPr>
          <a:xfrm>
            <a:off x="681228" y="3161995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11</a:t>
            </a:r>
            <a:endParaRPr lang="en-US" sz="1000" dirty="0"/>
          </a:p>
        </p:txBody>
      </p:sp>
      <p:sp>
        <p:nvSpPr>
          <p:cNvPr id="34" name="Text 30"/>
          <p:cNvSpPr txBox="1"/>
          <p:nvPr/>
        </p:nvSpPr>
        <p:spPr>
          <a:xfrm>
            <a:off x="1295705" y="3083357"/>
            <a:ext cx="21717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Moriarty et al. (2024) (PREDICTR)</a:t>
            </a:r>
            <a:endParaRPr lang="en-US" sz="1000" dirty="0"/>
          </a:p>
        </p:txBody>
      </p:sp>
      <p:sp>
        <p:nvSpPr>
          <p:cNvPr id="35" name="Text 31"/>
          <p:cNvSpPr txBox="1"/>
          <p:nvPr/>
        </p:nvSpPr>
        <p:spPr>
          <a:xfrm>
            <a:off x="3353105" y="3161995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BMJ Ment Health</a:t>
            </a:r>
            <a:endParaRPr lang="en-US" sz="1000" dirty="0"/>
          </a:p>
        </p:txBody>
      </p:sp>
      <p:sp>
        <p:nvSpPr>
          <p:cNvPr id="36" name="Text 32"/>
          <p:cNvSpPr txBox="1"/>
          <p:nvPr/>
        </p:nvSpPr>
        <p:spPr>
          <a:xfrm>
            <a:off x="5201107" y="3161995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IPD 메타분석</a:t>
            </a:r>
            <a:endParaRPr lang="en-US" sz="1000" dirty="0"/>
          </a:p>
        </p:txBody>
      </p:sp>
      <p:sp>
        <p:nvSpPr>
          <p:cNvPr id="37" name="Text 33"/>
          <p:cNvSpPr txBox="1"/>
          <p:nvPr/>
        </p:nvSpPr>
        <p:spPr>
          <a:xfrm>
            <a:off x="7010705" y="3083357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잔류 우울 증상과 기저 심각도가 재발을 예측하나 모델 예측력(C=0.60)이 낮아 보편적 예방 전략이 적합함.</a:t>
            </a:r>
            <a:endParaRPr lang="en-US" sz="1000" dirty="0"/>
          </a:p>
        </p:txBody>
      </p:sp>
      <p:sp>
        <p:nvSpPr>
          <p:cNvPr id="38" name="Shape 34"/>
          <p:cNvSpPr/>
          <p:nvPr/>
        </p:nvSpPr>
        <p:spPr>
          <a:xfrm>
            <a:off x="724205" y="3535070"/>
            <a:ext cx="10763402" cy="5522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9" name="Shape 35"/>
          <p:cNvSpPr/>
          <p:nvPr/>
        </p:nvSpPr>
        <p:spPr>
          <a:xfrm>
            <a:off x="724205" y="4078224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0" name="Text 36"/>
          <p:cNvSpPr txBox="1"/>
          <p:nvPr/>
        </p:nvSpPr>
        <p:spPr>
          <a:xfrm>
            <a:off x="681228" y="3707892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</a:t>
            </a:r>
            <a:endParaRPr lang="en-US" sz="1000" dirty="0"/>
          </a:p>
        </p:txBody>
      </p:sp>
      <p:sp>
        <p:nvSpPr>
          <p:cNvPr id="41" name="Text 37"/>
          <p:cNvSpPr txBox="1"/>
          <p:nvPr/>
        </p:nvSpPr>
        <p:spPr>
          <a:xfrm>
            <a:off x="1295705" y="3717036"/>
            <a:ext cx="23244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Silva-Valencia et al. (2024)</a:t>
            </a:r>
            <a:endParaRPr lang="en-US" sz="1000" dirty="0"/>
          </a:p>
        </p:txBody>
      </p:sp>
      <p:sp>
        <p:nvSpPr>
          <p:cNvPr id="42" name="Text 38"/>
          <p:cNvSpPr txBox="1"/>
          <p:nvPr/>
        </p:nvSpPr>
        <p:spPr>
          <a:xfrm>
            <a:off x="3353105" y="3707892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eClinicalMedicine</a:t>
            </a:r>
            <a:endParaRPr lang="en-US" sz="1000" dirty="0"/>
          </a:p>
        </p:txBody>
      </p:sp>
      <p:sp>
        <p:nvSpPr>
          <p:cNvPr id="43" name="Text 39"/>
          <p:cNvSpPr txBox="1"/>
          <p:nvPr/>
        </p:nvSpPr>
        <p:spPr>
          <a:xfrm>
            <a:off x="5201107" y="3707892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시계열 분석(ITS)</a:t>
            </a:r>
            <a:endParaRPr lang="en-US" sz="1000" dirty="0"/>
          </a:p>
        </p:txBody>
      </p:sp>
      <p:sp>
        <p:nvSpPr>
          <p:cNvPr id="44" name="Text 40"/>
          <p:cNvSpPr txBox="1"/>
          <p:nvPr/>
        </p:nvSpPr>
        <p:spPr>
          <a:xfrm>
            <a:off x="7010705" y="3630168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팬데믹 이후 9개국 중 6개국에서 정신건강 방문 증가. 일차의료가 위기의 최전선 역할을 수행함.</a:t>
            </a:r>
            <a:endParaRPr lang="en-US" sz="1000" dirty="0"/>
          </a:p>
        </p:txBody>
      </p:sp>
      <p:sp>
        <p:nvSpPr>
          <p:cNvPr id="45" name="Shape 41"/>
          <p:cNvSpPr/>
          <p:nvPr/>
        </p:nvSpPr>
        <p:spPr>
          <a:xfrm>
            <a:off x="724205" y="4081882"/>
            <a:ext cx="10763402" cy="55229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6" name="Shape 42"/>
          <p:cNvSpPr/>
          <p:nvPr/>
        </p:nvSpPr>
        <p:spPr>
          <a:xfrm>
            <a:off x="724205" y="4625035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47" name="Text 43"/>
          <p:cNvSpPr txBox="1"/>
          <p:nvPr/>
        </p:nvSpPr>
        <p:spPr>
          <a:xfrm>
            <a:off x="681228" y="4254703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13</a:t>
            </a:r>
            <a:endParaRPr lang="en-US" sz="1000" dirty="0"/>
          </a:p>
        </p:txBody>
      </p:sp>
      <p:sp>
        <p:nvSpPr>
          <p:cNvPr id="48" name="Text 44"/>
          <p:cNvSpPr txBox="1"/>
          <p:nvPr/>
        </p:nvSpPr>
        <p:spPr>
          <a:xfrm>
            <a:off x="1295705" y="4262933"/>
            <a:ext cx="21799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Choi &amp; Lee (2017)</a:t>
            </a:r>
            <a:endParaRPr lang="en-US" sz="1000" dirty="0"/>
          </a:p>
        </p:txBody>
      </p:sp>
      <p:sp>
        <p:nvSpPr>
          <p:cNvPr id="49" name="Text 45"/>
          <p:cNvSpPr txBox="1"/>
          <p:nvPr/>
        </p:nvSpPr>
        <p:spPr>
          <a:xfrm>
            <a:off x="3353105" y="4254703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IJMHS</a:t>
            </a:r>
            <a:endParaRPr lang="en-US" sz="1000" dirty="0"/>
          </a:p>
        </p:txBody>
      </p:sp>
      <p:sp>
        <p:nvSpPr>
          <p:cNvPr id="50" name="Text 46"/>
          <p:cNvSpPr txBox="1"/>
          <p:nvPr/>
        </p:nvSpPr>
        <p:spPr>
          <a:xfrm>
            <a:off x="5227625" y="4254703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단면 조사</a:t>
            </a:r>
            <a:endParaRPr lang="en-US" sz="1000" dirty="0"/>
          </a:p>
        </p:txBody>
      </p:sp>
      <p:sp>
        <p:nvSpPr>
          <p:cNvPr id="51" name="Text 47"/>
          <p:cNvSpPr txBox="1"/>
          <p:nvPr/>
        </p:nvSpPr>
        <p:spPr>
          <a:xfrm>
            <a:off x="7010705" y="4176979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한국 일차의료 환자 중 자살사고 18.3%, 우울증 13.9%. 의사들의 인지 및 관리가 미흡함(진단 격차).</a:t>
            </a:r>
            <a:endParaRPr lang="en-US" sz="1000" dirty="0"/>
          </a:p>
        </p:txBody>
      </p:sp>
      <p:sp>
        <p:nvSpPr>
          <p:cNvPr id="52" name="Shape 48"/>
          <p:cNvSpPr/>
          <p:nvPr/>
        </p:nvSpPr>
        <p:spPr>
          <a:xfrm>
            <a:off x="724205" y="4627778"/>
            <a:ext cx="10763402" cy="5522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3" name="Shape 49"/>
          <p:cNvSpPr/>
          <p:nvPr/>
        </p:nvSpPr>
        <p:spPr>
          <a:xfrm>
            <a:off x="724205" y="5170932"/>
            <a:ext cx="10763402" cy="9144"/>
          </a:xfrm>
          <a:prstGeom prst="rect">
            <a:avLst/>
          </a:prstGeom>
          <a:solidFill>
            <a:srgbClr val="ECF0F1"/>
          </a:solidFill>
          <a:ln w="12700">
            <a:solidFill>
              <a:srgbClr val="ECF0F1">
                <a:alpha val="0"/>
              </a:srgbClr>
            </a:solidFill>
            <a:prstDash val="solid"/>
          </a:ln>
        </p:spPr>
      </p:sp>
      <p:sp>
        <p:nvSpPr>
          <p:cNvPr id="54" name="Text 50"/>
          <p:cNvSpPr txBox="1"/>
          <p:nvPr/>
        </p:nvSpPr>
        <p:spPr>
          <a:xfrm>
            <a:off x="681228" y="4801514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14</a:t>
            </a:r>
            <a:endParaRPr lang="en-US" sz="1000" dirty="0"/>
          </a:p>
        </p:txBody>
      </p:sp>
      <p:sp>
        <p:nvSpPr>
          <p:cNvPr id="55" name="Text 51"/>
          <p:cNvSpPr txBox="1"/>
          <p:nvPr/>
        </p:nvSpPr>
        <p:spPr>
          <a:xfrm>
            <a:off x="1295705" y="4809744"/>
            <a:ext cx="21799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Rim et al. (2023)</a:t>
            </a:r>
            <a:endParaRPr lang="en-US" sz="1000" dirty="0"/>
          </a:p>
        </p:txBody>
      </p:sp>
      <p:sp>
        <p:nvSpPr>
          <p:cNvPr id="56" name="Text 52"/>
          <p:cNvSpPr txBox="1"/>
          <p:nvPr/>
        </p:nvSpPr>
        <p:spPr>
          <a:xfrm>
            <a:off x="3353105" y="4801514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Psychiatry Invest</a:t>
            </a:r>
            <a:endParaRPr lang="en-US" sz="1000" dirty="0"/>
          </a:p>
        </p:txBody>
      </p:sp>
      <p:sp>
        <p:nvSpPr>
          <p:cNvPr id="57" name="Text 53"/>
          <p:cNvSpPr txBox="1"/>
          <p:nvPr/>
        </p:nvSpPr>
        <p:spPr>
          <a:xfrm>
            <a:off x="5227625" y="4801514"/>
            <a:ext cx="185166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국가 역학조사</a:t>
            </a:r>
            <a:endParaRPr lang="en-US" sz="1000" dirty="0"/>
          </a:p>
        </p:txBody>
      </p:sp>
      <p:sp>
        <p:nvSpPr>
          <p:cNvPr id="58" name="Text 54"/>
          <p:cNvSpPr txBox="1"/>
          <p:nvPr/>
        </p:nvSpPr>
        <p:spPr>
          <a:xfrm>
            <a:off x="7010705" y="4722876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성인 정신장애 평생 유병률 27.8%, 12개월 우울장애 1.7%. 치료율은 28.2%에 불과함.</a:t>
            </a:r>
            <a:endParaRPr lang="en-US" sz="1000" dirty="0"/>
          </a:p>
        </p:txBody>
      </p:sp>
      <p:sp>
        <p:nvSpPr>
          <p:cNvPr id="59" name="Shape 55"/>
          <p:cNvSpPr/>
          <p:nvPr/>
        </p:nvSpPr>
        <p:spPr>
          <a:xfrm>
            <a:off x="724205" y="5174590"/>
            <a:ext cx="10763402" cy="54315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Text 56"/>
          <p:cNvSpPr txBox="1"/>
          <p:nvPr/>
        </p:nvSpPr>
        <p:spPr>
          <a:xfrm>
            <a:off x="681228" y="5347411"/>
            <a:ext cx="6574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15</a:t>
            </a:r>
            <a:endParaRPr lang="en-US" sz="1000" dirty="0"/>
          </a:p>
        </p:txBody>
      </p:sp>
      <p:sp>
        <p:nvSpPr>
          <p:cNvPr id="61" name="Text 57"/>
          <p:cNvSpPr txBox="1"/>
          <p:nvPr/>
        </p:nvSpPr>
        <p:spPr>
          <a:xfrm>
            <a:off x="1295705" y="5356555"/>
            <a:ext cx="217993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Han et al. (2024)</a:t>
            </a:r>
            <a:endParaRPr lang="en-US" sz="1000" dirty="0"/>
          </a:p>
        </p:txBody>
      </p:sp>
      <p:sp>
        <p:nvSpPr>
          <p:cNvPr id="62" name="Text 58"/>
          <p:cNvSpPr txBox="1"/>
          <p:nvPr/>
        </p:nvSpPr>
        <p:spPr>
          <a:xfrm>
            <a:off x="3353105" y="5347411"/>
            <a:ext cx="19815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BMC Psychiatry</a:t>
            </a:r>
            <a:endParaRPr lang="en-US" sz="1000" dirty="0"/>
          </a:p>
        </p:txBody>
      </p:sp>
      <p:sp>
        <p:nvSpPr>
          <p:cNvPr id="63" name="Text 59"/>
          <p:cNvSpPr txBox="1"/>
          <p:nvPr/>
        </p:nvSpPr>
        <p:spPr>
          <a:xfrm>
            <a:off x="5201107" y="5347411"/>
            <a:ext cx="1905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NHIS 빅데이터</a:t>
            </a:r>
            <a:endParaRPr lang="en-US" sz="1000" dirty="0"/>
          </a:p>
        </p:txBody>
      </p:sp>
      <p:sp>
        <p:nvSpPr>
          <p:cNvPr id="64" name="Text 60"/>
          <p:cNvSpPr txBox="1"/>
          <p:nvPr/>
        </p:nvSpPr>
        <p:spPr>
          <a:xfrm>
            <a:off x="7010705" y="5269687"/>
            <a:ext cx="45537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팬데믹 기간 중 불안장애 8.8%, 소아청소년 행동장애 45.1% 증가. 미분류 정신질환 급증.</a:t>
            </a:r>
            <a:endParaRPr lang="en-US" sz="1000" dirty="0"/>
          </a:p>
        </p:txBody>
      </p:sp>
      <p:pic>
        <p:nvPicPr>
          <p:cNvPr id="6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256" y="6377026"/>
            <a:ext cx="142646" cy="190195"/>
          </a:xfrm>
          <a:prstGeom prst="rect">
            <a:avLst/>
          </a:prstGeom>
        </p:spPr>
      </p:pic>
      <p:sp>
        <p:nvSpPr>
          <p:cNvPr id="66" name="Text 61"/>
          <p:cNvSpPr txBox="1"/>
          <p:nvPr/>
        </p:nvSpPr>
        <p:spPr>
          <a:xfrm>
            <a:off x="1285646" y="6210605"/>
            <a:ext cx="1007760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최근의 대규모 데이터 연구들은 </a:t>
            </a:r>
            <a:r>
              <a:rPr lang="en-US" sz="16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장기 복용자의 중단 시 높은 재발 위험</a:t>
            </a:r>
            <a:r>
              <a:rPr lang="en-US" sz="16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과 </a:t>
            </a:r>
            <a:r>
              <a:rPr lang="en-US" sz="16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팬데믹 이후 일차의료 현장의 정신건강 수요 변화</a:t>
            </a:r>
            <a:r>
              <a:rPr lang="en-US" sz="16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를 </a:t>
            </a:r>
            <a:r>
              <a:rPr lang="en-US" sz="16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객관적으로</a:t>
            </a:r>
            <a:r>
              <a:rPr lang="en-US" sz="16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6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입증</a:t>
            </a:r>
            <a:endParaRPr lang="en-US" sz="1600" dirty="0"/>
          </a:p>
        </p:txBody>
      </p:sp>
      <p:sp>
        <p:nvSpPr>
          <p:cNvPr id="67" name="Text 5">
            <a:extLst>
              <a:ext uri="{FF2B5EF4-FFF2-40B4-BE49-F238E27FC236}">
                <a16:creationId xmlns:a16="http://schemas.microsoft.com/office/drawing/2014/main" id="{D6B5559E-C0C8-4368-A415-17D1162A60A3}"/>
              </a:ext>
            </a:extLst>
          </p:cNvPr>
          <p:cNvSpPr txBox="1"/>
          <p:nvPr/>
        </p:nvSpPr>
        <p:spPr>
          <a:xfrm>
            <a:off x="724205" y="331165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환경에서 진행된 우울증 연구</a:t>
            </a:r>
            <a:r>
              <a:rPr lang="en-US" altLang="ko-KR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(2015~2025</a:t>
            </a:r>
            <a:r>
              <a:rPr lang="ko-KR" alt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년</a:t>
            </a:r>
            <a:r>
              <a:rPr lang="en-US" altLang="ko-KR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</a:t>
            </a:r>
            <a:endParaRPr lang="ko-KR" altLang="en-US" sz="3000" b="1" kern="0" spc="-75" dirty="0">
              <a:solidFill>
                <a:srgbClr val="2C3E50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3500" y="3047695"/>
            <a:ext cx="1981505" cy="1981505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000854" y="1904695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10" name="Shape 4"/>
          <p:cNvSpPr/>
          <p:nvPr/>
        </p:nvSpPr>
        <p:spPr>
          <a:xfrm>
            <a:off x="5000854" y="1904695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11" name="Shape 5"/>
          <p:cNvSpPr/>
          <p:nvPr/>
        </p:nvSpPr>
        <p:spPr>
          <a:xfrm>
            <a:off x="7667244" y="2667305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Shape 6"/>
          <p:cNvSpPr/>
          <p:nvPr/>
        </p:nvSpPr>
        <p:spPr>
          <a:xfrm>
            <a:off x="7667244" y="2667305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2ECC71"/>
          </a:solidFill>
          <a:ln w="12700">
            <a:solidFill>
              <a:srgbClr val="2ECC71">
                <a:alpha val="0"/>
              </a:srgbClr>
            </a:solidFill>
            <a:prstDash val="solid"/>
          </a:ln>
        </p:spPr>
      </p:sp>
      <p:sp>
        <p:nvSpPr>
          <p:cNvPr id="13" name="Shape 7"/>
          <p:cNvSpPr/>
          <p:nvPr/>
        </p:nvSpPr>
        <p:spPr>
          <a:xfrm>
            <a:off x="8334756" y="4572000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14" name="Shape 8"/>
          <p:cNvSpPr/>
          <p:nvPr/>
        </p:nvSpPr>
        <p:spPr>
          <a:xfrm>
            <a:off x="8334756" y="4572000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9B59B6"/>
          </a:solidFill>
          <a:ln w="12700">
            <a:solidFill>
              <a:srgbClr val="9B59B6">
                <a:alpha val="0"/>
              </a:srgbClr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5762549" y="5905195"/>
            <a:ext cx="2238451" cy="809244"/>
          </a:xfrm>
          <a:prstGeom prst="roundRect">
            <a:avLst>
              <a:gd name="adj" fmla="val 10635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0"/>
          <p:cNvSpPr/>
          <p:nvPr/>
        </p:nvSpPr>
        <p:spPr>
          <a:xfrm>
            <a:off x="5762549" y="5905195"/>
            <a:ext cx="47549" cy="809244"/>
          </a:xfrm>
          <a:prstGeom prst="roundRect">
            <a:avLst>
              <a:gd name="adj" fmla="val 180995"/>
            </a:avLst>
          </a:prstGeom>
          <a:solidFill>
            <a:srgbClr val="F1C40F"/>
          </a:solidFill>
          <a:ln w="12700">
            <a:solidFill>
              <a:srgbClr val="F1C40F">
                <a:alpha val="0"/>
              </a:srgbClr>
            </a:solidFill>
            <a:prstDash val="solid"/>
          </a:ln>
        </p:spPr>
      </p:sp>
      <p:sp>
        <p:nvSpPr>
          <p:cNvPr id="17" name="Shape 11"/>
          <p:cNvSpPr/>
          <p:nvPr/>
        </p:nvSpPr>
        <p:spPr>
          <a:xfrm>
            <a:off x="2333549" y="5905195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2333549" y="5905195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E74C3C"/>
          </a:solidFill>
          <a:ln w="12700">
            <a:solidFill>
              <a:srgbClr val="E74C3C">
                <a:alpha val="0"/>
              </a:srgbClr>
            </a:solidFill>
            <a:prstDash val="solid"/>
          </a:ln>
        </p:spPr>
      </p:sp>
      <p:sp>
        <p:nvSpPr>
          <p:cNvPr id="19" name="Shape 13"/>
          <p:cNvSpPr/>
          <p:nvPr/>
        </p:nvSpPr>
        <p:spPr>
          <a:xfrm>
            <a:off x="1429207" y="4572000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Shape 14"/>
          <p:cNvSpPr/>
          <p:nvPr/>
        </p:nvSpPr>
        <p:spPr>
          <a:xfrm>
            <a:off x="1429207" y="4572000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1ABC9C"/>
          </a:solidFill>
          <a:ln w="12700">
            <a:solidFill>
              <a:srgbClr val="1ABC9C">
                <a:alpha val="0"/>
              </a:srgbClr>
            </a:solidFill>
            <a:prstDash val="solid"/>
          </a:ln>
        </p:spPr>
      </p:sp>
      <p:sp>
        <p:nvSpPr>
          <p:cNvPr id="21" name="Shape 15"/>
          <p:cNvSpPr/>
          <p:nvPr/>
        </p:nvSpPr>
        <p:spPr>
          <a:xfrm>
            <a:off x="2095805" y="2667305"/>
            <a:ext cx="2238451" cy="905256"/>
          </a:xfrm>
          <a:prstGeom prst="roundRect">
            <a:avLst>
              <a:gd name="adj" fmla="val 8506"/>
            </a:avLst>
          </a:prstGeom>
          <a:solidFill>
            <a:srgbClr val="FFFFFF"/>
          </a:solidFill>
          <a:ln/>
          <a:effectLst>
            <a:outerShdw blurRad="114300" dist="38100" dir="16200000" algn="bl" rotWithShape="0">
              <a:srgbClr val="000000">
                <a:alpha val="8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2095805" y="2667305"/>
            <a:ext cx="47549" cy="905256"/>
          </a:xfrm>
          <a:prstGeom prst="roundRect">
            <a:avLst>
              <a:gd name="adj" fmla="val 161943"/>
            </a:avLst>
          </a:prstGeom>
          <a:solidFill>
            <a:srgbClr val="34495E"/>
          </a:solidFill>
          <a:ln w="12700">
            <a:solidFill>
              <a:srgbClr val="34495E">
                <a:alpha val="0"/>
              </a:srgbClr>
            </a:solidFill>
            <a:prstDash val="solid"/>
          </a:ln>
        </p:spPr>
      </p:sp>
      <p:sp>
        <p:nvSpPr>
          <p:cNvPr id="23" name="Text 17"/>
          <p:cNvSpPr txBox="1"/>
          <p:nvPr/>
        </p:nvSpPr>
        <p:spPr>
          <a:xfrm>
            <a:off x="714146" y="476402"/>
            <a:ext cx="110688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연구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</a:t>
            </a: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3000" b="1" kern="0" spc="-75" dirty="0" err="1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영역</a:t>
            </a:r>
            <a:endParaRPr lang="en-US" sz="3000" dirty="0"/>
          </a:p>
        </p:txBody>
      </p:sp>
      <p:sp>
        <p:nvSpPr>
          <p:cNvPr id="24" name="Text 18"/>
          <p:cNvSpPr txBox="1"/>
          <p:nvPr/>
        </p:nvSpPr>
        <p:spPr>
          <a:xfrm>
            <a:off x="714146" y="1123798"/>
            <a:ext cx="108777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최근 10년(2015~2025) 연구 동향 및 임상 적용을 위한 주요 과제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5204765" y="3581705"/>
            <a:ext cx="1783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우울증 연구</a:t>
            </a:r>
            <a:endParaRPr lang="en-US" sz="2000" dirty="0"/>
          </a:p>
        </p:txBody>
      </p:sp>
      <p:sp>
        <p:nvSpPr>
          <p:cNvPr id="26" name="Text 20"/>
          <p:cNvSpPr txBox="1"/>
          <p:nvPr/>
        </p:nvSpPr>
        <p:spPr>
          <a:xfrm>
            <a:off x="5333695" y="2048256"/>
            <a:ext cx="1867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선별검사</a:t>
            </a:r>
            <a:endParaRPr lang="en-US" sz="1200" dirty="0"/>
          </a:p>
        </p:txBody>
      </p:sp>
      <p:sp>
        <p:nvSpPr>
          <p:cNvPr id="27" name="Text 21"/>
          <p:cNvSpPr txBox="1"/>
          <p:nvPr/>
        </p:nvSpPr>
        <p:spPr>
          <a:xfrm>
            <a:off x="5143500" y="2333549"/>
            <a:ext cx="19815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PHQ-2/9 정확도 검증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추적 모니터링 유용성</a:t>
            </a:r>
            <a:endParaRPr lang="en-US" sz="9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5143500" y="2095805"/>
            <a:ext cx="114300" cy="152705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8067751" y="2762402"/>
            <a:ext cx="185257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ECC7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협력진료 모델</a:t>
            </a:r>
            <a:endParaRPr lang="en-US" sz="1100" dirty="0"/>
          </a:p>
        </p:txBody>
      </p:sp>
      <p:sp>
        <p:nvSpPr>
          <p:cNvPr id="30" name="Text 23"/>
          <p:cNvSpPr txBox="1"/>
          <p:nvPr/>
        </p:nvSpPr>
        <p:spPr>
          <a:xfrm>
            <a:off x="7810805" y="3000146"/>
            <a:ext cx="20290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단계적 치료 시스템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케어 매니저 / 전문의 자문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가족 참여 효과</a:t>
            </a:r>
            <a:endParaRPr lang="en-US" sz="900" dirty="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rcRect l="-769" r="-769"/>
          <a:stretch/>
        </p:blipFill>
        <p:spPr>
          <a:xfrm>
            <a:off x="7810805" y="2798978"/>
            <a:ext cx="181051" cy="142646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8696858" y="4667098"/>
            <a:ext cx="189006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9B59B6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심리치료 통합</a:t>
            </a:r>
            <a:endParaRPr lang="en-US" sz="1100" dirty="0"/>
          </a:p>
        </p:txBody>
      </p:sp>
      <p:sp>
        <p:nvSpPr>
          <p:cNvPr id="33" name="Text 25"/>
          <p:cNvSpPr txBox="1"/>
          <p:nvPr/>
        </p:nvSpPr>
        <p:spPr>
          <a:xfrm>
            <a:off x="8477402" y="4905756"/>
            <a:ext cx="20290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매뉴얼 기반 CBT 통합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단기 행동활성화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비용-효과 검증</a:t>
            </a:r>
            <a:endParaRPr lang="en-US" sz="900" dirty="0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7402" y="4704588"/>
            <a:ext cx="142646" cy="142646"/>
          </a:xfrm>
          <a:prstGeom prst="rect">
            <a:avLst/>
          </a:prstGeom>
        </p:spPr>
      </p:pic>
      <p:sp>
        <p:nvSpPr>
          <p:cNvPr id="35" name="Text 26"/>
          <p:cNvSpPr txBox="1"/>
          <p:nvPr/>
        </p:nvSpPr>
        <p:spPr>
          <a:xfrm>
            <a:off x="6124651" y="6001207"/>
            <a:ext cx="183794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39C12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재발 예방 및 장기관리</a:t>
            </a:r>
            <a:endParaRPr lang="en-US" sz="1100" dirty="0"/>
          </a:p>
        </p:txBody>
      </p:sp>
      <p:sp>
        <p:nvSpPr>
          <p:cNvPr id="36" name="Text 27"/>
          <p:cNvSpPr txBox="1"/>
          <p:nvPr/>
        </p:nvSpPr>
        <p:spPr>
          <a:xfrm>
            <a:off x="5905195" y="6238951"/>
            <a:ext cx="19815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잔류증상 및 위험층화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병합치료 및 유지치료</a:t>
            </a:r>
            <a:endParaRPr lang="en-US" sz="900" dirty="0"/>
          </a:p>
        </p:txBody>
      </p:sp>
      <p:pic>
        <p:nvPicPr>
          <p:cNvPr id="37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905195" y="6037783"/>
            <a:ext cx="142646" cy="142646"/>
          </a:xfrm>
          <a:prstGeom prst="rect">
            <a:avLst/>
          </a:prstGeom>
        </p:spPr>
      </p:pic>
      <p:sp>
        <p:nvSpPr>
          <p:cNvPr id="38" name="Text 28"/>
          <p:cNvSpPr txBox="1"/>
          <p:nvPr/>
        </p:nvSpPr>
        <p:spPr>
          <a:xfrm>
            <a:off x="2657246" y="6001207"/>
            <a:ext cx="192847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디지털 헬스 중재</a:t>
            </a:r>
            <a:endParaRPr lang="en-US" sz="1100" dirty="0"/>
          </a:p>
        </p:txBody>
      </p:sp>
      <p:sp>
        <p:nvSpPr>
          <p:cNvPr id="39" name="Text 29"/>
          <p:cNvSpPr txBox="1"/>
          <p:nvPr/>
        </p:nvSpPr>
        <p:spPr>
          <a:xfrm>
            <a:off x="2476195" y="6238951"/>
            <a:ext cx="20290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앱/웹 자가관리 지원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의사결정 지원 알고리즘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맞춤형 알림 서비스</a:t>
            </a:r>
            <a:endParaRPr lang="en-US" sz="900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/>
          <a:srcRect t="-870" b="-870"/>
          <a:stretch/>
        </p:blipFill>
        <p:spPr>
          <a:xfrm>
            <a:off x="2476195" y="6037783"/>
            <a:ext cx="105156" cy="142646"/>
          </a:xfrm>
          <a:prstGeom prst="rect">
            <a:avLst/>
          </a:prstGeom>
        </p:spPr>
      </p:pic>
      <p:sp>
        <p:nvSpPr>
          <p:cNvPr id="41" name="Text 30"/>
          <p:cNvSpPr txBox="1"/>
          <p:nvPr/>
        </p:nvSpPr>
        <p:spPr>
          <a:xfrm>
            <a:off x="1809598" y="4667098"/>
            <a:ext cx="187177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ABC9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항우울제 처방</a:t>
            </a:r>
            <a:endParaRPr lang="en-US" sz="1100" dirty="0"/>
          </a:p>
        </p:txBody>
      </p:sp>
      <p:sp>
        <p:nvSpPr>
          <p:cNvPr id="42" name="Text 31"/>
          <p:cNvSpPr txBox="1"/>
          <p:nvPr/>
        </p:nvSpPr>
        <p:spPr>
          <a:xfrm>
            <a:off x="1571854" y="4905756"/>
            <a:ext cx="20290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경증 우울 초기효과 평가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불안 동반시 치료 효과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중단 시 재발 위험 관리</a:t>
            </a:r>
            <a:endParaRPr lang="en-US" sz="900" dirty="0"/>
          </a:p>
        </p:txBody>
      </p:sp>
      <p:pic>
        <p:nvPicPr>
          <p:cNvPr id="43" name="Image 9" descr="preencoded.png"/>
          <p:cNvPicPr>
            <a:picLocks noChangeAspect="1"/>
          </p:cNvPicPr>
          <p:nvPr/>
        </p:nvPicPr>
        <p:blipFill>
          <a:blip r:embed="rId12"/>
          <a:srcRect l="-428" r="-428"/>
          <a:stretch/>
        </p:blipFill>
        <p:spPr>
          <a:xfrm>
            <a:off x="1571854" y="4704588"/>
            <a:ext cx="161849" cy="142646"/>
          </a:xfrm>
          <a:prstGeom prst="rect">
            <a:avLst/>
          </a:prstGeom>
        </p:spPr>
      </p:pic>
      <p:sp>
        <p:nvSpPr>
          <p:cNvPr id="44" name="Text 32"/>
          <p:cNvSpPr txBox="1"/>
          <p:nvPr/>
        </p:nvSpPr>
        <p:spPr>
          <a:xfrm>
            <a:off x="2457907" y="2762402"/>
            <a:ext cx="189006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방법론 / 빅데이터</a:t>
            </a:r>
            <a:endParaRPr lang="en-US" sz="1100" dirty="0"/>
          </a:p>
        </p:txBody>
      </p:sp>
      <p:sp>
        <p:nvSpPr>
          <p:cNvPr id="45" name="Text 33"/>
          <p:cNvSpPr txBox="1"/>
          <p:nvPr/>
        </p:nvSpPr>
        <p:spPr>
          <a:xfrm>
            <a:off x="2238451" y="3000146"/>
            <a:ext cx="202905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실용적(Pragmatic) RCT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NHIS/HIRA 청구 연계</a:t>
            </a:r>
            <a:endParaRPr lang="en-US" sz="900" dirty="0"/>
          </a:p>
          <a:p>
            <a:pPr marL="0" indent="0" algn="l">
              <a:buNone/>
            </a:pPr>
            <a:r>
              <a:rPr lang="en-US" sz="9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• 하이브리드 설계</a:t>
            </a:r>
            <a:endParaRPr lang="en-US" sz="900" dirty="0"/>
          </a:p>
        </p:txBody>
      </p:sp>
      <p:pic>
        <p:nvPicPr>
          <p:cNvPr id="46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238451" y="2798978"/>
            <a:ext cx="142646" cy="142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CFC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11430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403" b="-403"/>
          <a:stretch/>
        </p:blipFill>
        <p:spPr>
          <a:xfrm>
            <a:off x="0" y="114300"/>
            <a:ext cx="2381098" cy="3840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4146" y="1714500"/>
            <a:ext cx="5257800" cy="3095244"/>
          </a:xfrm>
          <a:prstGeom prst="roundRect">
            <a:avLst>
              <a:gd name="adj" fmla="val 7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4"/>
          <p:cNvSpPr/>
          <p:nvPr/>
        </p:nvSpPr>
        <p:spPr>
          <a:xfrm>
            <a:off x="714146" y="1714500"/>
            <a:ext cx="5257800" cy="38405"/>
          </a:xfrm>
          <a:prstGeom prst="roundRect">
            <a:avLst>
              <a:gd name="adj" fmla="val 58608"/>
            </a:avLst>
          </a:prstGeom>
          <a:solidFill>
            <a:srgbClr val="3498DB"/>
          </a:solidFill>
          <a:ln w="12700">
            <a:solidFill>
              <a:srgbClr val="3498DB">
                <a:alpha val="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1000354" y="3524098"/>
            <a:ext cx="4667098" cy="1095451"/>
          </a:xfrm>
          <a:prstGeom prst="roundRect">
            <a:avLst>
              <a:gd name="adj" fmla="val 5807"/>
            </a:avLst>
          </a:prstGeom>
          <a:solidFill>
            <a:srgbClr val="EBF5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6238951" y="1714500"/>
            <a:ext cx="5257800" cy="3095244"/>
          </a:xfrm>
          <a:prstGeom prst="roundRect">
            <a:avLst>
              <a:gd name="adj" fmla="val 727"/>
            </a:avLst>
          </a:prstGeom>
          <a:solidFill>
            <a:srgbClr val="FFFFFF"/>
          </a:solidFill>
          <a:ln w="12700">
            <a:solidFill>
              <a:srgbClr val="E0E6ED"/>
            </a:solidFill>
            <a:prstDash val="solid"/>
          </a:ln>
          <a:effectLst>
            <a:outerShdw blurRad="114300" dist="38100" dir="162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6238951" y="1714500"/>
            <a:ext cx="5257800" cy="38405"/>
          </a:xfrm>
          <a:prstGeom prst="roundRect">
            <a:avLst>
              <a:gd name="adj" fmla="val 58608"/>
            </a:avLst>
          </a:prstGeom>
          <a:solidFill>
            <a:srgbClr val="E67E22"/>
          </a:solidFill>
          <a:ln w="12700">
            <a:solidFill>
              <a:srgbClr val="E67E22">
                <a:alpha val="0"/>
              </a:srgbClr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524244" y="3619195"/>
            <a:ext cx="4667098" cy="952805"/>
          </a:xfrm>
          <a:prstGeom prst="roundRect">
            <a:avLst>
              <a:gd name="adj" fmla="val 7678"/>
            </a:avLst>
          </a:prstGeom>
          <a:solidFill>
            <a:srgbClr val="FDF2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t="-7" b="-7"/>
          <a:stretch/>
        </p:blipFill>
        <p:spPr>
          <a:xfrm>
            <a:off x="714146" y="5143500"/>
            <a:ext cx="10763402" cy="1047902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14146" y="571500"/>
            <a:ext cx="1095451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kern="0" spc="-75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선별검사: PHQ-9/PHQ-2 — 근거와 한계</a:t>
            </a:r>
            <a:endParaRPr lang="en-US" sz="3000" dirty="0"/>
          </a:p>
        </p:txBody>
      </p:sp>
      <p:sp>
        <p:nvSpPr>
          <p:cNvPr id="15" name="Text 10"/>
          <p:cNvSpPr txBox="1"/>
          <p:nvPr/>
        </p:nvSpPr>
        <p:spPr>
          <a:xfrm>
            <a:off x="714146" y="1218895"/>
            <a:ext cx="109545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일차의료 현장에서의 진단 정확도와 추적 모니터링의 실효성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354" y="2066544"/>
            <a:ext cx="228600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380744" y="1952244"/>
            <a:ext cx="440192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진단 정확도 (Mitchell et al., 2016)</a:t>
            </a:r>
            <a:endParaRPr lang="en-US" sz="1600" dirty="0"/>
          </a:p>
        </p:txBody>
      </p:sp>
      <p:sp>
        <p:nvSpPr>
          <p:cNvPr id="18" name="Text 12"/>
          <p:cNvSpPr txBox="1"/>
          <p:nvPr/>
        </p:nvSpPr>
        <p:spPr>
          <a:xfrm>
            <a:off x="1380744" y="2305202"/>
            <a:ext cx="4401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40개 연구, 27,000명 대상 메타분석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1190549" y="2572207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PHQ-2: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민감도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89.3%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특이도 75.9% → </a:t>
            </a:r>
            <a:r>
              <a:rPr lang="en-US" sz="1200" dirty="0">
                <a:solidFill>
                  <a:srgbClr val="3498DB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 선별 적합</a:t>
            </a:r>
            <a:endParaRPr lang="en-US" sz="1200" dirty="0"/>
          </a:p>
        </p:txBody>
      </p:sp>
      <p:sp>
        <p:nvSpPr>
          <p:cNvPr id="20" name="Text 14"/>
          <p:cNvSpPr txBox="1"/>
          <p:nvPr/>
        </p:nvSpPr>
        <p:spPr>
          <a:xfrm>
            <a:off x="1190549" y="2753335"/>
            <a:ext cx="4553712" cy="647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(</a:t>
            </a:r>
            <a:r>
              <a:rPr lang="ko-KR" alt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점수</a:t>
            </a: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):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민감도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81.3%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, 특이도 85.3% → 알고리즘보다 우수</a:t>
            </a:r>
            <a:endParaRPr lang="en-US" sz="1200" dirty="0"/>
          </a:p>
        </p:txBody>
      </p:sp>
      <p:sp>
        <p:nvSpPr>
          <p:cNvPr id="21" name="Text 15"/>
          <p:cNvSpPr txBox="1"/>
          <p:nvPr/>
        </p:nvSpPr>
        <p:spPr>
          <a:xfrm>
            <a:off x="1457554" y="3666744"/>
            <a:ext cx="420989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980B9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권고되는 2단계 접근법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1238098" y="3923233"/>
            <a:ext cx="4362602" cy="5724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sz="1100" dirty="0" err="1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초진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환자 대상 PHQ-2 실시 (1차) </a:t>
            </a:r>
            <a:endParaRPr lang="en-US" sz="1100" dirty="0"/>
          </a:p>
          <a:p>
            <a:pPr marL="0" indent="0" algn="l">
              <a:lnSpc>
                <a:spcPct val="150000"/>
              </a:lnSpc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양성 </a:t>
            </a:r>
            <a:r>
              <a:rPr lang="en-US" sz="11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시 PHQ-9 + 구조화 면담 (2차 진단)</a:t>
            </a:r>
            <a:endParaRPr lang="en-US" sz="11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 t="-842" b="-842"/>
          <a:stretch/>
        </p:blipFill>
        <p:spPr>
          <a:xfrm>
            <a:off x="1190549" y="3717036"/>
            <a:ext cx="190195" cy="171907"/>
          </a:xfrm>
          <a:prstGeom prst="rect">
            <a:avLst/>
          </a:prstGeom>
        </p:spPr>
      </p:pic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24244" y="2066544"/>
            <a:ext cx="228600" cy="228600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6905549" y="1952244"/>
            <a:ext cx="440100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추적 모니터링: PROMDEP 시험 (2024)</a:t>
            </a:r>
            <a:endParaRPr lang="en-US" sz="1600" dirty="0"/>
          </a:p>
        </p:txBody>
      </p:sp>
      <p:sp>
        <p:nvSpPr>
          <p:cNvPr id="27" name="Text 18"/>
          <p:cNvSpPr txBox="1"/>
          <p:nvPr/>
        </p:nvSpPr>
        <p:spPr>
          <a:xfrm>
            <a:off x="6972300" y="2305202"/>
            <a:ext cx="4334256" cy="142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8C8D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군집 RCT: 141개 의원, 529명 대상</a:t>
            </a:r>
            <a:endParaRPr lang="en-US" sz="1000" dirty="0"/>
          </a:p>
        </p:txBody>
      </p:sp>
      <p:sp>
        <p:nvSpPr>
          <p:cNvPr id="28" name="Text 19"/>
          <p:cNvSpPr txBox="1"/>
          <p:nvPr/>
        </p:nvSpPr>
        <p:spPr>
          <a:xfrm>
            <a:off x="6686092" y="2646236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00"/>
              </a:lnSpc>
            </a:pPr>
            <a:r>
              <a:rPr lang="en-US" altLang="ko-KR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</a:t>
            </a:r>
            <a:r>
              <a:rPr lang="ko-KR" alt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모니터링 </a:t>
            </a:r>
            <a:r>
              <a:rPr lang="en-US" altLang="ko-KR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+ </a:t>
            </a:r>
            <a:r>
              <a:rPr lang="ko-KR" alt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환자 피드백</a:t>
            </a:r>
            <a:endParaRPr lang="en-US" sz="1200" b="1" dirty="0">
              <a:solidFill>
                <a:srgbClr val="2C3E50"/>
              </a:solidFill>
              <a:latin typeface="Noto Sans KR" pitchFamily="34" charset="0"/>
              <a:ea typeface="Noto Sans KR" pitchFamily="34" charset="-122"/>
              <a:cs typeface="Noto Sans KR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12주 효과: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우울 증상(BDI-II) 개선에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유의한 효과 없음</a:t>
            </a:r>
            <a:endParaRPr lang="en-US" sz="1200" dirty="0"/>
          </a:p>
        </p:txBody>
      </p:sp>
      <p:sp>
        <p:nvSpPr>
          <p:cNvPr id="29" name="Text 20"/>
          <p:cNvSpPr txBox="1"/>
          <p:nvPr/>
        </p:nvSpPr>
        <p:spPr>
          <a:xfrm>
            <a:off x="6686092" y="3012252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26주 효과: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삶의 질(EQ-5D-5L) 향상 관찰</a:t>
            </a:r>
            <a:endParaRPr lang="en-US" sz="1200" dirty="0"/>
          </a:p>
        </p:txBody>
      </p:sp>
      <p:sp>
        <p:nvSpPr>
          <p:cNvPr id="30" name="Text 21"/>
          <p:cNvSpPr txBox="1"/>
          <p:nvPr/>
        </p:nvSpPr>
        <p:spPr>
          <a:xfrm>
            <a:off x="6686092" y="3237662"/>
            <a:ext cx="45912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3E5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핵심 한계: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추적 PHQ-9 완료 순응도가 </a:t>
            </a:r>
            <a:r>
              <a:rPr lang="en-US" sz="1200" b="1" dirty="0">
                <a:solidFill>
                  <a:srgbClr val="E74C3C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41%</a:t>
            </a:r>
            <a:r>
              <a:rPr lang="en-US" sz="1200" dirty="0">
                <a:solidFill>
                  <a:srgbClr val="34495E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에 불과함</a:t>
            </a:r>
            <a:endParaRPr lang="en-US" sz="1200" dirty="0"/>
          </a:p>
        </p:txBody>
      </p:sp>
      <p:sp>
        <p:nvSpPr>
          <p:cNvPr id="31" name="Text 22"/>
          <p:cNvSpPr txBox="1"/>
          <p:nvPr/>
        </p:nvSpPr>
        <p:spPr>
          <a:xfrm>
            <a:off x="6715354" y="3762756"/>
            <a:ext cx="436260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00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단순한 주기적 측정(Monitoring) 자체만으로는 불충분하며, </a:t>
            </a:r>
            <a:r>
              <a:rPr lang="en-US" sz="1100" b="1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결과 피드백을 강화</a:t>
            </a:r>
            <a:r>
              <a:rPr lang="en-US" sz="1100" dirty="0">
                <a:solidFill>
                  <a:srgbClr val="D35400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하는 추가적인 개입 시스템이 필요함을 시사함.</a:t>
            </a:r>
            <a:endParaRPr lang="en-US" sz="1100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9"/>
          <a:srcRect l="-50" r="-50"/>
          <a:stretch/>
        </p:blipFill>
        <p:spPr>
          <a:xfrm>
            <a:off x="1095451" y="5562295"/>
            <a:ext cx="228600" cy="304495"/>
          </a:xfrm>
          <a:prstGeom prst="rect">
            <a:avLst/>
          </a:prstGeom>
        </p:spPr>
      </p:pic>
      <p:sp>
        <p:nvSpPr>
          <p:cNvPr id="33" name="Text 23"/>
          <p:cNvSpPr txBox="1"/>
          <p:nvPr/>
        </p:nvSpPr>
        <p:spPr>
          <a:xfrm>
            <a:off x="1666951" y="5333695"/>
            <a:ext cx="963960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1C40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Clinical Application</a:t>
            </a:r>
            <a:endParaRPr lang="en-US" sz="1300" dirty="0"/>
          </a:p>
        </p:txBody>
      </p:sp>
      <p:sp>
        <p:nvSpPr>
          <p:cNvPr id="34" name="Text 24"/>
          <p:cNvSpPr txBox="1"/>
          <p:nvPr/>
        </p:nvSpPr>
        <p:spPr>
          <a:xfrm>
            <a:off x="1857146" y="5639181"/>
            <a:ext cx="95253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PHQ-9 컷오프는 10점을 표준으로 하되, </a:t>
            </a:r>
            <a:r>
              <a:rPr lang="en-US" sz="1100" dirty="0">
                <a:solidFill>
                  <a:srgbClr val="AED6F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노인·청소년 등 취약군에서는 낮은 점수 적용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을 고려</a:t>
            </a:r>
            <a:endParaRPr lang="en-US" sz="1100" dirty="0"/>
          </a:p>
        </p:txBody>
      </p:sp>
      <p:sp>
        <p:nvSpPr>
          <p:cNvPr id="35" name="Text 25"/>
          <p:cNvSpPr txBox="1"/>
          <p:nvPr/>
        </p:nvSpPr>
        <p:spPr>
          <a:xfrm>
            <a:off x="1857145" y="5885079"/>
            <a:ext cx="952530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단순 평가를 넘어, 선별검사 결과가 </a:t>
            </a:r>
            <a:r>
              <a:rPr lang="en-US" sz="1100" dirty="0">
                <a:solidFill>
                  <a:srgbClr val="AED6F1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임상 의사결정(치료 전략 변경 등)과 자동으로 연동되는 시스템</a:t>
            </a:r>
            <a:r>
              <a:rPr lang="en-US" sz="1100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구축이 필수적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5705</Words>
  <Application>Microsoft Office PowerPoint</Application>
  <PresentationFormat>와이드스크린</PresentationFormat>
  <Paragraphs>777</Paragraphs>
  <Slides>33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Noto Sans KR</vt:lpstr>
      <vt:lpstr>Noto Serif KR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2026-04-11T23:29:26Z</dcterms:created>
  <dcterms:modified xsi:type="dcterms:W3CDTF">2026-04-11T23:29:53Z</dcterms:modified>
</cp:coreProperties>
</file>