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5"/>
  </p:notesMasterIdLst>
  <p:sldIdLst>
    <p:sldId id="256" r:id="rId2"/>
    <p:sldId id="315" r:id="rId3"/>
    <p:sldId id="284" r:id="rId4"/>
    <p:sldId id="293" r:id="rId5"/>
    <p:sldId id="294" r:id="rId6"/>
    <p:sldId id="306" r:id="rId7"/>
    <p:sldId id="305" r:id="rId8"/>
    <p:sldId id="304" r:id="rId9"/>
    <p:sldId id="303" r:id="rId10"/>
    <p:sldId id="309" r:id="rId11"/>
    <p:sldId id="295" r:id="rId12"/>
    <p:sldId id="310" r:id="rId13"/>
    <p:sldId id="311" r:id="rId14"/>
    <p:sldId id="312" r:id="rId15"/>
    <p:sldId id="313" r:id="rId16"/>
    <p:sldId id="314" r:id="rId17"/>
    <p:sldId id="296" r:id="rId18"/>
    <p:sldId id="308" r:id="rId19"/>
    <p:sldId id="297" r:id="rId20"/>
    <p:sldId id="299" r:id="rId21"/>
    <p:sldId id="298" r:id="rId22"/>
    <p:sldId id="300" r:id="rId23"/>
    <p:sldId id="302" r:id="rId24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jou" initials="a" lastIdx="1" clrIdx="0">
    <p:extLst>
      <p:ext uri="{19B8F6BF-5375-455C-9EA6-DF929625EA0E}">
        <p15:presenceInfo xmlns:p15="http://schemas.microsoft.com/office/powerpoint/2012/main" userId="fe985fec3e3b4c75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4" autoAdjust="0"/>
    <p:restoredTop sz="52476" autoAdjust="0"/>
  </p:normalViewPr>
  <p:slideViewPr>
    <p:cSldViewPr snapToGrid="0" showGuides="1">
      <p:cViewPr varScale="1">
        <p:scale>
          <a:sx n="59" d="100"/>
          <a:sy n="59" d="100"/>
        </p:scale>
        <p:origin x="2592" y="4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0DFCC66-3589-4F0C-A877-F880117E3139}" type="datetimeFigureOut">
              <a:rPr lang="ko-KR" altLang="en-US" smtClean="0"/>
              <a:t>2026-03-23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B43577-892F-4018-81C9-CF93A584E29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075006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ko-KR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B43577-892F-4018-81C9-CF93A584E298}" type="slidenum">
              <a:rPr lang="ko-KR" altLang="en-US" smtClean="0"/>
              <a:t>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7806008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2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altLang="ko-KR" sz="2400" spc="-15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B43577-892F-4018-81C9-CF93A584E298}" type="slidenum">
              <a:rPr lang="ko-KR" altLang="en-US" smtClean="0"/>
              <a:t>10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1560712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B43577-892F-4018-81C9-CF93A584E298}" type="slidenum">
              <a:rPr lang="ko-KR" altLang="en-US" smtClean="0"/>
              <a:t>11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8714192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2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altLang="ko-KR" sz="2400" spc="-15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B43577-892F-4018-81C9-CF93A584E298}" type="slidenum">
              <a:rPr lang="ko-KR" altLang="en-US" smtClean="0"/>
              <a:t>12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322355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2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altLang="ko-KR" sz="2400" spc="-15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B43577-892F-4018-81C9-CF93A584E298}" type="slidenum">
              <a:rPr lang="ko-KR" altLang="en-US" smtClean="0"/>
              <a:t>13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704784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2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altLang="ko-KR" sz="2400" spc="-15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B43577-892F-4018-81C9-CF93A584E298}" type="slidenum">
              <a:rPr lang="ko-KR" altLang="en-US" smtClean="0"/>
              <a:t>14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6865060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2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B43577-892F-4018-81C9-CF93A584E298}" type="slidenum">
              <a:rPr lang="ko-KR" altLang="en-US" smtClean="0"/>
              <a:t>15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4311570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2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sz="1200" spc="0" baseline="0" dirty="0">
                <a:latin typeface="+mn-lt"/>
                <a:cs typeface="+mn-cs"/>
              </a:rPr>
              <a:t> </a:t>
            </a:r>
            <a:endParaRPr lang="en-US" altLang="ko-KR" sz="2400" spc="-15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B43577-892F-4018-81C9-CF93A584E298}" type="slidenum">
              <a:rPr lang="ko-KR" altLang="en-US" smtClean="0"/>
              <a:t>16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45242744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B43577-892F-4018-81C9-CF93A584E298}" type="slidenum">
              <a:rPr lang="ko-KR" altLang="en-US" smtClean="0"/>
              <a:t>17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4011155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B43577-892F-4018-81C9-CF93A584E298}" type="slidenum">
              <a:rPr lang="ko-KR" altLang="en-US" smtClean="0"/>
              <a:t>18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42519242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B43577-892F-4018-81C9-CF93A584E298}" type="slidenum">
              <a:rPr lang="ko-KR" altLang="en-US" smtClean="0"/>
              <a:t>19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49891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B43577-892F-4018-81C9-CF93A584E298}" type="slidenum">
              <a:rPr lang="ko-KR" altLang="en-US" smtClean="0"/>
              <a:t>2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39392658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ko-KR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B43577-892F-4018-81C9-CF93A584E298}" type="slidenum">
              <a:rPr lang="ko-KR" altLang="en-US" smtClean="0"/>
              <a:t>20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37606276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B43577-892F-4018-81C9-CF93A584E298}" type="slidenum">
              <a:rPr lang="ko-KR" altLang="en-US" smtClean="0"/>
              <a:t>21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90919056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Tx/>
              <a:buNone/>
            </a:pPr>
            <a:endParaRPr lang="en-US" altLang="ko-KR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B43577-892F-4018-81C9-CF93A584E298}" type="slidenum">
              <a:rPr lang="ko-KR" altLang="en-US" smtClean="0"/>
              <a:t>22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57989601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Tx/>
              <a:buNone/>
            </a:pPr>
            <a:endParaRPr lang="en-US" altLang="ko-KR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B43577-892F-4018-81C9-CF93A584E298}" type="slidenum">
              <a:rPr lang="ko-KR" altLang="en-US" smtClean="0"/>
              <a:t>23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6850709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B43577-892F-4018-81C9-CF93A584E298}" type="slidenum">
              <a:rPr lang="ko-KR" altLang="en-US" smtClean="0"/>
              <a:t>3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3464098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B43577-892F-4018-81C9-CF93A584E298}" type="slidenum">
              <a:rPr lang="ko-KR" altLang="en-US" smtClean="0"/>
              <a:t>4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4790751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ko-KR" altLang="en-US" dirty="0"/>
              <a:t> </a:t>
            </a: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B43577-892F-4018-81C9-CF93A584E298}" type="slidenum">
              <a:rPr lang="ko-KR" altLang="en-US" smtClean="0"/>
              <a:t>5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7986232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ko-KR" altLang="en-US" dirty="0"/>
              <a:t> </a:t>
            </a: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B43577-892F-4018-81C9-CF93A584E298}" type="slidenum">
              <a:rPr lang="ko-KR" altLang="en-US" smtClean="0"/>
              <a:t>6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3077052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ko-KR" altLang="en-US" dirty="0"/>
              <a:t> </a:t>
            </a: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B43577-892F-4018-81C9-CF93A584E298}" type="slidenum">
              <a:rPr lang="ko-KR" altLang="en-US" smtClean="0"/>
              <a:t>7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1421548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ko-KR" altLang="en-US" dirty="0"/>
              <a:t> </a:t>
            </a: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B43577-892F-4018-81C9-CF93A584E298}" type="slidenum">
              <a:rPr lang="ko-KR" altLang="en-US" smtClean="0"/>
              <a:t>8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0613456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ko-KR" altLang="en-US" dirty="0"/>
              <a:t> </a:t>
            </a: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B43577-892F-4018-81C9-CF93A584E298}" type="slidenum">
              <a:rPr lang="ko-KR" altLang="en-US" smtClean="0"/>
              <a:t>9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836040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A0D5F-EDE9-49A4-B5BF-61A4514786EA}" type="datetimeFigureOut">
              <a:rPr lang="ko-KR" altLang="en-US" smtClean="0"/>
              <a:t>2026-03-23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5EB9C-8438-493A-9A40-380490E291A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087198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A0D5F-EDE9-49A4-B5BF-61A4514786EA}" type="datetimeFigureOut">
              <a:rPr lang="ko-KR" altLang="en-US" smtClean="0"/>
              <a:t>2026-03-23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5EB9C-8438-493A-9A40-380490E291A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621968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A0D5F-EDE9-49A4-B5BF-61A4514786EA}" type="datetimeFigureOut">
              <a:rPr lang="ko-KR" altLang="en-US" smtClean="0"/>
              <a:t>2026-03-23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5EB9C-8438-493A-9A40-380490E291A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304204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A0D5F-EDE9-49A4-B5BF-61A4514786EA}" type="datetimeFigureOut">
              <a:rPr lang="ko-KR" altLang="en-US" smtClean="0"/>
              <a:t>2026-03-23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5EB9C-8438-493A-9A40-380490E291A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629036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189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A0D5F-EDE9-49A4-B5BF-61A4514786EA}" type="datetimeFigureOut">
              <a:rPr lang="ko-KR" altLang="en-US" smtClean="0"/>
              <a:t>2026-03-23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5EB9C-8438-493A-9A40-380490E291A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258642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A0D5F-EDE9-49A4-B5BF-61A4514786EA}" type="datetimeFigureOut">
              <a:rPr lang="ko-KR" altLang="en-US" smtClean="0"/>
              <a:t>2026-03-23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5EB9C-8438-493A-9A40-380490E291A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515493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365127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A0D5F-EDE9-49A4-B5BF-61A4514786EA}" type="datetimeFigureOut">
              <a:rPr lang="ko-KR" altLang="en-US" smtClean="0"/>
              <a:t>2026-03-23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5EB9C-8438-493A-9A40-380490E291A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071273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A0D5F-EDE9-49A4-B5BF-61A4514786EA}" type="datetimeFigureOut">
              <a:rPr lang="ko-KR" altLang="en-US" smtClean="0"/>
              <a:t>2026-03-23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5EB9C-8438-493A-9A40-380490E291A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191833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A0D5F-EDE9-49A4-B5BF-61A4514786EA}" type="datetimeFigureOut">
              <a:rPr lang="ko-KR" altLang="en-US" smtClean="0"/>
              <a:t>2026-03-23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5EB9C-8438-493A-9A40-380490E291A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766375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A0D5F-EDE9-49A4-B5BF-61A4514786EA}" type="datetimeFigureOut">
              <a:rPr lang="ko-KR" altLang="en-US" smtClean="0"/>
              <a:t>2026-03-23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5EB9C-8438-493A-9A40-380490E291A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719684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A0D5F-EDE9-49A4-B5BF-61A4514786EA}" type="datetimeFigureOut">
              <a:rPr lang="ko-KR" altLang="en-US" smtClean="0"/>
              <a:t>2026-03-23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5EB9C-8438-493A-9A40-380490E291A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353242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4A0D5F-EDE9-49A4-B5BF-61A4514786EA}" type="datetimeFigureOut">
              <a:rPr lang="ko-KR" altLang="en-US" smtClean="0"/>
              <a:t>2026-03-23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65EB9C-8438-493A-9A40-380490E291A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661516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377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94" indent="-228594" algn="l" defTabSz="914377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83" indent="-228594" algn="l" defTabSz="914377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1" indent="-228594" algn="l" defTabSz="914377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defTabSz="914377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defTabSz="914377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377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488219" y="1724150"/>
            <a:ext cx="11215561" cy="916831"/>
          </a:xfrm>
        </p:spPr>
        <p:txBody>
          <a:bodyPr>
            <a:normAutofit/>
          </a:bodyPr>
          <a:lstStyle/>
          <a:p>
            <a:r>
              <a:rPr lang="ko-KR" altLang="en-US" sz="4000" dirty="0"/>
              <a:t>우울증 상담 노하우 및 기법 적용</a:t>
            </a:r>
          </a:p>
        </p:txBody>
      </p:sp>
      <p:cxnSp>
        <p:nvCxnSpPr>
          <p:cNvPr id="7" name="직선 연결선 6">
            <a:extLst>
              <a:ext uri="{FF2B5EF4-FFF2-40B4-BE49-F238E27FC236}">
                <a16:creationId xmlns:a16="http://schemas.microsoft.com/office/drawing/2014/main" id="{F3F63FED-FAEC-4CDD-A60B-AFCB761E3740}"/>
              </a:ext>
            </a:extLst>
          </p:cNvPr>
          <p:cNvCxnSpPr>
            <a:cxnSpLocks/>
          </p:cNvCxnSpPr>
          <p:nvPr/>
        </p:nvCxnSpPr>
        <p:spPr>
          <a:xfrm>
            <a:off x="287668" y="198471"/>
            <a:ext cx="11861800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직선 연결선 7">
            <a:extLst>
              <a:ext uri="{FF2B5EF4-FFF2-40B4-BE49-F238E27FC236}">
                <a16:creationId xmlns:a16="http://schemas.microsoft.com/office/drawing/2014/main" id="{7CAD2DD1-51A5-40EF-A967-25936E2EF244}"/>
              </a:ext>
            </a:extLst>
          </p:cNvPr>
          <p:cNvCxnSpPr>
            <a:cxnSpLocks/>
          </p:cNvCxnSpPr>
          <p:nvPr/>
        </p:nvCxnSpPr>
        <p:spPr>
          <a:xfrm>
            <a:off x="255769" y="198471"/>
            <a:ext cx="609600" cy="0"/>
          </a:xfrm>
          <a:prstGeom prst="line">
            <a:avLst/>
          </a:prstGeom>
          <a:ln w="571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3640836" y="4965192"/>
            <a:ext cx="491032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dirty="0"/>
              <a:t>아주대학교 심리학과 박정수</a:t>
            </a:r>
            <a:endParaRPr lang="en-US" altLang="ko-KR" dirty="0"/>
          </a:p>
          <a:p>
            <a:pPr algn="ctr"/>
            <a:r>
              <a:rPr lang="en-US" altLang="ko-KR" dirty="0"/>
              <a:t>2026. 4. 12 </a:t>
            </a:r>
          </a:p>
          <a:p>
            <a:pPr algn="ctr"/>
            <a:r>
              <a:rPr lang="ko-KR" altLang="en-US" dirty="0" err="1"/>
              <a:t>임상우울증</a:t>
            </a:r>
            <a:r>
              <a:rPr lang="ko-KR" altLang="en-US" dirty="0"/>
              <a:t> 학회 </a:t>
            </a:r>
            <a:endParaRPr lang="en-US" altLang="ko-KR" dirty="0"/>
          </a:p>
          <a:p>
            <a:pPr algn="ctr"/>
            <a:r>
              <a:rPr lang="ko-KR" altLang="en-US" dirty="0"/>
              <a:t>서울아산병원 연구원 지하 대강당</a:t>
            </a:r>
          </a:p>
        </p:txBody>
      </p:sp>
    </p:spTree>
    <p:extLst>
      <p:ext uri="{BB962C8B-B14F-4D97-AF65-F5344CB8AC3E}">
        <p14:creationId xmlns:p14="http://schemas.microsoft.com/office/powerpoint/2010/main" val="84634568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그룹 2">
            <a:extLst>
              <a:ext uri="{FF2B5EF4-FFF2-40B4-BE49-F238E27FC236}">
                <a16:creationId xmlns:a16="http://schemas.microsoft.com/office/drawing/2014/main" id="{34AF672D-F300-49ED-B1B1-C7AD77F1CF1D}"/>
              </a:ext>
            </a:extLst>
          </p:cNvPr>
          <p:cNvGrpSpPr/>
          <p:nvPr/>
        </p:nvGrpSpPr>
        <p:grpSpPr>
          <a:xfrm>
            <a:off x="0" y="0"/>
            <a:ext cx="12192000" cy="1076960"/>
            <a:chOff x="0" y="0"/>
            <a:chExt cx="12192000" cy="1076960"/>
          </a:xfrm>
        </p:grpSpPr>
        <p:sp>
          <p:nvSpPr>
            <p:cNvPr id="4" name="직사각형 3">
              <a:extLst>
                <a:ext uri="{FF2B5EF4-FFF2-40B4-BE49-F238E27FC236}">
                  <a16:creationId xmlns:a16="http://schemas.microsoft.com/office/drawing/2014/main" id="{C47BEF14-6520-4B7C-A137-6786E163399F}"/>
                </a:ext>
              </a:extLst>
            </p:cNvPr>
            <p:cNvSpPr/>
            <p:nvPr/>
          </p:nvSpPr>
          <p:spPr>
            <a:xfrm>
              <a:off x="0" y="0"/>
              <a:ext cx="121920" cy="1076960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" name="직사각형 4">
              <a:extLst>
                <a:ext uri="{FF2B5EF4-FFF2-40B4-BE49-F238E27FC236}">
                  <a16:creationId xmlns:a16="http://schemas.microsoft.com/office/drawing/2014/main" id="{AE7E944A-14D6-40FD-AC6E-795762F0A52A}"/>
                </a:ext>
              </a:extLst>
            </p:cNvPr>
            <p:cNvSpPr/>
            <p:nvPr/>
          </p:nvSpPr>
          <p:spPr>
            <a:xfrm rot="5400000">
              <a:off x="269240" y="-147320"/>
              <a:ext cx="121920" cy="416560"/>
            </a:xfrm>
            <a:prstGeom prst="rect">
              <a:avLst/>
            </a:pr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314989EB-2D66-48FD-AE45-E8AAC62D69DF}"/>
                </a:ext>
              </a:extLst>
            </p:cNvPr>
            <p:cNvSpPr txBox="1"/>
            <p:nvPr/>
          </p:nvSpPr>
          <p:spPr>
            <a:xfrm>
              <a:off x="660400" y="238398"/>
              <a:ext cx="3483646" cy="60016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3300" spc="-300" dirty="0">
                  <a:solidFill>
                    <a:schemeClr val="tx1">
                      <a:lumMod val="85000"/>
                      <a:lumOff val="15000"/>
                    </a:schemeClr>
                  </a:solidFill>
                </a:rPr>
                <a:t>우울증 면담과 증상</a:t>
              </a:r>
            </a:p>
          </p:txBody>
        </p:sp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FD03F367-568F-4C2F-BA77-ACFD90303A26}"/>
                </a:ext>
              </a:extLst>
            </p:cNvPr>
            <p:cNvSpPr txBox="1"/>
            <p:nvPr/>
          </p:nvSpPr>
          <p:spPr>
            <a:xfrm>
              <a:off x="660400" y="694971"/>
              <a:ext cx="184731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endParaRPr lang="ko-KR" altLang="en-US" sz="11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cxnSp>
          <p:nvCxnSpPr>
            <p:cNvPr id="9" name="직선 연결선 8">
              <a:extLst>
                <a:ext uri="{FF2B5EF4-FFF2-40B4-BE49-F238E27FC236}">
                  <a16:creationId xmlns:a16="http://schemas.microsoft.com/office/drawing/2014/main" id="{694D31A9-4C98-4514-A4CD-FEE8123A95D4}"/>
                </a:ext>
              </a:extLst>
            </p:cNvPr>
            <p:cNvCxnSpPr/>
            <p:nvPr/>
          </p:nvCxnSpPr>
          <p:spPr>
            <a:xfrm>
              <a:off x="660400" y="1073885"/>
              <a:ext cx="11531600" cy="0"/>
            </a:xfrm>
            <a:prstGeom prst="line">
              <a:avLst/>
            </a:prstGeom>
            <a:ln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6" name="TextBox 15">
            <a:extLst>
              <a:ext uri="{FF2B5EF4-FFF2-40B4-BE49-F238E27FC236}">
                <a16:creationId xmlns:a16="http://schemas.microsoft.com/office/drawing/2014/main" id="{2B171890-4F0A-4C5E-9406-E164C4389724}"/>
              </a:ext>
            </a:extLst>
          </p:cNvPr>
          <p:cNvSpPr txBox="1"/>
          <p:nvPr/>
        </p:nvSpPr>
        <p:spPr>
          <a:xfrm>
            <a:off x="660400" y="1289294"/>
            <a:ext cx="11131107" cy="51706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ko-KR" altLang="en-US" sz="2000" spc="-151" dirty="0">
                <a:latin typeface="Arial" panose="020B0604020202020204" pitchFamily="34" charset="0"/>
                <a:cs typeface="Arial" panose="020B0604020202020204" pitchFamily="34" charset="0"/>
              </a:rPr>
              <a:t>첫 면담  </a:t>
            </a:r>
            <a:endParaRPr lang="en-US" altLang="ko-KR" sz="2000" spc="-15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914400" lvl="1" indent="-45720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ko-KR" altLang="en-US" sz="2000" spc="-151" dirty="0">
                <a:latin typeface="Arial" panose="020B0604020202020204" pitchFamily="34" charset="0"/>
                <a:cs typeface="Arial" panose="020B0604020202020204" pitchFamily="34" charset="0"/>
              </a:rPr>
              <a:t>경한 우울 환자 </a:t>
            </a:r>
            <a:endParaRPr lang="en-US" altLang="ko-KR" sz="2000" spc="-15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371600" lvl="2" indent="-45720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ko-KR" altLang="en-US" sz="2000" spc="-151" dirty="0">
                <a:latin typeface="Arial" panose="020B0604020202020204" pitchFamily="34" charset="0"/>
                <a:cs typeface="Arial" panose="020B0604020202020204" pitchFamily="34" charset="0"/>
              </a:rPr>
              <a:t>자발적으로 이야기함</a:t>
            </a:r>
            <a:r>
              <a:rPr lang="en-US" altLang="ko-KR" sz="2000" spc="-15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ko-KR" altLang="en-US" sz="2000" spc="-151" dirty="0">
                <a:latin typeface="Arial" panose="020B0604020202020204" pitchFamily="34" charset="0"/>
                <a:cs typeface="Arial" panose="020B0604020202020204" pitchFamily="34" charset="0"/>
              </a:rPr>
              <a:t>자신의 감정적 고통을 이야기 하거나</a:t>
            </a:r>
            <a:r>
              <a:rPr lang="en-US" altLang="ko-KR" sz="2000" spc="-15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ko-KR" altLang="en-US" sz="2000" spc="-151" dirty="0">
                <a:latin typeface="Arial" panose="020B0604020202020204" pitchFamily="34" charset="0"/>
                <a:cs typeface="Arial" panose="020B0604020202020204" pitchFamily="34" charset="0"/>
              </a:rPr>
              <a:t>과거 좋았던 상태에 대한 이야기로 시작함</a:t>
            </a:r>
            <a:r>
              <a:rPr lang="en-US" altLang="ko-KR" sz="2000" spc="-15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marL="1371600" lvl="2" indent="-45720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ko-KR" altLang="en-US" sz="2000" spc="-151" dirty="0">
                <a:latin typeface="Arial" panose="020B0604020202020204" pitchFamily="34" charset="0"/>
                <a:cs typeface="Arial" panose="020B0604020202020204" pitchFamily="34" charset="0"/>
              </a:rPr>
              <a:t>건강하고 좋았던 상태에 대해 탐색하기 전에 현재 우울 상태에 대한 이야기를 충분히 이끌어낸 후에 </a:t>
            </a:r>
            <a:r>
              <a:rPr lang="en-US" altLang="ko-KR" sz="2000" spc="-15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ko-KR" altLang="en-US" sz="2000" spc="-151" dirty="0">
                <a:latin typeface="Arial" panose="020B0604020202020204" pitchFamily="34" charset="0"/>
                <a:cs typeface="Arial" panose="020B0604020202020204" pitchFamily="34" charset="0"/>
              </a:rPr>
              <a:t>우울해지기 전에는 어땠는지</a:t>
            </a:r>
            <a:r>
              <a:rPr lang="en-US" altLang="ko-KR" sz="2000" spc="-15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ko-KR" altLang="en-US" sz="2000" spc="-151" dirty="0">
                <a:latin typeface="Arial" panose="020B0604020202020204" pitchFamily="34" charset="0"/>
                <a:cs typeface="Arial" panose="020B0604020202020204" pitchFamily="34" charset="0"/>
              </a:rPr>
              <a:t>예전에는 어땠는지 질문 </a:t>
            </a:r>
            <a:endParaRPr lang="en-US" altLang="ko-KR" sz="2000" spc="-15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914400" lvl="1" indent="-45720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ko-KR" altLang="en-US" sz="2000" spc="-151" dirty="0">
                <a:latin typeface="Arial" panose="020B0604020202020204" pitchFamily="34" charset="0"/>
                <a:cs typeface="Arial" panose="020B0604020202020204" pitchFamily="34" charset="0"/>
              </a:rPr>
              <a:t>짧은 대답</a:t>
            </a:r>
            <a:r>
              <a:rPr lang="en-US" altLang="ko-KR" sz="2000" spc="-15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ko-KR" altLang="en-US" sz="2000" spc="-151" dirty="0">
                <a:latin typeface="Arial" panose="020B0604020202020204" pitchFamily="34" charset="0"/>
                <a:cs typeface="Arial" panose="020B0604020202020204" pitchFamily="34" charset="0"/>
              </a:rPr>
              <a:t>혹은 반응이 없고</a:t>
            </a:r>
            <a:r>
              <a:rPr lang="en-US" altLang="ko-KR" sz="2000" spc="-15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ko-KR" altLang="en-US" sz="2000" spc="-151" dirty="0">
                <a:latin typeface="Arial" panose="020B0604020202020204" pitchFamily="34" charset="0"/>
                <a:cs typeface="Arial" panose="020B0604020202020204" pitchFamily="34" charset="0"/>
              </a:rPr>
              <a:t>철수된 우울 환자 </a:t>
            </a:r>
            <a:endParaRPr lang="en-US" altLang="ko-KR" sz="2000" spc="-15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371600" lvl="2" indent="-45720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ko-KR" altLang="en-US" sz="2000" spc="-151" dirty="0">
                <a:latin typeface="Arial" panose="020B0604020202020204" pitchFamily="34" charset="0"/>
                <a:cs typeface="Arial" panose="020B0604020202020204" pitchFamily="34" charset="0"/>
              </a:rPr>
              <a:t>증상과 생활에 대한 지속적으로 질문을 하면</a:t>
            </a:r>
            <a:r>
              <a:rPr lang="en-US" altLang="ko-KR" sz="2000" spc="-15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ko-KR" altLang="en-US" sz="2000" spc="-151" dirty="0">
                <a:latin typeface="Arial" panose="020B0604020202020204" pitchFamily="34" charset="0"/>
                <a:cs typeface="Arial" panose="020B0604020202020204" pitchFamily="34" charset="0"/>
              </a:rPr>
              <a:t>환자가 더 거리감을 느끼게 할 수 있음  </a:t>
            </a:r>
            <a:endParaRPr lang="en-US" altLang="ko-KR" sz="2000" spc="-15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828800" lvl="3" indent="-45720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altLang="ko-KR" sz="2000" spc="-151" dirty="0"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ko-KR" altLang="en-US" sz="2000" spc="-151" dirty="0">
                <a:latin typeface="Arial" panose="020B0604020202020204" pitchFamily="34" charset="0"/>
                <a:cs typeface="Arial" panose="020B0604020202020204" pitchFamily="34" charset="0"/>
              </a:rPr>
              <a:t>말씀하시기가 굉장히 </a:t>
            </a:r>
            <a:r>
              <a:rPr lang="ko-KR" altLang="en-US" sz="2000" spc="-151" dirty="0" err="1">
                <a:latin typeface="Arial" panose="020B0604020202020204" pitchFamily="34" charset="0"/>
                <a:cs typeface="Arial" panose="020B0604020202020204" pitchFamily="34" charset="0"/>
              </a:rPr>
              <a:t>힘드신가봐요</a:t>
            </a:r>
            <a:r>
              <a:rPr lang="en-US" altLang="ko-KR" sz="2000" spc="-151" dirty="0">
                <a:latin typeface="Arial" panose="020B0604020202020204" pitchFamily="34" charset="0"/>
                <a:cs typeface="Arial" panose="020B0604020202020204" pitchFamily="34" charset="0"/>
              </a:rPr>
              <a:t>.” </a:t>
            </a:r>
            <a:r>
              <a:rPr lang="ko-KR" altLang="en-US" sz="2000" spc="-151" dirty="0">
                <a:latin typeface="Arial" panose="020B0604020202020204" pitchFamily="34" charset="0"/>
                <a:cs typeface="Arial" panose="020B0604020202020204" pitchFamily="34" charset="0"/>
              </a:rPr>
              <a:t>라고 하면서 환자의 주의를 끌어볼 것</a:t>
            </a:r>
            <a:r>
              <a:rPr lang="en-US" altLang="ko-KR" sz="2000" spc="-15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marL="1371600" lvl="2" indent="-45720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ko-KR" altLang="en-US" sz="2000" spc="-151" dirty="0">
                <a:latin typeface="Arial" panose="020B0604020202020204" pitchFamily="34" charset="0"/>
                <a:cs typeface="Arial" panose="020B0604020202020204" pitchFamily="34" charset="0"/>
              </a:rPr>
              <a:t>때로는 침묵이 도움이 될 수도 있지만</a:t>
            </a:r>
            <a:r>
              <a:rPr lang="en-US" altLang="ko-KR" sz="2000" spc="-15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ko-KR" altLang="en-US" sz="2000" spc="-151" dirty="0">
                <a:latin typeface="Arial" panose="020B0604020202020204" pitchFamily="34" charset="0"/>
                <a:cs typeface="Arial" panose="020B0604020202020204" pitchFamily="34" charset="0"/>
              </a:rPr>
              <a:t>우울한 환자는 침묵을 무관심</a:t>
            </a:r>
            <a:r>
              <a:rPr lang="en-US" altLang="ko-KR" sz="2000" spc="-15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ko-KR" altLang="en-US" sz="2000" spc="-151" dirty="0">
                <a:latin typeface="Arial" panose="020B0604020202020204" pitchFamily="34" charset="0"/>
                <a:cs typeface="Arial" panose="020B0604020202020204" pitchFamily="34" charset="0"/>
              </a:rPr>
              <a:t>불만</a:t>
            </a:r>
            <a:r>
              <a:rPr lang="en-US" altLang="ko-KR" sz="2000" spc="-15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ko-KR" altLang="en-US" sz="2000" spc="-151" dirty="0">
                <a:latin typeface="Arial" panose="020B0604020202020204" pitchFamily="34" charset="0"/>
                <a:cs typeface="Arial" panose="020B0604020202020204" pitchFamily="34" charset="0"/>
              </a:rPr>
              <a:t>좌절로 받아들일 수 있음</a:t>
            </a:r>
            <a:endParaRPr lang="en-US" altLang="ko-KR" sz="2000" spc="-15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730653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그룹 2">
            <a:extLst>
              <a:ext uri="{FF2B5EF4-FFF2-40B4-BE49-F238E27FC236}">
                <a16:creationId xmlns:a16="http://schemas.microsoft.com/office/drawing/2014/main" id="{34AF672D-F300-49ED-B1B1-C7AD77F1CF1D}"/>
              </a:ext>
            </a:extLst>
          </p:cNvPr>
          <p:cNvGrpSpPr/>
          <p:nvPr/>
        </p:nvGrpSpPr>
        <p:grpSpPr>
          <a:xfrm>
            <a:off x="0" y="0"/>
            <a:ext cx="12192000" cy="1076960"/>
            <a:chOff x="0" y="0"/>
            <a:chExt cx="12192000" cy="1076960"/>
          </a:xfrm>
        </p:grpSpPr>
        <p:sp>
          <p:nvSpPr>
            <p:cNvPr id="4" name="직사각형 3">
              <a:extLst>
                <a:ext uri="{FF2B5EF4-FFF2-40B4-BE49-F238E27FC236}">
                  <a16:creationId xmlns:a16="http://schemas.microsoft.com/office/drawing/2014/main" id="{C47BEF14-6520-4B7C-A137-6786E163399F}"/>
                </a:ext>
              </a:extLst>
            </p:cNvPr>
            <p:cNvSpPr/>
            <p:nvPr/>
          </p:nvSpPr>
          <p:spPr>
            <a:xfrm>
              <a:off x="0" y="0"/>
              <a:ext cx="121920" cy="1076960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" name="직사각형 4">
              <a:extLst>
                <a:ext uri="{FF2B5EF4-FFF2-40B4-BE49-F238E27FC236}">
                  <a16:creationId xmlns:a16="http://schemas.microsoft.com/office/drawing/2014/main" id="{AE7E944A-14D6-40FD-AC6E-795762F0A52A}"/>
                </a:ext>
              </a:extLst>
            </p:cNvPr>
            <p:cNvSpPr/>
            <p:nvPr/>
          </p:nvSpPr>
          <p:spPr>
            <a:xfrm rot="5400000">
              <a:off x="269240" y="-147320"/>
              <a:ext cx="121920" cy="416560"/>
            </a:xfrm>
            <a:prstGeom prst="rect">
              <a:avLst/>
            </a:pr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314989EB-2D66-48FD-AE45-E8AAC62D69DF}"/>
                </a:ext>
              </a:extLst>
            </p:cNvPr>
            <p:cNvSpPr txBox="1"/>
            <p:nvPr/>
          </p:nvSpPr>
          <p:spPr>
            <a:xfrm>
              <a:off x="660400" y="238398"/>
              <a:ext cx="3926075" cy="60016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3300" spc="-300" dirty="0">
                  <a:solidFill>
                    <a:schemeClr val="tx1">
                      <a:lumMod val="85000"/>
                      <a:lumOff val="15000"/>
                    </a:schemeClr>
                  </a:solidFill>
                </a:rPr>
                <a:t>우울증 면담과 증상    </a:t>
              </a:r>
            </a:p>
          </p:txBody>
        </p:sp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FD03F367-568F-4C2F-BA77-ACFD90303A26}"/>
                </a:ext>
              </a:extLst>
            </p:cNvPr>
            <p:cNvSpPr txBox="1"/>
            <p:nvPr/>
          </p:nvSpPr>
          <p:spPr>
            <a:xfrm>
              <a:off x="660400" y="694971"/>
              <a:ext cx="184731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endParaRPr lang="ko-KR" altLang="en-US" sz="11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cxnSp>
          <p:nvCxnSpPr>
            <p:cNvPr id="9" name="직선 연결선 8">
              <a:extLst>
                <a:ext uri="{FF2B5EF4-FFF2-40B4-BE49-F238E27FC236}">
                  <a16:creationId xmlns:a16="http://schemas.microsoft.com/office/drawing/2014/main" id="{694D31A9-4C98-4514-A4CD-FEE8123A95D4}"/>
                </a:ext>
              </a:extLst>
            </p:cNvPr>
            <p:cNvCxnSpPr/>
            <p:nvPr/>
          </p:nvCxnSpPr>
          <p:spPr>
            <a:xfrm>
              <a:off x="660400" y="1073885"/>
              <a:ext cx="11531600" cy="0"/>
            </a:xfrm>
            <a:prstGeom prst="line">
              <a:avLst/>
            </a:prstGeom>
            <a:ln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6" name="TextBox 15">
            <a:extLst>
              <a:ext uri="{FF2B5EF4-FFF2-40B4-BE49-F238E27FC236}">
                <a16:creationId xmlns:a16="http://schemas.microsoft.com/office/drawing/2014/main" id="{2B171890-4F0A-4C5E-9406-E164C4389724}"/>
              </a:ext>
            </a:extLst>
          </p:cNvPr>
          <p:cNvSpPr txBox="1"/>
          <p:nvPr/>
        </p:nvSpPr>
        <p:spPr>
          <a:xfrm>
            <a:off x="660400" y="1295135"/>
            <a:ext cx="11131107" cy="30008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o-KR" altLang="en-US" b="1" spc="-151" dirty="0">
                <a:latin typeface="Arial" panose="020B0604020202020204" pitchFamily="34" charset="0"/>
                <a:cs typeface="Arial" panose="020B0604020202020204" pitchFamily="34" charset="0"/>
              </a:rPr>
              <a:t>환자가 마음을 열게 만드는 대화는 조언보다 이해</a:t>
            </a:r>
            <a:r>
              <a:rPr lang="en-US" altLang="ko-KR" b="1" spc="-15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ko-KR" altLang="en-US" b="1" spc="-151" dirty="0">
                <a:latin typeface="Arial" panose="020B0604020202020204" pitchFamily="34" charset="0"/>
                <a:cs typeface="Arial" panose="020B0604020202020204" pitchFamily="34" charset="0"/>
              </a:rPr>
              <a:t>정리 </a:t>
            </a:r>
            <a:endParaRPr lang="en-US" altLang="ko-KR" b="1" spc="-15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00100" lvl="1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o-KR" altLang="en-US" spc="-151" dirty="0">
                <a:latin typeface="Arial" panose="020B0604020202020204" pitchFamily="34" charset="0"/>
                <a:cs typeface="Arial" panose="020B0604020202020204" pitchFamily="34" charset="0"/>
              </a:rPr>
              <a:t>바로 해결책을 제시하기 보다 현재 상태를 </a:t>
            </a:r>
            <a:r>
              <a:rPr lang="ko-KR" altLang="en-US" spc="-151" dirty="0" err="1">
                <a:latin typeface="Arial" panose="020B0604020202020204" pitchFamily="34" charset="0"/>
                <a:cs typeface="Arial" panose="020B0604020202020204" pitchFamily="34" charset="0"/>
              </a:rPr>
              <a:t>구조화해</a:t>
            </a:r>
            <a:r>
              <a:rPr lang="ko-KR" altLang="en-US" spc="-151" dirty="0">
                <a:latin typeface="Arial" panose="020B0604020202020204" pitchFamily="34" charset="0"/>
                <a:cs typeface="Arial" panose="020B0604020202020204" pitchFamily="34" charset="0"/>
              </a:rPr>
              <a:t> 줌 </a:t>
            </a:r>
            <a:endParaRPr lang="en-US" altLang="ko-KR" spc="-15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00100" lvl="1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o-KR" altLang="en-US" spc="-151" dirty="0">
                <a:latin typeface="Arial" panose="020B0604020202020204" pitchFamily="34" charset="0"/>
                <a:cs typeface="Arial" panose="020B0604020202020204" pitchFamily="34" charset="0"/>
              </a:rPr>
              <a:t>환자의 문제를 의지 부족이 아니라 우울의 </a:t>
            </a:r>
            <a:r>
              <a:rPr lang="ko-KR" altLang="en-US" spc="-151" dirty="0" err="1">
                <a:latin typeface="Arial" panose="020B0604020202020204" pitchFamily="34" charset="0"/>
                <a:cs typeface="Arial" panose="020B0604020202020204" pitchFamily="34" charset="0"/>
              </a:rPr>
              <a:t>영향임을</a:t>
            </a:r>
            <a:r>
              <a:rPr lang="ko-KR" altLang="en-US" spc="-151" dirty="0">
                <a:latin typeface="Arial" panose="020B0604020202020204" pitchFamily="34" charset="0"/>
                <a:cs typeface="Arial" panose="020B0604020202020204" pitchFamily="34" charset="0"/>
              </a:rPr>
              <a:t> 전달 </a:t>
            </a:r>
            <a:endParaRPr lang="en-US" altLang="ko-KR" spc="-15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00100" lvl="1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o-KR" altLang="en-US" spc="-151" dirty="0">
                <a:latin typeface="Arial" panose="020B0604020202020204" pitchFamily="34" charset="0"/>
                <a:cs typeface="Arial" panose="020B0604020202020204" pitchFamily="34" charset="0"/>
              </a:rPr>
              <a:t>한 문장으로 현재 상태를 명료하게 요약</a:t>
            </a:r>
            <a:endParaRPr lang="en-US" altLang="ko-KR" spc="-15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o-KR" altLang="en-US" spc="-151" dirty="0">
                <a:latin typeface="Arial" panose="020B0604020202020204" pitchFamily="34" charset="0"/>
                <a:cs typeface="Arial" panose="020B0604020202020204" pitchFamily="34" charset="0"/>
              </a:rPr>
              <a:t>예시 표현</a:t>
            </a:r>
            <a:endParaRPr lang="en-US" altLang="ko-KR" spc="-15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00100" lvl="1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ko-KR" spc="-151" dirty="0"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ko-KR" altLang="en-US" spc="-151" dirty="0">
                <a:latin typeface="Arial" panose="020B0604020202020204" pitchFamily="34" charset="0"/>
                <a:cs typeface="Arial" panose="020B0604020202020204" pitchFamily="34" charset="0"/>
              </a:rPr>
              <a:t>많이 </a:t>
            </a:r>
            <a:r>
              <a:rPr lang="ko-KR" altLang="en-US" spc="-151" dirty="0" err="1">
                <a:latin typeface="Arial" panose="020B0604020202020204" pitchFamily="34" charset="0"/>
                <a:cs typeface="Arial" panose="020B0604020202020204" pitchFamily="34" charset="0"/>
              </a:rPr>
              <a:t>버텨오신</a:t>
            </a:r>
            <a:r>
              <a:rPr lang="ko-KR" altLang="en-US" spc="-151" dirty="0">
                <a:latin typeface="Arial" panose="020B0604020202020204" pitchFamily="34" charset="0"/>
                <a:cs typeface="Arial" panose="020B0604020202020204" pitchFamily="34" charset="0"/>
              </a:rPr>
              <a:t> 것 같습니다</a:t>
            </a:r>
            <a:r>
              <a:rPr lang="en-US" altLang="ko-KR" spc="-151" dirty="0">
                <a:latin typeface="Arial" panose="020B0604020202020204" pitchFamily="34" charset="0"/>
                <a:cs typeface="Arial" panose="020B0604020202020204" pitchFamily="34" charset="0"/>
              </a:rPr>
              <a:t>.” </a:t>
            </a:r>
          </a:p>
          <a:p>
            <a:pPr marL="800100" lvl="1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ko-KR" spc="-151" dirty="0"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ko-KR" altLang="en-US" spc="-151" dirty="0">
                <a:latin typeface="Arial" panose="020B0604020202020204" pitchFamily="34" charset="0"/>
                <a:cs typeface="Arial" panose="020B0604020202020204" pitchFamily="34" charset="0"/>
              </a:rPr>
              <a:t>게으르신 것이 아니라</a:t>
            </a:r>
            <a:r>
              <a:rPr lang="en-US" altLang="ko-KR" spc="-15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ko-KR" altLang="en-US" spc="-151" dirty="0">
                <a:latin typeface="Arial" panose="020B0604020202020204" pitchFamily="34" charset="0"/>
                <a:cs typeface="Arial" panose="020B0604020202020204" pitchFamily="34" charset="0"/>
              </a:rPr>
              <a:t>우울 때문에 에너지가 떨어진 상태로 보입니다</a:t>
            </a:r>
            <a:r>
              <a:rPr lang="en-US" altLang="ko-KR" spc="-151" dirty="0">
                <a:latin typeface="Arial" panose="020B0604020202020204" pitchFamily="34" charset="0"/>
                <a:cs typeface="Arial" panose="020B0604020202020204" pitchFamily="34" charset="0"/>
              </a:rPr>
              <a:t>.” </a:t>
            </a:r>
            <a:r>
              <a:rPr lang="ko-KR" altLang="en-US" spc="-15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altLang="ko-KR" spc="-15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222139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그룹 2">
            <a:extLst>
              <a:ext uri="{FF2B5EF4-FFF2-40B4-BE49-F238E27FC236}">
                <a16:creationId xmlns:a16="http://schemas.microsoft.com/office/drawing/2014/main" id="{34AF672D-F300-49ED-B1B1-C7AD77F1CF1D}"/>
              </a:ext>
            </a:extLst>
          </p:cNvPr>
          <p:cNvGrpSpPr/>
          <p:nvPr/>
        </p:nvGrpSpPr>
        <p:grpSpPr>
          <a:xfrm>
            <a:off x="0" y="0"/>
            <a:ext cx="12192000" cy="1076960"/>
            <a:chOff x="0" y="0"/>
            <a:chExt cx="12192000" cy="1076960"/>
          </a:xfrm>
        </p:grpSpPr>
        <p:sp>
          <p:nvSpPr>
            <p:cNvPr id="4" name="직사각형 3">
              <a:extLst>
                <a:ext uri="{FF2B5EF4-FFF2-40B4-BE49-F238E27FC236}">
                  <a16:creationId xmlns:a16="http://schemas.microsoft.com/office/drawing/2014/main" id="{C47BEF14-6520-4B7C-A137-6786E163399F}"/>
                </a:ext>
              </a:extLst>
            </p:cNvPr>
            <p:cNvSpPr/>
            <p:nvPr/>
          </p:nvSpPr>
          <p:spPr>
            <a:xfrm>
              <a:off x="0" y="0"/>
              <a:ext cx="121920" cy="1076960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" name="직사각형 4">
              <a:extLst>
                <a:ext uri="{FF2B5EF4-FFF2-40B4-BE49-F238E27FC236}">
                  <a16:creationId xmlns:a16="http://schemas.microsoft.com/office/drawing/2014/main" id="{AE7E944A-14D6-40FD-AC6E-795762F0A52A}"/>
                </a:ext>
              </a:extLst>
            </p:cNvPr>
            <p:cNvSpPr/>
            <p:nvPr/>
          </p:nvSpPr>
          <p:spPr>
            <a:xfrm rot="5400000">
              <a:off x="269240" y="-147320"/>
              <a:ext cx="121920" cy="416560"/>
            </a:xfrm>
            <a:prstGeom prst="rect">
              <a:avLst/>
            </a:pr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314989EB-2D66-48FD-AE45-E8AAC62D69DF}"/>
                </a:ext>
              </a:extLst>
            </p:cNvPr>
            <p:cNvSpPr txBox="1"/>
            <p:nvPr/>
          </p:nvSpPr>
          <p:spPr>
            <a:xfrm>
              <a:off x="660400" y="238398"/>
              <a:ext cx="3483646" cy="60016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3300" spc="-300" dirty="0">
                  <a:solidFill>
                    <a:schemeClr val="tx1">
                      <a:lumMod val="85000"/>
                      <a:lumOff val="15000"/>
                    </a:schemeClr>
                  </a:solidFill>
                </a:rPr>
                <a:t>우울증 면담과 증상</a:t>
              </a:r>
            </a:p>
          </p:txBody>
        </p:sp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FD03F367-568F-4C2F-BA77-ACFD90303A26}"/>
                </a:ext>
              </a:extLst>
            </p:cNvPr>
            <p:cNvSpPr txBox="1"/>
            <p:nvPr/>
          </p:nvSpPr>
          <p:spPr>
            <a:xfrm>
              <a:off x="660400" y="694971"/>
              <a:ext cx="184731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endParaRPr lang="ko-KR" altLang="en-US" sz="11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cxnSp>
          <p:nvCxnSpPr>
            <p:cNvPr id="9" name="직선 연결선 8">
              <a:extLst>
                <a:ext uri="{FF2B5EF4-FFF2-40B4-BE49-F238E27FC236}">
                  <a16:creationId xmlns:a16="http://schemas.microsoft.com/office/drawing/2014/main" id="{694D31A9-4C98-4514-A4CD-FEE8123A95D4}"/>
                </a:ext>
              </a:extLst>
            </p:cNvPr>
            <p:cNvCxnSpPr/>
            <p:nvPr/>
          </p:nvCxnSpPr>
          <p:spPr>
            <a:xfrm>
              <a:off x="660400" y="1073885"/>
              <a:ext cx="11531600" cy="0"/>
            </a:xfrm>
            <a:prstGeom prst="line">
              <a:avLst/>
            </a:prstGeom>
            <a:ln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6" name="TextBox 15">
            <a:extLst>
              <a:ext uri="{FF2B5EF4-FFF2-40B4-BE49-F238E27FC236}">
                <a16:creationId xmlns:a16="http://schemas.microsoft.com/office/drawing/2014/main" id="{2B171890-4F0A-4C5E-9406-E164C4389724}"/>
              </a:ext>
            </a:extLst>
          </p:cNvPr>
          <p:cNvSpPr txBox="1"/>
          <p:nvPr/>
        </p:nvSpPr>
        <p:spPr>
          <a:xfrm>
            <a:off x="660400" y="1289294"/>
            <a:ext cx="11131107" cy="41955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ko-KR" altLang="en-US" spc="-151" dirty="0">
                <a:latin typeface="Arial" panose="020B0604020202020204" pitchFamily="34" charset="0"/>
                <a:cs typeface="Arial" panose="020B0604020202020204" pitchFamily="34" charset="0"/>
              </a:rPr>
              <a:t>증상 탐색 시</a:t>
            </a:r>
            <a:r>
              <a:rPr lang="en-US" altLang="ko-KR" spc="-151" dirty="0">
                <a:latin typeface="Arial" panose="020B0604020202020204" pitchFamily="34" charset="0"/>
                <a:cs typeface="Arial" panose="020B0604020202020204" pitchFamily="34" charset="0"/>
              </a:rPr>
              <a:t>…</a:t>
            </a:r>
            <a:r>
              <a:rPr lang="ko-KR" altLang="en-US" spc="-15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altLang="ko-KR" spc="-15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914400" lvl="1" indent="-45720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ko-KR" altLang="en-US" spc="-151" dirty="0" err="1">
                <a:latin typeface="Arial" panose="020B0604020202020204" pitchFamily="34" charset="0"/>
                <a:cs typeface="Arial" panose="020B0604020202020204" pitchFamily="34" charset="0"/>
              </a:rPr>
              <a:t>임상가의</a:t>
            </a:r>
            <a:r>
              <a:rPr lang="ko-KR" altLang="en-US" spc="-151" dirty="0">
                <a:latin typeface="Arial" panose="020B0604020202020204" pitchFamily="34" charset="0"/>
                <a:cs typeface="Arial" panose="020B0604020202020204" pitchFamily="34" charset="0"/>
              </a:rPr>
              <a:t> 주도적인 역할 필요 </a:t>
            </a:r>
            <a:endParaRPr lang="en-US" altLang="ko-KR" spc="-15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914400" lvl="1" indent="-45720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ko-KR" altLang="en-US" spc="-151" dirty="0">
                <a:latin typeface="Arial" panose="020B0604020202020204" pitchFamily="34" charset="0"/>
                <a:cs typeface="Arial" panose="020B0604020202020204" pitchFamily="34" charset="0"/>
              </a:rPr>
              <a:t>환자의 느려진  시간 감각을 수용</a:t>
            </a:r>
            <a:r>
              <a:rPr lang="en-US" altLang="ko-KR" spc="-151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ko-KR" altLang="en-US" spc="-151" dirty="0">
                <a:latin typeface="Arial" panose="020B0604020202020204" pitchFamily="34" charset="0"/>
                <a:cs typeface="Arial" panose="020B0604020202020204" pitchFamily="34" charset="0"/>
              </a:rPr>
              <a:t>환자가 말을 잇지 못하거나 이야기의 갈피를 찾지 못할 경우</a:t>
            </a:r>
            <a:r>
              <a:rPr lang="en-US" altLang="ko-KR" spc="-15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ko-KR" altLang="en-US" spc="-151" dirty="0">
                <a:latin typeface="Arial" panose="020B0604020202020204" pitchFamily="34" charset="0"/>
                <a:cs typeface="Arial" panose="020B0604020202020204" pitchFamily="34" charset="0"/>
              </a:rPr>
              <a:t>지금까지 이야기를 정리해 준 후</a:t>
            </a:r>
            <a:r>
              <a:rPr lang="en-US" altLang="ko-KR" spc="-15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ko-KR" altLang="en-US" spc="-151" dirty="0">
                <a:latin typeface="Arial" panose="020B0604020202020204" pitchFamily="34" charset="0"/>
                <a:cs typeface="Arial" panose="020B0604020202020204" pitchFamily="34" charset="0"/>
              </a:rPr>
              <a:t>더 느린 속도로 면담을 이어가도록 함 </a:t>
            </a:r>
            <a:endParaRPr lang="en-US" altLang="ko-KR" spc="-15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914400" lvl="1" indent="-45720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ko-KR" altLang="en-US" spc="-151" dirty="0">
                <a:latin typeface="Arial" panose="020B0604020202020204" pitchFamily="34" charset="0"/>
                <a:cs typeface="Arial" panose="020B0604020202020204" pitchFamily="34" charset="0"/>
              </a:rPr>
              <a:t>눈물을 흘리는 경우에는 기다려주어야 함</a:t>
            </a:r>
            <a:r>
              <a:rPr lang="en-US" altLang="ko-KR" spc="-15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ko-KR" altLang="en-US" spc="-151" dirty="0">
                <a:latin typeface="Arial" panose="020B0604020202020204" pitchFamily="34" charset="0"/>
                <a:cs typeface="Arial" panose="020B0604020202020204" pitchFamily="34" charset="0"/>
              </a:rPr>
              <a:t>애써 눈물을 참는 경우 이를 언급하면서 자신의 감정을 받아들이도록 격려 </a:t>
            </a:r>
            <a:endParaRPr lang="en-US" altLang="ko-KR" spc="-15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371600" lvl="2" indent="-45720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ko-KR" altLang="en-US" spc="-151" dirty="0">
                <a:latin typeface="Arial" panose="020B0604020202020204" pitchFamily="34" charset="0"/>
                <a:cs typeface="Arial" panose="020B0604020202020204" pitchFamily="34" charset="0"/>
              </a:rPr>
              <a:t>예</a:t>
            </a:r>
            <a:r>
              <a:rPr lang="en-US" altLang="ko-KR" spc="-151" dirty="0">
                <a:latin typeface="Arial" panose="020B0604020202020204" pitchFamily="34" charset="0"/>
                <a:cs typeface="Arial" panose="020B0604020202020204" pitchFamily="34" charset="0"/>
              </a:rPr>
              <a:t>) “</a:t>
            </a:r>
            <a:r>
              <a:rPr lang="ko-KR" altLang="en-US" spc="-151" dirty="0">
                <a:latin typeface="Arial" panose="020B0604020202020204" pitchFamily="34" charset="0"/>
                <a:cs typeface="Arial" panose="020B0604020202020204" pitchFamily="34" charset="0"/>
              </a:rPr>
              <a:t>울고 계시는 군요</a:t>
            </a:r>
            <a:r>
              <a:rPr lang="en-US" altLang="ko-KR" spc="-151" dirty="0">
                <a:latin typeface="Arial" panose="020B0604020202020204" pitchFamily="34" charset="0"/>
                <a:cs typeface="Arial" panose="020B0604020202020204" pitchFamily="34" charset="0"/>
              </a:rPr>
              <a:t>.” , “</a:t>
            </a:r>
            <a:r>
              <a:rPr lang="ko-KR" altLang="en-US" spc="-151" dirty="0">
                <a:latin typeface="Arial" panose="020B0604020202020204" pitchFamily="34" charset="0"/>
                <a:cs typeface="Arial" panose="020B0604020202020204" pitchFamily="34" charset="0"/>
              </a:rPr>
              <a:t>울지 않으려고 애쓰시고 계신가요</a:t>
            </a:r>
            <a:r>
              <a:rPr lang="en-US" altLang="ko-KR" spc="-151" dirty="0">
                <a:latin typeface="Arial" panose="020B0604020202020204" pitchFamily="34" charset="0"/>
                <a:cs typeface="Arial" panose="020B0604020202020204" pitchFamily="34" charset="0"/>
              </a:rPr>
              <a:t>?”</a:t>
            </a:r>
          </a:p>
          <a:p>
            <a:pPr marL="914400" lvl="1" indent="-45720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ko-KR" altLang="en-US" spc="-151" dirty="0">
                <a:latin typeface="Arial" panose="020B0604020202020204" pitchFamily="34" charset="0"/>
                <a:cs typeface="Arial" panose="020B0604020202020204" pitchFamily="34" charset="0"/>
              </a:rPr>
              <a:t>이미 다른 사람들과 의존적인 관계인 경우가 많고 관계의 붕괴가 우울증상의 흔한 유발 인자인 경우가 많아서</a:t>
            </a:r>
            <a:r>
              <a:rPr lang="en-US" altLang="ko-KR" spc="-15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ko-KR" altLang="en-US" spc="-151" dirty="0">
                <a:latin typeface="Arial" panose="020B0604020202020204" pitchFamily="34" charset="0"/>
                <a:cs typeface="Arial" panose="020B0604020202020204" pitchFamily="34" charset="0"/>
              </a:rPr>
              <a:t>면담 초기에 이에 대해 탐색하는 것이 유용함  </a:t>
            </a:r>
            <a:endParaRPr lang="en-US" altLang="ko-KR" spc="-15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371600" lvl="2" indent="-45720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ko-KR" altLang="en-US" spc="-151" dirty="0">
                <a:latin typeface="Arial" panose="020B0604020202020204" pitchFamily="34" charset="0"/>
                <a:cs typeface="Arial" panose="020B0604020202020204" pitchFamily="34" charset="0"/>
              </a:rPr>
              <a:t>예</a:t>
            </a:r>
            <a:r>
              <a:rPr lang="en-US" altLang="ko-KR" spc="-151" dirty="0">
                <a:latin typeface="Arial" panose="020B0604020202020204" pitchFamily="34" charset="0"/>
                <a:cs typeface="Arial" panose="020B0604020202020204" pitchFamily="34" charset="0"/>
              </a:rPr>
              <a:t>) “</a:t>
            </a:r>
            <a:r>
              <a:rPr lang="ko-KR" altLang="en-US" spc="-151" dirty="0">
                <a:latin typeface="Arial" panose="020B0604020202020204" pitchFamily="34" charset="0"/>
                <a:cs typeface="Arial" panose="020B0604020202020204" pitchFamily="34" charset="0"/>
              </a:rPr>
              <a:t>당신의 삶</a:t>
            </a:r>
            <a:r>
              <a:rPr lang="en-US" altLang="ko-KR" spc="-151" dirty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ko-KR" altLang="en-US" spc="-151" dirty="0">
                <a:latin typeface="Arial" panose="020B0604020202020204" pitchFamily="34" charset="0"/>
                <a:cs typeface="Arial" panose="020B0604020202020204" pitchFamily="34" charset="0"/>
              </a:rPr>
              <a:t>생활에서 가장 중요한 사람이 누구인가요</a:t>
            </a:r>
            <a:r>
              <a:rPr lang="en-US" altLang="ko-KR" spc="-151" dirty="0">
                <a:latin typeface="Arial" panose="020B0604020202020204" pitchFamily="34" charset="0"/>
                <a:cs typeface="Arial" panose="020B0604020202020204" pitchFamily="34" charset="0"/>
              </a:rPr>
              <a:t>?” </a:t>
            </a:r>
          </a:p>
        </p:txBody>
      </p:sp>
    </p:spTree>
    <p:extLst>
      <p:ext uri="{BB962C8B-B14F-4D97-AF65-F5344CB8AC3E}">
        <p14:creationId xmlns:p14="http://schemas.microsoft.com/office/powerpoint/2010/main" val="367048927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그룹 2">
            <a:extLst>
              <a:ext uri="{FF2B5EF4-FFF2-40B4-BE49-F238E27FC236}">
                <a16:creationId xmlns:a16="http://schemas.microsoft.com/office/drawing/2014/main" id="{34AF672D-F300-49ED-B1B1-C7AD77F1CF1D}"/>
              </a:ext>
            </a:extLst>
          </p:cNvPr>
          <p:cNvGrpSpPr/>
          <p:nvPr/>
        </p:nvGrpSpPr>
        <p:grpSpPr>
          <a:xfrm>
            <a:off x="0" y="0"/>
            <a:ext cx="12192000" cy="1076960"/>
            <a:chOff x="0" y="0"/>
            <a:chExt cx="12192000" cy="1076960"/>
          </a:xfrm>
        </p:grpSpPr>
        <p:sp>
          <p:nvSpPr>
            <p:cNvPr id="4" name="직사각형 3">
              <a:extLst>
                <a:ext uri="{FF2B5EF4-FFF2-40B4-BE49-F238E27FC236}">
                  <a16:creationId xmlns:a16="http://schemas.microsoft.com/office/drawing/2014/main" id="{C47BEF14-6520-4B7C-A137-6786E163399F}"/>
                </a:ext>
              </a:extLst>
            </p:cNvPr>
            <p:cNvSpPr/>
            <p:nvPr/>
          </p:nvSpPr>
          <p:spPr>
            <a:xfrm>
              <a:off x="0" y="0"/>
              <a:ext cx="121920" cy="1076960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" name="직사각형 4">
              <a:extLst>
                <a:ext uri="{FF2B5EF4-FFF2-40B4-BE49-F238E27FC236}">
                  <a16:creationId xmlns:a16="http://schemas.microsoft.com/office/drawing/2014/main" id="{AE7E944A-14D6-40FD-AC6E-795762F0A52A}"/>
                </a:ext>
              </a:extLst>
            </p:cNvPr>
            <p:cNvSpPr/>
            <p:nvPr/>
          </p:nvSpPr>
          <p:spPr>
            <a:xfrm rot="5400000">
              <a:off x="269240" y="-147320"/>
              <a:ext cx="121920" cy="416560"/>
            </a:xfrm>
            <a:prstGeom prst="rect">
              <a:avLst/>
            </a:pr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314989EB-2D66-48FD-AE45-E8AAC62D69DF}"/>
                </a:ext>
              </a:extLst>
            </p:cNvPr>
            <p:cNvSpPr txBox="1"/>
            <p:nvPr/>
          </p:nvSpPr>
          <p:spPr>
            <a:xfrm>
              <a:off x="660400" y="238398"/>
              <a:ext cx="3594254" cy="60016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3300" spc="-300" dirty="0">
                  <a:solidFill>
                    <a:schemeClr val="tx1">
                      <a:lumMod val="85000"/>
                      <a:lumOff val="15000"/>
                    </a:schemeClr>
                  </a:solidFill>
                </a:rPr>
                <a:t>우울증 면담과 증상 </a:t>
              </a:r>
            </a:p>
          </p:txBody>
        </p:sp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FD03F367-568F-4C2F-BA77-ACFD90303A26}"/>
                </a:ext>
              </a:extLst>
            </p:cNvPr>
            <p:cNvSpPr txBox="1"/>
            <p:nvPr/>
          </p:nvSpPr>
          <p:spPr>
            <a:xfrm>
              <a:off x="660400" y="694971"/>
              <a:ext cx="184731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endParaRPr lang="ko-KR" altLang="en-US" sz="11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cxnSp>
          <p:nvCxnSpPr>
            <p:cNvPr id="9" name="직선 연결선 8">
              <a:extLst>
                <a:ext uri="{FF2B5EF4-FFF2-40B4-BE49-F238E27FC236}">
                  <a16:creationId xmlns:a16="http://schemas.microsoft.com/office/drawing/2014/main" id="{694D31A9-4C98-4514-A4CD-FEE8123A95D4}"/>
                </a:ext>
              </a:extLst>
            </p:cNvPr>
            <p:cNvCxnSpPr/>
            <p:nvPr/>
          </p:nvCxnSpPr>
          <p:spPr>
            <a:xfrm>
              <a:off x="660400" y="1073885"/>
              <a:ext cx="11531600" cy="0"/>
            </a:xfrm>
            <a:prstGeom prst="line">
              <a:avLst/>
            </a:prstGeom>
            <a:ln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6" name="TextBox 15">
            <a:extLst>
              <a:ext uri="{FF2B5EF4-FFF2-40B4-BE49-F238E27FC236}">
                <a16:creationId xmlns:a16="http://schemas.microsoft.com/office/drawing/2014/main" id="{2B171890-4F0A-4C5E-9406-E164C4389724}"/>
              </a:ext>
            </a:extLst>
          </p:cNvPr>
          <p:cNvSpPr txBox="1"/>
          <p:nvPr/>
        </p:nvSpPr>
        <p:spPr>
          <a:xfrm>
            <a:off x="660400" y="1289294"/>
            <a:ext cx="11131107" cy="37800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ko-KR" altLang="en-US" spc="-151" dirty="0">
                <a:latin typeface="Arial" panose="020B0604020202020204" pitchFamily="34" charset="0"/>
                <a:cs typeface="Arial" panose="020B0604020202020204" pitchFamily="34" charset="0"/>
              </a:rPr>
              <a:t>신체적  증상</a:t>
            </a:r>
            <a:endParaRPr lang="en-US" altLang="ko-KR" spc="-15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914400" lvl="1" indent="-45720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ko-KR" altLang="en-US" spc="-151" dirty="0">
                <a:latin typeface="Arial" panose="020B0604020202020204" pitchFamily="34" charset="0"/>
                <a:cs typeface="Arial" panose="020B0604020202020204" pitchFamily="34" charset="0"/>
              </a:rPr>
              <a:t>수면 문제</a:t>
            </a:r>
            <a:r>
              <a:rPr lang="en-US" altLang="ko-KR" spc="-151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ko-KR" altLang="en-US" spc="-151" dirty="0">
                <a:latin typeface="Arial" panose="020B0604020202020204" pitchFamily="34" charset="0"/>
                <a:cs typeface="Arial" panose="020B0604020202020204" pitchFamily="34" charset="0"/>
              </a:rPr>
              <a:t>불면증</a:t>
            </a:r>
            <a:r>
              <a:rPr lang="en-US" altLang="ko-KR" spc="-15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ko-KR" altLang="en-US" spc="-151" dirty="0">
                <a:latin typeface="Arial" panose="020B0604020202020204" pitchFamily="34" charset="0"/>
                <a:cs typeface="Arial" panose="020B0604020202020204" pitchFamily="34" charset="0"/>
              </a:rPr>
              <a:t>혹은 과다 수면 </a:t>
            </a:r>
            <a:endParaRPr lang="en-US" altLang="ko-KR" spc="-15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371600" lvl="2" indent="-45720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ko-KR" altLang="en-US" spc="-151" dirty="0">
                <a:latin typeface="Arial" panose="020B0604020202020204" pitchFamily="34" charset="0"/>
                <a:cs typeface="Arial" panose="020B0604020202020204" pitchFamily="34" charset="0"/>
              </a:rPr>
              <a:t>예</a:t>
            </a:r>
            <a:r>
              <a:rPr lang="en-US" altLang="ko-KR" spc="-151" dirty="0">
                <a:latin typeface="Arial" panose="020B0604020202020204" pitchFamily="34" charset="0"/>
                <a:cs typeface="Arial" panose="020B0604020202020204" pitchFamily="34" charset="0"/>
              </a:rPr>
              <a:t>) “</a:t>
            </a:r>
            <a:r>
              <a:rPr lang="ko-KR" altLang="en-US" spc="-151" dirty="0">
                <a:latin typeface="Arial" panose="020B0604020202020204" pitchFamily="34" charset="0"/>
                <a:cs typeface="Arial" panose="020B0604020202020204" pitchFamily="34" charset="0"/>
              </a:rPr>
              <a:t>밤새 </a:t>
            </a:r>
            <a:r>
              <a:rPr lang="ko-KR" altLang="en-US" spc="-151" dirty="0" err="1">
                <a:latin typeface="Arial" panose="020B0604020202020204" pitchFamily="34" charset="0"/>
                <a:cs typeface="Arial" panose="020B0604020202020204" pitchFamily="34" charset="0"/>
              </a:rPr>
              <a:t>깨어있어요</a:t>
            </a:r>
            <a:r>
              <a:rPr lang="en-US" altLang="ko-KR" spc="-151" dirty="0">
                <a:latin typeface="Arial" panose="020B0604020202020204" pitchFamily="34" charset="0"/>
                <a:cs typeface="Arial" panose="020B0604020202020204" pitchFamily="34" charset="0"/>
              </a:rPr>
              <a:t>.”   </a:t>
            </a:r>
            <a:r>
              <a:rPr lang="en-US" altLang="ko-KR" spc="-151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 “</a:t>
            </a:r>
            <a:r>
              <a:rPr lang="ko-KR" altLang="en-US" spc="-151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잠들기 어려운가요</a:t>
            </a:r>
            <a:r>
              <a:rPr lang="en-US" altLang="ko-KR" spc="-151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? </a:t>
            </a:r>
            <a:r>
              <a:rPr lang="ko-KR" altLang="en-US" spc="-151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자다가 깨는 건가요</a:t>
            </a:r>
            <a:r>
              <a:rPr lang="en-US" altLang="ko-KR" spc="-151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?”  “</a:t>
            </a:r>
            <a:r>
              <a:rPr lang="ko-KR" altLang="en-US" spc="-151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잠들기가 어려워요</a:t>
            </a:r>
            <a:r>
              <a:rPr lang="en-US" altLang="ko-KR" spc="-151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. </a:t>
            </a:r>
            <a:r>
              <a:rPr lang="ko-KR" altLang="en-US" spc="-151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매일 새벽 </a:t>
            </a:r>
            <a:r>
              <a:rPr lang="en-US" altLang="ko-KR" spc="-151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3</a:t>
            </a:r>
            <a:r>
              <a:rPr lang="ko-KR" altLang="en-US" spc="-151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시에 깨요</a:t>
            </a:r>
            <a:r>
              <a:rPr lang="en-US" altLang="ko-KR" spc="-151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. </a:t>
            </a:r>
            <a:r>
              <a:rPr lang="ko-KR" altLang="en-US" spc="-151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계속 누워있지만</a:t>
            </a:r>
            <a:r>
              <a:rPr lang="en-US" altLang="ko-KR" spc="-151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, </a:t>
            </a:r>
            <a:r>
              <a:rPr lang="ko-KR" altLang="en-US" spc="-151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다시 잠들지 못해요</a:t>
            </a:r>
            <a:r>
              <a:rPr lang="en-US" altLang="ko-KR" spc="-151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.”  “</a:t>
            </a:r>
            <a:r>
              <a:rPr lang="ko-KR" altLang="en-US" spc="-151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누워서 잠이 안 오면 어떤 생각이 드세요</a:t>
            </a:r>
            <a:r>
              <a:rPr lang="en-US" altLang="ko-KR" spc="-151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?”  “</a:t>
            </a:r>
            <a:r>
              <a:rPr lang="ko-KR" altLang="en-US" spc="-151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일에 대해 걱정을 해요</a:t>
            </a:r>
            <a:r>
              <a:rPr lang="en-US" altLang="ko-KR" spc="-151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. </a:t>
            </a:r>
            <a:r>
              <a:rPr lang="ko-KR" altLang="en-US" spc="-151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상황이 얼마나 안 좋은지</a:t>
            </a:r>
            <a:r>
              <a:rPr lang="en-US" altLang="ko-KR" spc="-151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. </a:t>
            </a:r>
            <a:r>
              <a:rPr lang="ko-KR" altLang="en-US" spc="-151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제가 가족들을 힘들게 하는 건 아닌지</a:t>
            </a:r>
            <a:r>
              <a:rPr lang="en-US" altLang="ko-KR" spc="-151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…“  “</a:t>
            </a:r>
            <a:r>
              <a:rPr lang="ko-KR" altLang="en-US" spc="-151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다시 잠들기 위해서 어떤 노력을 하시나요</a:t>
            </a:r>
            <a:r>
              <a:rPr lang="en-US" altLang="ko-KR" spc="-151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? “  “</a:t>
            </a:r>
            <a:r>
              <a:rPr lang="ko-KR" altLang="en-US" spc="-151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술을 한 잔 해요</a:t>
            </a:r>
            <a:r>
              <a:rPr lang="en-US" altLang="ko-KR" spc="-151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. </a:t>
            </a:r>
            <a:r>
              <a:rPr lang="ko-KR" altLang="en-US" spc="-151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술을 너무 마시진 않는지 걱정도 됩니다</a:t>
            </a:r>
            <a:r>
              <a:rPr lang="en-US" altLang="ko-KR" spc="-151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.”    </a:t>
            </a:r>
            <a:endParaRPr lang="en-US" altLang="ko-KR" spc="-15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914400" lvl="1" indent="-45720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ko-KR" altLang="en-US" spc="-151" dirty="0">
                <a:latin typeface="Arial" panose="020B0604020202020204" pitchFamily="34" charset="0"/>
                <a:cs typeface="Arial" panose="020B0604020202020204" pitchFamily="34" charset="0"/>
              </a:rPr>
              <a:t>식욕 변화</a:t>
            </a:r>
            <a:r>
              <a:rPr lang="en-US" altLang="ko-KR" spc="-151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ko-KR" altLang="en-US" spc="-151" dirty="0">
                <a:latin typeface="Arial" panose="020B0604020202020204" pitchFamily="34" charset="0"/>
                <a:cs typeface="Arial" panose="020B0604020202020204" pitchFamily="34" charset="0"/>
              </a:rPr>
              <a:t>식욕부진 혹은 과식</a:t>
            </a:r>
            <a:endParaRPr lang="en-US" altLang="ko-KR" spc="-15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914400" lvl="1" indent="-45720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ko-KR" altLang="en-US" spc="-151" dirty="0">
                <a:latin typeface="Arial" panose="020B0604020202020204" pitchFamily="34" charset="0"/>
                <a:cs typeface="Arial" panose="020B0604020202020204" pitchFamily="34" charset="0"/>
              </a:rPr>
              <a:t>에너지 부족</a:t>
            </a:r>
            <a:r>
              <a:rPr lang="en-US" altLang="ko-KR" spc="-151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ko-KR" altLang="en-US" spc="-151" dirty="0">
                <a:latin typeface="Arial" panose="020B0604020202020204" pitchFamily="34" charset="0"/>
                <a:cs typeface="Arial" panose="020B0604020202020204" pitchFamily="34" charset="0"/>
              </a:rPr>
              <a:t>지속적인 피로감</a:t>
            </a:r>
            <a:r>
              <a:rPr lang="en-US" altLang="ko-KR" spc="-15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ko-KR" altLang="en-US" spc="-151" dirty="0">
                <a:latin typeface="Arial" panose="020B0604020202020204" pitchFamily="34" charset="0"/>
                <a:cs typeface="Arial" panose="020B0604020202020204" pitchFamily="34" charset="0"/>
              </a:rPr>
              <a:t>일상 활동에 대한 에너지 부족</a:t>
            </a:r>
            <a:endParaRPr lang="en-US" altLang="ko-KR" spc="-15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371600" lvl="2" indent="-45720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ko-KR" altLang="en-US" spc="-151" dirty="0">
                <a:latin typeface="Arial" panose="020B0604020202020204" pitchFamily="34" charset="0"/>
                <a:cs typeface="Arial" panose="020B0604020202020204" pitchFamily="34" charset="0"/>
              </a:rPr>
              <a:t>예</a:t>
            </a:r>
            <a:r>
              <a:rPr lang="en-US" altLang="ko-KR" spc="-151" dirty="0">
                <a:latin typeface="Arial" panose="020B0604020202020204" pitchFamily="34" charset="0"/>
                <a:cs typeface="Arial" panose="020B0604020202020204" pitchFamily="34" charset="0"/>
              </a:rPr>
              <a:t>) “</a:t>
            </a:r>
            <a:r>
              <a:rPr lang="ko-KR" altLang="en-US" spc="-151" dirty="0">
                <a:latin typeface="Arial" panose="020B0604020202020204" pitchFamily="34" charset="0"/>
                <a:cs typeface="Arial" panose="020B0604020202020204" pitchFamily="34" charset="0"/>
              </a:rPr>
              <a:t>집안 일 하나 끝내는 것도 온종일이 걸려요</a:t>
            </a:r>
            <a:r>
              <a:rPr lang="en-US" altLang="ko-KR" spc="-151" dirty="0">
                <a:latin typeface="Arial" panose="020B0604020202020204" pitchFamily="34" charset="0"/>
                <a:cs typeface="Arial" panose="020B0604020202020204" pitchFamily="34" charset="0"/>
              </a:rPr>
              <a:t>.”</a:t>
            </a:r>
            <a:r>
              <a:rPr lang="ko-KR" altLang="en-US" spc="-15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altLang="ko-KR" spc="-15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0709993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그룹 2">
            <a:extLst>
              <a:ext uri="{FF2B5EF4-FFF2-40B4-BE49-F238E27FC236}">
                <a16:creationId xmlns:a16="http://schemas.microsoft.com/office/drawing/2014/main" id="{34AF672D-F300-49ED-B1B1-C7AD77F1CF1D}"/>
              </a:ext>
            </a:extLst>
          </p:cNvPr>
          <p:cNvGrpSpPr/>
          <p:nvPr/>
        </p:nvGrpSpPr>
        <p:grpSpPr>
          <a:xfrm>
            <a:off x="0" y="0"/>
            <a:ext cx="12192000" cy="1076960"/>
            <a:chOff x="0" y="0"/>
            <a:chExt cx="12192000" cy="1076960"/>
          </a:xfrm>
        </p:grpSpPr>
        <p:sp>
          <p:nvSpPr>
            <p:cNvPr id="4" name="직사각형 3">
              <a:extLst>
                <a:ext uri="{FF2B5EF4-FFF2-40B4-BE49-F238E27FC236}">
                  <a16:creationId xmlns:a16="http://schemas.microsoft.com/office/drawing/2014/main" id="{C47BEF14-6520-4B7C-A137-6786E163399F}"/>
                </a:ext>
              </a:extLst>
            </p:cNvPr>
            <p:cNvSpPr/>
            <p:nvPr/>
          </p:nvSpPr>
          <p:spPr>
            <a:xfrm>
              <a:off x="0" y="0"/>
              <a:ext cx="121920" cy="1076960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" name="직사각형 4">
              <a:extLst>
                <a:ext uri="{FF2B5EF4-FFF2-40B4-BE49-F238E27FC236}">
                  <a16:creationId xmlns:a16="http://schemas.microsoft.com/office/drawing/2014/main" id="{AE7E944A-14D6-40FD-AC6E-795762F0A52A}"/>
                </a:ext>
              </a:extLst>
            </p:cNvPr>
            <p:cNvSpPr/>
            <p:nvPr/>
          </p:nvSpPr>
          <p:spPr>
            <a:xfrm rot="5400000">
              <a:off x="269240" y="-147320"/>
              <a:ext cx="121920" cy="416560"/>
            </a:xfrm>
            <a:prstGeom prst="rect">
              <a:avLst/>
            </a:pr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314989EB-2D66-48FD-AE45-E8AAC62D69DF}"/>
                </a:ext>
              </a:extLst>
            </p:cNvPr>
            <p:cNvSpPr txBox="1"/>
            <p:nvPr/>
          </p:nvSpPr>
          <p:spPr>
            <a:xfrm>
              <a:off x="660400" y="238398"/>
              <a:ext cx="3594254" cy="60016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3300" spc="-300" dirty="0">
                  <a:solidFill>
                    <a:schemeClr val="tx1">
                      <a:lumMod val="85000"/>
                      <a:lumOff val="15000"/>
                    </a:schemeClr>
                  </a:solidFill>
                </a:rPr>
                <a:t>우울증 면담과 증상 </a:t>
              </a:r>
            </a:p>
          </p:txBody>
        </p:sp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FD03F367-568F-4C2F-BA77-ACFD90303A26}"/>
                </a:ext>
              </a:extLst>
            </p:cNvPr>
            <p:cNvSpPr txBox="1"/>
            <p:nvPr/>
          </p:nvSpPr>
          <p:spPr>
            <a:xfrm>
              <a:off x="660400" y="694971"/>
              <a:ext cx="184731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endParaRPr lang="ko-KR" altLang="en-US" sz="11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cxnSp>
          <p:nvCxnSpPr>
            <p:cNvPr id="9" name="직선 연결선 8">
              <a:extLst>
                <a:ext uri="{FF2B5EF4-FFF2-40B4-BE49-F238E27FC236}">
                  <a16:creationId xmlns:a16="http://schemas.microsoft.com/office/drawing/2014/main" id="{694D31A9-4C98-4514-A4CD-FEE8123A95D4}"/>
                </a:ext>
              </a:extLst>
            </p:cNvPr>
            <p:cNvCxnSpPr/>
            <p:nvPr/>
          </p:nvCxnSpPr>
          <p:spPr>
            <a:xfrm>
              <a:off x="660400" y="1073885"/>
              <a:ext cx="11531600" cy="0"/>
            </a:xfrm>
            <a:prstGeom prst="line">
              <a:avLst/>
            </a:prstGeom>
            <a:ln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6" name="TextBox 15">
            <a:extLst>
              <a:ext uri="{FF2B5EF4-FFF2-40B4-BE49-F238E27FC236}">
                <a16:creationId xmlns:a16="http://schemas.microsoft.com/office/drawing/2014/main" id="{2B171890-4F0A-4C5E-9406-E164C4389724}"/>
              </a:ext>
            </a:extLst>
          </p:cNvPr>
          <p:cNvSpPr txBox="1"/>
          <p:nvPr/>
        </p:nvSpPr>
        <p:spPr>
          <a:xfrm>
            <a:off x="660400" y="1289294"/>
            <a:ext cx="11131107" cy="34054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ko-KR" altLang="en-US" spc="-151" dirty="0">
                <a:latin typeface="Arial" panose="020B0604020202020204" pitchFamily="34" charset="0"/>
                <a:cs typeface="Arial" panose="020B0604020202020204" pitchFamily="34" charset="0"/>
              </a:rPr>
              <a:t>신체적  증상</a:t>
            </a:r>
            <a:endParaRPr lang="en-US" altLang="ko-KR" spc="-15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914400" lvl="1" indent="-45720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ko-KR" altLang="en-US" spc="-151" dirty="0">
                <a:latin typeface="Arial" panose="020B0604020202020204" pitchFamily="34" charset="0"/>
                <a:cs typeface="Arial" panose="020B0604020202020204" pitchFamily="34" charset="0"/>
              </a:rPr>
              <a:t>자신의 신체적 증상을 심리적인 문제와 연결시키지 못하는 경우가 많으며</a:t>
            </a:r>
            <a:r>
              <a:rPr lang="en-US" altLang="ko-KR" spc="-15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ko-KR" altLang="en-US" spc="-151" dirty="0">
                <a:latin typeface="Arial" panose="020B0604020202020204" pitchFamily="34" charset="0"/>
                <a:cs typeface="Arial" panose="020B0604020202020204" pitchFamily="34" charset="0"/>
              </a:rPr>
              <a:t>질문을 받기 전까지 신체 기능상 변화가 있다는 사실도 깨닫지 못할 수 있음</a:t>
            </a:r>
            <a:endParaRPr lang="en-US" altLang="ko-KR" spc="-15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914400" lvl="1" indent="-45720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ko-KR" altLang="en-US" spc="-151" dirty="0">
                <a:latin typeface="Arial" panose="020B0604020202020204" pitchFamily="34" charset="0"/>
                <a:cs typeface="Arial" panose="020B0604020202020204" pitchFamily="34" charset="0"/>
              </a:rPr>
              <a:t>신체적 증상을 심각한 신체 질병으로 걱정</a:t>
            </a:r>
            <a:r>
              <a:rPr lang="en-US" altLang="ko-KR" spc="-15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ko-KR" altLang="en-US" spc="-151" dirty="0">
                <a:latin typeface="Arial" panose="020B0604020202020204" pitchFamily="34" charset="0"/>
                <a:cs typeface="Arial" panose="020B0604020202020204" pitchFamily="34" charset="0"/>
              </a:rPr>
              <a:t>집착할 수 있음</a:t>
            </a:r>
            <a:endParaRPr lang="en-US" altLang="ko-KR" spc="-15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371600" lvl="2" indent="-45720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ko-KR" altLang="en-US" spc="-151" dirty="0" err="1">
                <a:latin typeface="Arial" panose="020B0604020202020204" pitchFamily="34" charset="0"/>
                <a:cs typeface="Arial" panose="020B0604020202020204" pitchFamily="34" charset="0"/>
              </a:rPr>
              <a:t>임상가는</a:t>
            </a:r>
            <a:r>
              <a:rPr lang="ko-KR" altLang="en-US" spc="-151" dirty="0">
                <a:latin typeface="Arial" panose="020B0604020202020204" pitchFamily="34" charset="0"/>
                <a:cs typeface="Arial" panose="020B0604020202020204" pitchFamily="34" charset="0"/>
              </a:rPr>
              <a:t> 신체적 증상에 대해 질문을 한 후</a:t>
            </a:r>
            <a:r>
              <a:rPr lang="en-US" altLang="ko-KR" spc="-15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ko-KR" altLang="en-US" spc="-151" dirty="0">
                <a:latin typeface="Arial" panose="020B0604020202020204" pitchFamily="34" charset="0"/>
                <a:cs typeface="Arial" panose="020B0604020202020204" pitchFamily="34" charset="0"/>
              </a:rPr>
              <a:t>이에 대해 언급을 하고 안심을 시켜줘야 함 </a:t>
            </a:r>
            <a:endParaRPr lang="en-US" altLang="ko-KR" spc="-15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828800" lvl="3" indent="-45720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altLang="ko-KR" spc="-151" dirty="0"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ko-KR" altLang="en-US" spc="-151" dirty="0">
                <a:latin typeface="Arial" panose="020B0604020202020204" pitchFamily="34" charset="0"/>
                <a:cs typeface="Arial" panose="020B0604020202020204" pitchFamily="34" charset="0"/>
              </a:rPr>
              <a:t>그런 증상은 사람이 우울해졌을 때 흔히 나타나는 것들입니다</a:t>
            </a:r>
            <a:r>
              <a:rPr lang="en-US" altLang="ko-KR" spc="-151" dirty="0">
                <a:latin typeface="Arial" panose="020B0604020202020204" pitchFamily="34" charset="0"/>
                <a:cs typeface="Arial" panose="020B0604020202020204" pitchFamily="34" charset="0"/>
              </a:rPr>
              <a:t>.”, “</a:t>
            </a:r>
            <a:r>
              <a:rPr lang="ko-KR" altLang="en-US" spc="-151" dirty="0">
                <a:latin typeface="Arial" panose="020B0604020202020204" pitchFamily="34" charset="0"/>
                <a:cs typeface="Arial" panose="020B0604020202020204" pitchFamily="34" charset="0"/>
              </a:rPr>
              <a:t>예전과 같은 상태가 되면 그런 증상들도 곧 좋아지게 됩니다</a:t>
            </a:r>
            <a:r>
              <a:rPr lang="en-US" altLang="ko-KR" spc="-151" dirty="0">
                <a:latin typeface="Arial" panose="020B0604020202020204" pitchFamily="34" charset="0"/>
                <a:cs typeface="Arial" panose="020B0604020202020204" pitchFamily="34" charset="0"/>
              </a:rPr>
              <a:t>.” </a:t>
            </a:r>
            <a:r>
              <a:rPr lang="ko-KR" altLang="en-US" spc="-15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altLang="ko-KR" spc="-15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914400" lvl="1" indent="-45720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endParaRPr lang="en-US" altLang="ko-KR" sz="2000" spc="-15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9841434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그룹 2">
            <a:extLst>
              <a:ext uri="{FF2B5EF4-FFF2-40B4-BE49-F238E27FC236}">
                <a16:creationId xmlns:a16="http://schemas.microsoft.com/office/drawing/2014/main" id="{34AF672D-F300-49ED-B1B1-C7AD77F1CF1D}"/>
              </a:ext>
            </a:extLst>
          </p:cNvPr>
          <p:cNvGrpSpPr/>
          <p:nvPr/>
        </p:nvGrpSpPr>
        <p:grpSpPr>
          <a:xfrm>
            <a:off x="0" y="0"/>
            <a:ext cx="12192000" cy="1076960"/>
            <a:chOff x="0" y="0"/>
            <a:chExt cx="12192000" cy="1076960"/>
          </a:xfrm>
        </p:grpSpPr>
        <p:sp>
          <p:nvSpPr>
            <p:cNvPr id="4" name="직사각형 3">
              <a:extLst>
                <a:ext uri="{FF2B5EF4-FFF2-40B4-BE49-F238E27FC236}">
                  <a16:creationId xmlns:a16="http://schemas.microsoft.com/office/drawing/2014/main" id="{C47BEF14-6520-4B7C-A137-6786E163399F}"/>
                </a:ext>
              </a:extLst>
            </p:cNvPr>
            <p:cNvSpPr/>
            <p:nvPr/>
          </p:nvSpPr>
          <p:spPr>
            <a:xfrm>
              <a:off x="0" y="0"/>
              <a:ext cx="121920" cy="1076960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" name="직사각형 4">
              <a:extLst>
                <a:ext uri="{FF2B5EF4-FFF2-40B4-BE49-F238E27FC236}">
                  <a16:creationId xmlns:a16="http://schemas.microsoft.com/office/drawing/2014/main" id="{AE7E944A-14D6-40FD-AC6E-795762F0A52A}"/>
                </a:ext>
              </a:extLst>
            </p:cNvPr>
            <p:cNvSpPr/>
            <p:nvPr/>
          </p:nvSpPr>
          <p:spPr>
            <a:xfrm rot="5400000">
              <a:off x="269240" y="-147320"/>
              <a:ext cx="121920" cy="416560"/>
            </a:xfrm>
            <a:prstGeom prst="rect">
              <a:avLst/>
            </a:pr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314989EB-2D66-48FD-AE45-E8AAC62D69DF}"/>
                </a:ext>
              </a:extLst>
            </p:cNvPr>
            <p:cNvSpPr txBox="1"/>
            <p:nvPr/>
          </p:nvSpPr>
          <p:spPr>
            <a:xfrm>
              <a:off x="660400" y="238398"/>
              <a:ext cx="3594254" cy="60016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3300" spc="-300" dirty="0">
                  <a:solidFill>
                    <a:schemeClr val="tx1">
                      <a:lumMod val="85000"/>
                      <a:lumOff val="15000"/>
                    </a:schemeClr>
                  </a:solidFill>
                </a:rPr>
                <a:t>우울증 면담과 증상 </a:t>
              </a:r>
            </a:p>
          </p:txBody>
        </p:sp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FD03F367-568F-4C2F-BA77-ACFD90303A26}"/>
                </a:ext>
              </a:extLst>
            </p:cNvPr>
            <p:cNvSpPr txBox="1"/>
            <p:nvPr/>
          </p:nvSpPr>
          <p:spPr>
            <a:xfrm>
              <a:off x="660400" y="694971"/>
              <a:ext cx="184731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endParaRPr lang="ko-KR" altLang="en-US" sz="11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cxnSp>
          <p:nvCxnSpPr>
            <p:cNvPr id="9" name="직선 연결선 8">
              <a:extLst>
                <a:ext uri="{FF2B5EF4-FFF2-40B4-BE49-F238E27FC236}">
                  <a16:creationId xmlns:a16="http://schemas.microsoft.com/office/drawing/2014/main" id="{694D31A9-4C98-4514-A4CD-FEE8123A95D4}"/>
                </a:ext>
              </a:extLst>
            </p:cNvPr>
            <p:cNvCxnSpPr/>
            <p:nvPr/>
          </p:nvCxnSpPr>
          <p:spPr>
            <a:xfrm>
              <a:off x="660400" y="1073885"/>
              <a:ext cx="11531600" cy="0"/>
            </a:xfrm>
            <a:prstGeom prst="line">
              <a:avLst/>
            </a:prstGeom>
            <a:ln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6" name="TextBox 15">
            <a:extLst>
              <a:ext uri="{FF2B5EF4-FFF2-40B4-BE49-F238E27FC236}">
                <a16:creationId xmlns:a16="http://schemas.microsoft.com/office/drawing/2014/main" id="{2B171890-4F0A-4C5E-9406-E164C4389724}"/>
              </a:ext>
            </a:extLst>
          </p:cNvPr>
          <p:cNvSpPr txBox="1"/>
          <p:nvPr/>
        </p:nvSpPr>
        <p:spPr>
          <a:xfrm>
            <a:off x="660400" y="1289294"/>
            <a:ext cx="11131107" cy="29490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ko-KR" altLang="en-US" spc="-151" dirty="0">
                <a:latin typeface="Arial" panose="020B0604020202020204" pitchFamily="34" charset="0"/>
                <a:cs typeface="Arial" panose="020B0604020202020204" pitchFamily="34" charset="0"/>
              </a:rPr>
              <a:t>정신적 증상 </a:t>
            </a:r>
            <a:endParaRPr lang="en-US" altLang="ko-KR" spc="-15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914400" lvl="1" indent="-45720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ko-KR" altLang="en-US" spc="-151" dirty="0">
                <a:latin typeface="Arial" panose="020B0604020202020204" pitchFamily="34" charset="0"/>
                <a:cs typeface="Arial" panose="020B0604020202020204" pitchFamily="34" charset="0"/>
              </a:rPr>
              <a:t>감정</a:t>
            </a:r>
            <a:r>
              <a:rPr lang="en-US" altLang="ko-KR" spc="-151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ko-KR" altLang="en-US" spc="-151" dirty="0">
                <a:latin typeface="Arial" panose="020B0604020202020204" pitchFamily="34" charset="0"/>
                <a:cs typeface="Arial" panose="020B0604020202020204" pitchFamily="34" charset="0"/>
              </a:rPr>
              <a:t>지속적인 슬픔</a:t>
            </a:r>
            <a:r>
              <a:rPr lang="en-US" altLang="ko-KR" spc="-15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ko-KR" altLang="en-US" spc="-151" dirty="0">
                <a:latin typeface="Arial" panose="020B0604020202020204" pitchFamily="34" charset="0"/>
                <a:cs typeface="Arial" panose="020B0604020202020204" pitchFamily="34" charset="0"/>
              </a:rPr>
              <a:t>무기력</a:t>
            </a:r>
            <a:r>
              <a:rPr lang="en-US" altLang="ko-KR" spc="-15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ko-KR" altLang="en-US" spc="-151" dirty="0">
                <a:latin typeface="Arial" panose="020B0604020202020204" pitchFamily="34" charset="0"/>
                <a:cs typeface="Arial" panose="020B0604020202020204" pitchFamily="34" charset="0"/>
              </a:rPr>
              <a:t>흥미 상실</a:t>
            </a:r>
            <a:r>
              <a:rPr lang="en-US" altLang="ko-KR" spc="-15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ko-KR" altLang="en-US" spc="-151" dirty="0">
                <a:latin typeface="Arial" panose="020B0604020202020204" pitchFamily="34" charset="0"/>
                <a:cs typeface="Arial" panose="020B0604020202020204" pitchFamily="34" charset="0"/>
              </a:rPr>
              <a:t>절망감</a:t>
            </a:r>
            <a:endParaRPr lang="en-US" altLang="ko-KR" spc="-15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371600" lvl="2" indent="-45720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ko-KR" altLang="en-US" spc="-151" dirty="0">
                <a:latin typeface="Arial" panose="020B0604020202020204" pitchFamily="34" charset="0"/>
                <a:cs typeface="Arial" panose="020B0604020202020204" pitchFamily="34" charset="0"/>
              </a:rPr>
              <a:t>예</a:t>
            </a:r>
            <a:r>
              <a:rPr lang="en-US" altLang="ko-KR" spc="-151" dirty="0">
                <a:latin typeface="Arial" panose="020B0604020202020204" pitchFamily="34" charset="0"/>
                <a:cs typeface="Arial" panose="020B0604020202020204" pitchFamily="34" charset="0"/>
              </a:rPr>
              <a:t>) “</a:t>
            </a:r>
            <a:r>
              <a:rPr lang="ko-KR" altLang="en-US" spc="-151" dirty="0">
                <a:latin typeface="Arial" panose="020B0604020202020204" pitchFamily="34" charset="0"/>
                <a:cs typeface="Arial" panose="020B0604020202020204" pitchFamily="34" charset="0"/>
              </a:rPr>
              <a:t>최근 계속 우울했어요</a:t>
            </a:r>
            <a:r>
              <a:rPr lang="en-US" altLang="ko-KR" spc="-15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ko-KR" altLang="en-US" spc="-151" dirty="0">
                <a:latin typeface="Arial" panose="020B0604020202020204" pitchFamily="34" charset="0"/>
                <a:cs typeface="Arial" panose="020B0604020202020204" pitchFamily="34" charset="0"/>
              </a:rPr>
              <a:t>아침에 일어나기가 너무 힘들었어요</a:t>
            </a:r>
            <a:r>
              <a:rPr lang="en-US" altLang="ko-KR" spc="-15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ko-KR" altLang="en-US" spc="-151" dirty="0">
                <a:latin typeface="Arial" panose="020B0604020202020204" pitchFamily="34" charset="0"/>
                <a:cs typeface="Arial" panose="020B0604020202020204" pitchFamily="34" charset="0"/>
              </a:rPr>
              <a:t>모든 게 의미가 없어요</a:t>
            </a:r>
            <a:r>
              <a:rPr lang="en-US" altLang="ko-KR" spc="-151" dirty="0">
                <a:latin typeface="Arial" panose="020B0604020202020204" pitchFamily="34" charset="0"/>
                <a:cs typeface="Arial" panose="020B0604020202020204" pitchFamily="34" charset="0"/>
              </a:rPr>
              <a:t>” </a:t>
            </a:r>
          </a:p>
          <a:p>
            <a:pPr marL="914400" lvl="1" indent="-45720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ko-KR" altLang="en-US" spc="-151" dirty="0">
                <a:latin typeface="Arial" panose="020B0604020202020204" pitchFamily="34" charset="0"/>
                <a:cs typeface="Arial" panose="020B0604020202020204" pitchFamily="34" charset="0"/>
              </a:rPr>
              <a:t>사고</a:t>
            </a:r>
            <a:r>
              <a:rPr lang="en-US" altLang="ko-KR" spc="-151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ko-KR" altLang="en-US" spc="-151" dirty="0">
                <a:latin typeface="Arial" panose="020B0604020202020204" pitchFamily="34" charset="0"/>
                <a:cs typeface="Arial" panose="020B0604020202020204" pitchFamily="34" charset="0"/>
              </a:rPr>
              <a:t>집중력 저하</a:t>
            </a:r>
            <a:r>
              <a:rPr lang="en-US" altLang="ko-KR" spc="-15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ko-KR" altLang="en-US" spc="-151" dirty="0">
                <a:latin typeface="Arial" panose="020B0604020202020204" pitchFamily="34" charset="0"/>
                <a:cs typeface="Arial" panose="020B0604020202020204" pitchFamily="34" charset="0"/>
              </a:rPr>
              <a:t>결정 장애</a:t>
            </a:r>
            <a:r>
              <a:rPr lang="en-US" altLang="ko-KR" spc="-15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ko-KR" altLang="en-US" spc="-151" dirty="0">
                <a:latin typeface="Arial" panose="020B0604020202020204" pitchFamily="34" charset="0"/>
                <a:cs typeface="Arial" panose="020B0604020202020204" pitchFamily="34" charset="0"/>
              </a:rPr>
              <a:t>자살 사고</a:t>
            </a:r>
            <a:r>
              <a:rPr lang="en-US" altLang="ko-KR" spc="-15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ko-KR" altLang="en-US" spc="-151" dirty="0">
                <a:latin typeface="Arial" panose="020B0604020202020204" pitchFamily="34" charset="0"/>
                <a:cs typeface="Arial" panose="020B0604020202020204" pitchFamily="34" charset="0"/>
              </a:rPr>
              <a:t>및 자살에 대한 과도한 생각 </a:t>
            </a:r>
            <a:endParaRPr lang="en-US" altLang="ko-KR" spc="-15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371600" lvl="2" indent="-45720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ko-KR" altLang="en-US" spc="-151" dirty="0">
                <a:latin typeface="Arial" panose="020B0604020202020204" pitchFamily="34" charset="0"/>
                <a:cs typeface="Arial" panose="020B0604020202020204" pitchFamily="34" charset="0"/>
              </a:rPr>
              <a:t>예</a:t>
            </a:r>
            <a:r>
              <a:rPr lang="en-US" altLang="ko-KR" spc="-151" dirty="0">
                <a:latin typeface="Arial" panose="020B0604020202020204" pitchFamily="34" charset="0"/>
                <a:cs typeface="Arial" panose="020B0604020202020204" pitchFamily="34" charset="0"/>
              </a:rPr>
              <a:t>) “</a:t>
            </a:r>
            <a:r>
              <a:rPr lang="ko-KR" altLang="en-US" spc="-151" dirty="0">
                <a:latin typeface="Arial" panose="020B0604020202020204" pitchFamily="34" charset="0"/>
                <a:cs typeface="Arial" panose="020B0604020202020204" pitchFamily="34" charset="0"/>
              </a:rPr>
              <a:t>머리 속이 너무 복잡해요</a:t>
            </a:r>
            <a:r>
              <a:rPr lang="en-US" altLang="ko-KR" spc="-15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ko-KR" altLang="en-US" spc="-151" dirty="0">
                <a:latin typeface="Arial" panose="020B0604020202020204" pitchFamily="34" charset="0"/>
                <a:cs typeface="Arial" panose="020B0604020202020204" pitchFamily="34" charset="0"/>
              </a:rPr>
              <a:t>집중하기가 정말 어렵고</a:t>
            </a:r>
            <a:r>
              <a:rPr lang="en-US" altLang="ko-KR" spc="-15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ko-KR" altLang="en-US" spc="-151" dirty="0">
                <a:latin typeface="Arial" panose="020B0604020202020204" pitchFamily="34" charset="0"/>
                <a:cs typeface="Arial" panose="020B0604020202020204" pitchFamily="34" charset="0"/>
              </a:rPr>
              <a:t>결정을 내리는 것도 힘들어요</a:t>
            </a:r>
            <a:r>
              <a:rPr lang="en-US" altLang="ko-KR" spc="-151" dirty="0">
                <a:latin typeface="Arial" panose="020B0604020202020204" pitchFamily="34" charset="0"/>
                <a:cs typeface="Arial" panose="020B0604020202020204" pitchFamily="34" charset="0"/>
              </a:rPr>
              <a:t>.” </a:t>
            </a:r>
          </a:p>
          <a:p>
            <a:pPr marL="914400" lvl="1" indent="-45720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ko-KR" altLang="en-US" spc="-151" dirty="0">
                <a:latin typeface="Arial" panose="020B0604020202020204" pitchFamily="34" charset="0"/>
                <a:cs typeface="Arial" panose="020B0604020202020204" pitchFamily="34" charset="0"/>
              </a:rPr>
              <a:t>행동</a:t>
            </a:r>
            <a:r>
              <a:rPr lang="en-US" altLang="ko-KR" spc="-151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ko-KR" altLang="en-US" spc="-151" dirty="0">
                <a:latin typeface="Arial" panose="020B0604020202020204" pitchFamily="34" charset="0"/>
                <a:cs typeface="Arial" panose="020B0604020202020204" pitchFamily="34" charset="0"/>
              </a:rPr>
              <a:t>평소 즐겨하던 활동에서 흥미 상실</a:t>
            </a:r>
            <a:r>
              <a:rPr lang="en-US" altLang="ko-KR" spc="-15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ko-KR" altLang="en-US" spc="-151" dirty="0">
                <a:latin typeface="Arial" panose="020B0604020202020204" pitchFamily="34" charset="0"/>
                <a:cs typeface="Arial" panose="020B0604020202020204" pitchFamily="34" charset="0"/>
              </a:rPr>
              <a:t>사회적 철수 </a:t>
            </a:r>
            <a:endParaRPr lang="en-US" altLang="ko-KR" spc="-15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371600" lvl="2" indent="-45720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ko-KR" altLang="en-US" spc="-151" dirty="0">
                <a:latin typeface="Arial" panose="020B0604020202020204" pitchFamily="34" charset="0"/>
                <a:cs typeface="Arial" panose="020B0604020202020204" pitchFamily="34" charset="0"/>
              </a:rPr>
              <a:t>예</a:t>
            </a:r>
            <a:r>
              <a:rPr lang="en-US" altLang="ko-KR" spc="-151" dirty="0">
                <a:latin typeface="Arial" panose="020B0604020202020204" pitchFamily="34" charset="0"/>
                <a:cs typeface="Arial" panose="020B0604020202020204" pitchFamily="34" charset="0"/>
              </a:rPr>
              <a:t>) “</a:t>
            </a:r>
            <a:r>
              <a:rPr lang="ko-KR" altLang="en-US" spc="-151" dirty="0">
                <a:latin typeface="Arial" panose="020B0604020202020204" pitchFamily="34" charset="0"/>
                <a:cs typeface="Arial" panose="020B0604020202020204" pitchFamily="34" charset="0"/>
              </a:rPr>
              <a:t>친구 만나는 것도 피하고</a:t>
            </a:r>
            <a:r>
              <a:rPr lang="en-US" altLang="ko-KR" spc="-15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ko-KR" altLang="en-US" spc="-151" dirty="0">
                <a:latin typeface="Arial" panose="020B0604020202020204" pitchFamily="34" charset="0"/>
                <a:cs typeface="Arial" panose="020B0604020202020204" pitchFamily="34" charset="0"/>
              </a:rPr>
              <a:t>취미 생활도 안 해요</a:t>
            </a:r>
            <a:r>
              <a:rPr lang="en-US" altLang="ko-KR" spc="-151" dirty="0">
                <a:latin typeface="Arial" panose="020B0604020202020204" pitchFamily="34" charset="0"/>
                <a:cs typeface="Arial" panose="020B0604020202020204" pitchFamily="34" charset="0"/>
              </a:rPr>
              <a:t>.” </a:t>
            </a:r>
          </a:p>
        </p:txBody>
      </p:sp>
    </p:spTree>
    <p:extLst>
      <p:ext uri="{BB962C8B-B14F-4D97-AF65-F5344CB8AC3E}">
        <p14:creationId xmlns:p14="http://schemas.microsoft.com/office/powerpoint/2010/main" val="299938190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그룹 2">
            <a:extLst>
              <a:ext uri="{FF2B5EF4-FFF2-40B4-BE49-F238E27FC236}">
                <a16:creationId xmlns:a16="http://schemas.microsoft.com/office/drawing/2014/main" id="{34AF672D-F300-49ED-B1B1-C7AD77F1CF1D}"/>
              </a:ext>
            </a:extLst>
          </p:cNvPr>
          <p:cNvGrpSpPr/>
          <p:nvPr/>
        </p:nvGrpSpPr>
        <p:grpSpPr>
          <a:xfrm>
            <a:off x="0" y="0"/>
            <a:ext cx="12192000" cy="1076960"/>
            <a:chOff x="0" y="0"/>
            <a:chExt cx="12192000" cy="1076960"/>
          </a:xfrm>
        </p:grpSpPr>
        <p:sp>
          <p:nvSpPr>
            <p:cNvPr id="4" name="직사각형 3">
              <a:extLst>
                <a:ext uri="{FF2B5EF4-FFF2-40B4-BE49-F238E27FC236}">
                  <a16:creationId xmlns:a16="http://schemas.microsoft.com/office/drawing/2014/main" id="{C47BEF14-6520-4B7C-A137-6786E163399F}"/>
                </a:ext>
              </a:extLst>
            </p:cNvPr>
            <p:cNvSpPr/>
            <p:nvPr/>
          </p:nvSpPr>
          <p:spPr>
            <a:xfrm>
              <a:off x="0" y="0"/>
              <a:ext cx="121920" cy="1076960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" name="직사각형 4">
              <a:extLst>
                <a:ext uri="{FF2B5EF4-FFF2-40B4-BE49-F238E27FC236}">
                  <a16:creationId xmlns:a16="http://schemas.microsoft.com/office/drawing/2014/main" id="{AE7E944A-14D6-40FD-AC6E-795762F0A52A}"/>
                </a:ext>
              </a:extLst>
            </p:cNvPr>
            <p:cNvSpPr/>
            <p:nvPr/>
          </p:nvSpPr>
          <p:spPr>
            <a:xfrm rot="5400000">
              <a:off x="269240" y="-147320"/>
              <a:ext cx="121920" cy="416560"/>
            </a:xfrm>
            <a:prstGeom prst="rect">
              <a:avLst/>
            </a:pr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314989EB-2D66-48FD-AE45-E8AAC62D69DF}"/>
                </a:ext>
              </a:extLst>
            </p:cNvPr>
            <p:cNvSpPr txBox="1"/>
            <p:nvPr/>
          </p:nvSpPr>
          <p:spPr>
            <a:xfrm>
              <a:off x="660400" y="238398"/>
              <a:ext cx="3594254" cy="60016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3300" spc="-300" dirty="0">
                  <a:solidFill>
                    <a:schemeClr val="tx1">
                      <a:lumMod val="85000"/>
                      <a:lumOff val="15000"/>
                    </a:schemeClr>
                  </a:solidFill>
                </a:rPr>
                <a:t>우울증 면담과 증상 </a:t>
              </a:r>
            </a:p>
          </p:txBody>
        </p:sp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FD03F367-568F-4C2F-BA77-ACFD90303A26}"/>
                </a:ext>
              </a:extLst>
            </p:cNvPr>
            <p:cNvSpPr txBox="1"/>
            <p:nvPr/>
          </p:nvSpPr>
          <p:spPr>
            <a:xfrm>
              <a:off x="660400" y="694971"/>
              <a:ext cx="184731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endParaRPr lang="ko-KR" altLang="en-US" sz="11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cxnSp>
          <p:nvCxnSpPr>
            <p:cNvPr id="9" name="직선 연결선 8">
              <a:extLst>
                <a:ext uri="{FF2B5EF4-FFF2-40B4-BE49-F238E27FC236}">
                  <a16:creationId xmlns:a16="http://schemas.microsoft.com/office/drawing/2014/main" id="{694D31A9-4C98-4514-A4CD-FEE8123A95D4}"/>
                </a:ext>
              </a:extLst>
            </p:cNvPr>
            <p:cNvCxnSpPr/>
            <p:nvPr/>
          </p:nvCxnSpPr>
          <p:spPr>
            <a:xfrm>
              <a:off x="660400" y="1073885"/>
              <a:ext cx="11531600" cy="0"/>
            </a:xfrm>
            <a:prstGeom prst="line">
              <a:avLst/>
            </a:prstGeom>
            <a:ln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6" name="TextBox 15">
            <a:extLst>
              <a:ext uri="{FF2B5EF4-FFF2-40B4-BE49-F238E27FC236}">
                <a16:creationId xmlns:a16="http://schemas.microsoft.com/office/drawing/2014/main" id="{2B171890-4F0A-4C5E-9406-E164C4389724}"/>
              </a:ext>
            </a:extLst>
          </p:cNvPr>
          <p:cNvSpPr txBox="1"/>
          <p:nvPr/>
        </p:nvSpPr>
        <p:spPr>
          <a:xfrm>
            <a:off x="660400" y="1289294"/>
            <a:ext cx="11131107" cy="50674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ko-KR" altLang="en-US" spc="-151" dirty="0" err="1">
                <a:latin typeface="Arial" panose="020B0604020202020204" pitchFamily="34" charset="0"/>
                <a:cs typeface="Arial" panose="020B0604020202020204" pitchFamily="34" charset="0"/>
              </a:rPr>
              <a:t>유발인자에</a:t>
            </a:r>
            <a:r>
              <a:rPr lang="ko-KR" altLang="en-US" spc="-151" dirty="0">
                <a:latin typeface="Arial" panose="020B0604020202020204" pitchFamily="34" charset="0"/>
                <a:cs typeface="Arial" panose="020B0604020202020204" pitchFamily="34" charset="0"/>
              </a:rPr>
              <a:t> 대한 적극적인 질문 필요 </a:t>
            </a:r>
            <a:endParaRPr lang="en-US" altLang="ko-KR" spc="-15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914400" lvl="1" indent="-45720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ko-KR" altLang="en-US" spc="-151" dirty="0">
                <a:latin typeface="Arial" panose="020B0604020202020204" pitchFamily="34" charset="0"/>
                <a:cs typeface="Arial" panose="020B0604020202020204" pitchFamily="34" charset="0"/>
              </a:rPr>
              <a:t>방어적인 태도</a:t>
            </a:r>
            <a:endParaRPr lang="en-US" altLang="ko-KR" spc="-15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371600" lvl="2" indent="-45720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ko-KR" altLang="en-US" spc="-151" dirty="0">
                <a:latin typeface="Arial" panose="020B0604020202020204" pitchFamily="34" charset="0"/>
                <a:cs typeface="Arial" panose="020B0604020202020204" pitchFamily="34" charset="0"/>
              </a:rPr>
              <a:t>적극적으로 감추려는 증상</a:t>
            </a:r>
            <a:r>
              <a:rPr lang="en-US" altLang="ko-KR" spc="-15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ko-KR" altLang="en-US" spc="-151" dirty="0">
                <a:latin typeface="Arial" panose="020B0604020202020204" pitchFamily="34" charset="0"/>
                <a:cs typeface="Arial" panose="020B0604020202020204" pitchFamily="34" charset="0"/>
              </a:rPr>
              <a:t>행동이 있을 수 있음 </a:t>
            </a:r>
            <a:r>
              <a:rPr lang="en-US" altLang="ko-KR" spc="-151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ko-KR" altLang="en-US" spc="-151" dirty="0">
                <a:latin typeface="Arial" panose="020B0604020202020204" pitchFamily="34" charset="0"/>
                <a:cs typeface="Arial" panose="020B0604020202020204" pitchFamily="34" charset="0"/>
              </a:rPr>
              <a:t>예</a:t>
            </a:r>
            <a:r>
              <a:rPr lang="en-US" altLang="ko-KR" spc="-15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ko-KR" altLang="en-US" spc="-151" dirty="0">
                <a:latin typeface="Arial" panose="020B0604020202020204" pitchFamily="34" charset="0"/>
                <a:cs typeface="Arial" panose="020B0604020202020204" pitchFamily="34" charset="0"/>
              </a:rPr>
              <a:t>공격성</a:t>
            </a:r>
            <a:r>
              <a:rPr lang="en-US" altLang="ko-KR" spc="-151" dirty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</a:p>
          <a:p>
            <a:pPr marL="1828800" lvl="3" indent="-45720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ko-KR" altLang="en-US" spc="-151" dirty="0">
                <a:latin typeface="Arial" panose="020B0604020202020204" pitchFamily="34" charset="0"/>
                <a:cs typeface="Arial" panose="020B0604020202020204" pitchFamily="34" charset="0"/>
              </a:rPr>
              <a:t>예</a:t>
            </a:r>
            <a:r>
              <a:rPr lang="en-US" altLang="ko-KR" spc="-151" dirty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ko-KR" altLang="en-US" spc="-151" dirty="0">
                <a:latin typeface="Arial" panose="020B0604020202020204" pitchFamily="34" charset="0"/>
                <a:cs typeface="Arial" panose="020B0604020202020204" pitchFamily="34" charset="0"/>
              </a:rPr>
              <a:t>이혼 후 우울한 남성이 자신의 기분</a:t>
            </a:r>
            <a:r>
              <a:rPr lang="en-US" altLang="ko-KR" spc="-15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ko-KR" altLang="en-US" spc="-151" dirty="0">
                <a:latin typeface="Arial" panose="020B0604020202020204" pitchFamily="34" charset="0"/>
                <a:cs typeface="Arial" panose="020B0604020202020204" pitchFamily="34" charset="0"/>
              </a:rPr>
              <a:t>불면</a:t>
            </a:r>
            <a:r>
              <a:rPr lang="en-US" altLang="ko-KR" spc="-15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ko-KR" altLang="en-US" spc="-151" dirty="0">
                <a:latin typeface="Arial" panose="020B0604020202020204" pitchFamily="34" charset="0"/>
                <a:cs typeface="Arial" panose="020B0604020202020204" pitchFamily="34" charset="0"/>
              </a:rPr>
              <a:t>식욕 저하를 상세히 설명</a:t>
            </a:r>
            <a:r>
              <a:rPr lang="en-US" altLang="ko-KR" spc="-15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ko-KR" altLang="en-US" spc="-151" dirty="0">
                <a:latin typeface="Arial" panose="020B0604020202020204" pitchFamily="34" charset="0"/>
                <a:cs typeface="Arial" panose="020B0604020202020204" pitchFamily="34" charset="0"/>
              </a:rPr>
              <a:t>몇 회기가 지나서야 이혼 사유가 자신의 분노 폭발이라고 이야기하고 자책하기 시작</a:t>
            </a:r>
            <a:endParaRPr lang="en-US" altLang="ko-KR" spc="-15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371600" lvl="2" indent="-45720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ko-KR" altLang="en-US" spc="-151" dirty="0">
                <a:latin typeface="Arial" panose="020B0604020202020204" pitchFamily="34" charset="0"/>
                <a:cs typeface="Arial" panose="020B0604020202020204" pitchFamily="34" charset="0"/>
              </a:rPr>
              <a:t>자기 </a:t>
            </a:r>
            <a:r>
              <a:rPr lang="en-US" altLang="ko-KR" spc="-151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ko-KR" altLang="en-US" spc="-151" dirty="0">
                <a:latin typeface="Arial" panose="020B0604020202020204" pitchFamily="34" charset="0"/>
                <a:cs typeface="Arial" panose="020B0604020202020204" pitchFamily="34" charset="0"/>
              </a:rPr>
              <a:t>과거</a:t>
            </a:r>
            <a:r>
              <a:rPr lang="en-US" altLang="ko-KR" spc="-151" dirty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ko-KR" altLang="en-US" spc="-151" dirty="0">
                <a:latin typeface="Arial" panose="020B0604020202020204" pitchFamily="34" charset="0"/>
                <a:cs typeface="Arial" panose="020B0604020202020204" pitchFamily="34" charset="0"/>
              </a:rPr>
              <a:t>탐색에 무관심 </a:t>
            </a:r>
            <a:endParaRPr lang="en-US" altLang="ko-KR" spc="-15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828800" lvl="3" indent="-45720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ko-KR" altLang="en-US" spc="-151" dirty="0">
                <a:latin typeface="Arial" panose="020B0604020202020204" pitchFamily="34" charset="0"/>
                <a:cs typeface="Arial" panose="020B0604020202020204" pitchFamily="34" charset="0"/>
              </a:rPr>
              <a:t>에너지 부족</a:t>
            </a:r>
            <a:r>
              <a:rPr lang="en-US" altLang="ko-KR" spc="-15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ko-KR" altLang="en-US" spc="-151" dirty="0">
                <a:latin typeface="Arial" panose="020B0604020202020204" pitchFamily="34" charset="0"/>
                <a:cs typeface="Arial" panose="020B0604020202020204" pitchFamily="34" charset="0"/>
              </a:rPr>
              <a:t>자신을 탐색할수록 스스로 부적절하고 무가치하다는 느낌이 더 확실해지기 때문</a:t>
            </a:r>
            <a:endParaRPr lang="en-US" altLang="ko-KR" spc="-15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914400" lvl="1" indent="-45720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ko-KR" altLang="en-US" spc="-151" dirty="0">
                <a:latin typeface="Arial" panose="020B0604020202020204" pitchFamily="34" charset="0"/>
                <a:cs typeface="Arial" panose="020B0604020202020204" pitchFamily="34" charset="0"/>
              </a:rPr>
              <a:t>환자의 이야기에서 경험과 증상의 시간적 연결 고리를 찾기</a:t>
            </a:r>
            <a:r>
              <a:rPr lang="en-US" altLang="ko-KR" spc="-15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1371600" lvl="2" indent="-45720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ko-KR" altLang="en-US" spc="-151" dirty="0">
                <a:latin typeface="Arial" panose="020B0604020202020204" pitchFamily="34" charset="0"/>
                <a:cs typeface="Arial" panose="020B0604020202020204" pitchFamily="34" charset="0"/>
              </a:rPr>
              <a:t>예</a:t>
            </a:r>
            <a:r>
              <a:rPr lang="en-US" altLang="ko-KR" spc="-151" dirty="0">
                <a:latin typeface="Arial" panose="020B0604020202020204" pitchFamily="34" charset="0"/>
                <a:cs typeface="Arial" panose="020B0604020202020204" pitchFamily="34" charset="0"/>
              </a:rPr>
              <a:t>) “</a:t>
            </a:r>
            <a:r>
              <a:rPr lang="ko-KR" altLang="en-US" spc="-151" dirty="0">
                <a:latin typeface="Arial" panose="020B0604020202020204" pitchFamily="34" charset="0"/>
                <a:cs typeface="Arial" panose="020B0604020202020204" pitchFamily="34" charset="0"/>
              </a:rPr>
              <a:t>나는 우울할 이유가 하나도 없어요</a:t>
            </a:r>
            <a:r>
              <a:rPr lang="en-US" altLang="ko-KR" spc="-15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ko-KR" altLang="en-US" spc="-151" dirty="0">
                <a:latin typeface="Arial" panose="020B0604020202020204" pitchFamily="34" charset="0"/>
                <a:cs typeface="Arial" panose="020B0604020202020204" pitchFamily="34" charset="0"/>
              </a:rPr>
              <a:t>걱정거리가 없거든요</a:t>
            </a:r>
            <a:r>
              <a:rPr lang="en-US" altLang="ko-KR" spc="-151" dirty="0">
                <a:latin typeface="Arial" panose="020B0604020202020204" pitchFamily="34" charset="0"/>
                <a:cs typeface="Arial" panose="020B0604020202020204" pitchFamily="34" charset="0"/>
              </a:rPr>
              <a:t>.”  </a:t>
            </a:r>
            <a:r>
              <a:rPr lang="ko-KR" altLang="en-US" spc="-151" dirty="0">
                <a:latin typeface="Arial" panose="020B0604020202020204" pitchFamily="34" charset="0"/>
                <a:cs typeface="Arial" panose="020B0604020202020204" pitchFamily="34" charset="0"/>
              </a:rPr>
              <a:t>면담 중에 딸이 최근 결혼을 해서 한국을 떠났고</a:t>
            </a:r>
            <a:r>
              <a:rPr lang="en-US" altLang="ko-KR" spc="-15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ko-KR" altLang="en-US" spc="-151" dirty="0">
                <a:latin typeface="Arial" panose="020B0604020202020204" pitchFamily="34" charset="0"/>
                <a:cs typeface="Arial" panose="020B0604020202020204" pitchFamily="34" charset="0"/>
              </a:rPr>
              <a:t>우울해지기 바로 전에 새 집으로 이사를 왔었다는 사실을 알게 됨 </a:t>
            </a:r>
            <a:r>
              <a:rPr lang="en-US" altLang="ko-KR" spc="-151" dirty="0"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ko-KR" altLang="en-US" spc="-151" dirty="0">
                <a:latin typeface="Arial" panose="020B0604020202020204" pitchFamily="34" charset="0"/>
                <a:cs typeface="Arial" panose="020B0604020202020204" pitchFamily="34" charset="0"/>
              </a:rPr>
              <a:t>딸이 떠난 뒤에 </a:t>
            </a:r>
            <a:r>
              <a:rPr lang="ko-KR" altLang="en-US" spc="-151" dirty="0" err="1">
                <a:latin typeface="Arial" panose="020B0604020202020204" pitchFamily="34" charset="0"/>
                <a:cs typeface="Arial" panose="020B0604020202020204" pitchFamily="34" charset="0"/>
              </a:rPr>
              <a:t>외로워지신</a:t>
            </a:r>
            <a:r>
              <a:rPr lang="ko-KR" altLang="en-US" spc="-151" dirty="0">
                <a:latin typeface="Arial" panose="020B0604020202020204" pitchFamily="34" charset="0"/>
                <a:cs typeface="Arial" panose="020B0604020202020204" pitchFamily="34" charset="0"/>
              </a:rPr>
              <a:t> 것 같네요</a:t>
            </a:r>
            <a:r>
              <a:rPr lang="en-US" altLang="ko-KR" spc="-151" dirty="0">
                <a:latin typeface="Arial" panose="020B0604020202020204" pitchFamily="34" charset="0"/>
                <a:cs typeface="Arial" panose="020B0604020202020204" pitchFamily="34" charset="0"/>
              </a:rPr>
              <a:t>.” </a:t>
            </a:r>
          </a:p>
          <a:p>
            <a:pPr marL="1828800" lvl="3" indent="-45720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endParaRPr lang="en-US" altLang="ko-KR" sz="2000" spc="-15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36324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그룹 2">
            <a:extLst>
              <a:ext uri="{FF2B5EF4-FFF2-40B4-BE49-F238E27FC236}">
                <a16:creationId xmlns:a16="http://schemas.microsoft.com/office/drawing/2014/main" id="{34AF672D-F300-49ED-B1B1-C7AD77F1CF1D}"/>
              </a:ext>
            </a:extLst>
          </p:cNvPr>
          <p:cNvGrpSpPr/>
          <p:nvPr/>
        </p:nvGrpSpPr>
        <p:grpSpPr>
          <a:xfrm>
            <a:off x="0" y="0"/>
            <a:ext cx="12192000" cy="1076960"/>
            <a:chOff x="0" y="0"/>
            <a:chExt cx="12192000" cy="1076960"/>
          </a:xfrm>
        </p:grpSpPr>
        <p:sp>
          <p:nvSpPr>
            <p:cNvPr id="4" name="직사각형 3">
              <a:extLst>
                <a:ext uri="{FF2B5EF4-FFF2-40B4-BE49-F238E27FC236}">
                  <a16:creationId xmlns:a16="http://schemas.microsoft.com/office/drawing/2014/main" id="{C47BEF14-6520-4B7C-A137-6786E163399F}"/>
                </a:ext>
              </a:extLst>
            </p:cNvPr>
            <p:cNvSpPr/>
            <p:nvPr/>
          </p:nvSpPr>
          <p:spPr>
            <a:xfrm>
              <a:off x="0" y="0"/>
              <a:ext cx="121920" cy="1076960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" name="직사각형 4">
              <a:extLst>
                <a:ext uri="{FF2B5EF4-FFF2-40B4-BE49-F238E27FC236}">
                  <a16:creationId xmlns:a16="http://schemas.microsoft.com/office/drawing/2014/main" id="{AE7E944A-14D6-40FD-AC6E-795762F0A52A}"/>
                </a:ext>
              </a:extLst>
            </p:cNvPr>
            <p:cNvSpPr/>
            <p:nvPr/>
          </p:nvSpPr>
          <p:spPr>
            <a:xfrm rot="5400000">
              <a:off x="269240" y="-147320"/>
              <a:ext cx="121920" cy="416560"/>
            </a:xfrm>
            <a:prstGeom prst="rect">
              <a:avLst/>
            </a:pr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314989EB-2D66-48FD-AE45-E8AAC62D69DF}"/>
                </a:ext>
              </a:extLst>
            </p:cNvPr>
            <p:cNvSpPr txBox="1"/>
            <p:nvPr/>
          </p:nvSpPr>
          <p:spPr>
            <a:xfrm>
              <a:off x="660400" y="238398"/>
              <a:ext cx="6538970" cy="60016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3300" spc="-300" dirty="0">
                  <a:solidFill>
                    <a:schemeClr val="tx1">
                      <a:lumMod val="85000"/>
                      <a:lumOff val="15000"/>
                    </a:schemeClr>
                  </a:solidFill>
                </a:rPr>
                <a:t>상담 노하우 </a:t>
              </a:r>
              <a:r>
                <a:rPr lang="en-US" altLang="ko-KR" sz="3300" spc="-300" dirty="0">
                  <a:solidFill>
                    <a:schemeClr val="tx1">
                      <a:lumMod val="85000"/>
                      <a:lumOff val="15000"/>
                    </a:schemeClr>
                  </a:solidFill>
                </a:rPr>
                <a:t>1: </a:t>
              </a:r>
              <a:r>
                <a:rPr lang="ko-KR" altLang="en-US" sz="3300" spc="-300" dirty="0">
                  <a:solidFill>
                    <a:schemeClr val="tx1">
                      <a:lumMod val="85000"/>
                      <a:lumOff val="15000"/>
                    </a:schemeClr>
                  </a:solidFill>
                </a:rPr>
                <a:t>공감</a:t>
              </a:r>
              <a:r>
                <a:rPr lang="en-US" altLang="ko-KR" sz="3300" spc="-300" dirty="0">
                  <a:solidFill>
                    <a:schemeClr val="tx1">
                      <a:lumMod val="85000"/>
                      <a:lumOff val="15000"/>
                    </a:schemeClr>
                  </a:solidFill>
                </a:rPr>
                <a:t>, </a:t>
              </a:r>
              <a:r>
                <a:rPr lang="ko-KR" altLang="en-US" sz="3300" spc="-300" dirty="0">
                  <a:solidFill>
                    <a:schemeClr val="tx1">
                      <a:lumMod val="85000"/>
                      <a:lumOff val="15000"/>
                    </a:schemeClr>
                  </a:solidFill>
                </a:rPr>
                <a:t>명료화</a:t>
              </a:r>
              <a:r>
                <a:rPr lang="en-US" altLang="ko-KR" sz="3300" spc="-300" dirty="0">
                  <a:solidFill>
                    <a:schemeClr val="tx1">
                      <a:lumMod val="85000"/>
                      <a:lumOff val="15000"/>
                    </a:schemeClr>
                  </a:solidFill>
                </a:rPr>
                <a:t>, </a:t>
              </a:r>
              <a:r>
                <a:rPr lang="ko-KR" altLang="en-US" sz="3300" spc="-300" dirty="0">
                  <a:solidFill>
                    <a:schemeClr val="tx1">
                      <a:lumMod val="85000"/>
                      <a:lumOff val="15000"/>
                    </a:schemeClr>
                  </a:solidFill>
                </a:rPr>
                <a:t>정상화    </a:t>
              </a:r>
            </a:p>
          </p:txBody>
        </p:sp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FD03F367-568F-4C2F-BA77-ACFD90303A26}"/>
                </a:ext>
              </a:extLst>
            </p:cNvPr>
            <p:cNvSpPr txBox="1"/>
            <p:nvPr/>
          </p:nvSpPr>
          <p:spPr>
            <a:xfrm>
              <a:off x="660400" y="694971"/>
              <a:ext cx="184731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endParaRPr lang="ko-KR" altLang="en-US" sz="11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cxnSp>
          <p:nvCxnSpPr>
            <p:cNvPr id="9" name="직선 연결선 8">
              <a:extLst>
                <a:ext uri="{FF2B5EF4-FFF2-40B4-BE49-F238E27FC236}">
                  <a16:creationId xmlns:a16="http://schemas.microsoft.com/office/drawing/2014/main" id="{694D31A9-4C98-4514-A4CD-FEE8123A95D4}"/>
                </a:ext>
              </a:extLst>
            </p:cNvPr>
            <p:cNvCxnSpPr/>
            <p:nvPr/>
          </p:nvCxnSpPr>
          <p:spPr>
            <a:xfrm>
              <a:off x="660400" y="1073885"/>
              <a:ext cx="11531600" cy="0"/>
            </a:xfrm>
            <a:prstGeom prst="line">
              <a:avLst/>
            </a:prstGeom>
            <a:ln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6" name="TextBox 15">
            <a:extLst>
              <a:ext uri="{FF2B5EF4-FFF2-40B4-BE49-F238E27FC236}">
                <a16:creationId xmlns:a16="http://schemas.microsoft.com/office/drawing/2014/main" id="{2B171890-4F0A-4C5E-9406-E164C4389724}"/>
              </a:ext>
            </a:extLst>
          </p:cNvPr>
          <p:cNvSpPr txBox="1"/>
          <p:nvPr/>
        </p:nvSpPr>
        <p:spPr>
          <a:xfrm>
            <a:off x="660400" y="1295135"/>
            <a:ext cx="11131107" cy="33645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o-KR" altLang="en-US" b="1" spc="-151" dirty="0">
                <a:latin typeface="Arial" panose="020B0604020202020204" pitchFamily="34" charset="0"/>
                <a:cs typeface="Arial" panose="020B0604020202020204" pitchFamily="34" charset="0"/>
              </a:rPr>
              <a:t>공감</a:t>
            </a:r>
            <a:r>
              <a:rPr lang="en-US" altLang="ko-KR" spc="-151" dirty="0">
                <a:latin typeface="Arial" panose="020B0604020202020204" pitchFamily="34" charset="0"/>
                <a:cs typeface="Arial" panose="020B0604020202020204" pitchFamily="34" charset="0"/>
              </a:rPr>
              <a:t> (empathy: feeling that you </a:t>
            </a:r>
            <a:r>
              <a:rPr lang="en-US" altLang="ko-KR" u="sng" spc="-15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understand and share </a:t>
            </a:r>
            <a:r>
              <a:rPr lang="en-US" altLang="ko-KR" spc="-151" dirty="0">
                <a:latin typeface="Arial" panose="020B0604020202020204" pitchFamily="34" charset="0"/>
                <a:cs typeface="Arial" panose="020B0604020202020204" pitchFamily="34" charset="0"/>
              </a:rPr>
              <a:t>another person’s experiences and emotions)</a:t>
            </a:r>
          </a:p>
          <a:p>
            <a:pPr marL="800100" lvl="1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ko-KR" spc="-151" dirty="0"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ko-KR" altLang="en-US" spc="-151" dirty="0">
                <a:latin typeface="Arial" panose="020B0604020202020204" pitchFamily="34" charset="0"/>
                <a:cs typeface="Arial" panose="020B0604020202020204" pitchFamily="34" charset="0"/>
              </a:rPr>
              <a:t>많이 힘드셨겠네요</a:t>
            </a:r>
            <a:r>
              <a:rPr lang="en-US" altLang="ko-KR" spc="-151" dirty="0">
                <a:latin typeface="Arial" panose="020B0604020202020204" pitchFamily="34" charset="0"/>
                <a:cs typeface="Arial" panose="020B0604020202020204" pitchFamily="34" charset="0"/>
              </a:rPr>
              <a:t>.” </a:t>
            </a:r>
          </a:p>
          <a:p>
            <a:pPr marL="914400" lvl="1" indent="-4572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o-KR" altLang="en-US" spc="-151" dirty="0">
                <a:latin typeface="Arial" panose="020B0604020202020204" pitchFamily="34" charset="0"/>
                <a:cs typeface="Arial" panose="020B0604020202020204" pitchFamily="34" charset="0"/>
              </a:rPr>
              <a:t>동감이 아님 </a:t>
            </a:r>
            <a:r>
              <a:rPr lang="en-US" altLang="ko-KR" spc="-151" dirty="0">
                <a:latin typeface="Arial" panose="020B0604020202020204" pitchFamily="34" charset="0"/>
                <a:cs typeface="Arial" panose="020B0604020202020204" pitchFamily="34" charset="0"/>
              </a:rPr>
              <a:t>(sympathy: feeling that you care about and are sorry about someone else’s trouble, grief, misfortune, etc.) </a:t>
            </a:r>
          </a:p>
          <a:p>
            <a:pPr marL="914400" lvl="1" indent="-4572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o-KR" altLang="en-US" spc="-151" dirty="0">
                <a:latin typeface="Arial" panose="020B0604020202020204" pitchFamily="34" charset="0"/>
                <a:cs typeface="Arial" panose="020B0604020202020204" pitchFamily="34" charset="0"/>
              </a:rPr>
              <a:t>타고나는 능력</a:t>
            </a:r>
            <a:r>
              <a:rPr lang="en-US" altLang="ko-KR" spc="-151" dirty="0">
                <a:latin typeface="Arial" panose="020B0604020202020204" pitchFamily="34" charset="0"/>
                <a:cs typeface="Arial" panose="020B0604020202020204" pitchFamily="34" charset="0"/>
              </a:rPr>
              <a:t> vs. </a:t>
            </a:r>
            <a:r>
              <a:rPr lang="ko-KR" altLang="en-US" spc="-151" dirty="0">
                <a:latin typeface="Arial" panose="020B0604020202020204" pitchFamily="34" charset="0"/>
                <a:cs typeface="Arial" panose="020B0604020202020204" pitchFamily="34" charset="0"/>
              </a:rPr>
              <a:t>훈련되는 능력</a:t>
            </a:r>
            <a:endParaRPr lang="en-US" altLang="ko-KR" spc="-15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914400" lvl="1" indent="-4572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o-KR" altLang="en-US" spc="-151" dirty="0">
                <a:latin typeface="Arial" panose="020B0604020202020204" pitchFamily="34" charset="0"/>
                <a:cs typeface="Arial" panose="020B0604020202020204" pitchFamily="34" charset="0"/>
              </a:rPr>
              <a:t>진실성</a:t>
            </a:r>
            <a:r>
              <a:rPr lang="en-US" altLang="ko-KR" spc="-15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ko-KR" altLang="en-US" spc="-151" dirty="0">
                <a:latin typeface="Arial" panose="020B0604020202020204" pitchFamily="34" charset="0"/>
                <a:cs typeface="Arial" panose="020B0604020202020204" pitchFamily="34" charset="0"/>
              </a:rPr>
              <a:t>자발성</a:t>
            </a:r>
            <a:r>
              <a:rPr lang="en-US" altLang="ko-KR" spc="-15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ko-KR" altLang="en-US" spc="-151" dirty="0">
                <a:latin typeface="Arial" panose="020B0604020202020204" pitchFamily="34" charset="0"/>
                <a:cs typeface="Arial" panose="020B0604020202020204" pitchFamily="34" charset="0"/>
              </a:rPr>
              <a:t>정확성 </a:t>
            </a:r>
            <a:endParaRPr lang="en-US" altLang="ko-KR" spc="-15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914400" lvl="1" indent="-4572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o-KR" altLang="en-US" spc="-151" dirty="0">
                <a:latin typeface="Arial" panose="020B0604020202020204" pitchFamily="34" charset="0"/>
                <a:cs typeface="Arial" panose="020B0604020202020204" pitchFamily="34" charset="0"/>
              </a:rPr>
              <a:t>주의를 기울여 관심을 보이고</a:t>
            </a:r>
            <a:r>
              <a:rPr lang="en-US" altLang="ko-KR" spc="-15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ko-KR" altLang="en-US" spc="-151" dirty="0">
                <a:latin typeface="Arial" panose="020B0604020202020204" pitchFamily="34" charset="0"/>
                <a:cs typeface="Arial" panose="020B0604020202020204" pitchFamily="34" charset="0"/>
              </a:rPr>
              <a:t>적절한 질문 하기 </a:t>
            </a:r>
            <a:r>
              <a:rPr lang="en-US" altLang="ko-KR" spc="-151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altLang="ko-KR" spc="-151" dirty="0" err="1">
                <a:latin typeface="Arial" panose="020B0604020202020204" pitchFamily="34" charset="0"/>
                <a:cs typeface="Arial" panose="020B0604020202020204" pitchFamily="34" charset="0"/>
              </a:rPr>
              <a:t>Othmer</a:t>
            </a:r>
            <a:r>
              <a:rPr lang="en-US" altLang="ko-KR" spc="-151" dirty="0">
                <a:latin typeface="Arial" panose="020B0604020202020204" pitchFamily="34" charset="0"/>
                <a:cs typeface="Arial" panose="020B0604020202020204" pitchFamily="34" charset="0"/>
              </a:rPr>
              <a:t> &amp; </a:t>
            </a:r>
            <a:r>
              <a:rPr lang="en-US" altLang="ko-KR" spc="-151" dirty="0" err="1">
                <a:latin typeface="Arial" panose="020B0604020202020204" pitchFamily="34" charset="0"/>
                <a:cs typeface="Arial" panose="020B0604020202020204" pitchFamily="34" charset="0"/>
              </a:rPr>
              <a:t>Othmer</a:t>
            </a:r>
            <a:r>
              <a:rPr lang="en-US" altLang="ko-KR" spc="-151" dirty="0">
                <a:latin typeface="Arial" panose="020B0604020202020204" pitchFamily="34" charset="0"/>
                <a:cs typeface="Arial" panose="020B0604020202020204" pitchFamily="34" charset="0"/>
              </a:rPr>
              <a:t>, 2002)  </a:t>
            </a:r>
          </a:p>
          <a:p>
            <a:pPr marL="1371600" lvl="2" indent="-4572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o-KR" altLang="en-US" spc="-151" dirty="0">
                <a:latin typeface="Arial" panose="020B0604020202020204" pitchFamily="34" charset="0"/>
                <a:cs typeface="Arial" panose="020B0604020202020204" pitchFamily="34" charset="0"/>
              </a:rPr>
              <a:t>예</a:t>
            </a:r>
            <a:r>
              <a:rPr lang="en-US" altLang="ko-KR" spc="-151" dirty="0">
                <a:latin typeface="Arial" panose="020B0604020202020204" pitchFamily="34" charset="0"/>
                <a:cs typeface="Arial" panose="020B0604020202020204" pitchFamily="34" charset="0"/>
              </a:rPr>
              <a:t>) “ </a:t>
            </a:r>
            <a:r>
              <a:rPr lang="ko-KR" altLang="en-US" spc="-151" dirty="0">
                <a:latin typeface="Arial" panose="020B0604020202020204" pitchFamily="34" charset="0"/>
                <a:cs typeface="Arial" panose="020B0604020202020204" pitchFamily="34" charset="0"/>
              </a:rPr>
              <a:t>요즘 정말 피곤해요</a:t>
            </a:r>
            <a:r>
              <a:rPr lang="en-US" altLang="ko-KR" spc="-15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ko-KR" altLang="en-US" spc="-151" dirty="0">
                <a:latin typeface="Arial" panose="020B0604020202020204" pitchFamily="34" charset="0"/>
                <a:cs typeface="Arial" panose="020B0604020202020204" pitchFamily="34" charset="0"/>
              </a:rPr>
              <a:t>아무것도 하기 싫고</a:t>
            </a:r>
            <a:r>
              <a:rPr lang="en-US" altLang="ko-KR" spc="-15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ko-KR" altLang="en-US" spc="-151" dirty="0">
                <a:latin typeface="Arial" panose="020B0604020202020204" pitchFamily="34" charset="0"/>
                <a:cs typeface="Arial" panose="020B0604020202020204" pitchFamily="34" charset="0"/>
              </a:rPr>
              <a:t>침대에서 일어나는 것조차 힘들어요</a:t>
            </a:r>
            <a:r>
              <a:rPr lang="en-US" altLang="ko-KR" spc="-151" dirty="0">
                <a:latin typeface="Arial" panose="020B0604020202020204" pitchFamily="34" charset="0"/>
                <a:cs typeface="Arial" panose="020B0604020202020204" pitchFamily="34" charset="0"/>
              </a:rPr>
              <a:t>.” </a:t>
            </a:r>
            <a:r>
              <a:rPr lang="ko-KR" altLang="en-US" spc="-15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altLang="ko-KR" spc="-15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371600" lvl="2" indent="-4572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o-KR" altLang="en-US" spc="-151" dirty="0">
                <a:latin typeface="Arial" panose="020B0604020202020204" pitchFamily="34" charset="0"/>
                <a:cs typeface="Arial" panose="020B0604020202020204" pitchFamily="34" charset="0"/>
              </a:rPr>
              <a:t>예</a:t>
            </a:r>
            <a:r>
              <a:rPr lang="en-US" altLang="ko-KR" spc="-151" dirty="0">
                <a:latin typeface="Arial" panose="020B0604020202020204" pitchFamily="34" charset="0"/>
                <a:cs typeface="Arial" panose="020B0604020202020204" pitchFamily="34" charset="0"/>
              </a:rPr>
              <a:t>) “</a:t>
            </a:r>
            <a:r>
              <a:rPr lang="ko-KR" altLang="en-US" spc="-151" dirty="0">
                <a:latin typeface="Arial" panose="020B0604020202020204" pitchFamily="34" charset="0"/>
                <a:cs typeface="Arial" panose="020B0604020202020204" pitchFamily="34" charset="0"/>
              </a:rPr>
              <a:t>제 아이 사진 좀 보실래요</a:t>
            </a:r>
            <a:r>
              <a:rPr lang="en-US" altLang="ko-KR" spc="-151" dirty="0">
                <a:latin typeface="Arial" panose="020B0604020202020204" pitchFamily="34" charset="0"/>
                <a:cs typeface="Arial" panose="020B0604020202020204" pitchFamily="34" charset="0"/>
              </a:rPr>
              <a:t>?” </a:t>
            </a:r>
            <a:r>
              <a:rPr lang="ko-KR" altLang="en-US" spc="-15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altLang="ko-KR" spc="-15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928402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그룹 2">
            <a:extLst>
              <a:ext uri="{FF2B5EF4-FFF2-40B4-BE49-F238E27FC236}">
                <a16:creationId xmlns:a16="http://schemas.microsoft.com/office/drawing/2014/main" id="{34AF672D-F300-49ED-B1B1-C7AD77F1CF1D}"/>
              </a:ext>
            </a:extLst>
          </p:cNvPr>
          <p:cNvGrpSpPr/>
          <p:nvPr/>
        </p:nvGrpSpPr>
        <p:grpSpPr>
          <a:xfrm>
            <a:off x="0" y="0"/>
            <a:ext cx="12192000" cy="1076960"/>
            <a:chOff x="0" y="0"/>
            <a:chExt cx="12192000" cy="1076960"/>
          </a:xfrm>
        </p:grpSpPr>
        <p:sp>
          <p:nvSpPr>
            <p:cNvPr id="4" name="직사각형 3">
              <a:extLst>
                <a:ext uri="{FF2B5EF4-FFF2-40B4-BE49-F238E27FC236}">
                  <a16:creationId xmlns:a16="http://schemas.microsoft.com/office/drawing/2014/main" id="{C47BEF14-6520-4B7C-A137-6786E163399F}"/>
                </a:ext>
              </a:extLst>
            </p:cNvPr>
            <p:cNvSpPr/>
            <p:nvPr/>
          </p:nvSpPr>
          <p:spPr>
            <a:xfrm>
              <a:off x="0" y="0"/>
              <a:ext cx="121920" cy="1076960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" name="직사각형 4">
              <a:extLst>
                <a:ext uri="{FF2B5EF4-FFF2-40B4-BE49-F238E27FC236}">
                  <a16:creationId xmlns:a16="http://schemas.microsoft.com/office/drawing/2014/main" id="{AE7E944A-14D6-40FD-AC6E-795762F0A52A}"/>
                </a:ext>
              </a:extLst>
            </p:cNvPr>
            <p:cNvSpPr/>
            <p:nvPr/>
          </p:nvSpPr>
          <p:spPr>
            <a:xfrm rot="5400000">
              <a:off x="269240" y="-147320"/>
              <a:ext cx="121920" cy="416560"/>
            </a:xfrm>
            <a:prstGeom prst="rect">
              <a:avLst/>
            </a:pr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314989EB-2D66-48FD-AE45-E8AAC62D69DF}"/>
                </a:ext>
              </a:extLst>
            </p:cNvPr>
            <p:cNvSpPr txBox="1"/>
            <p:nvPr/>
          </p:nvSpPr>
          <p:spPr>
            <a:xfrm>
              <a:off x="660400" y="238398"/>
              <a:ext cx="6538970" cy="60016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3300" spc="-300" dirty="0">
                  <a:solidFill>
                    <a:schemeClr val="tx1">
                      <a:lumMod val="85000"/>
                      <a:lumOff val="15000"/>
                    </a:schemeClr>
                  </a:solidFill>
                </a:rPr>
                <a:t>상담 노하우 </a:t>
              </a:r>
              <a:r>
                <a:rPr lang="en-US" altLang="ko-KR" sz="3300" spc="-300" dirty="0">
                  <a:solidFill>
                    <a:schemeClr val="tx1">
                      <a:lumMod val="85000"/>
                      <a:lumOff val="15000"/>
                    </a:schemeClr>
                  </a:solidFill>
                </a:rPr>
                <a:t>1: </a:t>
              </a:r>
              <a:r>
                <a:rPr lang="ko-KR" altLang="en-US" sz="3300" spc="-300" dirty="0">
                  <a:solidFill>
                    <a:schemeClr val="tx1">
                      <a:lumMod val="85000"/>
                      <a:lumOff val="15000"/>
                    </a:schemeClr>
                  </a:solidFill>
                </a:rPr>
                <a:t>공감</a:t>
              </a:r>
              <a:r>
                <a:rPr lang="en-US" altLang="ko-KR" sz="3300" spc="-300" dirty="0">
                  <a:solidFill>
                    <a:schemeClr val="tx1">
                      <a:lumMod val="85000"/>
                      <a:lumOff val="15000"/>
                    </a:schemeClr>
                  </a:solidFill>
                </a:rPr>
                <a:t>, </a:t>
              </a:r>
              <a:r>
                <a:rPr lang="ko-KR" altLang="en-US" sz="3300" spc="-300" dirty="0">
                  <a:solidFill>
                    <a:schemeClr val="tx1">
                      <a:lumMod val="85000"/>
                      <a:lumOff val="15000"/>
                    </a:schemeClr>
                  </a:solidFill>
                </a:rPr>
                <a:t>명료화</a:t>
              </a:r>
              <a:r>
                <a:rPr lang="en-US" altLang="ko-KR" sz="3300" spc="-300" dirty="0">
                  <a:solidFill>
                    <a:schemeClr val="tx1">
                      <a:lumMod val="85000"/>
                      <a:lumOff val="15000"/>
                    </a:schemeClr>
                  </a:solidFill>
                </a:rPr>
                <a:t>, </a:t>
              </a:r>
              <a:r>
                <a:rPr lang="ko-KR" altLang="en-US" sz="3300" spc="-300" dirty="0">
                  <a:solidFill>
                    <a:schemeClr val="tx1">
                      <a:lumMod val="85000"/>
                      <a:lumOff val="15000"/>
                    </a:schemeClr>
                  </a:solidFill>
                </a:rPr>
                <a:t>정상화    </a:t>
              </a:r>
            </a:p>
          </p:txBody>
        </p:sp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FD03F367-568F-4C2F-BA77-ACFD90303A26}"/>
                </a:ext>
              </a:extLst>
            </p:cNvPr>
            <p:cNvSpPr txBox="1"/>
            <p:nvPr/>
          </p:nvSpPr>
          <p:spPr>
            <a:xfrm>
              <a:off x="660400" y="694971"/>
              <a:ext cx="184731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endParaRPr lang="ko-KR" altLang="en-US" sz="11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cxnSp>
          <p:nvCxnSpPr>
            <p:cNvPr id="9" name="직선 연결선 8">
              <a:extLst>
                <a:ext uri="{FF2B5EF4-FFF2-40B4-BE49-F238E27FC236}">
                  <a16:creationId xmlns:a16="http://schemas.microsoft.com/office/drawing/2014/main" id="{694D31A9-4C98-4514-A4CD-FEE8123A95D4}"/>
                </a:ext>
              </a:extLst>
            </p:cNvPr>
            <p:cNvCxnSpPr/>
            <p:nvPr/>
          </p:nvCxnSpPr>
          <p:spPr>
            <a:xfrm>
              <a:off x="660400" y="1073885"/>
              <a:ext cx="11531600" cy="0"/>
            </a:xfrm>
            <a:prstGeom prst="line">
              <a:avLst/>
            </a:prstGeom>
            <a:ln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6" name="TextBox 15">
            <a:extLst>
              <a:ext uri="{FF2B5EF4-FFF2-40B4-BE49-F238E27FC236}">
                <a16:creationId xmlns:a16="http://schemas.microsoft.com/office/drawing/2014/main" id="{2B171890-4F0A-4C5E-9406-E164C4389724}"/>
              </a:ext>
            </a:extLst>
          </p:cNvPr>
          <p:cNvSpPr txBox="1"/>
          <p:nvPr/>
        </p:nvSpPr>
        <p:spPr>
          <a:xfrm>
            <a:off x="660400" y="1295135"/>
            <a:ext cx="11131107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o-KR" altLang="en-US" b="1" spc="-151" dirty="0">
                <a:latin typeface="Arial" panose="020B0604020202020204" pitchFamily="34" charset="0"/>
                <a:cs typeface="Arial" panose="020B0604020202020204" pitchFamily="34" charset="0"/>
              </a:rPr>
              <a:t>명료화</a:t>
            </a:r>
            <a:r>
              <a:rPr lang="en-US" altLang="ko-KR" spc="-15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800100" lvl="1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ko-KR" spc="-151" dirty="0"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ko-KR" altLang="en-US" spc="-151" dirty="0">
                <a:latin typeface="Arial" panose="020B0604020202020204" pitchFamily="34" charset="0"/>
                <a:cs typeface="Arial" panose="020B0604020202020204" pitchFamily="34" charset="0"/>
              </a:rPr>
              <a:t>기분이 저하되고 일상생활을 수행하기도 </a:t>
            </a:r>
            <a:r>
              <a:rPr lang="ko-KR" altLang="en-US" spc="-151" dirty="0" err="1">
                <a:latin typeface="Arial" panose="020B0604020202020204" pitchFamily="34" charset="0"/>
                <a:cs typeface="Arial" panose="020B0604020202020204" pitchFamily="34" charset="0"/>
              </a:rPr>
              <a:t>어려워지셨네요</a:t>
            </a:r>
            <a:r>
              <a:rPr lang="en-US" altLang="ko-KR" spc="-151" dirty="0">
                <a:latin typeface="Arial" panose="020B0604020202020204" pitchFamily="34" charset="0"/>
                <a:cs typeface="Arial" panose="020B0604020202020204" pitchFamily="34" charset="0"/>
              </a:rPr>
              <a:t>.” </a:t>
            </a: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o-KR" altLang="en-US" b="1" spc="-151" dirty="0">
                <a:latin typeface="Arial" panose="020B0604020202020204" pitchFamily="34" charset="0"/>
                <a:cs typeface="Arial" panose="020B0604020202020204" pitchFamily="34" charset="0"/>
              </a:rPr>
              <a:t>정상화</a:t>
            </a:r>
            <a:r>
              <a:rPr lang="en-US" altLang="ko-KR" spc="-151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ko-KR" altLang="en-US" spc="-151" dirty="0">
                <a:latin typeface="Arial" panose="020B0604020202020204" pitchFamily="34" charset="0"/>
                <a:cs typeface="Arial" panose="020B0604020202020204" pitchFamily="34" charset="0"/>
              </a:rPr>
              <a:t>환자의 증상과 반응을 가볍게 여기는 것이 아니라 이해 가능함을 전달</a:t>
            </a:r>
            <a:r>
              <a:rPr lang="en-US" altLang="ko-KR" spc="-15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ko-KR" altLang="en-US" spc="-15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ko-KR" spc="-15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800100" lvl="1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ko-KR" spc="-151" dirty="0"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ko-KR" altLang="en-US" spc="-151" dirty="0">
                <a:latin typeface="Arial" panose="020B0604020202020204" pitchFamily="34" charset="0"/>
                <a:cs typeface="Arial" panose="020B0604020202020204" pitchFamily="34" charset="0"/>
              </a:rPr>
              <a:t>이런 상태에서 의욕이 떨어지는 것은 이상한 일이 아닙니다</a:t>
            </a:r>
            <a:r>
              <a:rPr lang="en-US" altLang="ko-KR" spc="-15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ko-KR" altLang="en-US" spc="-151" dirty="0">
                <a:latin typeface="Arial" panose="020B0604020202020204" pitchFamily="34" charset="0"/>
                <a:cs typeface="Arial" panose="020B0604020202020204" pitchFamily="34" charset="0"/>
              </a:rPr>
              <a:t>자연스러운 반응입니다</a:t>
            </a:r>
            <a:r>
              <a:rPr lang="en-US" altLang="ko-KR" spc="-151" dirty="0">
                <a:latin typeface="Arial" panose="020B0604020202020204" pitchFamily="34" charset="0"/>
                <a:cs typeface="Arial" panose="020B0604020202020204" pitchFamily="34" charset="0"/>
              </a:rPr>
              <a:t>” </a:t>
            </a: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o-KR" altLang="en-US" spc="-151" dirty="0">
                <a:latin typeface="Arial" panose="020B0604020202020204" pitchFamily="34" charset="0"/>
                <a:cs typeface="Arial" panose="020B0604020202020204" pitchFamily="34" charset="0"/>
              </a:rPr>
              <a:t>피해야 할 표현 </a:t>
            </a:r>
            <a:endParaRPr lang="en-US" altLang="ko-KR" spc="-15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00100" lvl="1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ko-KR" spc="-151" dirty="0"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ko-KR" altLang="en-US" spc="-151" dirty="0">
                <a:latin typeface="Arial" panose="020B0604020202020204" pitchFamily="34" charset="0"/>
                <a:cs typeface="Arial" panose="020B0604020202020204" pitchFamily="34" charset="0"/>
              </a:rPr>
              <a:t>다들 힘들어요</a:t>
            </a:r>
            <a:r>
              <a:rPr lang="en-US" altLang="ko-KR" spc="-15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ko-KR" altLang="en-US" spc="-151" dirty="0">
                <a:latin typeface="Arial" panose="020B0604020202020204" pitchFamily="34" charset="0"/>
                <a:cs typeface="Arial" panose="020B0604020202020204" pitchFamily="34" charset="0"/>
              </a:rPr>
              <a:t>안 힘든 사람이 어디 있어요</a:t>
            </a:r>
            <a:r>
              <a:rPr lang="en-US" altLang="ko-KR" spc="-151" dirty="0">
                <a:latin typeface="Arial" panose="020B0604020202020204" pitchFamily="34" charset="0"/>
                <a:cs typeface="Arial" panose="020B0604020202020204" pitchFamily="34" charset="0"/>
              </a:rPr>
              <a:t>.” </a:t>
            </a:r>
          </a:p>
          <a:p>
            <a:pPr marL="800100" lvl="1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ko-KR" spc="-151" dirty="0"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ko-KR" altLang="en-US" spc="-151" dirty="0">
                <a:latin typeface="Arial" panose="020B0604020202020204" pitchFamily="34" charset="0"/>
                <a:cs typeface="Arial" panose="020B0604020202020204" pitchFamily="34" charset="0"/>
              </a:rPr>
              <a:t>좋게 생각하세요</a:t>
            </a:r>
            <a:r>
              <a:rPr lang="en-US" altLang="ko-KR" spc="-15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ko-KR" altLang="en-US" spc="-151" dirty="0">
                <a:latin typeface="Arial" panose="020B0604020202020204" pitchFamily="34" charset="0"/>
                <a:cs typeface="Arial" panose="020B0604020202020204" pitchFamily="34" charset="0"/>
              </a:rPr>
              <a:t>그만하면 괜찮은 거 아닌가요</a:t>
            </a:r>
            <a:r>
              <a:rPr lang="en-US" altLang="ko-KR" spc="-151" dirty="0">
                <a:latin typeface="Arial" panose="020B0604020202020204" pitchFamily="34" charset="0"/>
                <a:cs typeface="Arial" panose="020B0604020202020204" pitchFamily="34" charset="0"/>
              </a:rPr>
              <a:t>.” </a:t>
            </a:r>
          </a:p>
          <a:p>
            <a:pPr marL="800100" lvl="1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o-KR" altLang="en-US" spc="-151" dirty="0">
                <a:latin typeface="Arial" panose="020B0604020202020204" pitchFamily="34" charset="0"/>
                <a:cs typeface="Arial" panose="020B0604020202020204" pitchFamily="34" charset="0"/>
              </a:rPr>
              <a:t>너무 빨리 </a:t>
            </a:r>
            <a:r>
              <a:rPr lang="en-US" altLang="ko-KR" spc="-151" dirty="0">
                <a:latin typeface="Arial" panose="020B0604020202020204" pitchFamily="34" charset="0"/>
                <a:cs typeface="Arial" panose="020B0604020202020204" pitchFamily="34" charset="0"/>
              </a:rPr>
              <a:t>“~</a:t>
            </a:r>
            <a:r>
              <a:rPr lang="ko-KR" altLang="en-US" spc="-151" dirty="0">
                <a:latin typeface="Arial" panose="020B0604020202020204" pitchFamily="34" charset="0"/>
                <a:cs typeface="Arial" panose="020B0604020202020204" pitchFamily="34" charset="0"/>
              </a:rPr>
              <a:t>하면 괜찮아질 겁니다</a:t>
            </a:r>
            <a:r>
              <a:rPr lang="en-US" altLang="ko-KR" spc="-151" dirty="0">
                <a:latin typeface="Arial" panose="020B0604020202020204" pitchFamily="34" charset="0"/>
                <a:cs typeface="Arial" panose="020B0604020202020204" pitchFamily="34" charset="0"/>
              </a:rPr>
              <a:t>.” </a:t>
            </a:r>
            <a:r>
              <a:rPr lang="ko-KR" altLang="en-US" spc="-151" dirty="0">
                <a:latin typeface="Arial" panose="020B0604020202020204" pitchFamily="34" charset="0"/>
                <a:cs typeface="Arial" panose="020B0604020202020204" pitchFamily="34" charset="0"/>
              </a:rPr>
              <a:t>라고 이야기하는 것</a:t>
            </a:r>
            <a:endParaRPr lang="en-US" altLang="ko-KR" spc="-15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104916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그룹 2">
            <a:extLst>
              <a:ext uri="{FF2B5EF4-FFF2-40B4-BE49-F238E27FC236}">
                <a16:creationId xmlns:a16="http://schemas.microsoft.com/office/drawing/2014/main" id="{34AF672D-F300-49ED-B1B1-C7AD77F1CF1D}"/>
              </a:ext>
            </a:extLst>
          </p:cNvPr>
          <p:cNvGrpSpPr/>
          <p:nvPr/>
        </p:nvGrpSpPr>
        <p:grpSpPr>
          <a:xfrm>
            <a:off x="0" y="0"/>
            <a:ext cx="12192000" cy="1076960"/>
            <a:chOff x="0" y="0"/>
            <a:chExt cx="12192000" cy="1076960"/>
          </a:xfrm>
        </p:grpSpPr>
        <p:sp>
          <p:nvSpPr>
            <p:cNvPr id="4" name="직사각형 3">
              <a:extLst>
                <a:ext uri="{FF2B5EF4-FFF2-40B4-BE49-F238E27FC236}">
                  <a16:creationId xmlns:a16="http://schemas.microsoft.com/office/drawing/2014/main" id="{C47BEF14-6520-4B7C-A137-6786E163399F}"/>
                </a:ext>
              </a:extLst>
            </p:cNvPr>
            <p:cNvSpPr/>
            <p:nvPr/>
          </p:nvSpPr>
          <p:spPr>
            <a:xfrm>
              <a:off x="0" y="0"/>
              <a:ext cx="121920" cy="1076960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" name="직사각형 4">
              <a:extLst>
                <a:ext uri="{FF2B5EF4-FFF2-40B4-BE49-F238E27FC236}">
                  <a16:creationId xmlns:a16="http://schemas.microsoft.com/office/drawing/2014/main" id="{AE7E944A-14D6-40FD-AC6E-795762F0A52A}"/>
                </a:ext>
              </a:extLst>
            </p:cNvPr>
            <p:cNvSpPr/>
            <p:nvPr/>
          </p:nvSpPr>
          <p:spPr>
            <a:xfrm rot="5400000">
              <a:off x="269240" y="-147320"/>
              <a:ext cx="121920" cy="416560"/>
            </a:xfrm>
            <a:prstGeom prst="rect">
              <a:avLst/>
            </a:pr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314989EB-2D66-48FD-AE45-E8AAC62D69DF}"/>
                </a:ext>
              </a:extLst>
            </p:cNvPr>
            <p:cNvSpPr txBox="1"/>
            <p:nvPr/>
          </p:nvSpPr>
          <p:spPr>
            <a:xfrm>
              <a:off x="660400" y="238398"/>
              <a:ext cx="5824030" cy="60016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3300" spc="-300" dirty="0">
                  <a:solidFill>
                    <a:schemeClr val="tx1">
                      <a:lumMod val="85000"/>
                      <a:lumOff val="15000"/>
                    </a:schemeClr>
                  </a:solidFill>
                </a:rPr>
                <a:t>상담 노하우 </a:t>
              </a:r>
              <a:r>
                <a:rPr lang="en-US" altLang="ko-KR" sz="3300" spc="-300" dirty="0">
                  <a:solidFill>
                    <a:schemeClr val="tx1">
                      <a:lumMod val="85000"/>
                      <a:lumOff val="15000"/>
                    </a:schemeClr>
                  </a:solidFill>
                </a:rPr>
                <a:t>2: </a:t>
              </a:r>
              <a:r>
                <a:rPr lang="ko-KR" altLang="en-US" sz="3300" spc="-300" dirty="0">
                  <a:solidFill>
                    <a:schemeClr val="tx1">
                      <a:lumMod val="85000"/>
                      <a:lumOff val="15000"/>
                    </a:schemeClr>
                  </a:solidFill>
                </a:rPr>
                <a:t>행동 활성화 적용  </a:t>
              </a:r>
            </a:p>
          </p:txBody>
        </p:sp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FD03F367-568F-4C2F-BA77-ACFD90303A26}"/>
                </a:ext>
              </a:extLst>
            </p:cNvPr>
            <p:cNvSpPr txBox="1"/>
            <p:nvPr/>
          </p:nvSpPr>
          <p:spPr>
            <a:xfrm>
              <a:off x="660400" y="694971"/>
              <a:ext cx="184731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endParaRPr lang="ko-KR" altLang="en-US" sz="11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cxnSp>
          <p:nvCxnSpPr>
            <p:cNvPr id="9" name="직선 연결선 8">
              <a:extLst>
                <a:ext uri="{FF2B5EF4-FFF2-40B4-BE49-F238E27FC236}">
                  <a16:creationId xmlns:a16="http://schemas.microsoft.com/office/drawing/2014/main" id="{694D31A9-4C98-4514-A4CD-FEE8123A95D4}"/>
                </a:ext>
              </a:extLst>
            </p:cNvPr>
            <p:cNvCxnSpPr/>
            <p:nvPr/>
          </p:nvCxnSpPr>
          <p:spPr>
            <a:xfrm>
              <a:off x="660400" y="1073885"/>
              <a:ext cx="11531600" cy="0"/>
            </a:xfrm>
            <a:prstGeom prst="line">
              <a:avLst/>
            </a:prstGeom>
            <a:ln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6" name="TextBox 15">
            <a:extLst>
              <a:ext uri="{FF2B5EF4-FFF2-40B4-BE49-F238E27FC236}">
                <a16:creationId xmlns:a16="http://schemas.microsoft.com/office/drawing/2014/main" id="{2B171890-4F0A-4C5E-9406-E164C4389724}"/>
              </a:ext>
            </a:extLst>
          </p:cNvPr>
          <p:cNvSpPr txBox="1"/>
          <p:nvPr/>
        </p:nvSpPr>
        <p:spPr>
          <a:xfrm>
            <a:off x="660400" y="1295135"/>
            <a:ext cx="11131107" cy="54938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o-KR" altLang="en-US" spc="-151" dirty="0">
                <a:latin typeface="Arial" panose="020B0604020202020204" pitchFamily="34" charset="0"/>
                <a:cs typeface="Arial" panose="020B0604020202020204" pitchFamily="34" charset="0"/>
              </a:rPr>
              <a:t>핵심 원리 </a:t>
            </a:r>
            <a:endParaRPr lang="en-US" altLang="ko-KR" spc="-15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00100" lvl="1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o-KR" altLang="en-US" spc="-151" dirty="0">
                <a:latin typeface="Arial" panose="020B0604020202020204" pitchFamily="34" charset="0"/>
                <a:cs typeface="Arial" panose="020B0604020202020204" pitchFamily="34" charset="0"/>
              </a:rPr>
              <a:t>우울할수록 활동이 줄고</a:t>
            </a:r>
            <a:r>
              <a:rPr lang="en-US" altLang="ko-KR" spc="-15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ko-KR" altLang="en-US" spc="-151" dirty="0">
                <a:latin typeface="Arial" panose="020B0604020202020204" pitchFamily="34" charset="0"/>
                <a:cs typeface="Arial" panose="020B0604020202020204" pitchFamily="34" charset="0"/>
              </a:rPr>
              <a:t>활동이 줄어들수록 보상이 감소하며 더 </a:t>
            </a:r>
            <a:r>
              <a:rPr lang="ko-KR" altLang="en-US" spc="-151" dirty="0" err="1">
                <a:latin typeface="Arial" panose="020B0604020202020204" pitchFamily="34" charset="0"/>
                <a:cs typeface="Arial" panose="020B0604020202020204" pitchFamily="34" charset="0"/>
              </a:rPr>
              <a:t>우울해짐</a:t>
            </a:r>
            <a:r>
              <a:rPr lang="ko-KR" altLang="en-US" spc="-15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altLang="ko-KR" spc="-15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00100" lvl="1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ko-KR" spc="-151" dirty="0"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ko-KR" altLang="en-US" spc="-151" dirty="0">
                <a:latin typeface="Arial" panose="020B0604020202020204" pitchFamily="34" charset="0"/>
                <a:cs typeface="Arial" panose="020B0604020202020204" pitchFamily="34" charset="0"/>
              </a:rPr>
              <a:t>기분이 나아지면 움직이겠다</a:t>
            </a:r>
            <a:r>
              <a:rPr lang="en-US" altLang="ko-KR" spc="-151" dirty="0">
                <a:latin typeface="Arial" panose="020B0604020202020204" pitchFamily="34" charset="0"/>
                <a:cs typeface="Arial" panose="020B0604020202020204" pitchFamily="34" charset="0"/>
              </a:rPr>
              <a:t>.” </a:t>
            </a:r>
            <a:r>
              <a:rPr lang="ko-KR" altLang="en-US" spc="-15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ko-KR" spc="-151" dirty="0">
                <a:latin typeface="Arial" panose="020B0604020202020204" pitchFamily="34" charset="0"/>
                <a:cs typeface="Arial" panose="020B0604020202020204" pitchFamily="34" charset="0"/>
              </a:rPr>
              <a:t>=&gt; </a:t>
            </a:r>
            <a:r>
              <a:rPr lang="en-US" altLang="ko-KR" b="1" spc="-151" dirty="0"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ko-KR" altLang="en-US" b="1" spc="-151" dirty="0">
                <a:latin typeface="Arial" panose="020B0604020202020204" pitchFamily="34" charset="0"/>
                <a:cs typeface="Arial" panose="020B0604020202020204" pitchFamily="34" charset="0"/>
              </a:rPr>
              <a:t>조금이라도 움직여야 기분을 끌어올릴 수 있다</a:t>
            </a:r>
            <a:r>
              <a:rPr lang="en-US" altLang="ko-KR" b="1" spc="-151" dirty="0">
                <a:latin typeface="Arial" panose="020B0604020202020204" pitchFamily="34" charset="0"/>
                <a:cs typeface="Arial" panose="020B0604020202020204" pitchFamily="34" charset="0"/>
              </a:rPr>
              <a:t>.” </a:t>
            </a: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o-KR" altLang="en-US" spc="-151" dirty="0">
                <a:latin typeface="Arial" panose="020B0604020202020204" pitchFamily="34" charset="0"/>
                <a:cs typeface="Arial" panose="020B0604020202020204" pitchFamily="34" charset="0"/>
              </a:rPr>
              <a:t>행동 목표 설정 원칙 </a:t>
            </a:r>
            <a:endParaRPr lang="en-US" altLang="ko-KR" spc="-15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00100" lvl="1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o-KR" altLang="en-US" spc="-151" dirty="0">
                <a:latin typeface="Arial" panose="020B0604020202020204" pitchFamily="34" charset="0"/>
                <a:cs typeface="Arial" panose="020B0604020202020204" pitchFamily="34" charset="0"/>
              </a:rPr>
              <a:t>작고 </a:t>
            </a:r>
            <a:r>
              <a:rPr lang="en-US" altLang="ko-KR" spc="-15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ko-KR" altLang="en-US" spc="-151" dirty="0">
                <a:latin typeface="Arial" panose="020B0604020202020204" pitchFamily="34" charset="0"/>
                <a:cs typeface="Arial" panose="020B0604020202020204" pitchFamily="34" charset="0"/>
              </a:rPr>
              <a:t>구체적으로</a:t>
            </a:r>
            <a:r>
              <a:rPr lang="en-US" altLang="ko-KR" spc="-15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ko-KR" altLang="en-US" spc="-151" dirty="0">
                <a:latin typeface="Arial" panose="020B0604020202020204" pitchFamily="34" charset="0"/>
                <a:cs typeface="Arial" panose="020B0604020202020204" pitchFamily="34" charset="0"/>
              </a:rPr>
              <a:t>반복이 가능한</a:t>
            </a:r>
            <a:r>
              <a:rPr lang="en-US" altLang="ko-KR" spc="-15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ko-KR" altLang="en-US" spc="-151" dirty="0">
                <a:latin typeface="Arial" panose="020B0604020202020204" pitchFamily="34" charset="0"/>
                <a:cs typeface="Arial" panose="020B0604020202020204" pitchFamily="34" charset="0"/>
              </a:rPr>
              <a:t>확인이 가능한 목표 설정</a:t>
            </a:r>
            <a:endParaRPr lang="en-US" altLang="ko-KR" spc="-15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o-KR" altLang="en-US" spc="-151" dirty="0">
                <a:latin typeface="Arial" panose="020B0604020202020204" pitchFamily="34" charset="0"/>
                <a:cs typeface="Arial" panose="020B0604020202020204" pitchFamily="34" charset="0"/>
              </a:rPr>
              <a:t>예시 과제 </a:t>
            </a:r>
            <a:endParaRPr lang="en-US" altLang="ko-KR" spc="-15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00100" lvl="1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o-KR" altLang="en-US" spc="-151" dirty="0">
                <a:latin typeface="Arial" panose="020B0604020202020204" pitchFamily="34" charset="0"/>
                <a:cs typeface="Arial" panose="020B0604020202020204" pitchFamily="34" charset="0"/>
              </a:rPr>
              <a:t>하루 </a:t>
            </a:r>
            <a:r>
              <a:rPr lang="en-US" altLang="ko-KR" spc="-151" dirty="0">
                <a:latin typeface="Arial" panose="020B0604020202020204" pitchFamily="34" charset="0"/>
                <a:cs typeface="Arial" panose="020B0604020202020204" pitchFamily="34" charset="0"/>
              </a:rPr>
              <a:t>10</a:t>
            </a:r>
            <a:r>
              <a:rPr lang="ko-KR" altLang="en-US" spc="-151" dirty="0">
                <a:latin typeface="Arial" panose="020B0604020202020204" pitchFamily="34" charset="0"/>
                <a:cs typeface="Arial" panose="020B0604020202020204" pitchFamily="34" charset="0"/>
              </a:rPr>
              <a:t>분 햇볕 쬐며 걷기 </a:t>
            </a:r>
            <a:endParaRPr lang="en-US" altLang="ko-KR" spc="-15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00100" lvl="1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o-KR" altLang="en-US" spc="-151" dirty="0">
                <a:latin typeface="Arial" panose="020B0604020202020204" pitchFamily="34" charset="0"/>
                <a:cs typeface="Arial" panose="020B0604020202020204" pitchFamily="34" charset="0"/>
              </a:rPr>
              <a:t>아침에 커튼 열기 </a:t>
            </a:r>
            <a:endParaRPr lang="en-US" altLang="ko-KR" spc="-15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00100" lvl="1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o-KR" altLang="en-US" spc="-151" dirty="0">
                <a:latin typeface="Arial" panose="020B0604020202020204" pitchFamily="34" charset="0"/>
                <a:cs typeface="Arial" panose="020B0604020202020204" pitchFamily="34" charset="0"/>
              </a:rPr>
              <a:t>씻고 옷 갈아입기 </a:t>
            </a:r>
            <a:endParaRPr lang="en-US" altLang="ko-KR" spc="-15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00100" lvl="1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o-KR" altLang="en-US" spc="-151" dirty="0">
                <a:latin typeface="Arial" panose="020B0604020202020204" pitchFamily="34" charset="0"/>
                <a:cs typeface="Arial" panose="020B0604020202020204" pitchFamily="34" charset="0"/>
              </a:rPr>
              <a:t>한 명에게 문자 보내기 </a:t>
            </a:r>
            <a:endParaRPr lang="en-US" altLang="ko-KR" spc="-15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o-KR" altLang="en-US" spc="-151" dirty="0">
                <a:latin typeface="Arial" panose="020B0604020202020204" pitchFamily="34" charset="0"/>
                <a:cs typeface="Arial" panose="020B0604020202020204" pitchFamily="34" charset="0"/>
              </a:rPr>
              <a:t>예시 표현 </a:t>
            </a:r>
            <a:endParaRPr lang="en-US" altLang="ko-KR" spc="-15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00100" lvl="1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ko-KR" spc="-151" dirty="0"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ko-KR" altLang="en-US" spc="-151" dirty="0">
                <a:latin typeface="Arial" panose="020B0604020202020204" pitchFamily="34" charset="0"/>
                <a:cs typeface="Arial" panose="020B0604020202020204" pitchFamily="34" charset="0"/>
              </a:rPr>
              <a:t>잘하는 것이 목표가 아니라 그냥 시작하는 것이 목표입니다</a:t>
            </a:r>
            <a:r>
              <a:rPr lang="en-US" altLang="ko-KR" spc="-151" dirty="0">
                <a:latin typeface="Arial" panose="020B0604020202020204" pitchFamily="34" charset="0"/>
                <a:cs typeface="Arial" panose="020B0604020202020204" pitchFamily="34" charset="0"/>
              </a:rPr>
              <a:t>.” </a:t>
            </a:r>
          </a:p>
          <a:p>
            <a:pPr marL="800100" lvl="1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ko-KR" spc="-151" dirty="0"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ko-KR" altLang="en-US" spc="-151" dirty="0">
                <a:latin typeface="Arial" panose="020B0604020202020204" pitchFamily="34" charset="0"/>
                <a:cs typeface="Arial" panose="020B0604020202020204" pitchFamily="34" charset="0"/>
              </a:rPr>
              <a:t>기분이 좋아져야 움직이는 것이 아니라</a:t>
            </a:r>
            <a:r>
              <a:rPr lang="en-US" altLang="ko-KR" spc="-15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ko-KR" altLang="en-US" spc="-151" dirty="0">
                <a:latin typeface="Arial" panose="020B0604020202020204" pitchFamily="34" charset="0"/>
                <a:cs typeface="Arial" panose="020B0604020202020204" pitchFamily="34" charset="0"/>
              </a:rPr>
              <a:t>조금 움직이면서 기분 변화가 따라오게 하는 것입니다</a:t>
            </a:r>
            <a:r>
              <a:rPr lang="en-US" altLang="ko-KR" spc="-151" dirty="0">
                <a:latin typeface="Arial" panose="020B0604020202020204" pitchFamily="34" charset="0"/>
                <a:cs typeface="Arial" panose="020B0604020202020204" pitchFamily="34" charset="0"/>
              </a:rPr>
              <a:t>.”</a:t>
            </a:r>
            <a:r>
              <a:rPr lang="ko-KR" altLang="en-US" spc="-15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altLang="ko-KR" spc="-15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557808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그룹 2">
            <a:extLst>
              <a:ext uri="{FF2B5EF4-FFF2-40B4-BE49-F238E27FC236}">
                <a16:creationId xmlns:a16="http://schemas.microsoft.com/office/drawing/2014/main" id="{34AF672D-F300-49ED-B1B1-C7AD77F1CF1D}"/>
              </a:ext>
            </a:extLst>
          </p:cNvPr>
          <p:cNvGrpSpPr/>
          <p:nvPr/>
        </p:nvGrpSpPr>
        <p:grpSpPr>
          <a:xfrm>
            <a:off x="0" y="0"/>
            <a:ext cx="12192000" cy="1076960"/>
            <a:chOff x="0" y="0"/>
            <a:chExt cx="12192000" cy="1076960"/>
          </a:xfrm>
        </p:grpSpPr>
        <p:sp>
          <p:nvSpPr>
            <p:cNvPr id="4" name="직사각형 3">
              <a:extLst>
                <a:ext uri="{FF2B5EF4-FFF2-40B4-BE49-F238E27FC236}">
                  <a16:creationId xmlns:a16="http://schemas.microsoft.com/office/drawing/2014/main" id="{C47BEF14-6520-4B7C-A137-6786E163399F}"/>
                </a:ext>
              </a:extLst>
            </p:cNvPr>
            <p:cNvSpPr/>
            <p:nvPr/>
          </p:nvSpPr>
          <p:spPr>
            <a:xfrm>
              <a:off x="0" y="0"/>
              <a:ext cx="121920" cy="1076960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" name="직사각형 4">
              <a:extLst>
                <a:ext uri="{FF2B5EF4-FFF2-40B4-BE49-F238E27FC236}">
                  <a16:creationId xmlns:a16="http://schemas.microsoft.com/office/drawing/2014/main" id="{AE7E944A-14D6-40FD-AC6E-795762F0A52A}"/>
                </a:ext>
              </a:extLst>
            </p:cNvPr>
            <p:cNvSpPr/>
            <p:nvPr/>
          </p:nvSpPr>
          <p:spPr>
            <a:xfrm rot="5400000">
              <a:off x="269240" y="-147320"/>
              <a:ext cx="121920" cy="416560"/>
            </a:xfrm>
            <a:prstGeom prst="rect">
              <a:avLst/>
            </a:pr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314989EB-2D66-48FD-AE45-E8AAC62D69DF}"/>
                </a:ext>
              </a:extLst>
            </p:cNvPr>
            <p:cNvSpPr txBox="1"/>
            <p:nvPr/>
          </p:nvSpPr>
          <p:spPr>
            <a:xfrm>
              <a:off x="660400" y="238398"/>
              <a:ext cx="1064715" cy="60016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3300" spc="-300" dirty="0">
                  <a:solidFill>
                    <a:schemeClr val="tx1">
                      <a:lumMod val="85000"/>
                      <a:lumOff val="15000"/>
                    </a:schemeClr>
                  </a:solidFill>
                </a:rPr>
                <a:t>목차 </a:t>
              </a:r>
            </a:p>
          </p:txBody>
        </p:sp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FD03F367-568F-4C2F-BA77-ACFD90303A26}"/>
                </a:ext>
              </a:extLst>
            </p:cNvPr>
            <p:cNvSpPr txBox="1"/>
            <p:nvPr/>
          </p:nvSpPr>
          <p:spPr>
            <a:xfrm>
              <a:off x="660400" y="694971"/>
              <a:ext cx="184731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endParaRPr lang="ko-KR" altLang="en-US" sz="11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cxnSp>
          <p:nvCxnSpPr>
            <p:cNvPr id="9" name="직선 연결선 8">
              <a:extLst>
                <a:ext uri="{FF2B5EF4-FFF2-40B4-BE49-F238E27FC236}">
                  <a16:creationId xmlns:a16="http://schemas.microsoft.com/office/drawing/2014/main" id="{694D31A9-4C98-4514-A4CD-FEE8123A95D4}"/>
                </a:ext>
              </a:extLst>
            </p:cNvPr>
            <p:cNvCxnSpPr/>
            <p:nvPr/>
          </p:nvCxnSpPr>
          <p:spPr>
            <a:xfrm>
              <a:off x="660400" y="1073885"/>
              <a:ext cx="11531600" cy="0"/>
            </a:xfrm>
            <a:prstGeom prst="line">
              <a:avLst/>
            </a:prstGeom>
            <a:ln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6" name="TextBox 15">
            <a:extLst>
              <a:ext uri="{FF2B5EF4-FFF2-40B4-BE49-F238E27FC236}">
                <a16:creationId xmlns:a16="http://schemas.microsoft.com/office/drawing/2014/main" id="{2B171890-4F0A-4C5E-9406-E164C4389724}"/>
              </a:ext>
            </a:extLst>
          </p:cNvPr>
          <p:cNvSpPr txBox="1"/>
          <p:nvPr/>
        </p:nvSpPr>
        <p:spPr>
          <a:xfrm>
            <a:off x="660400" y="1271399"/>
            <a:ext cx="11131107" cy="2805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ko-KR" altLang="en-US" sz="2000" spc="-151" dirty="0">
                <a:latin typeface="Arial" panose="020B0604020202020204" pitchFamily="34" charset="0"/>
                <a:cs typeface="Arial" panose="020B0604020202020204" pitchFamily="34" charset="0"/>
              </a:rPr>
              <a:t>왜 우울증 상담이 중요한가</a:t>
            </a:r>
            <a:endParaRPr lang="en-US" altLang="ko-KR" sz="2000" spc="-15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ko-KR" altLang="en-US" sz="2000" spc="-151" dirty="0">
                <a:latin typeface="Arial" panose="020B0604020202020204" pitchFamily="34" charset="0"/>
                <a:cs typeface="Arial" panose="020B0604020202020204" pitchFamily="34" charset="0"/>
              </a:rPr>
              <a:t>초진</a:t>
            </a:r>
            <a:r>
              <a:rPr lang="en-US" altLang="ko-KR" sz="2000" spc="-15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ko-KR" altLang="en-US" sz="2000" spc="-151" dirty="0">
                <a:latin typeface="Arial" panose="020B0604020202020204" pitchFamily="34" charset="0"/>
                <a:cs typeface="Arial" panose="020B0604020202020204" pitchFamily="34" charset="0"/>
              </a:rPr>
              <a:t>짧은 외래 평가</a:t>
            </a:r>
            <a:r>
              <a:rPr lang="en-US" altLang="ko-KR" sz="2000" spc="-151" dirty="0">
                <a:latin typeface="Arial" panose="020B0604020202020204" pitchFamily="34" charset="0"/>
                <a:cs typeface="Arial" panose="020B0604020202020204" pitchFamily="34" charset="0"/>
              </a:rPr>
              <a:t>/ </a:t>
            </a:r>
            <a:r>
              <a:rPr lang="ko-KR" altLang="en-US" sz="2000" spc="-15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ko-KR" sz="2000" spc="-151" dirty="0">
                <a:latin typeface="Arial" panose="020B0604020202020204" pitchFamily="34" charset="0"/>
                <a:cs typeface="Arial" panose="020B0604020202020204" pitchFamily="34" charset="0"/>
              </a:rPr>
              <a:t>BATHE</a:t>
            </a:r>
          </a:p>
          <a:p>
            <a:pPr marL="457200" indent="-45720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ko-KR" altLang="en-US" sz="2000" spc="-151" dirty="0">
                <a:latin typeface="Arial" panose="020B0604020202020204" pitchFamily="34" charset="0"/>
                <a:cs typeface="Arial" panose="020B0604020202020204" pitchFamily="34" charset="0"/>
              </a:rPr>
              <a:t>우울증 면담과 증상 </a:t>
            </a:r>
            <a:endParaRPr lang="en-US" altLang="ko-KR" sz="2000" spc="-15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ko-KR" altLang="en-US" sz="2000" spc="-151" dirty="0">
                <a:latin typeface="Arial" panose="020B0604020202020204" pitchFamily="34" charset="0"/>
                <a:cs typeface="Arial" panose="020B0604020202020204" pitchFamily="34" charset="0"/>
              </a:rPr>
              <a:t>상담 노하우</a:t>
            </a:r>
            <a:r>
              <a:rPr lang="en-US" altLang="ko-KR" sz="2000" spc="-151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ko-KR" altLang="en-US" sz="2000" spc="-151" dirty="0">
                <a:latin typeface="Arial" panose="020B0604020202020204" pitchFamily="34" charset="0"/>
                <a:cs typeface="Arial" panose="020B0604020202020204" pitchFamily="34" charset="0"/>
              </a:rPr>
              <a:t>공감</a:t>
            </a:r>
            <a:r>
              <a:rPr lang="en-US" altLang="ko-KR" sz="2000" spc="-15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ko-KR" altLang="en-US" sz="2000" spc="-151" dirty="0">
                <a:latin typeface="Arial" panose="020B0604020202020204" pitchFamily="34" charset="0"/>
                <a:cs typeface="Arial" panose="020B0604020202020204" pitchFamily="34" charset="0"/>
              </a:rPr>
              <a:t>명료화</a:t>
            </a:r>
            <a:r>
              <a:rPr lang="en-US" altLang="ko-KR" sz="2000" spc="-15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ko-KR" altLang="en-US" sz="2000" spc="-151" dirty="0">
                <a:latin typeface="Arial" panose="020B0604020202020204" pitchFamily="34" charset="0"/>
                <a:cs typeface="Arial" panose="020B0604020202020204" pitchFamily="34" charset="0"/>
              </a:rPr>
              <a:t>정상화</a:t>
            </a:r>
            <a:r>
              <a:rPr lang="en-US" altLang="ko-KR" sz="2000" spc="-151" dirty="0">
                <a:latin typeface="Arial" panose="020B0604020202020204" pitchFamily="34" charset="0"/>
                <a:cs typeface="Arial" panose="020B0604020202020204" pitchFamily="34" charset="0"/>
              </a:rPr>
              <a:t>/ </a:t>
            </a:r>
            <a:r>
              <a:rPr lang="ko-KR" altLang="en-US" sz="2000" spc="-151" dirty="0">
                <a:latin typeface="Arial" panose="020B0604020202020204" pitchFamily="34" charset="0"/>
                <a:cs typeface="Arial" panose="020B0604020202020204" pitchFamily="34" charset="0"/>
              </a:rPr>
              <a:t>행동 활성화 적용</a:t>
            </a:r>
            <a:r>
              <a:rPr lang="en-US" altLang="ko-KR" sz="2000" spc="-151" dirty="0">
                <a:latin typeface="Arial" panose="020B0604020202020204" pitchFamily="34" charset="0"/>
                <a:cs typeface="Arial" panose="020B0604020202020204" pitchFamily="34" charset="0"/>
              </a:rPr>
              <a:t>/ </a:t>
            </a:r>
            <a:r>
              <a:rPr lang="ko-KR" altLang="en-US" sz="2000" spc="-151" dirty="0">
                <a:latin typeface="Arial" panose="020B0604020202020204" pitchFamily="34" charset="0"/>
                <a:cs typeface="Arial" panose="020B0604020202020204" pitchFamily="34" charset="0"/>
              </a:rPr>
              <a:t>자살 위험 평가와 대응</a:t>
            </a:r>
            <a:r>
              <a:rPr lang="en-US" altLang="ko-KR" sz="2000" spc="-151" dirty="0">
                <a:latin typeface="Arial" panose="020B0604020202020204" pitchFamily="34" charset="0"/>
                <a:cs typeface="Arial" panose="020B0604020202020204" pitchFamily="34" charset="0"/>
              </a:rPr>
              <a:t>/ </a:t>
            </a:r>
            <a:r>
              <a:rPr lang="ko-KR" altLang="en-US" sz="2000" spc="-151" dirty="0">
                <a:latin typeface="Arial" panose="020B0604020202020204" pitchFamily="34" charset="0"/>
                <a:cs typeface="Arial" panose="020B0604020202020204" pitchFamily="34" charset="0"/>
              </a:rPr>
              <a:t>문제해결과 공유 의사 결정 </a:t>
            </a:r>
            <a:endParaRPr lang="en-US" altLang="ko-KR" sz="2000" spc="-15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ko-KR" altLang="en-US" sz="2000" spc="-151" dirty="0">
                <a:latin typeface="Arial" panose="020B0604020202020204" pitchFamily="34" charset="0"/>
                <a:cs typeface="Arial" panose="020B0604020202020204" pitchFamily="34" charset="0"/>
              </a:rPr>
              <a:t>사례</a:t>
            </a:r>
            <a:r>
              <a:rPr lang="en-US" altLang="ko-KR" sz="2000" spc="-15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ko-KR" altLang="en-US" sz="2000" spc="-151" dirty="0">
                <a:latin typeface="Arial" panose="020B0604020202020204" pitchFamily="34" charset="0"/>
                <a:cs typeface="Arial" panose="020B0604020202020204" pitchFamily="34" charset="0"/>
              </a:rPr>
              <a:t>기법 적용하기 </a:t>
            </a:r>
            <a:endParaRPr lang="en-US" altLang="ko-KR" sz="2000" spc="-15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</a:pPr>
            <a:endParaRPr lang="en-US" altLang="ko-KR" sz="2000" spc="-15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6107778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그룹 2">
            <a:extLst>
              <a:ext uri="{FF2B5EF4-FFF2-40B4-BE49-F238E27FC236}">
                <a16:creationId xmlns:a16="http://schemas.microsoft.com/office/drawing/2014/main" id="{34AF672D-F300-49ED-B1B1-C7AD77F1CF1D}"/>
              </a:ext>
            </a:extLst>
          </p:cNvPr>
          <p:cNvGrpSpPr/>
          <p:nvPr/>
        </p:nvGrpSpPr>
        <p:grpSpPr>
          <a:xfrm>
            <a:off x="0" y="0"/>
            <a:ext cx="12192000" cy="1076960"/>
            <a:chOff x="0" y="0"/>
            <a:chExt cx="12192000" cy="1076960"/>
          </a:xfrm>
        </p:grpSpPr>
        <p:sp>
          <p:nvSpPr>
            <p:cNvPr id="4" name="직사각형 3">
              <a:extLst>
                <a:ext uri="{FF2B5EF4-FFF2-40B4-BE49-F238E27FC236}">
                  <a16:creationId xmlns:a16="http://schemas.microsoft.com/office/drawing/2014/main" id="{C47BEF14-6520-4B7C-A137-6786E163399F}"/>
                </a:ext>
              </a:extLst>
            </p:cNvPr>
            <p:cNvSpPr/>
            <p:nvPr/>
          </p:nvSpPr>
          <p:spPr>
            <a:xfrm>
              <a:off x="0" y="0"/>
              <a:ext cx="121920" cy="1076960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" name="직사각형 4">
              <a:extLst>
                <a:ext uri="{FF2B5EF4-FFF2-40B4-BE49-F238E27FC236}">
                  <a16:creationId xmlns:a16="http://schemas.microsoft.com/office/drawing/2014/main" id="{AE7E944A-14D6-40FD-AC6E-795762F0A52A}"/>
                </a:ext>
              </a:extLst>
            </p:cNvPr>
            <p:cNvSpPr/>
            <p:nvPr/>
          </p:nvSpPr>
          <p:spPr>
            <a:xfrm rot="5400000">
              <a:off x="269240" y="-147320"/>
              <a:ext cx="121920" cy="416560"/>
            </a:xfrm>
            <a:prstGeom prst="rect">
              <a:avLst/>
            </a:pr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314989EB-2D66-48FD-AE45-E8AAC62D69DF}"/>
                </a:ext>
              </a:extLst>
            </p:cNvPr>
            <p:cNvSpPr txBox="1"/>
            <p:nvPr/>
          </p:nvSpPr>
          <p:spPr>
            <a:xfrm>
              <a:off x="660400" y="238398"/>
              <a:ext cx="6593472" cy="60016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3300" spc="-300" dirty="0">
                  <a:solidFill>
                    <a:schemeClr val="tx1">
                      <a:lumMod val="85000"/>
                      <a:lumOff val="15000"/>
                    </a:schemeClr>
                  </a:solidFill>
                </a:rPr>
                <a:t>상담 노하우 </a:t>
              </a:r>
              <a:r>
                <a:rPr lang="en-US" altLang="ko-KR" sz="3300" spc="-300" dirty="0">
                  <a:solidFill>
                    <a:schemeClr val="tx1">
                      <a:lumMod val="85000"/>
                      <a:lumOff val="15000"/>
                    </a:schemeClr>
                  </a:solidFill>
                </a:rPr>
                <a:t>3: </a:t>
              </a:r>
              <a:r>
                <a:rPr lang="ko-KR" altLang="en-US" sz="3300" spc="-300" dirty="0">
                  <a:solidFill>
                    <a:schemeClr val="tx1">
                      <a:lumMod val="85000"/>
                      <a:lumOff val="15000"/>
                    </a:schemeClr>
                  </a:solidFill>
                </a:rPr>
                <a:t>자살 위험 평가와 대응 </a:t>
              </a:r>
            </a:p>
          </p:txBody>
        </p:sp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FD03F367-568F-4C2F-BA77-ACFD90303A26}"/>
                </a:ext>
              </a:extLst>
            </p:cNvPr>
            <p:cNvSpPr txBox="1"/>
            <p:nvPr/>
          </p:nvSpPr>
          <p:spPr>
            <a:xfrm>
              <a:off x="660400" y="694971"/>
              <a:ext cx="184731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endParaRPr lang="ko-KR" altLang="en-US" sz="11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cxnSp>
          <p:nvCxnSpPr>
            <p:cNvPr id="9" name="직선 연결선 8">
              <a:extLst>
                <a:ext uri="{FF2B5EF4-FFF2-40B4-BE49-F238E27FC236}">
                  <a16:creationId xmlns:a16="http://schemas.microsoft.com/office/drawing/2014/main" id="{694D31A9-4C98-4514-A4CD-FEE8123A95D4}"/>
                </a:ext>
              </a:extLst>
            </p:cNvPr>
            <p:cNvCxnSpPr/>
            <p:nvPr/>
          </p:nvCxnSpPr>
          <p:spPr>
            <a:xfrm>
              <a:off x="660400" y="1073885"/>
              <a:ext cx="11531600" cy="0"/>
            </a:xfrm>
            <a:prstGeom prst="line">
              <a:avLst/>
            </a:prstGeom>
            <a:ln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6" name="TextBox 15">
            <a:extLst>
              <a:ext uri="{FF2B5EF4-FFF2-40B4-BE49-F238E27FC236}">
                <a16:creationId xmlns:a16="http://schemas.microsoft.com/office/drawing/2014/main" id="{2B171890-4F0A-4C5E-9406-E164C4389724}"/>
              </a:ext>
            </a:extLst>
          </p:cNvPr>
          <p:cNvSpPr txBox="1"/>
          <p:nvPr/>
        </p:nvSpPr>
        <p:spPr>
          <a:xfrm>
            <a:off x="660400" y="1295135"/>
            <a:ext cx="11131107" cy="54938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o-KR" altLang="en-US" spc="-151" dirty="0">
                <a:latin typeface="Arial" panose="020B0604020202020204" pitchFamily="34" charset="0"/>
                <a:cs typeface="Arial" panose="020B0604020202020204" pitchFamily="34" charset="0"/>
              </a:rPr>
              <a:t>반드시 직접 질문하기  </a:t>
            </a:r>
            <a:endParaRPr lang="en-US" altLang="ko-KR" spc="-15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00100" lvl="1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ko-KR" spc="-151" dirty="0"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ko-KR" altLang="en-US" spc="-151" dirty="0">
                <a:latin typeface="Arial" panose="020B0604020202020204" pitchFamily="34" charset="0"/>
                <a:cs typeface="Arial" panose="020B0604020202020204" pitchFamily="34" charset="0"/>
              </a:rPr>
              <a:t>죽고 싶다는 생각이 든 적이 있었나요</a:t>
            </a:r>
            <a:r>
              <a:rPr lang="en-US" altLang="ko-KR" spc="-151" dirty="0">
                <a:latin typeface="Arial" panose="020B0604020202020204" pitchFamily="34" charset="0"/>
                <a:cs typeface="Arial" panose="020B0604020202020204" pitchFamily="34" charset="0"/>
              </a:rPr>
              <a:t>?” </a:t>
            </a:r>
          </a:p>
          <a:p>
            <a:pPr marL="800100" lvl="1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ko-KR" spc="-151" dirty="0">
                <a:latin typeface="Arial" panose="020B0604020202020204" pitchFamily="34" charset="0"/>
                <a:cs typeface="Arial" panose="020B0604020202020204" pitchFamily="34" charset="0"/>
              </a:rPr>
              <a:t>“ </a:t>
            </a:r>
            <a:r>
              <a:rPr lang="ko-KR" altLang="en-US" spc="-151" dirty="0">
                <a:latin typeface="Arial" panose="020B0604020202020204" pitchFamily="34" charset="0"/>
                <a:cs typeface="Arial" panose="020B0604020202020204" pitchFamily="34" charset="0"/>
              </a:rPr>
              <a:t>그 생각이 스쳐 가는 정도인지</a:t>
            </a:r>
            <a:r>
              <a:rPr lang="en-US" altLang="ko-KR" spc="-15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ko-KR" altLang="en-US" spc="-151" dirty="0">
                <a:latin typeface="Arial" panose="020B0604020202020204" pitchFamily="34" charset="0"/>
                <a:cs typeface="Arial" panose="020B0604020202020204" pitchFamily="34" charset="0"/>
              </a:rPr>
              <a:t>실제 계획까지 간 적이 있었는지 여쭙겠습니다</a:t>
            </a:r>
            <a:r>
              <a:rPr lang="en-US" altLang="ko-KR" spc="-151" dirty="0">
                <a:latin typeface="Arial" panose="020B0604020202020204" pitchFamily="34" charset="0"/>
                <a:cs typeface="Arial" panose="020B0604020202020204" pitchFamily="34" charset="0"/>
              </a:rPr>
              <a:t>.” </a:t>
            </a:r>
          </a:p>
          <a:p>
            <a:pPr marL="800100" lvl="1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ko-KR" spc="-151" dirty="0"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ko-KR" altLang="en-US" spc="-151" dirty="0">
                <a:latin typeface="Arial" panose="020B0604020202020204" pitchFamily="34" charset="0"/>
                <a:cs typeface="Arial" panose="020B0604020202020204" pitchFamily="34" charset="0"/>
              </a:rPr>
              <a:t>과거에 실제로 시도한 적이 있었나요</a:t>
            </a:r>
            <a:r>
              <a:rPr lang="en-US" altLang="ko-KR" spc="-151" dirty="0">
                <a:latin typeface="Arial" panose="020B0604020202020204" pitchFamily="34" charset="0"/>
                <a:cs typeface="Arial" panose="020B0604020202020204" pitchFamily="34" charset="0"/>
              </a:rPr>
              <a:t>?” </a:t>
            </a: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o-KR" altLang="en-US" spc="-151" dirty="0">
                <a:latin typeface="Arial" panose="020B0604020202020204" pitchFamily="34" charset="0"/>
                <a:cs typeface="Arial" panose="020B0604020202020204" pitchFamily="34" charset="0"/>
              </a:rPr>
              <a:t>위의 질문에 그렇다고 응답할 경우 </a:t>
            </a:r>
            <a:endParaRPr lang="en-US" altLang="ko-KR" spc="-15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00100" lvl="1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o-KR" altLang="en-US" spc="-151" dirty="0">
                <a:latin typeface="Arial" panose="020B0604020202020204" pitchFamily="34" charset="0"/>
                <a:cs typeface="Arial" panose="020B0604020202020204" pitchFamily="34" charset="0"/>
              </a:rPr>
              <a:t>급성 위험도</a:t>
            </a:r>
            <a:r>
              <a:rPr lang="en-US" altLang="ko-KR" spc="-15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ko-KR" altLang="en-US" spc="-151" dirty="0">
                <a:latin typeface="Arial" panose="020B0604020202020204" pitchFamily="34" charset="0"/>
                <a:cs typeface="Arial" panose="020B0604020202020204" pitchFamily="34" charset="0"/>
              </a:rPr>
              <a:t>계획 유무</a:t>
            </a:r>
            <a:r>
              <a:rPr lang="en-US" altLang="ko-KR" spc="-15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ko-KR" altLang="en-US" spc="-151" dirty="0">
                <a:latin typeface="Arial" panose="020B0604020202020204" pitchFamily="34" charset="0"/>
                <a:cs typeface="Arial" panose="020B0604020202020204" pitchFamily="34" charset="0"/>
              </a:rPr>
              <a:t>자살 수단 접근성</a:t>
            </a:r>
            <a:r>
              <a:rPr lang="en-US" altLang="ko-KR" spc="-15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ko-KR" altLang="en-US" spc="-151" dirty="0">
                <a:latin typeface="Arial" panose="020B0604020202020204" pitchFamily="34" charset="0"/>
                <a:cs typeface="Arial" panose="020B0604020202020204" pitchFamily="34" charset="0"/>
              </a:rPr>
              <a:t>지지 체계와 보호 요인 등 확인 </a:t>
            </a:r>
            <a:endParaRPr lang="en-US" altLang="ko-KR" spc="-15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00100" lvl="1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o-KR" altLang="en-US" spc="-151" dirty="0">
                <a:latin typeface="Arial" panose="020B0604020202020204" pitchFamily="34" charset="0"/>
                <a:cs typeface="Arial" panose="020B0604020202020204" pitchFamily="34" charset="0"/>
              </a:rPr>
              <a:t>급성 위험 상태로 판단되면</a:t>
            </a:r>
            <a:r>
              <a:rPr lang="en-US" altLang="ko-KR" spc="-15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ko-KR" altLang="en-US" spc="-151" dirty="0">
                <a:latin typeface="Arial" panose="020B0604020202020204" pitchFamily="34" charset="0"/>
                <a:cs typeface="Arial" panose="020B0604020202020204" pitchFamily="34" charset="0"/>
              </a:rPr>
              <a:t>정신건강의학과 의뢰</a:t>
            </a:r>
            <a:r>
              <a:rPr lang="en-US" altLang="ko-KR" spc="-15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ko-KR" altLang="en-US" spc="-151" dirty="0">
                <a:latin typeface="Arial" panose="020B0604020202020204" pitchFamily="34" charset="0"/>
                <a:cs typeface="Arial" panose="020B0604020202020204" pitchFamily="34" charset="0"/>
              </a:rPr>
              <a:t>보호자 연락 등  </a:t>
            </a:r>
            <a:endParaRPr lang="en-US" altLang="ko-KR" spc="-15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00100" lvl="1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o-KR" altLang="en-US" spc="-151" dirty="0">
                <a:latin typeface="Arial" panose="020B0604020202020204" pitchFamily="34" charset="0"/>
                <a:cs typeface="Arial" panose="020B0604020202020204" pitchFamily="34" charset="0"/>
              </a:rPr>
              <a:t>빠른 재방문과 재평가 </a:t>
            </a:r>
            <a:endParaRPr lang="en-US" altLang="ko-KR" spc="-15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lvl="1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o-KR" altLang="en-US" spc="-151" dirty="0">
                <a:latin typeface="Arial" panose="020B0604020202020204" pitchFamily="34" charset="0"/>
                <a:cs typeface="Arial" panose="020B0604020202020204" pitchFamily="34" charset="0"/>
              </a:rPr>
              <a:t>자살 사고에 대해 논의하는 것은 환자가 자살하고 싶은 마음에 대한 통찰을 갖게 하며</a:t>
            </a:r>
            <a:r>
              <a:rPr lang="en-US" altLang="ko-KR" spc="-15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ko-KR" altLang="en-US" spc="-151" dirty="0">
                <a:latin typeface="Arial" panose="020B0604020202020204" pitchFamily="34" charset="0"/>
                <a:cs typeface="Arial" panose="020B0604020202020204" pitchFamily="34" charset="0"/>
              </a:rPr>
              <a:t>자살 충동을 억제하는 데 가장 효과적인 수단이 됨</a:t>
            </a:r>
            <a:endParaRPr lang="en-US" altLang="ko-KR" spc="-15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lvl="1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o-KR" altLang="en-US" spc="-151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자살 사고가 있는 상태에서 </a:t>
            </a:r>
            <a:r>
              <a:rPr lang="ko-KR" altLang="en-US" spc="-151" dirty="0" err="1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임상가를</a:t>
            </a:r>
            <a:r>
              <a:rPr lang="ko-KR" altLang="en-US" spc="-151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 만나는 환자들은 실제 자살에 대해 양가적인 감정</a:t>
            </a:r>
            <a:r>
              <a:rPr lang="en-US" altLang="ko-KR" spc="-151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, </a:t>
            </a:r>
            <a:r>
              <a:rPr lang="ko-KR" altLang="en-US" spc="-151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자신의 행동을 통제하려고 애를 쓰고 있음</a:t>
            </a:r>
            <a:endParaRPr lang="en-US" altLang="ko-KR" spc="-15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en-US" altLang="ko-KR" spc="-15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2072828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그룹 2">
            <a:extLst>
              <a:ext uri="{FF2B5EF4-FFF2-40B4-BE49-F238E27FC236}">
                <a16:creationId xmlns:a16="http://schemas.microsoft.com/office/drawing/2014/main" id="{34AF672D-F300-49ED-B1B1-C7AD77F1CF1D}"/>
              </a:ext>
            </a:extLst>
          </p:cNvPr>
          <p:cNvGrpSpPr/>
          <p:nvPr/>
        </p:nvGrpSpPr>
        <p:grpSpPr>
          <a:xfrm>
            <a:off x="0" y="0"/>
            <a:ext cx="12192000" cy="1076960"/>
            <a:chOff x="0" y="0"/>
            <a:chExt cx="12192000" cy="1076960"/>
          </a:xfrm>
        </p:grpSpPr>
        <p:sp>
          <p:nvSpPr>
            <p:cNvPr id="4" name="직사각형 3">
              <a:extLst>
                <a:ext uri="{FF2B5EF4-FFF2-40B4-BE49-F238E27FC236}">
                  <a16:creationId xmlns:a16="http://schemas.microsoft.com/office/drawing/2014/main" id="{C47BEF14-6520-4B7C-A137-6786E163399F}"/>
                </a:ext>
              </a:extLst>
            </p:cNvPr>
            <p:cNvSpPr/>
            <p:nvPr/>
          </p:nvSpPr>
          <p:spPr>
            <a:xfrm>
              <a:off x="0" y="0"/>
              <a:ext cx="121920" cy="1076960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" name="직사각형 4">
              <a:extLst>
                <a:ext uri="{FF2B5EF4-FFF2-40B4-BE49-F238E27FC236}">
                  <a16:creationId xmlns:a16="http://schemas.microsoft.com/office/drawing/2014/main" id="{AE7E944A-14D6-40FD-AC6E-795762F0A52A}"/>
                </a:ext>
              </a:extLst>
            </p:cNvPr>
            <p:cNvSpPr/>
            <p:nvPr/>
          </p:nvSpPr>
          <p:spPr>
            <a:xfrm rot="5400000">
              <a:off x="269240" y="-147320"/>
              <a:ext cx="121920" cy="416560"/>
            </a:xfrm>
            <a:prstGeom prst="rect">
              <a:avLst/>
            </a:pr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314989EB-2D66-48FD-AE45-E8AAC62D69DF}"/>
                </a:ext>
              </a:extLst>
            </p:cNvPr>
            <p:cNvSpPr txBox="1"/>
            <p:nvPr/>
          </p:nvSpPr>
          <p:spPr>
            <a:xfrm>
              <a:off x="660400" y="238398"/>
              <a:ext cx="7252306" cy="60016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3300" spc="-300" dirty="0">
                  <a:solidFill>
                    <a:schemeClr val="tx1">
                      <a:lumMod val="85000"/>
                      <a:lumOff val="15000"/>
                    </a:schemeClr>
                  </a:solidFill>
                </a:rPr>
                <a:t>상담 노하우 </a:t>
              </a:r>
              <a:r>
                <a:rPr lang="en-US" altLang="ko-KR" sz="3300" spc="-300" dirty="0">
                  <a:solidFill>
                    <a:schemeClr val="tx1">
                      <a:lumMod val="85000"/>
                      <a:lumOff val="15000"/>
                    </a:schemeClr>
                  </a:solidFill>
                </a:rPr>
                <a:t>4: </a:t>
              </a:r>
              <a:r>
                <a:rPr lang="ko-KR" altLang="en-US" sz="3300" spc="-300" dirty="0">
                  <a:solidFill>
                    <a:schemeClr val="tx1">
                      <a:lumMod val="85000"/>
                      <a:lumOff val="15000"/>
                    </a:schemeClr>
                  </a:solidFill>
                </a:rPr>
                <a:t>문제해결과 공유의사결정  </a:t>
              </a:r>
            </a:p>
          </p:txBody>
        </p:sp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FD03F367-568F-4C2F-BA77-ACFD90303A26}"/>
                </a:ext>
              </a:extLst>
            </p:cNvPr>
            <p:cNvSpPr txBox="1"/>
            <p:nvPr/>
          </p:nvSpPr>
          <p:spPr>
            <a:xfrm>
              <a:off x="660400" y="694971"/>
              <a:ext cx="184731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endParaRPr lang="ko-KR" altLang="en-US" sz="11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cxnSp>
          <p:nvCxnSpPr>
            <p:cNvPr id="9" name="직선 연결선 8">
              <a:extLst>
                <a:ext uri="{FF2B5EF4-FFF2-40B4-BE49-F238E27FC236}">
                  <a16:creationId xmlns:a16="http://schemas.microsoft.com/office/drawing/2014/main" id="{694D31A9-4C98-4514-A4CD-FEE8123A95D4}"/>
                </a:ext>
              </a:extLst>
            </p:cNvPr>
            <p:cNvCxnSpPr/>
            <p:nvPr/>
          </p:nvCxnSpPr>
          <p:spPr>
            <a:xfrm>
              <a:off x="660400" y="1073885"/>
              <a:ext cx="11531600" cy="0"/>
            </a:xfrm>
            <a:prstGeom prst="line">
              <a:avLst/>
            </a:prstGeom>
            <a:ln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6" name="TextBox 15">
            <a:extLst>
              <a:ext uri="{FF2B5EF4-FFF2-40B4-BE49-F238E27FC236}">
                <a16:creationId xmlns:a16="http://schemas.microsoft.com/office/drawing/2014/main" id="{2B171890-4F0A-4C5E-9406-E164C4389724}"/>
              </a:ext>
            </a:extLst>
          </p:cNvPr>
          <p:cNvSpPr txBox="1"/>
          <p:nvPr/>
        </p:nvSpPr>
        <p:spPr>
          <a:xfrm>
            <a:off x="660400" y="1295135"/>
            <a:ext cx="11131107" cy="46628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o-KR" altLang="en-US" spc="-151" dirty="0">
                <a:latin typeface="Arial" panose="020B0604020202020204" pitchFamily="34" charset="0"/>
                <a:cs typeface="Arial" panose="020B0604020202020204" pitchFamily="34" charset="0"/>
              </a:rPr>
              <a:t>문제 해결 </a:t>
            </a:r>
            <a:endParaRPr lang="en-US" altLang="ko-KR" spc="-15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00100" lvl="1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o-KR" altLang="en-US" spc="-151" dirty="0">
                <a:latin typeface="Arial" panose="020B0604020202020204" pitchFamily="34" charset="0"/>
                <a:cs typeface="Arial" panose="020B0604020202020204" pitchFamily="34" charset="0"/>
              </a:rPr>
              <a:t>문제를 한꺼번에 다루지 않기 </a:t>
            </a:r>
            <a:endParaRPr lang="en-US" altLang="ko-KR" spc="-15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00100" lvl="1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o-KR" altLang="en-US" spc="-151" dirty="0">
                <a:latin typeface="Arial" panose="020B0604020202020204" pitchFamily="34" charset="0"/>
                <a:cs typeface="Arial" panose="020B0604020202020204" pitchFamily="34" charset="0"/>
              </a:rPr>
              <a:t>가장 힘든 문제 </a:t>
            </a:r>
            <a:r>
              <a:rPr lang="en-US" altLang="ko-KR" spc="-151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ko-KR" altLang="en-US" spc="-151" dirty="0">
                <a:latin typeface="Arial" panose="020B0604020202020204" pitchFamily="34" charset="0"/>
                <a:cs typeface="Arial" panose="020B0604020202020204" pitchFamily="34" charset="0"/>
              </a:rPr>
              <a:t>개를 정하고</a:t>
            </a:r>
            <a:r>
              <a:rPr lang="en-US" altLang="ko-KR" spc="-15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ko-KR" altLang="en-US" spc="-151" dirty="0">
                <a:latin typeface="Arial" panose="020B0604020202020204" pitchFamily="34" charset="0"/>
                <a:cs typeface="Arial" panose="020B0604020202020204" pitchFamily="34" charset="0"/>
              </a:rPr>
              <a:t>이번 주에 가능한 행동 </a:t>
            </a:r>
            <a:r>
              <a:rPr lang="en-US" altLang="ko-KR" spc="-151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ko-KR" altLang="en-US" spc="-151" dirty="0">
                <a:latin typeface="Arial" panose="020B0604020202020204" pitchFamily="34" charset="0"/>
                <a:cs typeface="Arial" panose="020B0604020202020204" pitchFamily="34" charset="0"/>
              </a:rPr>
              <a:t>개를 정하기 </a:t>
            </a:r>
            <a:endParaRPr lang="en-US" altLang="ko-KR" spc="-15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o-KR" altLang="en-US" spc="-151" dirty="0">
                <a:latin typeface="Arial" panose="020B0604020202020204" pitchFamily="34" charset="0"/>
                <a:cs typeface="Arial" panose="020B0604020202020204" pitchFamily="34" charset="0"/>
              </a:rPr>
              <a:t>공유 의사 결정 </a:t>
            </a:r>
            <a:endParaRPr lang="en-US" altLang="ko-KR" spc="-15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00100" lvl="1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o-KR" altLang="en-US" spc="-151" dirty="0">
                <a:latin typeface="Arial" panose="020B0604020202020204" pitchFamily="34" charset="0"/>
                <a:cs typeface="Arial" panose="020B0604020202020204" pitchFamily="34" charset="0"/>
              </a:rPr>
              <a:t>치료는 약만이 아니기 때문에</a:t>
            </a:r>
            <a:r>
              <a:rPr lang="en-US" altLang="ko-KR" spc="-15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ko-KR" altLang="en-US" spc="-151" dirty="0">
                <a:latin typeface="Arial" panose="020B0604020202020204" pitchFamily="34" charset="0"/>
                <a:cs typeface="Arial" panose="020B0604020202020204" pitchFamily="34" charset="0"/>
              </a:rPr>
              <a:t>환자의 선호와 과거 경험을 함께 살펴봄 </a:t>
            </a:r>
            <a:endParaRPr lang="en-US" altLang="ko-KR" spc="-15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00100" lvl="1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o-KR" altLang="en-US" spc="-151" dirty="0" err="1">
                <a:latin typeface="Arial" panose="020B0604020202020204" pitchFamily="34" charset="0"/>
                <a:cs typeface="Arial" panose="020B0604020202020204" pitchFamily="34" charset="0"/>
              </a:rPr>
              <a:t>상담적</a:t>
            </a:r>
            <a:r>
              <a:rPr lang="ko-KR" altLang="en-US" spc="-151" dirty="0">
                <a:latin typeface="Arial" panose="020B0604020202020204" pitchFamily="34" charset="0"/>
                <a:cs typeface="Arial" panose="020B0604020202020204" pitchFamily="34" charset="0"/>
              </a:rPr>
              <a:t> 개입</a:t>
            </a:r>
            <a:r>
              <a:rPr lang="en-US" altLang="ko-KR" spc="-15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ko-KR" altLang="en-US" spc="-151" dirty="0">
                <a:latin typeface="Arial" panose="020B0604020202020204" pitchFamily="34" charset="0"/>
                <a:cs typeface="Arial" panose="020B0604020202020204" pitchFamily="34" charset="0"/>
              </a:rPr>
              <a:t>생활 리듬 조정</a:t>
            </a:r>
            <a:r>
              <a:rPr lang="en-US" altLang="ko-KR" spc="-15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ko-KR" altLang="en-US" spc="-151" dirty="0">
                <a:latin typeface="Arial" panose="020B0604020202020204" pitchFamily="34" charset="0"/>
                <a:cs typeface="Arial" panose="020B0604020202020204" pitchFamily="34" charset="0"/>
              </a:rPr>
              <a:t>약물치료</a:t>
            </a:r>
            <a:r>
              <a:rPr lang="en-US" altLang="ko-KR" spc="-15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ko-KR" altLang="en-US" spc="-151" dirty="0">
                <a:latin typeface="Arial" panose="020B0604020202020204" pitchFamily="34" charset="0"/>
                <a:cs typeface="Arial" panose="020B0604020202020204" pitchFamily="34" charset="0"/>
              </a:rPr>
              <a:t>심리치료 연계를 함께 논의함</a:t>
            </a:r>
            <a:endParaRPr lang="en-US" altLang="ko-KR" spc="-15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o-KR" altLang="en-US" spc="-151" dirty="0">
                <a:latin typeface="Arial" panose="020B0604020202020204" pitchFamily="34" charset="0"/>
                <a:cs typeface="Arial" panose="020B0604020202020204" pitchFamily="34" charset="0"/>
              </a:rPr>
              <a:t>예시 표현 </a:t>
            </a:r>
            <a:endParaRPr lang="en-US" altLang="ko-KR" spc="-15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00100" lvl="1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ko-KR" spc="-151" dirty="0"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ko-KR" altLang="en-US" spc="-151" dirty="0">
                <a:latin typeface="Arial" panose="020B0604020202020204" pitchFamily="34" charset="0"/>
                <a:cs typeface="Arial" panose="020B0604020202020204" pitchFamily="34" charset="0"/>
              </a:rPr>
              <a:t>힘드신 문제가 여러 가지 인데</a:t>
            </a:r>
            <a:r>
              <a:rPr lang="en-US" altLang="ko-KR" spc="-15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ko-KR" altLang="en-US" spc="-151" dirty="0">
                <a:latin typeface="Arial" panose="020B0604020202020204" pitchFamily="34" charset="0"/>
                <a:cs typeface="Arial" panose="020B0604020202020204" pitchFamily="34" charset="0"/>
              </a:rPr>
              <a:t>오늘은 그 중 하나만 정해보겠습니다</a:t>
            </a:r>
            <a:r>
              <a:rPr lang="en-US" altLang="ko-KR" spc="-151" dirty="0">
                <a:latin typeface="Arial" panose="020B0604020202020204" pitchFamily="34" charset="0"/>
                <a:cs typeface="Arial" panose="020B0604020202020204" pitchFamily="34" charset="0"/>
              </a:rPr>
              <a:t>.” </a:t>
            </a:r>
          </a:p>
          <a:p>
            <a:pPr marL="800100" lvl="1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ko-KR" spc="-151" dirty="0"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ko-KR" altLang="en-US" spc="-151" dirty="0">
                <a:latin typeface="Arial" panose="020B0604020202020204" pitchFamily="34" charset="0"/>
                <a:cs typeface="Arial" panose="020B0604020202020204" pitchFamily="34" charset="0"/>
              </a:rPr>
              <a:t>이번 주에 실제로 해볼 수 있는 가장 작은 행동은 무엇일까요</a:t>
            </a:r>
            <a:r>
              <a:rPr lang="en-US" altLang="ko-KR" spc="-151" dirty="0">
                <a:latin typeface="Arial" panose="020B0604020202020204" pitchFamily="34" charset="0"/>
                <a:cs typeface="Arial" panose="020B0604020202020204" pitchFamily="34" charset="0"/>
              </a:rPr>
              <a:t>?” </a:t>
            </a:r>
            <a:r>
              <a:rPr lang="ko-KR" altLang="en-US" spc="-15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altLang="ko-KR" spc="-15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00100" lvl="1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ko-KR" spc="-151" dirty="0"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ko-KR" altLang="en-US" spc="-151" dirty="0">
                <a:latin typeface="Arial" panose="020B0604020202020204" pitchFamily="34" charset="0"/>
                <a:cs typeface="Arial" panose="020B0604020202020204" pitchFamily="34" charset="0"/>
              </a:rPr>
              <a:t>치료는 약만 있는 것이 아니라 여러 가지 방법이 있으니 같이 정해볼까요</a:t>
            </a:r>
            <a:r>
              <a:rPr lang="en-US" altLang="ko-KR" spc="-151" dirty="0">
                <a:latin typeface="Arial" panose="020B0604020202020204" pitchFamily="34" charset="0"/>
                <a:cs typeface="Arial" panose="020B0604020202020204" pitchFamily="34" charset="0"/>
              </a:rPr>
              <a:t>?” </a:t>
            </a:r>
          </a:p>
          <a:p>
            <a:pPr lvl="1" algn="just">
              <a:lnSpc>
                <a:spcPct val="150000"/>
              </a:lnSpc>
            </a:pPr>
            <a:endParaRPr lang="en-US" altLang="ko-KR" spc="-15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직사각형 1"/>
          <p:cNvSpPr/>
          <p:nvPr/>
        </p:nvSpPr>
        <p:spPr>
          <a:xfrm>
            <a:off x="3048000" y="5709677"/>
            <a:ext cx="6096000" cy="496546"/>
          </a:xfrm>
          <a:prstGeom prst="rect">
            <a:avLst/>
          </a:prstGeom>
        </p:spPr>
        <p:txBody>
          <a:bodyPr>
            <a:spAutoFit/>
          </a:bodyPr>
          <a:lstStyle/>
          <a:p>
            <a:pPr lvl="1" algn="ctr">
              <a:lnSpc>
                <a:spcPct val="150000"/>
              </a:lnSpc>
            </a:pPr>
            <a:r>
              <a:rPr lang="ko-KR" altLang="en-US" sz="2000" b="1" i="1" spc="-151" dirty="0">
                <a:latin typeface="Arial" panose="020B0604020202020204" pitchFamily="34" charset="0"/>
                <a:cs typeface="Arial" panose="020B0604020202020204" pitchFamily="34" charset="0"/>
              </a:rPr>
              <a:t>상담은 설득이 아니라</a:t>
            </a:r>
            <a:r>
              <a:rPr lang="en-US" altLang="ko-KR" sz="2000" b="1" i="1" spc="-15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ko-KR" altLang="en-US" sz="2000" b="1" i="1" spc="-151" dirty="0">
                <a:latin typeface="Arial" panose="020B0604020202020204" pitchFamily="34" charset="0"/>
                <a:cs typeface="Arial" panose="020B0604020202020204" pitchFamily="34" charset="0"/>
              </a:rPr>
              <a:t>치료를 함께 결정하는 과정</a:t>
            </a:r>
            <a:r>
              <a:rPr lang="ko-KR" altLang="en-US" sz="2000" spc="-15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altLang="ko-KR" sz="2000" spc="-15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5240430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그룹 2">
            <a:extLst>
              <a:ext uri="{FF2B5EF4-FFF2-40B4-BE49-F238E27FC236}">
                <a16:creationId xmlns:a16="http://schemas.microsoft.com/office/drawing/2014/main" id="{34AF672D-F300-49ED-B1B1-C7AD77F1CF1D}"/>
              </a:ext>
            </a:extLst>
          </p:cNvPr>
          <p:cNvGrpSpPr/>
          <p:nvPr/>
        </p:nvGrpSpPr>
        <p:grpSpPr>
          <a:xfrm>
            <a:off x="0" y="0"/>
            <a:ext cx="12192000" cy="1076960"/>
            <a:chOff x="0" y="0"/>
            <a:chExt cx="12192000" cy="1076960"/>
          </a:xfrm>
        </p:grpSpPr>
        <p:sp>
          <p:nvSpPr>
            <p:cNvPr id="4" name="직사각형 3">
              <a:extLst>
                <a:ext uri="{FF2B5EF4-FFF2-40B4-BE49-F238E27FC236}">
                  <a16:creationId xmlns:a16="http://schemas.microsoft.com/office/drawing/2014/main" id="{C47BEF14-6520-4B7C-A137-6786E163399F}"/>
                </a:ext>
              </a:extLst>
            </p:cNvPr>
            <p:cNvSpPr/>
            <p:nvPr/>
          </p:nvSpPr>
          <p:spPr>
            <a:xfrm>
              <a:off x="0" y="0"/>
              <a:ext cx="121920" cy="1076960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" name="직사각형 4">
              <a:extLst>
                <a:ext uri="{FF2B5EF4-FFF2-40B4-BE49-F238E27FC236}">
                  <a16:creationId xmlns:a16="http://schemas.microsoft.com/office/drawing/2014/main" id="{AE7E944A-14D6-40FD-AC6E-795762F0A52A}"/>
                </a:ext>
              </a:extLst>
            </p:cNvPr>
            <p:cNvSpPr/>
            <p:nvPr/>
          </p:nvSpPr>
          <p:spPr>
            <a:xfrm rot="5400000">
              <a:off x="269240" y="-147320"/>
              <a:ext cx="121920" cy="416560"/>
            </a:xfrm>
            <a:prstGeom prst="rect">
              <a:avLst/>
            </a:pr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314989EB-2D66-48FD-AE45-E8AAC62D69DF}"/>
                </a:ext>
              </a:extLst>
            </p:cNvPr>
            <p:cNvSpPr txBox="1"/>
            <p:nvPr/>
          </p:nvSpPr>
          <p:spPr>
            <a:xfrm>
              <a:off x="660400" y="238398"/>
              <a:ext cx="4089581" cy="60016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3300" spc="-300" dirty="0">
                  <a:solidFill>
                    <a:schemeClr val="tx1">
                      <a:lumMod val="85000"/>
                      <a:lumOff val="15000"/>
                    </a:schemeClr>
                  </a:solidFill>
                </a:rPr>
                <a:t>사례 기법 적용해 보기 </a:t>
              </a:r>
            </a:p>
          </p:txBody>
        </p:sp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FD03F367-568F-4C2F-BA77-ACFD90303A26}"/>
                </a:ext>
              </a:extLst>
            </p:cNvPr>
            <p:cNvSpPr txBox="1"/>
            <p:nvPr/>
          </p:nvSpPr>
          <p:spPr>
            <a:xfrm>
              <a:off x="660400" y="694971"/>
              <a:ext cx="184731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endParaRPr lang="ko-KR" altLang="en-US" sz="11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cxnSp>
          <p:nvCxnSpPr>
            <p:cNvPr id="9" name="직선 연결선 8">
              <a:extLst>
                <a:ext uri="{FF2B5EF4-FFF2-40B4-BE49-F238E27FC236}">
                  <a16:creationId xmlns:a16="http://schemas.microsoft.com/office/drawing/2014/main" id="{694D31A9-4C98-4514-A4CD-FEE8123A95D4}"/>
                </a:ext>
              </a:extLst>
            </p:cNvPr>
            <p:cNvCxnSpPr/>
            <p:nvPr/>
          </p:nvCxnSpPr>
          <p:spPr>
            <a:xfrm>
              <a:off x="660400" y="1073885"/>
              <a:ext cx="11531600" cy="0"/>
            </a:xfrm>
            <a:prstGeom prst="line">
              <a:avLst/>
            </a:prstGeom>
            <a:ln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6" name="TextBox 15">
            <a:extLst>
              <a:ext uri="{FF2B5EF4-FFF2-40B4-BE49-F238E27FC236}">
                <a16:creationId xmlns:a16="http://schemas.microsoft.com/office/drawing/2014/main" id="{2B171890-4F0A-4C5E-9406-E164C4389724}"/>
              </a:ext>
            </a:extLst>
          </p:cNvPr>
          <p:cNvSpPr txBox="1"/>
          <p:nvPr/>
        </p:nvSpPr>
        <p:spPr>
          <a:xfrm>
            <a:off x="660400" y="1295135"/>
            <a:ext cx="11131107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ko-KR" spc="-151" dirty="0">
                <a:latin typeface="Arial" panose="020B0604020202020204" pitchFamily="34" charset="0"/>
                <a:cs typeface="Arial" panose="020B0604020202020204" pitchFamily="34" charset="0"/>
              </a:rPr>
              <a:t>F/ 52 </a:t>
            </a: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o-KR" altLang="en-US" spc="-151" dirty="0">
                <a:latin typeface="Arial" panose="020B0604020202020204" pitchFamily="34" charset="0"/>
                <a:cs typeface="Arial" panose="020B0604020202020204" pitchFamily="34" charset="0"/>
              </a:rPr>
              <a:t>병력</a:t>
            </a:r>
            <a:r>
              <a:rPr lang="en-US" altLang="ko-KR" spc="-151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ko-KR" altLang="en-US" spc="-151" dirty="0">
                <a:latin typeface="Arial" panose="020B0604020202020204" pitchFamily="34" charset="0"/>
                <a:cs typeface="Arial" panose="020B0604020202020204" pitchFamily="34" charset="0"/>
              </a:rPr>
              <a:t>당뇨 및 고혈압 치료 중 </a:t>
            </a:r>
            <a:endParaRPr lang="en-US" altLang="ko-KR" spc="-15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o-KR" altLang="en-US" spc="-151" dirty="0" err="1">
                <a:latin typeface="Arial" panose="020B0604020202020204" pitchFamily="34" charset="0"/>
                <a:cs typeface="Arial" panose="020B0604020202020204" pitchFamily="34" charset="0"/>
              </a:rPr>
              <a:t>주호소</a:t>
            </a:r>
            <a:r>
              <a:rPr lang="en-US" altLang="ko-KR" spc="-151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ko-KR" altLang="en-US" spc="-151" dirty="0">
                <a:latin typeface="Arial" panose="020B0604020202020204" pitchFamily="34" charset="0"/>
                <a:cs typeface="Arial" panose="020B0604020202020204" pitchFamily="34" charset="0"/>
              </a:rPr>
              <a:t>최근 </a:t>
            </a:r>
            <a:r>
              <a:rPr lang="en-US" altLang="ko-KR" spc="-151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ko-KR" altLang="en-US" spc="-151" dirty="0">
                <a:latin typeface="Arial" panose="020B0604020202020204" pitchFamily="34" charset="0"/>
                <a:cs typeface="Arial" panose="020B0604020202020204" pitchFamily="34" charset="0"/>
              </a:rPr>
              <a:t>개월 간 불편</a:t>
            </a:r>
            <a:r>
              <a:rPr lang="en-US" altLang="ko-KR" spc="-15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ko-KR" altLang="en-US" spc="-151" dirty="0">
                <a:latin typeface="Arial" panose="020B0604020202020204" pitchFamily="34" charset="0"/>
                <a:cs typeface="Arial" panose="020B0604020202020204" pitchFamily="34" charset="0"/>
              </a:rPr>
              <a:t>피로</a:t>
            </a:r>
            <a:r>
              <a:rPr lang="en-US" altLang="ko-KR" spc="-15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ko-KR" altLang="en-US" spc="-151" dirty="0">
                <a:latin typeface="Arial" panose="020B0604020202020204" pitchFamily="34" charset="0"/>
                <a:cs typeface="Arial" panose="020B0604020202020204" pitchFamily="34" charset="0"/>
              </a:rPr>
              <a:t>짜증</a:t>
            </a:r>
            <a:r>
              <a:rPr lang="en-US" altLang="ko-KR" spc="-15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ko-KR" altLang="en-US" spc="-151" dirty="0">
                <a:latin typeface="Arial" panose="020B0604020202020204" pitchFamily="34" charset="0"/>
                <a:cs typeface="Arial" panose="020B0604020202020204" pitchFamily="34" charset="0"/>
              </a:rPr>
              <a:t>식욕저하</a:t>
            </a:r>
            <a:r>
              <a:rPr lang="en-US" altLang="ko-KR" spc="-15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ko-KR" altLang="en-US" spc="-151" dirty="0">
                <a:latin typeface="Arial" panose="020B0604020202020204" pitchFamily="34" charset="0"/>
                <a:cs typeface="Arial" panose="020B0604020202020204" pitchFamily="34" charset="0"/>
              </a:rPr>
              <a:t>의욕 저하 </a:t>
            </a:r>
            <a:endParaRPr lang="en-US" altLang="ko-KR" spc="-15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257300" lvl="2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ko-KR" spc="-151" dirty="0"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ko-KR" altLang="en-US" spc="-151" dirty="0">
                <a:latin typeface="Arial" panose="020B0604020202020204" pitchFamily="34" charset="0"/>
                <a:cs typeface="Arial" panose="020B0604020202020204" pitchFamily="34" charset="0"/>
              </a:rPr>
              <a:t>최근 몸이 너무 무겁고 사는 재미가 없어요</a:t>
            </a:r>
            <a:r>
              <a:rPr lang="en-US" altLang="ko-KR" spc="-151" dirty="0">
                <a:latin typeface="Arial" panose="020B0604020202020204" pitchFamily="34" charset="0"/>
                <a:cs typeface="Arial" panose="020B0604020202020204" pitchFamily="34" charset="0"/>
              </a:rPr>
              <a:t>.”</a:t>
            </a:r>
          </a:p>
          <a:p>
            <a:pPr marL="1257300" lvl="2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ko-KR" spc="-151" dirty="0"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ko-KR" altLang="en-US" spc="-151" dirty="0">
                <a:latin typeface="Arial" panose="020B0604020202020204" pitchFamily="34" charset="0"/>
                <a:cs typeface="Arial" panose="020B0604020202020204" pitchFamily="34" charset="0"/>
              </a:rPr>
              <a:t>죽고 싶다는 생각이 스칠 때가 있지만 계획은 없어요</a:t>
            </a:r>
            <a:r>
              <a:rPr lang="en-US" altLang="ko-KR" spc="-151" dirty="0">
                <a:latin typeface="Arial" panose="020B0604020202020204" pitchFamily="34" charset="0"/>
                <a:cs typeface="Arial" panose="020B0604020202020204" pitchFamily="34" charset="0"/>
              </a:rPr>
              <a:t>.”</a:t>
            </a:r>
            <a:r>
              <a:rPr lang="ko-KR" altLang="en-US" spc="-151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endParaRPr lang="en-US" altLang="ko-KR" spc="-15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o-KR" altLang="en-US" spc="-151" dirty="0">
                <a:latin typeface="Arial" panose="020B0604020202020204" pitchFamily="34" charset="0"/>
                <a:cs typeface="Arial" panose="020B0604020202020204" pitchFamily="34" charset="0"/>
              </a:rPr>
              <a:t>스트레스</a:t>
            </a:r>
            <a:endParaRPr lang="en-US" altLang="ko-KR" spc="-15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00100" lvl="1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o-KR" altLang="en-US" spc="-151" dirty="0">
                <a:latin typeface="Arial" panose="020B0604020202020204" pitchFamily="34" charset="0"/>
                <a:cs typeface="Arial" panose="020B0604020202020204" pitchFamily="34" charset="0"/>
              </a:rPr>
              <a:t>배우자와 갈등</a:t>
            </a:r>
            <a:r>
              <a:rPr lang="en-US" altLang="ko-KR" spc="-15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ko-KR" altLang="en-US" spc="-151" dirty="0">
                <a:latin typeface="Arial" panose="020B0604020202020204" pitchFamily="34" charset="0"/>
                <a:cs typeface="Arial" panose="020B0604020202020204" pitchFamily="34" charset="0"/>
              </a:rPr>
              <a:t>노모 돌봄 부담 </a:t>
            </a:r>
            <a:endParaRPr lang="en-US" altLang="ko-KR" spc="-15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ko-KR" spc="-151" dirty="0">
                <a:latin typeface="Arial" panose="020B0604020202020204" pitchFamily="34" charset="0"/>
                <a:cs typeface="Arial" panose="020B0604020202020204" pitchFamily="34" charset="0"/>
              </a:rPr>
              <a:t>PHQ-9: 17</a:t>
            </a:r>
            <a:r>
              <a:rPr lang="ko-KR" altLang="en-US" spc="-151" dirty="0">
                <a:latin typeface="Arial" panose="020B0604020202020204" pitchFamily="34" charset="0"/>
                <a:cs typeface="Arial" panose="020B0604020202020204" pitchFamily="34" charset="0"/>
              </a:rPr>
              <a:t>점 </a:t>
            </a:r>
            <a:endParaRPr lang="en-US" altLang="ko-KR" spc="-15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9617994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그룹 2">
            <a:extLst>
              <a:ext uri="{FF2B5EF4-FFF2-40B4-BE49-F238E27FC236}">
                <a16:creationId xmlns:a16="http://schemas.microsoft.com/office/drawing/2014/main" id="{34AF672D-F300-49ED-B1B1-C7AD77F1CF1D}"/>
              </a:ext>
            </a:extLst>
          </p:cNvPr>
          <p:cNvGrpSpPr/>
          <p:nvPr/>
        </p:nvGrpSpPr>
        <p:grpSpPr>
          <a:xfrm>
            <a:off x="0" y="0"/>
            <a:ext cx="12192000" cy="1076960"/>
            <a:chOff x="0" y="0"/>
            <a:chExt cx="12192000" cy="1076960"/>
          </a:xfrm>
        </p:grpSpPr>
        <p:sp>
          <p:nvSpPr>
            <p:cNvPr id="4" name="직사각형 3">
              <a:extLst>
                <a:ext uri="{FF2B5EF4-FFF2-40B4-BE49-F238E27FC236}">
                  <a16:creationId xmlns:a16="http://schemas.microsoft.com/office/drawing/2014/main" id="{C47BEF14-6520-4B7C-A137-6786E163399F}"/>
                </a:ext>
              </a:extLst>
            </p:cNvPr>
            <p:cNvSpPr/>
            <p:nvPr/>
          </p:nvSpPr>
          <p:spPr>
            <a:xfrm>
              <a:off x="0" y="0"/>
              <a:ext cx="121920" cy="1076960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" name="직사각형 4">
              <a:extLst>
                <a:ext uri="{FF2B5EF4-FFF2-40B4-BE49-F238E27FC236}">
                  <a16:creationId xmlns:a16="http://schemas.microsoft.com/office/drawing/2014/main" id="{AE7E944A-14D6-40FD-AC6E-795762F0A52A}"/>
                </a:ext>
              </a:extLst>
            </p:cNvPr>
            <p:cNvSpPr/>
            <p:nvPr/>
          </p:nvSpPr>
          <p:spPr>
            <a:xfrm rot="5400000">
              <a:off x="269240" y="-147320"/>
              <a:ext cx="121920" cy="416560"/>
            </a:xfrm>
            <a:prstGeom prst="rect">
              <a:avLst/>
            </a:pr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314989EB-2D66-48FD-AE45-E8AAC62D69DF}"/>
                </a:ext>
              </a:extLst>
            </p:cNvPr>
            <p:cNvSpPr txBox="1"/>
            <p:nvPr/>
          </p:nvSpPr>
          <p:spPr>
            <a:xfrm>
              <a:off x="660400" y="238398"/>
              <a:ext cx="3442224" cy="60016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3300" spc="-300" dirty="0">
                  <a:solidFill>
                    <a:schemeClr val="tx1">
                      <a:lumMod val="85000"/>
                      <a:lumOff val="15000"/>
                    </a:schemeClr>
                  </a:solidFill>
                </a:rPr>
                <a:t>Take-home message</a:t>
              </a:r>
              <a:endParaRPr lang="ko-KR" altLang="en-US" sz="3300" spc="-3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FD03F367-568F-4C2F-BA77-ACFD90303A26}"/>
                </a:ext>
              </a:extLst>
            </p:cNvPr>
            <p:cNvSpPr txBox="1"/>
            <p:nvPr/>
          </p:nvSpPr>
          <p:spPr>
            <a:xfrm>
              <a:off x="660400" y="694971"/>
              <a:ext cx="184731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endParaRPr lang="ko-KR" altLang="en-US" sz="11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cxnSp>
          <p:nvCxnSpPr>
            <p:cNvPr id="9" name="직선 연결선 8">
              <a:extLst>
                <a:ext uri="{FF2B5EF4-FFF2-40B4-BE49-F238E27FC236}">
                  <a16:creationId xmlns:a16="http://schemas.microsoft.com/office/drawing/2014/main" id="{694D31A9-4C98-4514-A4CD-FEE8123A95D4}"/>
                </a:ext>
              </a:extLst>
            </p:cNvPr>
            <p:cNvCxnSpPr/>
            <p:nvPr/>
          </p:nvCxnSpPr>
          <p:spPr>
            <a:xfrm>
              <a:off x="660400" y="1073885"/>
              <a:ext cx="11531600" cy="0"/>
            </a:xfrm>
            <a:prstGeom prst="line">
              <a:avLst/>
            </a:prstGeom>
            <a:ln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6" name="TextBox 15">
            <a:extLst>
              <a:ext uri="{FF2B5EF4-FFF2-40B4-BE49-F238E27FC236}">
                <a16:creationId xmlns:a16="http://schemas.microsoft.com/office/drawing/2014/main" id="{2B171890-4F0A-4C5E-9406-E164C4389724}"/>
              </a:ext>
            </a:extLst>
          </p:cNvPr>
          <p:cNvSpPr txBox="1"/>
          <p:nvPr/>
        </p:nvSpPr>
        <p:spPr>
          <a:xfrm>
            <a:off x="660400" y="1295135"/>
            <a:ext cx="11131107" cy="13388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lnSpc>
                <a:spcPct val="150000"/>
              </a:lnSpc>
              <a:buAutoNum type="arabicPeriod"/>
            </a:pPr>
            <a:r>
              <a:rPr lang="ko-KR" altLang="en-US" spc="-151" dirty="0">
                <a:latin typeface="Arial" panose="020B0604020202020204" pitchFamily="34" charset="0"/>
                <a:cs typeface="Arial" panose="020B0604020202020204" pitchFamily="34" charset="0"/>
              </a:rPr>
              <a:t>우울증</a:t>
            </a:r>
            <a:r>
              <a:rPr lang="en-US" altLang="ko-KR" spc="-15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ko-KR" altLang="en-US" spc="-151" dirty="0">
                <a:latin typeface="Arial" panose="020B0604020202020204" pitchFamily="34" charset="0"/>
                <a:cs typeface="Arial" panose="020B0604020202020204" pitchFamily="34" charset="0"/>
              </a:rPr>
              <a:t>상담은 평가와 공감</a:t>
            </a:r>
            <a:r>
              <a:rPr lang="en-US" altLang="ko-KR" spc="-15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ko-KR" altLang="en-US" spc="-151" dirty="0">
                <a:latin typeface="Arial" panose="020B0604020202020204" pitchFamily="34" charset="0"/>
                <a:cs typeface="Arial" panose="020B0604020202020204" pitchFamily="34" charset="0"/>
              </a:rPr>
              <a:t>위험 확인</a:t>
            </a:r>
            <a:r>
              <a:rPr lang="en-US" altLang="ko-KR" spc="-15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ko-KR" altLang="en-US" spc="-151" dirty="0">
                <a:latin typeface="Arial" panose="020B0604020202020204" pitchFamily="34" charset="0"/>
                <a:cs typeface="Arial" panose="020B0604020202020204" pitchFamily="34" charset="0"/>
              </a:rPr>
              <a:t>치료 연결을 포함하는 임상적 개입 </a:t>
            </a:r>
            <a:endParaRPr lang="en-US" altLang="ko-KR" spc="-15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>
              <a:lnSpc>
                <a:spcPct val="150000"/>
              </a:lnSpc>
              <a:buAutoNum type="arabicPeriod"/>
            </a:pPr>
            <a:r>
              <a:rPr lang="ko-KR" altLang="en-US" spc="-151" dirty="0">
                <a:latin typeface="Arial" panose="020B0604020202020204" pitchFamily="34" charset="0"/>
                <a:cs typeface="Arial" panose="020B0604020202020204" pitchFamily="34" charset="0"/>
              </a:rPr>
              <a:t>짧은 외래 시간 동안 공감</a:t>
            </a:r>
            <a:r>
              <a:rPr lang="en-US" altLang="ko-KR" spc="-15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ko-KR" altLang="en-US" spc="-151" dirty="0" err="1">
                <a:latin typeface="Arial" panose="020B0604020202020204" pitchFamily="34" charset="0"/>
                <a:cs typeface="Arial" panose="020B0604020202020204" pitchFamily="34" charset="0"/>
              </a:rPr>
              <a:t>행동활성화</a:t>
            </a:r>
            <a:r>
              <a:rPr lang="en-US" altLang="ko-KR" spc="-15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ko-KR" altLang="en-US" spc="-151" dirty="0">
                <a:latin typeface="Arial" panose="020B0604020202020204" pitchFamily="34" charset="0"/>
                <a:cs typeface="Arial" panose="020B0604020202020204" pitchFamily="34" charset="0"/>
              </a:rPr>
              <a:t>공유의사결정이 핵심 </a:t>
            </a:r>
            <a:endParaRPr lang="en-US" altLang="ko-KR" spc="-15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>
              <a:lnSpc>
                <a:spcPct val="150000"/>
              </a:lnSpc>
              <a:buAutoNum type="arabicPeriod"/>
            </a:pPr>
            <a:r>
              <a:rPr lang="ko-KR" altLang="en-US" spc="-151" dirty="0" err="1">
                <a:latin typeface="Arial" panose="020B0604020202020204" pitchFamily="34" charset="0"/>
                <a:cs typeface="Arial" panose="020B0604020202020204" pitchFamily="34" charset="0"/>
              </a:rPr>
              <a:t>자살위험은</a:t>
            </a:r>
            <a:r>
              <a:rPr lang="ko-KR" altLang="en-US" spc="-151" dirty="0">
                <a:latin typeface="Arial" panose="020B0604020202020204" pitchFamily="34" charset="0"/>
                <a:cs typeface="Arial" panose="020B0604020202020204" pitchFamily="34" charset="0"/>
              </a:rPr>
              <a:t> 반드시 직접 질문하고 </a:t>
            </a:r>
            <a:r>
              <a:rPr lang="ko-KR" altLang="en-US" spc="-151" dirty="0" err="1">
                <a:latin typeface="Arial" panose="020B0604020202020204" pitchFamily="34" charset="0"/>
                <a:cs typeface="Arial" panose="020B0604020202020204" pitchFamily="34" charset="0"/>
              </a:rPr>
              <a:t>추적계획을</a:t>
            </a:r>
            <a:r>
              <a:rPr lang="ko-KR" altLang="en-US" spc="-151" dirty="0">
                <a:latin typeface="Arial" panose="020B0604020202020204" pitchFamily="34" charset="0"/>
                <a:cs typeface="Arial" panose="020B0604020202020204" pitchFamily="34" charset="0"/>
              </a:rPr>
              <a:t> 분명하게 남겨야 함</a:t>
            </a:r>
            <a:endParaRPr lang="en-US" altLang="ko-KR" spc="-15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09909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그룹 2">
            <a:extLst>
              <a:ext uri="{FF2B5EF4-FFF2-40B4-BE49-F238E27FC236}">
                <a16:creationId xmlns:a16="http://schemas.microsoft.com/office/drawing/2014/main" id="{34AF672D-F300-49ED-B1B1-C7AD77F1CF1D}"/>
              </a:ext>
            </a:extLst>
          </p:cNvPr>
          <p:cNvGrpSpPr/>
          <p:nvPr/>
        </p:nvGrpSpPr>
        <p:grpSpPr>
          <a:xfrm>
            <a:off x="0" y="0"/>
            <a:ext cx="12192000" cy="1076960"/>
            <a:chOff x="0" y="0"/>
            <a:chExt cx="12192000" cy="1076960"/>
          </a:xfrm>
        </p:grpSpPr>
        <p:sp>
          <p:nvSpPr>
            <p:cNvPr id="4" name="직사각형 3">
              <a:extLst>
                <a:ext uri="{FF2B5EF4-FFF2-40B4-BE49-F238E27FC236}">
                  <a16:creationId xmlns:a16="http://schemas.microsoft.com/office/drawing/2014/main" id="{C47BEF14-6520-4B7C-A137-6786E163399F}"/>
                </a:ext>
              </a:extLst>
            </p:cNvPr>
            <p:cNvSpPr/>
            <p:nvPr/>
          </p:nvSpPr>
          <p:spPr>
            <a:xfrm>
              <a:off x="0" y="0"/>
              <a:ext cx="121920" cy="1076960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" name="직사각형 4">
              <a:extLst>
                <a:ext uri="{FF2B5EF4-FFF2-40B4-BE49-F238E27FC236}">
                  <a16:creationId xmlns:a16="http://schemas.microsoft.com/office/drawing/2014/main" id="{AE7E944A-14D6-40FD-AC6E-795762F0A52A}"/>
                </a:ext>
              </a:extLst>
            </p:cNvPr>
            <p:cNvSpPr/>
            <p:nvPr/>
          </p:nvSpPr>
          <p:spPr>
            <a:xfrm rot="5400000">
              <a:off x="269240" y="-147320"/>
              <a:ext cx="121920" cy="416560"/>
            </a:xfrm>
            <a:prstGeom prst="rect">
              <a:avLst/>
            </a:pr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314989EB-2D66-48FD-AE45-E8AAC62D69DF}"/>
                </a:ext>
              </a:extLst>
            </p:cNvPr>
            <p:cNvSpPr txBox="1"/>
            <p:nvPr/>
          </p:nvSpPr>
          <p:spPr>
            <a:xfrm>
              <a:off x="660400" y="238398"/>
              <a:ext cx="4859022" cy="60016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3300" spc="-300" dirty="0">
                  <a:solidFill>
                    <a:schemeClr val="tx1">
                      <a:lumMod val="85000"/>
                      <a:lumOff val="15000"/>
                    </a:schemeClr>
                  </a:solidFill>
                </a:rPr>
                <a:t>왜 우울증 상담이 중요한가 </a:t>
              </a:r>
            </a:p>
          </p:txBody>
        </p:sp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FD03F367-568F-4C2F-BA77-ACFD90303A26}"/>
                </a:ext>
              </a:extLst>
            </p:cNvPr>
            <p:cNvSpPr txBox="1"/>
            <p:nvPr/>
          </p:nvSpPr>
          <p:spPr>
            <a:xfrm>
              <a:off x="660400" y="694971"/>
              <a:ext cx="184731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endParaRPr lang="ko-KR" altLang="en-US" sz="11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cxnSp>
          <p:nvCxnSpPr>
            <p:cNvPr id="9" name="직선 연결선 8">
              <a:extLst>
                <a:ext uri="{FF2B5EF4-FFF2-40B4-BE49-F238E27FC236}">
                  <a16:creationId xmlns:a16="http://schemas.microsoft.com/office/drawing/2014/main" id="{694D31A9-4C98-4514-A4CD-FEE8123A95D4}"/>
                </a:ext>
              </a:extLst>
            </p:cNvPr>
            <p:cNvCxnSpPr/>
            <p:nvPr/>
          </p:nvCxnSpPr>
          <p:spPr>
            <a:xfrm>
              <a:off x="660400" y="1073885"/>
              <a:ext cx="11531600" cy="0"/>
            </a:xfrm>
            <a:prstGeom prst="line">
              <a:avLst/>
            </a:prstGeom>
            <a:ln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6" name="TextBox 15">
            <a:extLst>
              <a:ext uri="{FF2B5EF4-FFF2-40B4-BE49-F238E27FC236}">
                <a16:creationId xmlns:a16="http://schemas.microsoft.com/office/drawing/2014/main" id="{2B171890-4F0A-4C5E-9406-E164C4389724}"/>
              </a:ext>
            </a:extLst>
          </p:cNvPr>
          <p:cNvSpPr txBox="1"/>
          <p:nvPr/>
        </p:nvSpPr>
        <p:spPr>
          <a:xfrm>
            <a:off x="660400" y="1271399"/>
            <a:ext cx="11131107" cy="38779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ko-KR" altLang="en-US" spc="-151" dirty="0">
                <a:latin typeface="Arial" panose="020B0604020202020204" pitchFamily="34" charset="0"/>
                <a:cs typeface="Arial" panose="020B0604020202020204" pitchFamily="34" charset="0"/>
              </a:rPr>
              <a:t>우울증은 일차의료에서 매우 흔하게   볼 수 있음 </a:t>
            </a:r>
            <a:endParaRPr lang="en-US" altLang="ko-KR" spc="-15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914400" lvl="1" indent="-45720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ko-KR" altLang="en-US" spc="-151" dirty="0">
                <a:latin typeface="Arial" panose="020B0604020202020204" pitchFamily="34" charset="0"/>
                <a:cs typeface="Arial" panose="020B0604020202020204" pitchFamily="34" charset="0"/>
              </a:rPr>
              <a:t>많은 환자가 불면</a:t>
            </a:r>
            <a:r>
              <a:rPr lang="en-US" altLang="ko-KR" spc="-15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ko-KR" altLang="en-US" spc="-151" dirty="0">
                <a:latin typeface="Arial" panose="020B0604020202020204" pitchFamily="34" charset="0"/>
                <a:cs typeface="Arial" panose="020B0604020202020204" pitchFamily="34" charset="0"/>
              </a:rPr>
              <a:t>피로</a:t>
            </a:r>
            <a:r>
              <a:rPr lang="en-US" altLang="ko-KR" spc="-15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ko-KR" altLang="en-US" spc="-151" dirty="0">
                <a:latin typeface="Arial" panose="020B0604020202020204" pitchFamily="34" charset="0"/>
                <a:cs typeface="Arial" panose="020B0604020202020204" pitchFamily="34" charset="0"/>
              </a:rPr>
              <a:t>통증</a:t>
            </a:r>
            <a:r>
              <a:rPr lang="en-US" altLang="ko-KR" spc="-15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ko-KR" altLang="en-US" spc="-151" dirty="0">
                <a:latin typeface="Arial" panose="020B0604020202020204" pitchFamily="34" charset="0"/>
                <a:cs typeface="Arial" panose="020B0604020202020204" pitchFamily="34" charset="0"/>
              </a:rPr>
              <a:t>소화불량</a:t>
            </a:r>
            <a:r>
              <a:rPr lang="en-US" altLang="ko-KR" spc="-15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ko-KR" altLang="en-US" spc="-151" dirty="0">
                <a:latin typeface="Arial" panose="020B0604020202020204" pitchFamily="34" charset="0"/>
                <a:cs typeface="Arial" panose="020B0604020202020204" pitchFamily="34" charset="0"/>
              </a:rPr>
              <a:t>만성질환 악화 등으로 방문</a:t>
            </a:r>
            <a:endParaRPr lang="en-US" altLang="ko-KR" spc="-15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914400" lvl="1" indent="-45720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ko-KR" altLang="en-US" spc="-151" dirty="0">
                <a:latin typeface="Arial" panose="020B0604020202020204" pitchFamily="34" charset="0"/>
                <a:cs typeface="Arial" panose="020B0604020202020204" pitchFamily="34" charset="0"/>
              </a:rPr>
              <a:t>검사를 해서 이상이 없는데도 계속 아프다고 호소한다면 </a:t>
            </a:r>
            <a:r>
              <a:rPr lang="en-US" altLang="ko-KR" spc="-151" dirty="0">
                <a:latin typeface="Arial" panose="020B0604020202020204" pitchFamily="34" charset="0"/>
                <a:cs typeface="Arial" panose="020B0604020202020204" pitchFamily="34" charset="0"/>
              </a:rPr>
              <a:t>‘</a:t>
            </a:r>
            <a:r>
              <a:rPr lang="ko-KR" altLang="en-US" spc="-151" dirty="0">
                <a:latin typeface="Arial" panose="020B0604020202020204" pitchFamily="34" charset="0"/>
                <a:cs typeface="Arial" panose="020B0604020202020204" pitchFamily="34" charset="0"/>
              </a:rPr>
              <a:t>마음의 신호</a:t>
            </a:r>
            <a:r>
              <a:rPr lang="en-US" altLang="ko-KR" spc="-151" dirty="0">
                <a:latin typeface="Arial" panose="020B0604020202020204" pitchFamily="34" charset="0"/>
                <a:cs typeface="Arial" panose="020B0604020202020204" pitchFamily="34" charset="0"/>
              </a:rPr>
              <a:t>’ </a:t>
            </a:r>
            <a:r>
              <a:rPr lang="ko-KR" altLang="en-US" spc="-151" dirty="0">
                <a:latin typeface="Arial" panose="020B0604020202020204" pitchFamily="34" charset="0"/>
                <a:cs typeface="Arial" panose="020B0604020202020204" pitchFamily="34" charset="0"/>
              </a:rPr>
              <a:t>가 아닌지 질문해 보기 </a:t>
            </a:r>
            <a:endParaRPr lang="en-US" altLang="ko-KR" spc="-15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371600" lvl="2" indent="-45720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ko-KR" altLang="en-US" spc="-151" dirty="0">
                <a:latin typeface="Arial" panose="020B0604020202020204" pitchFamily="34" charset="0"/>
                <a:cs typeface="Arial" panose="020B0604020202020204" pitchFamily="34" charset="0"/>
              </a:rPr>
              <a:t>예</a:t>
            </a:r>
            <a:r>
              <a:rPr lang="en-US" altLang="ko-KR" spc="-151" dirty="0">
                <a:latin typeface="Arial" panose="020B0604020202020204" pitchFamily="34" charset="0"/>
                <a:cs typeface="Arial" panose="020B0604020202020204" pitchFamily="34" charset="0"/>
              </a:rPr>
              <a:t>)  </a:t>
            </a:r>
            <a:r>
              <a:rPr lang="en-US" altLang="ko-KR" b="1" spc="-151" dirty="0">
                <a:latin typeface="Arial" panose="020B0604020202020204" pitchFamily="34" charset="0"/>
                <a:cs typeface="Arial" panose="020B0604020202020204" pitchFamily="34" charset="0"/>
              </a:rPr>
              <a:t>“ </a:t>
            </a:r>
            <a:r>
              <a:rPr lang="ko-KR" altLang="en-US" b="1" spc="-151" dirty="0">
                <a:latin typeface="Arial" panose="020B0604020202020204" pitchFamily="34" charset="0"/>
                <a:cs typeface="Arial" panose="020B0604020202020204" pitchFamily="34" charset="0"/>
              </a:rPr>
              <a:t>검사상 이상은 </a:t>
            </a:r>
            <a:r>
              <a:rPr lang="ko-KR" altLang="en-US" b="1" spc="-151" dirty="0" err="1">
                <a:latin typeface="Arial" panose="020B0604020202020204" pitchFamily="34" charset="0"/>
                <a:cs typeface="Arial" panose="020B0604020202020204" pitchFamily="34" charset="0"/>
              </a:rPr>
              <a:t>없으신데</a:t>
            </a:r>
            <a:r>
              <a:rPr lang="ko-KR" altLang="en-US" b="1" spc="-151" dirty="0">
                <a:latin typeface="Arial" panose="020B0604020202020204" pitchFamily="34" charset="0"/>
                <a:cs typeface="Arial" panose="020B0604020202020204" pitchFamily="34" charset="0"/>
              </a:rPr>
              <a:t> 몸이 이렇게 힘드시니 마음도 참 </a:t>
            </a:r>
            <a:r>
              <a:rPr lang="ko-KR" altLang="en-US" b="1" spc="-151" dirty="0" err="1">
                <a:latin typeface="Arial" panose="020B0604020202020204" pitchFamily="34" charset="0"/>
                <a:cs typeface="Arial" panose="020B0604020202020204" pitchFamily="34" charset="0"/>
              </a:rPr>
              <a:t>지치시겠어요</a:t>
            </a:r>
            <a:r>
              <a:rPr lang="en-US" altLang="ko-KR" b="1" spc="-15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ko-KR" altLang="en-US" b="1" spc="-151" dirty="0">
                <a:latin typeface="Arial" panose="020B0604020202020204" pitchFamily="34" charset="0"/>
                <a:cs typeface="Arial" panose="020B0604020202020204" pitchFamily="34" charset="0"/>
              </a:rPr>
              <a:t>요즘 기분은 좀 어떠신가요</a:t>
            </a:r>
            <a:r>
              <a:rPr lang="en-US" altLang="ko-KR" b="1" spc="-151" dirty="0">
                <a:latin typeface="Arial" panose="020B0604020202020204" pitchFamily="34" charset="0"/>
                <a:cs typeface="Arial" panose="020B0604020202020204" pitchFamily="34" charset="0"/>
              </a:rPr>
              <a:t>?“ </a:t>
            </a:r>
            <a:r>
              <a:rPr lang="ko-KR" altLang="en-US" b="1" spc="-15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altLang="ko-KR" b="1" spc="-15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ko-KR" altLang="en-US" b="1" spc="-151" dirty="0">
                <a:latin typeface="Arial" panose="020B0604020202020204" pitchFamily="34" charset="0"/>
                <a:cs typeface="Arial" panose="020B0604020202020204" pitchFamily="34" charset="0"/>
              </a:rPr>
              <a:t>선별</a:t>
            </a:r>
            <a:r>
              <a:rPr lang="ko-KR" altLang="en-US" spc="-15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ko-KR" spc="-151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 </a:t>
            </a:r>
            <a:r>
              <a:rPr lang="ko-KR" altLang="en-US" b="1" spc="-151" dirty="0">
                <a:latin typeface="Arial" panose="020B0604020202020204" pitchFamily="34" charset="0"/>
                <a:cs typeface="Arial" panose="020B0604020202020204" pitchFamily="34" charset="0"/>
              </a:rPr>
              <a:t>평가와 치료 연결 </a:t>
            </a:r>
            <a:endParaRPr lang="en-US" altLang="ko-KR" b="1" spc="-15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ko-KR" altLang="en-US" b="1" spc="-151" dirty="0">
                <a:latin typeface="Arial" panose="020B0604020202020204" pitchFamily="34" charset="0"/>
                <a:cs typeface="Arial" panose="020B0604020202020204" pitchFamily="34" charset="0"/>
              </a:rPr>
              <a:t>자살 위험 확인 </a:t>
            </a:r>
            <a:r>
              <a:rPr lang="en-US" altLang="ko-KR" spc="-151" dirty="0">
                <a:latin typeface="Arial" panose="020B0604020202020204" pitchFamily="34" charset="0"/>
                <a:cs typeface="Arial" panose="020B0604020202020204" pitchFamily="34" charset="0"/>
              </a:rPr>
              <a:t>(U.S. Preventive Service Task Force, 2023)</a:t>
            </a:r>
          </a:p>
          <a:p>
            <a:pPr marL="914400" lvl="1" indent="-45720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ko-KR" altLang="en-US" spc="-15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ko-KR" spc="-151" dirty="0"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ko-KR" altLang="en-US" spc="-151" dirty="0">
                <a:latin typeface="Arial" panose="020B0604020202020204" pitchFamily="34" charset="0"/>
                <a:cs typeface="Arial" panose="020B0604020202020204" pitchFamily="34" charset="0"/>
              </a:rPr>
              <a:t>특별한 경우에만</a:t>
            </a:r>
            <a:r>
              <a:rPr lang="en-US" altLang="ko-KR" spc="-151" dirty="0">
                <a:latin typeface="Arial" panose="020B0604020202020204" pitchFamily="34" charset="0"/>
                <a:cs typeface="Arial" panose="020B0604020202020204" pitchFamily="34" charset="0"/>
              </a:rPr>
              <a:t>” </a:t>
            </a:r>
            <a:r>
              <a:rPr lang="ko-KR" altLang="en-US" spc="-151" dirty="0">
                <a:latin typeface="Arial" panose="020B0604020202020204" pitchFamily="34" charset="0"/>
                <a:cs typeface="Arial" panose="020B0604020202020204" pitchFamily="34" charset="0"/>
              </a:rPr>
              <a:t>이 아니라</a:t>
            </a:r>
            <a:r>
              <a:rPr lang="en-US" altLang="ko-KR" spc="-15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ko-KR" altLang="en-US" spc="-151" dirty="0">
                <a:latin typeface="Arial" panose="020B0604020202020204" pitchFamily="34" charset="0"/>
                <a:cs typeface="Arial" panose="020B0604020202020204" pitchFamily="34" charset="0"/>
              </a:rPr>
              <a:t>우울증 환자에서 직접 확인해야 하는 주제임</a:t>
            </a:r>
            <a:endParaRPr lang="en-US" altLang="ko-KR" spc="-15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914400" lvl="1" indent="-45720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endParaRPr lang="en-US" altLang="ko-KR" sz="2000" spc="-15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9431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그룹 2">
            <a:extLst>
              <a:ext uri="{FF2B5EF4-FFF2-40B4-BE49-F238E27FC236}">
                <a16:creationId xmlns:a16="http://schemas.microsoft.com/office/drawing/2014/main" id="{34AF672D-F300-49ED-B1B1-C7AD77F1CF1D}"/>
              </a:ext>
            </a:extLst>
          </p:cNvPr>
          <p:cNvGrpSpPr/>
          <p:nvPr/>
        </p:nvGrpSpPr>
        <p:grpSpPr>
          <a:xfrm>
            <a:off x="0" y="0"/>
            <a:ext cx="12192000" cy="1076960"/>
            <a:chOff x="0" y="0"/>
            <a:chExt cx="12192000" cy="1076960"/>
          </a:xfrm>
        </p:grpSpPr>
        <p:sp>
          <p:nvSpPr>
            <p:cNvPr id="4" name="직사각형 3">
              <a:extLst>
                <a:ext uri="{FF2B5EF4-FFF2-40B4-BE49-F238E27FC236}">
                  <a16:creationId xmlns:a16="http://schemas.microsoft.com/office/drawing/2014/main" id="{C47BEF14-6520-4B7C-A137-6786E163399F}"/>
                </a:ext>
              </a:extLst>
            </p:cNvPr>
            <p:cNvSpPr/>
            <p:nvPr/>
          </p:nvSpPr>
          <p:spPr>
            <a:xfrm>
              <a:off x="0" y="0"/>
              <a:ext cx="121920" cy="1076960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" name="직사각형 4">
              <a:extLst>
                <a:ext uri="{FF2B5EF4-FFF2-40B4-BE49-F238E27FC236}">
                  <a16:creationId xmlns:a16="http://schemas.microsoft.com/office/drawing/2014/main" id="{AE7E944A-14D6-40FD-AC6E-795762F0A52A}"/>
                </a:ext>
              </a:extLst>
            </p:cNvPr>
            <p:cNvSpPr/>
            <p:nvPr/>
          </p:nvSpPr>
          <p:spPr>
            <a:xfrm rot="5400000">
              <a:off x="269240" y="-147320"/>
              <a:ext cx="121920" cy="416560"/>
            </a:xfrm>
            <a:prstGeom prst="rect">
              <a:avLst/>
            </a:pr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314989EB-2D66-48FD-AE45-E8AAC62D69DF}"/>
                </a:ext>
              </a:extLst>
            </p:cNvPr>
            <p:cNvSpPr txBox="1"/>
            <p:nvPr/>
          </p:nvSpPr>
          <p:spPr>
            <a:xfrm>
              <a:off x="660400" y="238398"/>
              <a:ext cx="3980577" cy="60016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3300" spc="-300" dirty="0">
                  <a:solidFill>
                    <a:schemeClr val="tx1">
                      <a:lumMod val="85000"/>
                      <a:lumOff val="15000"/>
                    </a:schemeClr>
                  </a:solidFill>
                </a:rPr>
                <a:t>초진</a:t>
              </a:r>
              <a:r>
                <a:rPr lang="en-US" altLang="ko-KR" sz="3300" spc="-300" dirty="0">
                  <a:solidFill>
                    <a:schemeClr val="tx1">
                      <a:lumMod val="85000"/>
                      <a:lumOff val="15000"/>
                    </a:schemeClr>
                  </a:solidFill>
                </a:rPr>
                <a:t>, </a:t>
              </a:r>
              <a:r>
                <a:rPr lang="ko-KR" altLang="en-US" sz="3300" spc="-300" dirty="0">
                  <a:solidFill>
                    <a:schemeClr val="tx1">
                      <a:lumMod val="85000"/>
                      <a:lumOff val="15000"/>
                    </a:schemeClr>
                  </a:solidFill>
                </a:rPr>
                <a:t>짧은 외래 평가   </a:t>
              </a:r>
            </a:p>
          </p:txBody>
        </p:sp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FD03F367-568F-4C2F-BA77-ACFD90303A26}"/>
                </a:ext>
              </a:extLst>
            </p:cNvPr>
            <p:cNvSpPr txBox="1"/>
            <p:nvPr/>
          </p:nvSpPr>
          <p:spPr>
            <a:xfrm>
              <a:off x="660400" y="694971"/>
              <a:ext cx="184731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endParaRPr lang="ko-KR" altLang="en-US" sz="11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cxnSp>
          <p:nvCxnSpPr>
            <p:cNvPr id="9" name="직선 연결선 8">
              <a:extLst>
                <a:ext uri="{FF2B5EF4-FFF2-40B4-BE49-F238E27FC236}">
                  <a16:creationId xmlns:a16="http://schemas.microsoft.com/office/drawing/2014/main" id="{694D31A9-4C98-4514-A4CD-FEE8123A95D4}"/>
                </a:ext>
              </a:extLst>
            </p:cNvPr>
            <p:cNvCxnSpPr/>
            <p:nvPr/>
          </p:nvCxnSpPr>
          <p:spPr>
            <a:xfrm>
              <a:off x="660400" y="1073885"/>
              <a:ext cx="11531600" cy="0"/>
            </a:xfrm>
            <a:prstGeom prst="line">
              <a:avLst/>
            </a:prstGeom>
            <a:ln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6" name="TextBox 15">
            <a:extLst>
              <a:ext uri="{FF2B5EF4-FFF2-40B4-BE49-F238E27FC236}">
                <a16:creationId xmlns:a16="http://schemas.microsoft.com/office/drawing/2014/main" id="{2B171890-4F0A-4C5E-9406-E164C4389724}"/>
              </a:ext>
            </a:extLst>
          </p:cNvPr>
          <p:cNvSpPr txBox="1"/>
          <p:nvPr/>
        </p:nvSpPr>
        <p:spPr>
          <a:xfrm>
            <a:off x="660400" y="1295135"/>
            <a:ext cx="11131107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o-KR" altLang="en-US" b="1" spc="-151" dirty="0">
                <a:latin typeface="Arial" panose="020B0604020202020204" pitchFamily="34" charset="0"/>
                <a:cs typeface="Arial" panose="020B0604020202020204" pitchFamily="34" charset="0"/>
              </a:rPr>
              <a:t>외래에서 우선 확인할  </a:t>
            </a:r>
            <a:r>
              <a:rPr lang="en-US" altLang="ko-KR" b="1" spc="-151" dirty="0"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ko-KR" altLang="en-US" b="1" spc="-151" dirty="0">
                <a:latin typeface="Arial" panose="020B0604020202020204" pitchFamily="34" charset="0"/>
                <a:cs typeface="Arial" panose="020B0604020202020204" pitchFamily="34" charset="0"/>
              </a:rPr>
              <a:t>가지 </a:t>
            </a:r>
            <a:endParaRPr lang="en-US" altLang="ko-KR" b="1" spc="-15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914400" lvl="1" indent="-457200" algn="just">
              <a:lnSpc>
                <a:spcPct val="150000"/>
              </a:lnSpc>
              <a:buAutoNum type="arabicPeriod"/>
            </a:pPr>
            <a:r>
              <a:rPr lang="ko-KR" altLang="en-US" spc="-151" dirty="0">
                <a:latin typeface="Arial" panose="020B0604020202020204" pitchFamily="34" charset="0"/>
                <a:cs typeface="Arial" panose="020B0604020202020204" pitchFamily="34" charset="0"/>
              </a:rPr>
              <a:t>증상</a:t>
            </a:r>
            <a:r>
              <a:rPr lang="en-US" altLang="ko-KR" spc="-151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ko-KR" altLang="en-US" b="1" spc="-151" dirty="0" err="1">
                <a:latin typeface="Arial" panose="020B0604020202020204" pitchFamily="34" charset="0"/>
                <a:cs typeface="Arial" panose="020B0604020202020204" pitchFamily="34" charset="0"/>
              </a:rPr>
              <a:t>우울감</a:t>
            </a:r>
            <a:r>
              <a:rPr lang="en-US" altLang="ko-KR" b="1" spc="-15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ko-KR" altLang="en-US" b="1" spc="-151" dirty="0" err="1">
                <a:latin typeface="Arial" panose="020B0604020202020204" pitchFamily="34" charset="0"/>
                <a:cs typeface="Arial" panose="020B0604020202020204" pitchFamily="34" charset="0"/>
              </a:rPr>
              <a:t>흥미저하</a:t>
            </a:r>
            <a:r>
              <a:rPr lang="en-US" altLang="ko-KR" spc="-15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ko-KR" altLang="en-US" spc="-151" dirty="0">
                <a:latin typeface="Arial" panose="020B0604020202020204" pitchFamily="34" charset="0"/>
                <a:cs typeface="Arial" panose="020B0604020202020204" pitchFamily="34" charset="0"/>
              </a:rPr>
              <a:t>수면</a:t>
            </a:r>
            <a:r>
              <a:rPr lang="en-US" altLang="ko-KR" spc="-15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ko-KR" altLang="en-US" spc="-151" dirty="0">
                <a:latin typeface="Arial" panose="020B0604020202020204" pitchFamily="34" charset="0"/>
                <a:cs typeface="Arial" panose="020B0604020202020204" pitchFamily="34" charset="0"/>
              </a:rPr>
              <a:t>식욕</a:t>
            </a:r>
            <a:r>
              <a:rPr lang="en-US" altLang="ko-KR" spc="-15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ko-KR" altLang="en-US" spc="-151" dirty="0">
                <a:latin typeface="Arial" panose="020B0604020202020204" pitchFamily="34" charset="0"/>
                <a:cs typeface="Arial" panose="020B0604020202020204" pitchFamily="34" charset="0"/>
              </a:rPr>
              <a:t>피로감</a:t>
            </a:r>
            <a:r>
              <a:rPr lang="en-US" altLang="ko-KR" spc="-15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ko-KR" altLang="en-US" spc="-151" dirty="0">
                <a:latin typeface="Arial" panose="020B0604020202020204" pitchFamily="34" charset="0"/>
                <a:cs typeface="Arial" panose="020B0604020202020204" pitchFamily="34" charset="0"/>
              </a:rPr>
              <a:t>집중력 저하</a:t>
            </a:r>
            <a:r>
              <a:rPr lang="en-US" altLang="ko-KR" spc="-15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ko-KR" altLang="en-US" spc="-151" dirty="0">
                <a:latin typeface="Arial" panose="020B0604020202020204" pitchFamily="34" charset="0"/>
                <a:cs typeface="Arial" panose="020B0604020202020204" pitchFamily="34" charset="0"/>
              </a:rPr>
              <a:t>죄책감 등 </a:t>
            </a:r>
            <a:r>
              <a:rPr lang="en-US" altLang="ko-KR" spc="-151" dirty="0">
                <a:latin typeface="Arial" panose="020B0604020202020204" pitchFamily="34" charset="0"/>
                <a:cs typeface="Arial" panose="020B0604020202020204" pitchFamily="34" charset="0"/>
              </a:rPr>
              <a:t>(PHQ-2, PHQ-9 </a:t>
            </a:r>
            <a:r>
              <a:rPr lang="ko-KR" altLang="en-US" spc="-151" dirty="0">
                <a:latin typeface="Arial" panose="020B0604020202020204" pitchFamily="34" charset="0"/>
                <a:cs typeface="Arial" panose="020B0604020202020204" pitchFamily="34" charset="0"/>
              </a:rPr>
              <a:t>등으로</a:t>
            </a:r>
            <a:r>
              <a:rPr lang="en-US" altLang="ko-KR" spc="-151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marL="1257300" lvl="2" indent="-342900" algn="just">
              <a:lnSpc>
                <a:spcPct val="150000"/>
              </a:lnSpc>
              <a:buFontTx/>
              <a:buChar char="-"/>
            </a:pPr>
            <a:r>
              <a:rPr lang="en-US" altLang="ko-KR" spc="-151" dirty="0">
                <a:latin typeface="Arial" panose="020B0604020202020204" pitchFamily="34" charset="0"/>
                <a:cs typeface="Arial" panose="020B0604020202020204" pitchFamily="34" charset="0"/>
              </a:rPr>
              <a:t>“ </a:t>
            </a:r>
            <a:r>
              <a:rPr lang="ko-KR" altLang="en-US" spc="-151" dirty="0">
                <a:latin typeface="Arial" panose="020B0604020202020204" pitchFamily="34" charset="0"/>
                <a:cs typeface="Arial" panose="020B0604020202020204" pitchFamily="34" charset="0"/>
              </a:rPr>
              <a:t>최근 기분이 많이 가라앉거나 희망이 없다고 느끼신 적이 </a:t>
            </a:r>
            <a:r>
              <a:rPr lang="ko-KR" altLang="en-US" spc="-151" dirty="0" err="1">
                <a:latin typeface="Arial" panose="020B0604020202020204" pitchFamily="34" charset="0"/>
                <a:cs typeface="Arial" panose="020B0604020202020204" pitchFamily="34" charset="0"/>
              </a:rPr>
              <a:t>많았나요</a:t>
            </a:r>
            <a:r>
              <a:rPr lang="en-US" altLang="ko-KR" spc="-151" dirty="0">
                <a:latin typeface="Arial" panose="020B0604020202020204" pitchFamily="34" charset="0"/>
                <a:cs typeface="Arial" panose="020B0604020202020204" pitchFamily="34" charset="0"/>
              </a:rPr>
              <a:t>?” </a:t>
            </a:r>
          </a:p>
          <a:p>
            <a:pPr marL="1257300" lvl="2" indent="-342900" algn="just">
              <a:lnSpc>
                <a:spcPct val="150000"/>
              </a:lnSpc>
              <a:buFontTx/>
              <a:buChar char="-"/>
            </a:pPr>
            <a:r>
              <a:rPr lang="en-US" altLang="ko-KR" spc="-151" dirty="0"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ko-KR" altLang="en-US" spc="-151" dirty="0">
                <a:latin typeface="Arial" panose="020B0604020202020204" pitchFamily="34" charset="0"/>
                <a:cs typeface="Arial" panose="020B0604020202020204" pitchFamily="34" charset="0"/>
              </a:rPr>
              <a:t>예전보다 즐거움이나 흥미가 많이 </a:t>
            </a:r>
            <a:r>
              <a:rPr lang="ko-KR" altLang="en-US" spc="-151" dirty="0" err="1">
                <a:latin typeface="Arial" panose="020B0604020202020204" pitchFamily="34" charset="0"/>
                <a:cs typeface="Arial" panose="020B0604020202020204" pitchFamily="34" charset="0"/>
              </a:rPr>
              <a:t>줄었나요</a:t>
            </a:r>
            <a:r>
              <a:rPr lang="en-US" altLang="ko-KR" spc="-151" dirty="0">
                <a:latin typeface="Arial" panose="020B0604020202020204" pitchFamily="34" charset="0"/>
                <a:cs typeface="Arial" panose="020B0604020202020204" pitchFamily="34" charset="0"/>
              </a:rPr>
              <a:t>?” </a:t>
            </a:r>
            <a:r>
              <a:rPr lang="ko-KR" altLang="en-US" spc="-15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altLang="ko-KR" spc="-15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914400" lvl="1" indent="-457200" algn="just">
              <a:lnSpc>
                <a:spcPct val="150000"/>
              </a:lnSpc>
              <a:buAutoNum type="arabicPeriod"/>
            </a:pPr>
            <a:r>
              <a:rPr lang="ko-KR" altLang="en-US" spc="-151" dirty="0">
                <a:latin typeface="Arial" panose="020B0604020202020204" pitchFamily="34" charset="0"/>
                <a:cs typeface="Arial" panose="020B0604020202020204" pitchFamily="34" charset="0"/>
              </a:rPr>
              <a:t>기능 저하</a:t>
            </a:r>
            <a:r>
              <a:rPr lang="en-US" altLang="ko-KR" spc="-151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ko-KR" altLang="en-US" spc="-151" dirty="0">
                <a:latin typeface="Arial" panose="020B0604020202020204" pitchFamily="34" charset="0"/>
                <a:cs typeface="Arial" panose="020B0604020202020204" pitchFamily="34" charset="0"/>
              </a:rPr>
              <a:t>이전에 하던 일</a:t>
            </a:r>
            <a:r>
              <a:rPr lang="en-US" altLang="ko-KR" spc="-15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ko-KR" altLang="en-US" spc="-151" dirty="0">
                <a:latin typeface="Arial" panose="020B0604020202020204" pitchFamily="34" charset="0"/>
                <a:cs typeface="Arial" panose="020B0604020202020204" pitchFamily="34" charset="0"/>
              </a:rPr>
              <a:t>가사</a:t>
            </a:r>
            <a:r>
              <a:rPr lang="en-US" altLang="ko-KR" spc="-15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ko-KR" altLang="en-US" spc="-151" dirty="0">
                <a:latin typeface="Arial" panose="020B0604020202020204" pitchFamily="34" charset="0"/>
                <a:cs typeface="Arial" panose="020B0604020202020204" pitchFamily="34" charset="0"/>
              </a:rPr>
              <a:t>대인관계</a:t>
            </a:r>
            <a:r>
              <a:rPr lang="en-US" altLang="ko-KR" spc="-15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ko-KR" altLang="en-US" spc="-151" dirty="0">
                <a:latin typeface="Arial" panose="020B0604020202020204" pitchFamily="34" charset="0"/>
                <a:cs typeface="Arial" panose="020B0604020202020204" pitchFamily="34" charset="0"/>
              </a:rPr>
              <a:t>자기관리 등을 수행하는 데 지장  </a:t>
            </a:r>
            <a:endParaRPr lang="en-US" altLang="ko-KR" spc="-15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2" algn="just">
              <a:lnSpc>
                <a:spcPct val="150000"/>
              </a:lnSpc>
            </a:pPr>
            <a:r>
              <a:rPr lang="en-US" altLang="ko-KR" spc="-151" dirty="0">
                <a:latin typeface="Arial" panose="020B0604020202020204" pitchFamily="34" charset="0"/>
                <a:cs typeface="Arial" panose="020B0604020202020204" pitchFamily="34" charset="0"/>
              </a:rPr>
              <a:t>-     “</a:t>
            </a:r>
            <a:r>
              <a:rPr lang="ko-KR" altLang="en-US" spc="-151" dirty="0">
                <a:latin typeface="Arial" panose="020B0604020202020204" pitchFamily="34" charset="0"/>
                <a:cs typeface="Arial" panose="020B0604020202020204" pitchFamily="34" charset="0"/>
              </a:rPr>
              <a:t>일이나 사람 만나는 데에도 영향을 주고 있나요</a:t>
            </a:r>
            <a:r>
              <a:rPr lang="en-US" altLang="ko-KR" spc="-151" dirty="0">
                <a:latin typeface="Arial" panose="020B0604020202020204" pitchFamily="34" charset="0"/>
                <a:cs typeface="Arial" panose="020B0604020202020204" pitchFamily="34" charset="0"/>
              </a:rPr>
              <a:t>?” </a:t>
            </a:r>
          </a:p>
          <a:p>
            <a:pPr marL="914400" lvl="1" indent="-457200" algn="just">
              <a:lnSpc>
                <a:spcPct val="150000"/>
              </a:lnSpc>
              <a:buAutoNum type="arabicPeriod"/>
            </a:pPr>
            <a:r>
              <a:rPr lang="ko-KR" altLang="en-US" spc="-151" dirty="0">
                <a:latin typeface="Arial" panose="020B0604020202020204" pitchFamily="34" charset="0"/>
                <a:cs typeface="Arial" panose="020B0604020202020204" pitchFamily="34" charset="0"/>
              </a:rPr>
              <a:t>위험 파악</a:t>
            </a:r>
            <a:r>
              <a:rPr lang="en-US" altLang="ko-KR" spc="-151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ko-KR" altLang="en-US" spc="-151" dirty="0">
                <a:latin typeface="Arial" panose="020B0604020202020204" pitchFamily="34" charset="0"/>
                <a:cs typeface="Arial" panose="020B0604020202020204" pitchFamily="34" charset="0"/>
              </a:rPr>
              <a:t>자살사고</a:t>
            </a:r>
            <a:r>
              <a:rPr lang="en-US" altLang="ko-KR" spc="-15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ko-KR" altLang="en-US" spc="-151" dirty="0" err="1">
                <a:latin typeface="Arial" panose="020B0604020202020204" pitchFamily="34" charset="0"/>
                <a:cs typeface="Arial" panose="020B0604020202020204" pitchFamily="34" charset="0"/>
              </a:rPr>
              <a:t>자살계획</a:t>
            </a:r>
            <a:r>
              <a:rPr lang="en-US" altLang="ko-KR" spc="-15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ko-KR" altLang="en-US" spc="-151" dirty="0">
                <a:latin typeface="Arial" panose="020B0604020202020204" pitchFamily="34" charset="0"/>
                <a:cs typeface="Arial" panose="020B0604020202020204" pitchFamily="34" charset="0"/>
              </a:rPr>
              <a:t>과거 자살 시도</a:t>
            </a:r>
            <a:endParaRPr lang="en-US" altLang="ko-KR" spc="-15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914400" lvl="1" indent="-457200" algn="just">
              <a:lnSpc>
                <a:spcPct val="150000"/>
              </a:lnSpc>
              <a:buAutoNum type="arabicPeriod"/>
            </a:pPr>
            <a:r>
              <a:rPr lang="ko-KR" altLang="en-US" spc="-151" dirty="0">
                <a:latin typeface="Arial" panose="020B0604020202020204" pitchFamily="34" charset="0"/>
                <a:cs typeface="Arial" panose="020B0604020202020204" pitchFamily="34" charset="0"/>
              </a:rPr>
              <a:t>감별</a:t>
            </a:r>
            <a:r>
              <a:rPr lang="en-US" altLang="ko-KR" spc="-151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ko-KR" altLang="en-US" spc="-151" dirty="0">
                <a:latin typeface="Arial" panose="020B0604020202020204" pitchFamily="34" charset="0"/>
                <a:cs typeface="Arial" panose="020B0604020202020204" pitchFamily="34" charset="0"/>
              </a:rPr>
              <a:t>음주</a:t>
            </a:r>
            <a:r>
              <a:rPr lang="en-US" altLang="ko-KR" spc="-15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ko-KR" altLang="en-US" spc="-151" dirty="0">
                <a:latin typeface="Arial" panose="020B0604020202020204" pitchFamily="34" charset="0"/>
                <a:cs typeface="Arial" panose="020B0604020202020204" pitchFamily="34" charset="0"/>
              </a:rPr>
              <a:t>약물</a:t>
            </a:r>
            <a:r>
              <a:rPr lang="en-US" altLang="ko-KR" spc="-15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ko-KR" altLang="en-US" spc="-151" dirty="0">
                <a:latin typeface="Arial" panose="020B0604020202020204" pitchFamily="34" charset="0"/>
                <a:cs typeface="Arial" panose="020B0604020202020204" pitchFamily="34" charset="0"/>
              </a:rPr>
              <a:t>빈혈</a:t>
            </a:r>
            <a:r>
              <a:rPr lang="en-US" altLang="ko-KR" spc="-15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ko-KR" altLang="en-US" spc="-151" dirty="0">
                <a:latin typeface="Arial" panose="020B0604020202020204" pitchFamily="34" charset="0"/>
                <a:cs typeface="Arial" panose="020B0604020202020204" pitchFamily="34" charset="0"/>
              </a:rPr>
              <a:t>갑상선</a:t>
            </a:r>
            <a:r>
              <a:rPr lang="en-US" altLang="ko-KR" spc="-15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ko-KR" altLang="en-US" spc="-151" dirty="0">
                <a:latin typeface="Arial" panose="020B0604020202020204" pitchFamily="34" charset="0"/>
                <a:cs typeface="Arial" panose="020B0604020202020204" pitchFamily="34" charset="0"/>
              </a:rPr>
              <a:t>등 다양한 신체질환 </a:t>
            </a:r>
            <a:endParaRPr lang="en-US" altLang="ko-KR" spc="-15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914400" lvl="1" indent="-457200" algn="just">
              <a:lnSpc>
                <a:spcPct val="150000"/>
              </a:lnSpc>
              <a:buAutoNum type="arabicPeriod"/>
            </a:pPr>
            <a:r>
              <a:rPr lang="ko-KR" altLang="en-US" spc="-151" dirty="0" err="1">
                <a:latin typeface="Arial" panose="020B0604020202020204" pitchFamily="34" charset="0"/>
                <a:cs typeface="Arial" panose="020B0604020202020204" pitchFamily="34" charset="0"/>
              </a:rPr>
              <a:t>조증</a:t>
            </a:r>
            <a:r>
              <a:rPr lang="en-US" altLang="ko-KR" spc="-151" dirty="0">
                <a:latin typeface="Arial" panose="020B0604020202020204" pitchFamily="34" charset="0"/>
                <a:cs typeface="Arial" panose="020B0604020202020204" pitchFamily="34" charset="0"/>
              </a:rPr>
              <a:t>/ </a:t>
            </a:r>
            <a:r>
              <a:rPr lang="ko-KR" altLang="en-US" spc="-151" dirty="0" err="1">
                <a:latin typeface="Arial" panose="020B0604020202020204" pitchFamily="34" charset="0"/>
                <a:cs typeface="Arial" panose="020B0604020202020204" pitchFamily="34" charset="0"/>
              </a:rPr>
              <a:t>경조증</a:t>
            </a:r>
            <a:r>
              <a:rPr lang="ko-KR" altLang="en-US" spc="-151" dirty="0">
                <a:latin typeface="Arial" panose="020B0604020202020204" pitchFamily="34" charset="0"/>
                <a:cs typeface="Arial" panose="020B0604020202020204" pitchFamily="34" charset="0"/>
              </a:rPr>
              <a:t> 가능성 확인 </a:t>
            </a:r>
            <a:endParaRPr lang="en-US" altLang="ko-KR" spc="-15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 algn="just">
              <a:lnSpc>
                <a:spcPct val="150000"/>
              </a:lnSpc>
            </a:pPr>
            <a:r>
              <a:rPr lang="en-US" altLang="ko-KR" spc="-151" dirty="0">
                <a:latin typeface="Arial" panose="020B0604020202020204" pitchFamily="34" charset="0"/>
                <a:cs typeface="Arial" panose="020B0604020202020204" pitchFamily="34" charset="0"/>
              </a:rPr>
              <a:t>	-      “</a:t>
            </a:r>
            <a:r>
              <a:rPr lang="ko-KR" altLang="en-US" spc="-151" dirty="0">
                <a:latin typeface="Arial" panose="020B0604020202020204" pitchFamily="34" charset="0"/>
                <a:cs typeface="Arial" panose="020B0604020202020204" pitchFamily="34" charset="0"/>
              </a:rPr>
              <a:t>평소와 다르게 잠을 거의 안 자도 괜찮고 지나치게 들뜨는 시기가 있었나요</a:t>
            </a:r>
            <a:r>
              <a:rPr lang="en-US" altLang="ko-KR" spc="-151" dirty="0">
                <a:latin typeface="Arial" panose="020B0604020202020204" pitchFamily="34" charset="0"/>
                <a:cs typeface="Arial" panose="020B0604020202020204" pitchFamily="34" charset="0"/>
              </a:rPr>
              <a:t>?”</a:t>
            </a:r>
            <a:endParaRPr lang="en-US" altLang="ko-KR" sz="2000" spc="-15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173426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그룹 2">
            <a:extLst>
              <a:ext uri="{FF2B5EF4-FFF2-40B4-BE49-F238E27FC236}">
                <a16:creationId xmlns:a16="http://schemas.microsoft.com/office/drawing/2014/main" id="{34AF672D-F300-49ED-B1B1-C7AD77F1CF1D}"/>
              </a:ext>
            </a:extLst>
          </p:cNvPr>
          <p:cNvGrpSpPr/>
          <p:nvPr/>
        </p:nvGrpSpPr>
        <p:grpSpPr>
          <a:xfrm>
            <a:off x="0" y="0"/>
            <a:ext cx="12192000" cy="1076960"/>
            <a:chOff x="0" y="0"/>
            <a:chExt cx="12192000" cy="1076960"/>
          </a:xfrm>
        </p:grpSpPr>
        <p:sp>
          <p:nvSpPr>
            <p:cNvPr id="4" name="직사각형 3">
              <a:extLst>
                <a:ext uri="{FF2B5EF4-FFF2-40B4-BE49-F238E27FC236}">
                  <a16:creationId xmlns:a16="http://schemas.microsoft.com/office/drawing/2014/main" id="{C47BEF14-6520-4B7C-A137-6786E163399F}"/>
                </a:ext>
              </a:extLst>
            </p:cNvPr>
            <p:cNvSpPr/>
            <p:nvPr/>
          </p:nvSpPr>
          <p:spPr>
            <a:xfrm>
              <a:off x="0" y="0"/>
              <a:ext cx="121920" cy="1076960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" name="직사각형 4">
              <a:extLst>
                <a:ext uri="{FF2B5EF4-FFF2-40B4-BE49-F238E27FC236}">
                  <a16:creationId xmlns:a16="http://schemas.microsoft.com/office/drawing/2014/main" id="{AE7E944A-14D6-40FD-AC6E-795762F0A52A}"/>
                </a:ext>
              </a:extLst>
            </p:cNvPr>
            <p:cNvSpPr/>
            <p:nvPr/>
          </p:nvSpPr>
          <p:spPr>
            <a:xfrm rot="5400000">
              <a:off x="269240" y="-147320"/>
              <a:ext cx="121920" cy="416560"/>
            </a:xfrm>
            <a:prstGeom prst="rect">
              <a:avLst/>
            </a:pr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314989EB-2D66-48FD-AE45-E8AAC62D69DF}"/>
                </a:ext>
              </a:extLst>
            </p:cNvPr>
            <p:cNvSpPr txBox="1"/>
            <p:nvPr/>
          </p:nvSpPr>
          <p:spPr>
            <a:xfrm>
              <a:off x="660400" y="238398"/>
              <a:ext cx="3759362" cy="60016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3300" spc="-300" dirty="0">
                  <a:solidFill>
                    <a:schemeClr val="tx1">
                      <a:lumMod val="85000"/>
                      <a:lumOff val="15000"/>
                    </a:schemeClr>
                  </a:solidFill>
                </a:rPr>
                <a:t>초진</a:t>
              </a:r>
              <a:r>
                <a:rPr lang="en-US" altLang="ko-KR" sz="3300" spc="-300" dirty="0">
                  <a:solidFill>
                    <a:schemeClr val="tx1">
                      <a:lumMod val="85000"/>
                      <a:lumOff val="15000"/>
                    </a:schemeClr>
                  </a:solidFill>
                </a:rPr>
                <a:t>, </a:t>
              </a:r>
              <a:r>
                <a:rPr lang="ko-KR" altLang="en-US" sz="3300" spc="-300" dirty="0">
                  <a:solidFill>
                    <a:schemeClr val="tx1">
                      <a:lumMod val="85000"/>
                      <a:lumOff val="15000"/>
                    </a:schemeClr>
                  </a:solidFill>
                </a:rPr>
                <a:t>짧은 외래 평가 </a:t>
              </a:r>
            </a:p>
          </p:txBody>
        </p:sp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FD03F367-568F-4C2F-BA77-ACFD90303A26}"/>
                </a:ext>
              </a:extLst>
            </p:cNvPr>
            <p:cNvSpPr txBox="1"/>
            <p:nvPr/>
          </p:nvSpPr>
          <p:spPr>
            <a:xfrm>
              <a:off x="660400" y="694971"/>
              <a:ext cx="184731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endParaRPr lang="ko-KR" altLang="en-US" sz="11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cxnSp>
          <p:nvCxnSpPr>
            <p:cNvPr id="9" name="직선 연결선 8">
              <a:extLst>
                <a:ext uri="{FF2B5EF4-FFF2-40B4-BE49-F238E27FC236}">
                  <a16:creationId xmlns:a16="http://schemas.microsoft.com/office/drawing/2014/main" id="{694D31A9-4C98-4514-A4CD-FEE8123A95D4}"/>
                </a:ext>
              </a:extLst>
            </p:cNvPr>
            <p:cNvCxnSpPr/>
            <p:nvPr/>
          </p:nvCxnSpPr>
          <p:spPr>
            <a:xfrm>
              <a:off x="660400" y="1073885"/>
              <a:ext cx="11531600" cy="0"/>
            </a:xfrm>
            <a:prstGeom prst="line">
              <a:avLst/>
            </a:prstGeom>
            <a:ln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6" name="TextBox 15">
            <a:extLst>
              <a:ext uri="{FF2B5EF4-FFF2-40B4-BE49-F238E27FC236}">
                <a16:creationId xmlns:a16="http://schemas.microsoft.com/office/drawing/2014/main" id="{2B171890-4F0A-4C5E-9406-E164C4389724}"/>
              </a:ext>
            </a:extLst>
          </p:cNvPr>
          <p:cNvSpPr txBox="1"/>
          <p:nvPr/>
        </p:nvSpPr>
        <p:spPr>
          <a:xfrm>
            <a:off x="660400" y="1295135"/>
            <a:ext cx="11131107" cy="30008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lnSpc>
                <a:spcPct val="150000"/>
              </a:lnSpc>
              <a:buFont typeface="+mj-lt"/>
              <a:buAutoNum type="arabicPeriod"/>
            </a:pPr>
            <a:r>
              <a:rPr lang="en-US" altLang="ko-KR" spc="-151" dirty="0">
                <a:latin typeface="Arial" panose="020B0604020202020204" pitchFamily="34" charset="0"/>
                <a:cs typeface="Arial" panose="020B0604020202020204" pitchFamily="34" charset="0"/>
              </a:rPr>
              <a:t>PHQ-2, PHQ-9, CES-D </a:t>
            </a:r>
            <a:r>
              <a:rPr lang="ko-KR" altLang="en-US" spc="-151" dirty="0">
                <a:latin typeface="Arial" panose="020B0604020202020204" pitchFamily="34" charset="0"/>
                <a:cs typeface="Arial" panose="020B0604020202020204" pitchFamily="34" charset="0"/>
              </a:rPr>
              <a:t>등으로 선별 평가</a:t>
            </a:r>
            <a:endParaRPr lang="en-US" altLang="ko-KR" spc="-15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00100" lvl="1" indent="-342900" algn="just">
              <a:lnSpc>
                <a:spcPct val="150000"/>
              </a:lnSpc>
              <a:buAutoNum type="arabicParenR"/>
            </a:pPr>
            <a:r>
              <a:rPr lang="en-US" altLang="ko-KR" spc="-151" dirty="0">
                <a:latin typeface="Arial" panose="020B0604020202020204" pitchFamily="34" charset="0"/>
                <a:cs typeface="Arial" panose="020B0604020202020204" pitchFamily="34" charset="0"/>
              </a:rPr>
              <a:t>PHQ-2 </a:t>
            </a:r>
          </a:p>
          <a:p>
            <a:pPr lvl="1" algn="just">
              <a:lnSpc>
                <a:spcPct val="150000"/>
              </a:lnSpc>
            </a:pPr>
            <a:r>
              <a:rPr lang="en-US" altLang="ko-KR" spc="-151" dirty="0">
                <a:latin typeface="Arial" panose="020B0604020202020204" pitchFamily="34" charset="0"/>
                <a:cs typeface="Arial" panose="020B0604020202020204" pitchFamily="34" charset="0"/>
              </a:rPr>
              <a:t>       </a:t>
            </a:r>
            <a:r>
              <a:rPr lang="ko-KR" altLang="en-US" spc="-151" dirty="0">
                <a:latin typeface="Arial" panose="020B0604020202020204" pitchFamily="34" charset="0"/>
                <a:cs typeface="Arial" panose="020B0604020202020204" pitchFamily="34" charset="0"/>
              </a:rPr>
              <a:t>지난 </a:t>
            </a:r>
            <a:r>
              <a:rPr lang="en-US" altLang="ko-KR" spc="-151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ko-KR" altLang="en-US" spc="-151" dirty="0">
                <a:latin typeface="Arial" panose="020B0604020202020204" pitchFamily="34" charset="0"/>
                <a:cs typeface="Arial" panose="020B0604020202020204" pitchFamily="34" charset="0"/>
              </a:rPr>
              <a:t>주 동안 다음과 같은 문제들로 얼마나 자주 방해를 받았는지 체크 </a:t>
            </a:r>
            <a:endParaRPr lang="en-US" altLang="ko-KR" spc="-15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657350" lvl="3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o-KR" altLang="en-US" spc="-151" dirty="0">
                <a:latin typeface="Arial" panose="020B0604020202020204" pitchFamily="34" charset="0"/>
                <a:cs typeface="Arial" panose="020B0604020202020204" pitchFamily="34" charset="0"/>
              </a:rPr>
              <a:t>기분이 가라앉는 느낌</a:t>
            </a:r>
            <a:r>
              <a:rPr lang="en-US" altLang="ko-KR" spc="-15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ko-KR" altLang="en-US" spc="-151" dirty="0" err="1">
                <a:latin typeface="Arial" panose="020B0604020202020204" pitchFamily="34" charset="0"/>
                <a:cs typeface="Arial" panose="020B0604020202020204" pitchFamily="34" charset="0"/>
              </a:rPr>
              <a:t>우울감</a:t>
            </a:r>
            <a:r>
              <a:rPr lang="ko-KR" altLang="en-US" spc="-151" dirty="0">
                <a:latin typeface="Arial" panose="020B0604020202020204" pitchFamily="34" charset="0"/>
                <a:cs typeface="Arial" panose="020B0604020202020204" pitchFamily="34" charset="0"/>
              </a:rPr>
              <a:t> 혹은 절망감  </a:t>
            </a:r>
            <a:endParaRPr lang="en-US" altLang="ko-KR" spc="-15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657350" lvl="3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o-KR" altLang="en-US" spc="-151" dirty="0">
                <a:latin typeface="Arial" panose="020B0604020202020204" pitchFamily="34" charset="0"/>
                <a:cs typeface="Arial" panose="020B0604020202020204" pitchFamily="34" charset="0"/>
              </a:rPr>
              <a:t>일을 하는 것에 대한 흥미나 재미가 거의 없음 </a:t>
            </a:r>
            <a:endParaRPr lang="en-US" altLang="ko-KR" spc="-15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657350" lvl="3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o-KR" altLang="en-US" spc="-151" dirty="0">
                <a:latin typeface="Arial" panose="020B0604020202020204" pitchFamily="34" charset="0"/>
                <a:cs typeface="Arial" panose="020B0604020202020204" pitchFamily="34" charset="0"/>
              </a:rPr>
              <a:t>전혀 없음</a:t>
            </a:r>
            <a:r>
              <a:rPr lang="en-US" altLang="ko-KR" spc="-151" dirty="0">
                <a:latin typeface="Arial" panose="020B0604020202020204" pitchFamily="34" charset="0"/>
                <a:cs typeface="Arial" panose="020B0604020202020204" pitchFamily="34" charset="0"/>
              </a:rPr>
              <a:t>(0</a:t>
            </a:r>
            <a:r>
              <a:rPr lang="ko-KR" altLang="en-US" spc="-151" dirty="0">
                <a:latin typeface="Arial" panose="020B0604020202020204" pitchFamily="34" charset="0"/>
                <a:cs typeface="Arial" panose="020B0604020202020204" pitchFamily="34" charset="0"/>
              </a:rPr>
              <a:t>점</a:t>
            </a:r>
            <a:r>
              <a:rPr lang="en-US" altLang="ko-KR" spc="-151" dirty="0">
                <a:latin typeface="Arial" panose="020B0604020202020204" pitchFamily="34" charset="0"/>
                <a:cs typeface="Arial" panose="020B0604020202020204" pitchFamily="34" charset="0"/>
              </a:rPr>
              <a:t>), </a:t>
            </a:r>
            <a:r>
              <a:rPr lang="ko-KR" altLang="en-US" spc="-151" dirty="0">
                <a:latin typeface="Arial" panose="020B0604020202020204" pitchFamily="34" charset="0"/>
                <a:cs typeface="Arial" panose="020B0604020202020204" pitchFamily="34" charset="0"/>
              </a:rPr>
              <a:t>며칠 동안 </a:t>
            </a:r>
            <a:r>
              <a:rPr lang="en-US" altLang="ko-KR" spc="-151" dirty="0">
                <a:latin typeface="Arial" panose="020B0604020202020204" pitchFamily="34" charset="0"/>
                <a:cs typeface="Arial" panose="020B0604020202020204" pitchFamily="34" charset="0"/>
              </a:rPr>
              <a:t>(1</a:t>
            </a:r>
            <a:r>
              <a:rPr lang="ko-KR" altLang="en-US" spc="-151" dirty="0">
                <a:latin typeface="Arial" panose="020B0604020202020204" pitchFamily="34" charset="0"/>
                <a:cs typeface="Arial" panose="020B0604020202020204" pitchFamily="34" charset="0"/>
              </a:rPr>
              <a:t>점</a:t>
            </a:r>
            <a:r>
              <a:rPr lang="en-US" altLang="ko-KR" spc="-151" dirty="0">
                <a:latin typeface="Arial" panose="020B0604020202020204" pitchFamily="34" charset="0"/>
                <a:cs typeface="Arial" panose="020B0604020202020204" pitchFamily="34" charset="0"/>
              </a:rPr>
              <a:t>), </a:t>
            </a:r>
            <a:r>
              <a:rPr lang="ko-KR" altLang="en-US" spc="-151" dirty="0">
                <a:latin typeface="Arial" panose="020B0604020202020204" pitchFamily="34" charset="0"/>
                <a:cs typeface="Arial" panose="020B0604020202020204" pitchFamily="34" charset="0"/>
              </a:rPr>
              <a:t>일주일 이상 </a:t>
            </a:r>
            <a:r>
              <a:rPr lang="en-US" altLang="ko-KR" spc="-151" dirty="0">
                <a:latin typeface="Arial" panose="020B0604020202020204" pitchFamily="34" charset="0"/>
                <a:cs typeface="Arial" panose="020B0604020202020204" pitchFamily="34" charset="0"/>
              </a:rPr>
              <a:t>(2</a:t>
            </a:r>
            <a:r>
              <a:rPr lang="ko-KR" altLang="en-US" spc="-151" dirty="0">
                <a:latin typeface="Arial" panose="020B0604020202020204" pitchFamily="34" charset="0"/>
                <a:cs typeface="Arial" panose="020B0604020202020204" pitchFamily="34" charset="0"/>
              </a:rPr>
              <a:t>점</a:t>
            </a:r>
            <a:r>
              <a:rPr lang="en-US" altLang="ko-KR" spc="-151" dirty="0">
                <a:latin typeface="Arial" panose="020B0604020202020204" pitchFamily="34" charset="0"/>
                <a:cs typeface="Arial" panose="020B0604020202020204" pitchFamily="34" charset="0"/>
              </a:rPr>
              <a:t>), </a:t>
            </a:r>
            <a:r>
              <a:rPr lang="ko-KR" altLang="en-US" spc="-151" dirty="0">
                <a:latin typeface="Arial" panose="020B0604020202020204" pitchFamily="34" charset="0"/>
                <a:cs typeface="Arial" panose="020B0604020202020204" pitchFamily="34" charset="0"/>
              </a:rPr>
              <a:t>거의 매일 </a:t>
            </a:r>
            <a:r>
              <a:rPr lang="en-US" altLang="ko-KR" spc="-151" dirty="0">
                <a:latin typeface="Arial" panose="020B0604020202020204" pitchFamily="34" charset="0"/>
                <a:cs typeface="Arial" panose="020B0604020202020204" pitchFamily="34" charset="0"/>
              </a:rPr>
              <a:t>(3</a:t>
            </a:r>
            <a:r>
              <a:rPr lang="ko-KR" altLang="en-US" spc="-151" dirty="0">
                <a:latin typeface="Arial" panose="020B0604020202020204" pitchFamily="34" charset="0"/>
                <a:cs typeface="Arial" panose="020B0604020202020204" pitchFamily="34" charset="0"/>
              </a:rPr>
              <a:t>점</a:t>
            </a:r>
            <a:r>
              <a:rPr lang="en-US" altLang="ko-KR" spc="-151" dirty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</a:p>
          <a:p>
            <a:pPr lvl="1" algn="just">
              <a:lnSpc>
                <a:spcPct val="150000"/>
              </a:lnSpc>
            </a:pPr>
            <a:r>
              <a:rPr lang="en-US" altLang="ko-KR" spc="-151" dirty="0">
                <a:latin typeface="Arial" panose="020B0604020202020204" pitchFamily="34" charset="0"/>
                <a:cs typeface="Arial" panose="020B0604020202020204" pitchFamily="34" charset="0"/>
              </a:rPr>
              <a:t>         </a:t>
            </a:r>
            <a:r>
              <a:rPr lang="ko-KR" altLang="en-US" spc="-151" dirty="0">
                <a:latin typeface="Arial" panose="020B0604020202020204" pitchFamily="34" charset="0"/>
                <a:cs typeface="Arial" panose="020B0604020202020204" pitchFamily="34" charset="0"/>
              </a:rPr>
              <a:t>총점은 </a:t>
            </a:r>
            <a:r>
              <a:rPr lang="en-US" altLang="ko-KR" spc="-151" dirty="0">
                <a:latin typeface="Arial" panose="020B0604020202020204" pitchFamily="34" charset="0"/>
                <a:cs typeface="Arial" panose="020B0604020202020204" pitchFamily="34" charset="0"/>
              </a:rPr>
              <a:t>0~6</a:t>
            </a:r>
            <a:r>
              <a:rPr lang="ko-KR" altLang="en-US" spc="-151" dirty="0">
                <a:latin typeface="Arial" panose="020B0604020202020204" pitchFamily="34" charset="0"/>
                <a:cs typeface="Arial" panose="020B0604020202020204" pitchFamily="34" charset="0"/>
              </a:rPr>
              <a:t>점</a:t>
            </a:r>
            <a:r>
              <a:rPr lang="en-US" altLang="ko-KR" spc="-151" dirty="0">
                <a:latin typeface="Arial" panose="020B0604020202020204" pitchFamily="34" charset="0"/>
                <a:cs typeface="Arial" panose="020B0604020202020204" pitchFamily="34" charset="0"/>
              </a:rPr>
              <a:t>, cutoff = 3</a:t>
            </a:r>
            <a:r>
              <a:rPr lang="ko-KR" altLang="en-US" spc="-151" dirty="0">
                <a:latin typeface="Arial" panose="020B0604020202020204" pitchFamily="34" charset="0"/>
                <a:cs typeface="Arial" panose="020B0604020202020204" pitchFamily="34" charset="0"/>
              </a:rPr>
              <a:t>점 이상일 때 우울증 가능성이 높은 것으로 간주해 </a:t>
            </a:r>
            <a:r>
              <a:rPr lang="en-US" altLang="ko-KR" spc="-151" dirty="0">
                <a:latin typeface="Arial" panose="020B0604020202020204" pitchFamily="34" charset="0"/>
                <a:cs typeface="Arial" panose="020B0604020202020204" pitchFamily="34" charset="0"/>
              </a:rPr>
              <a:t>PHQ-9 </a:t>
            </a:r>
            <a:r>
              <a:rPr lang="ko-KR" altLang="en-US" spc="-151" dirty="0">
                <a:latin typeface="Arial" panose="020B0604020202020204" pitchFamily="34" charset="0"/>
                <a:cs typeface="Arial" panose="020B0604020202020204" pitchFamily="34" charset="0"/>
              </a:rPr>
              <a:t>검사를</a:t>
            </a:r>
            <a:r>
              <a:rPr lang="en-US" altLang="ko-KR" spc="-15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ko-KR" altLang="en-US" spc="-151" dirty="0">
                <a:latin typeface="Arial" panose="020B0604020202020204" pitchFamily="34" charset="0"/>
                <a:cs typeface="Arial" panose="020B0604020202020204" pitchFamily="34" charset="0"/>
              </a:rPr>
              <a:t>권장</a:t>
            </a:r>
            <a:endParaRPr lang="en-US" altLang="ko-KR" spc="-15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812438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그룹 2">
            <a:extLst>
              <a:ext uri="{FF2B5EF4-FFF2-40B4-BE49-F238E27FC236}">
                <a16:creationId xmlns:a16="http://schemas.microsoft.com/office/drawing/2014/main" id="{34AF672D-F300-49ED-B1B1-C7AD77F1CF1D}"/>
              </a:ext>
            </a:extLst>
          </p:cNvPr>
          <p:cNvGrpSpPr/>
          <p:nvPr/>
        </p:nvGrpSpPr>
        <p:grpSpPr>
          <a:xfrm>
            <a:off x="0" y="0"/>
            <a:ext cx="12192000" cy="1076960"/>
            <a:chOff x="0" y="0"/>
            <a:chExt cx="12192000" cy="1076960"/>
          </a:xfrm>
        </p:grpSpPr>
        <p:sp>
          <p:nvSpPr>
            <p:cNvPr id="4" name="직사각형 3">
              <a:extLst>
                <a:ext uri="{FF2B5EF4-FFF2-40B4-BE49-F238E27FC236}">
                  <a16:creationId xmlns:a16="http://schemas.microsoft.com/office/drawing/2014/main" id="{C47BEF14-6520-4B7C-A137-6786E163399F}"/>
                </a:ext>
              </a:extLst>
            </p:cNvPr>
            <p:cNvSpPr/>
            <p:nvPr/>
          </p:nvSpPr>
          <p:spPr>
            <a:xfrm>
              <a:off x="0" y="0"/>
              <a:ext cx="121920" cy="1076960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" name="직사각형 4">
              <a:extLst>
                <a:ext uri="{FF2B5EF4-FFF2-40B4-BE49-F238E27FC236}">
                  <a16:creationId xmlns:a16="http://schemas.microsoft.com/office/drawing/2014/main" id="{AE7E944A-14D6-40FD-AC6E-795762F0A52A}"/>
                </a:ext>
              </a:extLst>
            </p:cNvPr>
            <p:cNvSpPr/>
            <p:nvPr/>
          </p:nvSpPr>
          <p:spPr>
            <a:xfrm rot="5400000">
              <a:off x="269240" y="-147320"/>
              <a:ext cx="121920" cy="416560"/>
            </a:xfrm>
            <a:prstGeom prst="rect">
              <a:avLst/>
            </a:pr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314989EB-2D66-48FD-AE45-E8AAC62D69DF}"/>
                </a:ext>
              </a:extLst>
            </p:cNvPr>
            <p:cNvSpPr txBox="1"/>
            <p:nvPr/>
          </p:nvSpPr>
          <p:spPr>
            <a:xfrm>
              <a:off x="660400" y="238398"/>
              <a:ext cx="3759362" cy="60016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3300" spc="-300" dirty="0">
                  <a:solidFill>
                    <a:schemeClr val="tx1">
                      <a:lumMod val="85000"/>
                      <a:lumOff val="15000"/>
                    </a:schemeClr>
                  </a:solidFill>
                </a:rPr>
                <a:t>초진</a:t>
              </a:r>
              <a:r>
                <a:rPr lang="en-US" altLang="ko-KR" sz="3300" spc="-300" dirty="0">
                  <a:solidFill>
                    <a:schemeClr val="tx1">
                      <a:lumMod val="85000"/>
                      <a:lumOff val="15000"/>
                    </a:schemeClr>
                  </a:solidFill>
                </a:rPr>
                <a:t>, </a:t>
              </a:r>
              <a:r>
                <a:rPr lang="ko-KR" altLang="en-US" sz="3300" spc="-300" dirty="0">
                  <a:solidFill>
                    <a:schemeClr val="tx1">
                      <a:lumMod val="85000"/>
                      <a:lumOff val="15000"/>
                    </a:schemeClr>
                  </a:solidFill>
                </a:rPr>
                <a:t>짧은 외래 평가 </a:t>
              </a:r>
            </a:p>
          </p:txBody>
        </p:sp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FD03F367-568F-4C2F-BA77-ACFD90303A26}"/>
                </a:ext>
              </a:extLst>
            </p:cNvPr>
            <p:cNvSpPr txBox="1"/>
            <p:nvPr/>
          </p:nvSpPr>
          <p:spPr>
            <a:xfrm>
              <a:off x="660400" y="694971"/>
              <a:ext cx="184731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endParaRPr lang="ko-KR" altLang="en-US" sz="11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cxnSp>
          <p:nvCxnSpPr>
            <p:cNvPr id="9" name="직선 연결선 8">
              <a:extLst>
                <a:ext uri="{FF2B5EF4-FFF2-40B4-BE49-F238E27FC236}">
                  <a16:creationId xmlns:a16="http://schemas.microsoft.com/office/drawing/2014/main" id="{694D31A9-4C98-4514-A4CD-FEE8123A95D4}"/>
                </a:ext>
              </a:extLst>
            </p:cNvPr>
            <p:cNvCxnSpPr/>
            <p:nvPr/>
          </p:nvCxnSpPr>
          <p:spPr>
            <a:xfrm>
              <a:off x="660400" y="1073885"/>
              <a:ext cx="11531600" cy="0"/>
            </a:xfrm>
            <a:prstGeom prst="line">
              <a:avLst/>
            </a:prstGeom>
            <a:ln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6" name="TextBox 15">
            <a:extLst>
              <a:ext uri="{FF2B5EF4-FFF2-40B4-BE49-F238E27FC236}">
                <a16:creationId xmlns:a16="http://schemas.microsoft.com/office/drawing/2014/main" id="{2B171890-4F0A-4C5E-9406-E164C4389724}"/>
              </a:ext>
            </a:extLst>
          </p:cNvPr>
          <p:cNvSpPr txBox="1"/>
          <p:nvPr/>
        </p:nvSpPr>
        <p:spPr>
          <a:xfrm>
            <a:off x="660400" y="1295135"/>
            <a:ext cx="11131107" cy="21698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lnSpc>
                <a:spcPct val="150000"/>
              </a:lnSpc>
              <a:buFont typeface="+mj-lt"/>
              <a:buAutoNum type="arabicPeriod"/>
            </a:pPr>
            <a:r>
              <a:rPr lang="en-US" altLang="ko-KR" spc="-151" dirty="0">
                <a:latin typeface="Arial" panose="020B0604020202020204" pitchFamily="34" charset="0"/>
                <a:cs typeface="Arial" panose="020B0604020202020204" pitchFamily="34" charset="0"/>
              </a:rPr>
              <a:t>PHQ-2, PHQ-9, CES-D </a:t>
            </a:r>
            <a:r>
              <a:rPr lang="ko-KR" altLang="en-US" spc="-151" dirty="0">
                <a:latin typeface="Arial" panose="020B0604020202020204" pitchFamily="34" charset="0"/>
                <a:cs typeface="Arial" panose="020B0604020202020204" pitchFamily="34" charset="0"/>
              </a:rPr>
              <a:t>등으로 선별 평가</a:t>
            </a:r>
            <a:endParaRPr lang="en-US" altLang="ko-KR" spc="-15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00100" lvl="1" indent="-342900" algn="just">
              <a:lnSpc>
                <a:spcPct val="150000"/>
              </a:lnSpc>
              <a:buAutoNum type="arabicParenR" startAt="2"/>
            </a:pPr>
            <a:r>
              <a:rPr lang="en-US" altLang="ko-KR" spc="-151" dirty="0">
                <a:latin typeface="Arial" panose="020B0604020202020204" pitchFamily="34" charset="0"/>
                <a:cs typeface="Arial" panose="020B0604020202020204" pitchFamily="34" charset="0"/>
              </a:rPr>
              <a:t>PHQ-9 </a:t>
            </a:r>
          </a:p>
          <a:p>
            <a:pPr lvl="1" algn="just">
              <a:lnSpc>
                <a:spcPct val="150000"/>
              </a:lnSpc>
            </a:pPr>
            <a:r>
              <a:rPr lang="en-US" altLang="ko-KR" spc="-151" dirty="0">
                <a:latin typeface="Arial" panose="020B0604020202020204" pitchFamily="34" charset="0"/>
                <a:cs typeface="Arial" panose="020B0604020202020204" pitchFamily="34" charset="0"/>
              </a:rPr>
              <a:t> -  5 ~  9</a:t>
            </a:r>
            <a:r>
              <a:rPr lang="ko-KR" altLang="en-US" spc="-151" dirty="0">
                <a:latin typeface="Arial" panose="020B0604020202020204" pitchFamily="34" charset="0"/>
                <a:cs typeface="Arial" panose="020B0604020202020204" pitchFamily="34" charset="0"/>
              </a:rPr>
              <a:t>점</a:t>
            </a:r>
            <a:r>
              <a:rPr lang="en-US" altLang="ko-KR" spc="-151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ko-KR" altLang="en-US" spc="-151" dirty="0">
                <a:latin typeface="Arial" panose="020B0604020202020204" pitchFamily="34" charset="0"/>
                <a:cs typeface="Arial" panose="020B0604020202020204" pitchFamily="34" charset="0"/>
              </a:rPr>
              <a:t>가벼운 우울 </a:t>
            </a:r>
            <a:endParaRPr lang="en-US" altLang="ko-KR" spc="-15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 algn="just">
              <a:lnSpc>
                <a:spcPct val="150000"/>
              </a:lnSpc>
            </a:pPr>
            <a:r>
              <a:rPr lang="en-US" altLang="ko-KR" spc="-151" dirty="0">
                <a:latin typeface="Arial" panose="020B0604020202020204" pitchFamily="34" charset="0"/>
                <a:cs typeface="Arial" panose="020B0604020202020204" pitchFamily="34" charset="0"/>
              </a:rPr>
              <a:t> -  10 ~ 19</a:t>
            </a:r>
            <a:r>
              <a:rPr lang="ko-KR" altLang="en-US" spc="-151" dirty="0">
                <a:latin typeface="Arial" panose="020B0604020202020204" pitchFamily="34" charset="0"/>
                <a:cs typeface="Arial" panose="020B0604020202020204" pitchFamily="34" charset="0"/>
              </a:rPr>
              <a:t>점</a:t>
            </a:r>
            <a:r>
              <a:rPr lang="en-US" altLang="ko-KR" spc="-151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ko-KR" altLang="en-US" spc="-151" dirty="0">
                <a:latin typeface="Arial" panose="020B0604020202020204" pitchFamily="34" charset="0"/>
                <a:cs typeface="Arial" panose="020B0604020202020204" pitchFamily="34" charset="0"/>
              </a:rPr>
              <a:t>중간 정도 우울</a:t>
            </a:r>
            <a:endParaRPr lang="en-US" altLang="ko-KR" spc="-15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 algn="just">
              <a:lnSpc>
                <a:spcPct val="150000"/>
              </a:lnSpc>
            </a:pPr>
            <a:r>
              <a:rPr lang="en-US" altLang="ko-KR" spc="-151" dirty="0">
                <a:latin typeface="Arial" panose="020B0604020202020204" pitchFamily="34" charset="0"/>
                <a:cs typeface="Arial" panose="020B0604020202020204" pitchFamily="34" charset="0"/>
              </a:rPr>
              <a:t> -   20 ~ 27</a:t>
            </a:r>
            <a:r>
              <a:rPr lang="ko-KR" altLang="en-US" spc="-151" dirty="0">
                <a:latin typeface="Arial" panose="020B0604020202020204" pitchFamily="34" charset="0"/>
                <a:cs typeface="Arial" panose="020B0604020202020204" pitchFamily="34" charset="0"/>
              </a:rPr>
              <a:t>점</a:t>
            </a:r>
            <a:r>
              <a:rPr lang="en-US" altLang="ko-KR" spc="-151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ko-KR" altLang="en-US" spc="-151" dirty="0">
                <a:latin typeface="Arial" panose="020B0604020202020204" pitchFamily="34" charset="0"/>
                <a:cs typeface="Arial" panose="020B0604020202020204" pitchFamily="34" charset="0"/>
              </a:rPr>
              <a:t>심한 우울 </a:t>
            </a:r>
            <a:endParaRPr lang="en-US" altLang="ko-KR" spc="-15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" name="그림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02709" y="538480"/>
            <a:ext cx="6218103" cy="62025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589383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그룹 2">
            <a:extLst>
              <a:ext uri="{FF2B5EF4-FFF2-40B4-BE49-F238E27FC236}">
                <a16:creationId xmlns:a16="http://schemas.microsoft.com/office/drawing/2014/main" id="{34AF672D-F300-49ED-B1B1-C7AD77F1CF1D}"/>
              </a:ext>
            </a:extLst>
          </p:cNvPr>
          <p:cNvGrpSpPr/>
          <p:nvPr/>
        </p:nvGrpSpPr>
        <p:grpSpPr>
          <a:xfrm>
            <a:off x="0" y="0"/>
            <a:ext cx="12192000" cy="1076960"/>
            <a:chOff x="0" y="0"/>
            <a:chExt cx="12192000" cy="1076960"/>
          </a:xfrm>
        </p:grpSpPr>
        <p:sp>
          <p:nvSpPr>
            <p:cNvPr id="4" name="직사각형 3">
              <a:extLst>
                <a:ext uri="{FF2B5EF4-FFF2-40B4-BE49-F238E27FC236}">
                  <a16:creationId xmlns:a16="http://schemas.microsoft.com/office/drawing/2014/main" id="{C47BEF14-6520-4B7C-A137-6786E163399F}"/>
                </a:ext>
              </a:extLst>
            </p:cNvPr>
            <p:cNvSpPr/>
            <p:nvPr/>
          </p:nvSpPr>
          <p:spPr>
            <a:xfrm>
              <a:off x="0" y="0"/>
              <a:ext cx="121920" cy="1076960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" name="직사각형 4">
              <a:extLst>
                <a:ext uri="{FF2B5EF4-FFF2-40B4-BE49-F238E27FC236}">
                  <a16:creationId xmlns:a16="http://schemas.microsoft.com/office/drawing/2014/main" id="{AE7E944A-14D6-40FD-AC6E-795762F0A52A}"/>
                </a:ext>
              </a:extLst>
            </p:cNvPr>
            <p:cNvSpPr/>
            <p:nvPr/>
          </p:nvSpPr>
          <p:spPr>
            <a:xfrm rot="5400000">
              <a:off x="269240" y="-147320"/>
              <a:ext cx="121920" cy="416560"/>
            </a:xfrm>
            <a:prstGeom prst="rect">
              <a:avLst/>
            </a:pr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314989EB-2D66-48FD-AE45-E8AAC62D69DF}"/>
                </a:ext>
              </a:extLst>
            </p:cNvPr>
            <p:cNvSpPr txBox="1"/>
            <p:nvPr/>
          </p:nvSpPr>
          <p:spPr>
            <a:xfrm>
              <a:off x="660400" y="238398"/>
              <a:ext cx="3759362" cy="60016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3300" spc="-300" dirty="0">
                  <a:solidFill>
                    <a:schemeClr val="tx1">
                      <a:lumMod val="85000"/>
                      <a:lumOff val="15000"/>
                    </a:schemeClr>
                  </a:solidFill>
                </a:rPr>
                <a:t>초진</a:t>
              </a:r>
              <a:r>
                <a:rPr lang="en-US" altLang="ko-KR" sz="3300" spc="-300" dirty="0">
                  <a:solidFill>
                    <a:schemeClr val="tx1">
                      <a:lumMod val="85000"/>
                      <a:lumOff val="15000"/>
                    </a:schemeClr>
                  </a:solidFill>
                </a:rPr>
                <a:t>, </a:t>
              </a:r>
              <a:r>
                <a:rPr lang="ko-KR" altLang="en-US" sz="3300" spc="-300" dirty="0">
                  <a:solidFill>
                    <a:schemeClr val="tx1">
                      <a:lumMod val="85000"/>
                      <a:lumOff val="15000"/>
                    </a:schemeClr>
                  </a:solidFill>
                </a:rPr>
                <a:t>짧은 외래 평가 </a:t>
              </a:r>
            </a:p>
          </p:txBody>
        </p:sp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FD03F367-568F-4C2F-BA77-ACFD90303A26}"/>
                </a:ext>
              </a:extLst>
            </p:cNvPr>
            <p:cNvSpPr txBox="1"/>
            <p:nvPr/>
          </p:nvSpPr>
          <p:spPr>
            <a:xfrm>
              <a:off x="660400" y="694971"/>
              <a:ext cx="184731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endParaRPr lang="ko-KR" altLang="en-US" sz="11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cxnSp>
          <p:nvCxnSpPr>
            <p:cNvPr id="9" name="직선 연결선 8">
              <a:extLst>
                <a:ext uri="{FF2B5EF4-FFF2-40B4-BE49-F238E27FC236}">
                  <a16:creationId xmlns:a16="http://schemas.microsoft.com/office/drawing/2014/main" id="{694D31A9-4C98-4514-A4CD-FEE8123A95D4}"/>
                </a:ext>
              </a:extLst>
            </p:cNvPr>
            <p:cNvCxnSpPr/>
            <p:nvPr/>
          </p:nvCxnSpPr>
          <p:spPr>
            <a:xfrm>
              <a:off x="660400" y="1073885"/>
              <a:ext cx="11531600" cy="0"/>
            </a:xfrm>
            <a:prstGeom prst="line">
              <a:avLst/>
            </a:prstGeom>
            <a:ln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6" name="TextBox 15">
            <a:extLst>
              <a:ext uri="{FF2B5EF4-FFF2-40B4-BE49-F238E27FC236}">
                <a16:creationId xmlns:a16="http://schemas.microsoft.com/office/drawing/2014/main" id="{2B171890-4F0A-4C5E-9406-E164C4389724}"/>
              </a:ext>
            </a:extLst>
          </p:cNvPr>
          <p:cNvSpPr txBox="1"/>
          <p:nvPr/>
        </p:nvSpPr>
        <p:spPr>
          <a:xfrm>
            <a:off x="660400" y="1295135"/>
            <a:ext cx="11131107" cy="30008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altLang="ko-KR" spc="-151" dirty="0">
                <a:latin typeface="Arial" panose="020B0604020202020204" pitchFamily="34" charset="0"/>
                <a:cs typeface="Arial" panose="020B0604020202020204" pitchFamily="34" charset="0"/>
              </a:rPr>
              <a:t>2.   BATHE </a:t>
            </a:r>
            <a:r>
              <a:rPr lang="ko-KR" altLang="en-US" spc="-151" dirty="0">
                <a:latin typeface="Arial" panose="020B0604020202020204" pitchFamily="34" charset="0"/>
                <a:cs typeface="Arial" panose="020B0604020202020204" pitchFamily="34" charset="0"/>
              </a:rPr>
              <a:t>기법 </a:t>
            </a:r>
            <a:r>
              <a:rPr lang="en-US" altLang="ko-KR" spc="-151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ko-KR" altLang="en-US" spc="-151" dirty="0">
                <a:latin typeface="Arial" panose="020B0604020202020204" pitchFamily="34" charset="0"/>
                <a:cs typeface="Arial" panose="020B0604020202020204" pitchFamily="34" charset="0"/>
              </a:rPr>
              <a:t>질문 </a:t>
            </a:r>
            <a:r>
              <a:rPr lang="en-US" altLang="ko-KR" spc="-151" dirty="0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ko-KR" altLang="en-US" spc="-151" dirty="0">
                <a:latin typeface="Arial" panose="020B0604020202020204" pitchFamily="34" charset="0"/>
                <a:cs typeface="Arial" panose="020B0604020202020204" pitchFamily="34" charset="0"/>
              </a:rPr>
              <a:t>개</a:t>
            </a:r>
            <a:r>
              <a:rPr lang="en-US" altLang="ko-KR" spc="-151" dirty="0">
                <a:latin typeface="Arial" panose="020B0604020202020204" pitchFamily="34" charset="0"/>
                <a:cs typeface="Arial" panose="020B0604020202020204" pitchFamily="34" charset="0"/>
              </a:rPr>
              <a:t>+ </a:t>
            </a:r>
            <a:r>
              <a:rPr lang="ko-KR" altLang="en-US" spc="-151" dirty="0">
                <a:latin typeface="Arial" panose="020B0604020202020204" pitchFamily="34" charset="0"/>
                <a:cs typeface="Arial" panose="020B0604020202020204" pitchFamily="34" charset="0"/>
              </a:rPr>
              <a:t>공감</a:t>
            </a:r>
            <a:r>
              <a:rPr lang="en-US" altLang="ko-KR" spc="-15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just">
              <a:lnSpc>
                <a:spcPct val="150000"/>
              </a:lnSpc>
            </a:pPr>
            <a:r>
              <a:rPr lang="en-US" altLang="ko-KR" spc="-151" dirty="0">
                <a:latin typeface="Arial" panose="020B0604020202020204" pitchFamily="34" charset="0"/>
                <a:cs typeface="Arial" panose="020B0604020202020204" pitchFamily="34" charset="0"/>
              </a:rPr>
              <a:t>  :  </a:t>
            </a:r>
            <a:r>
              <a:rPr lang="ko-KR" altLang="en-US" spc="-151" dirty="0" err="1">
                <a:latin typeface="Arial" panose="020B0604020202020204" pitchFamily="34" charset="0"/>
                <a:cs typeface="Arial" panose="020B0604020202020204" pitchFamily="34" charset="0"/>
              </a:rPr>
              <a:t>일차진료</a:t>
            </a:r>
            <a:r>
              <a:rPr lang="ko-KR" altLang="en-US" spc="-151" dirty="0">
                <a:latin typeface="Arial" panose="020B0604020202020204" pitchFamily="34" charset="0"/>
                <a:cs typeface="Arial" panose="020B0604020202020204" pitchFamily="34" charset="0"/>
              </a:rPr>
              <a:t> 시간</a:t>
            </a:r>
            <a:r>
              <a:rPr lang="en-US" altLang="ko-KR" spc="-151" dirty="0">
                <a:latin typeface="Arial" panose="020B0604020202020204" pitchFamily="34" charset="0"/>
                <a:cs typeface="Arial" panose="020B0604020202020204" pitchFamily="34" charset="0"/>
              </a:rPr>
              <a:t>(10-15</a:t>
            </a:r>
            <a:r>
              <a:rPr lang="ko-KR" altLang="en-US" spc="-151" dirty="0">
                <a:latin typeface="Arial" panose="020B0604020202020204" pitchFamily="34" charset="0"/>
                <a:cs typeface="Arial" panose="020B0604020202020204" pitchFamily="34" charset="0"/>
              </a:rPr>
              <a:t>분</a:t>
            </a:r>
            <a:r>
              <a:rPr lang="en-US" altLang="ko-KR" spc="-151" dirty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ko-KR" altLang="en-US" spc="-151" dirty="0">
                <a:latin typeface="Arial" panose="020B0604020202020204" pitchFamily="34" charset="0"/>
                <a:cs typeface="Arial" panose="020B0604020202020204" pitchFamily="34" charset="0"/>
              </a:rPr>
              <a:t>에 맞춰 설계된 짧은 심리적 면담 틀로</a:t>
            </a:r>
            <a:r>
              <a:rPr lang="en-US" altLang="ko-KR" spc="-15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ko-KR" altLang="en-US" spc="-151" dirty="0">
                <a:latin typeface="Arial" panose="020B0604020202020204" pitchFamily="34" charset="0"/>
                <a:cs typeface="Arial" panose="020B0604020202020204" pitchFamily="34" charset="0"/>
              </a:rPr>
              <a:t> 환자 현재 삶의 맥락</a:t>
            </a:r>
            <a:r>
              <a:rPr lang="en-US" altLang="ko-KR" spc="-151" dirty="0">
                <a:latin typeface="Arial" panose="020B0604020202020204" pitchFamily="34" charset="0"/>
                <a:cs typeface="Arial" panose="020B0604020202020204" pitchFamily="34" charset="0"/>
              </a:rPr>
              <a:t>(background),  </a:t>
            </a:r>
            <a:r>
              <a:rPr lang="ko-KR" altLang="en-US" spc="-151" dirty="0">
                <a:latin typeface="Arial" panose="020B0604020202020204" pitchFamily="34" charset="0"/>
                <a:cs typeface="Arial" panose="020B0604020202020204" pitchFamily="34" charset="0"/>
              </a:rPr>
              <a:t>그 상황에 대한 정서</a:t>
            </a:r>
            <a:r>
              <a:rPr lang="en-US" altLang="ko-KR" spc="-151" dirty="0">
                <a:latin typeface="Arial" panose="020B0604020202020204" pitchFamily="34" charset="0"/>
                <a:cs typeface="Arial" panose="020B0604020202020204" pitchFamily="34" charset="0"/>
              </a:rPr>
              <a:t>(affect), </a:t>
            </a:r>
            <a:r>
              <a:rPr lang="ko-KR" altLang="en-US" spc="-151" dirty="0">
                <a:latin typeface="Arial" panose="020B0604020202020204" pitchFamily="34" charset="0"/>
                <a:cs typeface="Arial" panose="020B0604020202020204" pitchFamily="34" charset="0"/>
              </a:rPr>
              <a:t>가장</a:t>
            </a:r>
            <a:r>
              <a:rPr lang="en-US" altLang="ko-KR" spc="-15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ko-KR" altLang="en-US" spc="-151" dirty="0">
                <a:latin typeface="Arial" panose="020B0604020202020204" pitchFamily="34" charset="0"/>
                <a:cs typeface="Arial" panose="020B0604020202020204" pitchFamily="34" charset="0"/>
              </a:rPr>
              <a:t>힘든 점</a:t>
            </a:r>
            <a:r>
              <a:rPr lang="en-US" altLang="ko-KR" spc="-151" dirty="0">
                <a:latin typeface="Arial" panose="020B0604020202020204" pitchFamily="34" charset="0"/>
                <a:cs typeface="Arial" panose="020B0604020202020204" pitchFamily="34" charset="0"/>
              </a:rPr>
              <a:t>(trouble), </a:t>
            </a:r>
            <a:r>
              <a:rPr lang="ko-KR" altLang="en-US" spc="-151" dirty="0">
                <a:latin typeface="Arial" panose="020B0604020202020204" pitchFamily="34" charset="0"/>
                <a:cs typeface="Arial" panose="020B0604020202020204" pitchFamily="34" charset="0"/>
              </a:rPr>
              <a:t>현재 대처 방식</a:t>
            </a:r>
            <a:r>
              <a:rPr lang="en-US" altLang="ko-KR" spc="-151" dirty="0">
                <a:latin typeface="Arial" panose="020B0604020202020204" pitchFamily="34" charset="0"/>
                <a:cs typeface="Arial" panose="020B0604020202020204" pitchFamily="34" charset="0"/>
              </a:rPr>
              <a:t>(handling)</a:t>
            </a:r>
            <a:r>
              <a:rPr lang="ko-KR" altLang="en-US" spc="-151" dirty="0">
                <a:latin typeface="Arial" panose="020B0604020202020204" pitchFamily="34" charset="0"/>
                <a:cs typeface="Arial" panose="020B0604020202020204" pitchFamily="34" charset="0"/>
              </a:rPr>
              <a:t>을</a:t>
            </a:r>
            <a:r>
              <a:rPr lang="en-US" altLang="ko-KR" spc="-15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ko-KR" altLang="en-US" spc="-151" dirty="0">
                <a:latin typeface="Arial" panose="020B0604020202020204" pitchFamily="34" charset="0"/>
                <a:cs typeface="Arial" panose="020B0604020202020204" pitchFamily="34" charset="0"/>
              </a:rPr>
              <a:t>간단히 질문해서 탐색한 후</a:t>
            </a:r>
            <a:r>
              <a:rPr lang="en-US" altLang="ko-KR" spc="-15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ko-KR" altLang="en-US" spc="-151" dirty="0">
                <a:latin typeface="Arial" panose="020B0604020202020204" pitchFamily="34" charset="0"/>
                <a:cs typeface="Arial" panose="020B0604020202020204" pitchFamily="34" charset="0"/>
              </a:rPr>
              <a:t>마지막으로 공감</a:t>
            </a:r>
            <a:r>
              <a:rPr lang="en-US" altLang="ko-KR" spc="-151" dirty="0">
                <a:latin typeface="Arial" panose="020B0604020202020204" pitchFamily="34" charset="0"/>
                <a:cs typeface="Arial" panose="020B0604020202020204" pitchFamily="34" charset="0"/>
              </a:rPr>
              <a:t>(empathy)</a:t>
            </a:r>
            <a:r>
              <a:rPr lang="ko-KR" altLang="en-US" spc="-151" dirty="0">
                <a:latin typeface="Arial" panose="020B0604020202020204" pitchFamily="34" charset="0"/>
                <a:cs typeface="Arial" panose="020B0604020202020204" pitchFamily="34" charset="0"/>
              </a:rPr>
              <a:t>을</a:t>
            </a:r>
            <a:r>
              <a:rPr lang="en-US" altLang="ko-KR" spc="-15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ko-KR" altLang="en-US" spc="-151" dirty="0">
                <a:latin typeface="Arial" panose="020B0604020202020204" pitchFamily="34" charset="0"/>
                <a:cs typeface="Arial" panose="020B0604020202020204" pitchFamily="34" charset="0"/>
              </a:rPr>
              <a:t>표현</a:t>
            </a:r>
            <a:endParaRPr lang="en-US" altLang="ko-KR" spc="-15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n-US" altLang="ko-KR" spc="-151" dirty="0">
                <a:latin typeface="Arial" panose="020B0604020202020204" pitchFamily="34" charset="0"/>
                <a:cs typeface="Arial" panose="020B0604020202020204" pitchFamily="34" charset="0"/>
              </a:rPr>
              <a:t>   :  </a:t>
            </a:r>
            <a:r>
              <a:rPr lang="ko-KR" altLang="en-US" spc="-151" dirty="0">
                <a:latin typeface="Arial" panose="020B0604020202020204" pitchFamily="34" charset="0"/>
                <a:cs typeface="Arial" panose="020B0604020202020204" pitchFamily="34" charset="0"/>
              </a:rPr>
              <a:t>배경을 오래 탐색하지 않고</a:t>
            </a:r>
            <a:r>
              <a:rPr lang="en-US" altLang="ko-KR" spc="-15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ko-KR" altLang="en-US" spc="-151" dirty="0">
                <a:latin typeface="Arial" panose="020B0604020202020204" pitchFamily="34" charset="0"/>
                <a:cs typeface="Arial" panose="020B0604020202020204" pitchFamily="34" charset="0"/>
              </a:rPr>
              <a:t>감정으로 빨리 넘어가며</a:t>
            </a:r>
            <a:r>
              <a:rPr lang="en-US" altLang="ko-KR" spc="-15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ko-KR" altLang="en-US" spc="-151" dirty="0">
                <a:latin typeface="Arial" panose="020B0604020202020204" pitchFamily="34" charset="0"/>
                <a:cs typeface="Arial" panose="020B0604020202020204" pitchFamily="34" charset="0"/>
              </a:rPr>
              <a:t>가장 힘든 점을 한 번 더 물어봐서 핵심 고통 지점을 </a:t>
            </a:r>
            <a:r>
              <a:rPr lang="ko-KR" altLang="en-US" spc="-151" dirty="0" err="1">
                <a:latin typeface="Arial" panose="020B0604020202020204" pitchFamily="34" charset="0"/>
                <a:cs typeface="Arial" panose="020B0604020202020204" pitchFamily="34" charset="0"/>
              </a:rPr>
              <a:t>명료화함</a:t>
            </a:r>
            <a:r>
              <a:rPr lang="en-US" altLang="ko-KR" spc="-15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ko-KR" altLang="en-US" spc="-151" dirty="0">
                <a:latin typeface="Arial" panose="020B0604020202020204" pitchFamily="34" charset="0"/>
                <a:cs typeface="Arial" panose="020B0604020202020204" pitchFamily="34" charset="0"/>
              </a:rPr>
              <a:t>이후 지금 어떻게 버티고 있는지를 질문하고</a:t>
            </a:r>
            <a:r>
              <a:rPr lang="en-US" altLang="ko-KR" spc="-15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ko-KR" altLang="en-US" spc="-151" dirty="0">
                <a:latin typeface="Arial" panose="020B0604020202020204" pitchFamily="34" charset="0"/>
                <a:cs typeface="Arial" panose="020B0604020202020204" pitchFamily="34" charset="0"/>
              </a:rPr>
              <a:t>소소한 대처라도 존중해 준 뒤</a:t>
            </a:r>
            <a:r>
              <a:rPr lang="en-US" altLang="ko-KR" spc="-15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ko-KR" altLang="en-US" spc="-151" dirty="0">
                <a:latin typeface="Arial" panose="020B0604020202020204" pitchFamily="34" charset="0"/>
                <a:cs typeface="Arial" panose="020B0604020202020204" pitchFamily="34" charset="0"/>
              </a:rPr>
              <a:t>공감을 하면서 마무리함 </a:t>
            </a:r>
            <a:endParaRPr lang="en-US" altLang="ko-KR" spc="-15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n-US" altLang="ko-KR" spc="-151" dirty="0">
                <a:latin typeface="Arial" panose="020B0604020202020204" pitchFamily="34" charset="0"/>
                <a:cs typeface="Arial" panose="020B0604020202020204" pitchFamily="34" charset="0"/>
              </a:rPr>
              <a:t>   :  </a:t>
            </a:r>
            <a:r>
              <a:rPr lang="ko-KR" altLang="en-US" spc="-151" dirty="0">
                <a:latin typeface="Arial" panose="020B0604020202020204" pitchFamily="34" charset="0"/>
                <a:cs typeface="Arial" panose="020B0604020202020204" pitchFamily="34" charset="0"/>
              </a:rPr>
              <a:t>전체 과정이 숙달될 경우 </a:t>
            </a:r>
            <a:r>
              <a:rPr lang="en-US" altLang="ko-KR" spc="-151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ko-KR" altLang="en-US" spc="-151" dirty="0">
                <a:latin typeface="Arial" panose="020B0604020202020204" pitchFamily="34" charset="0"/>
                <a:cs typeface="Arial" panose="020B0604020202020204" pitchFamily="34" charset="0"/>
              </a:rPr>
              <a:t>분 내에도 시행 가능할 정로도 간단하지만</a:t>
            </a:r>
            <a:r>
              <a:rPr lang="en-US" altLang="ko-KR" spc="-15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ko-KR" altLang="en-US" spc="-151" dirty="0">
                <a:latin typeface="Arial" panose="020B0604020202020204" pitchFamily="34" charset="0"/>
                <a:cs typeface="Arial" panose="020B0604020202020204" pitchFamily="34" charset="0"/>
              </a:rPr>
              <a:t>환자는 내 이야기를 진심으로 들어주고 있다고 느껴서 치료적 동맹 형성</a:t>
            </a:r>
            <a:r>
              <a:rPr lang="en-US" altLang="ko-KR" spc="-15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ko-KR" altLang="en-US" spc="-151" dirty="0">
                <a:latin typeface="Arial" panose="020B0604020202020204" pitchFamily="34" charset="0"/>
                <a:cs typeface="Arial" panose="020B0604020202020204" pitchFamily="34" charset="0"/>
              </a:rPr>
              <a:t>자기 대처 능력 강화에도 도움이 됨 </a:t>
            </a:r>
            <a:endParaRPr lang="en-US" altLang="ko-KR" spc="-15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110930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그룹 2">
            <a:extLst>
              <a:ext uri="{FF2B5EF4-FFF2-40B4-BE49-F238E27FC236}">
                <a16:creationId xmlns:a16="http://schemas.microsoft.com/office/drawing/2014/main" id="{34AF672D-F300-49ED-B1B1-C7AD77F1CF1D}"/>
              </a:ext>
            </a:extLst>
          </p:cNvPr>
          <p:cNvGrpSpPr/>
          <p:nvPr/>
        </p:nvGrpSpPr>
        <p:grpSpPr>
          <a:xfrm>
            <a:off x="0" y="0"/>
            <a:ext cx="12192000" cy="1076960"/>
            <a:chOff x="0" y="0"/>
            <a:chExt cx="12192000" cy="1076960"/>
          </a:xfrm>
        </p:grpSpPr>
        <p:sp>
          <p:nvSpPr>
            <p:cNvPr id="4" name="직사각형 3">
              <a:extLst>
                <a:ext uri="{FF2B5EF4-FFF2-40B4-BE49-F238E27FC236}">
                  <a16:creationId xmlns:a16="http://schemas.microsoft.com/office/drawing/2014/main" id="{C47BEF14-6520-4B7C-A137-6786E163399F}"/>
                </a:ext>
              </a:extLst>
            </p:cNvPr>
            <p:cNvSpPr/>
            <p:nvPr/>
          </p:nvSpPr>
          <p:spPr>
            <a:xfrm>
              <a:off x="0" y="0"/>
              <a:ext cx="121920" cy="1076960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" name="직사각형 4">
              <a:extLst>
                <a:ext uri="{FF2B5EF4-FFF2-40B4-BE49-F238E27FC236}">
                  <a16:creationId xmlns:a16="http://schemas.microsoft.com/office/drawing/2014/main" id="{AE7E944A-14D6-40FD-AC6E-795762F0A52A}"/>
                </a:ext>
              </a:extLst>
            </p:cNvPr>
            <p:cNvSpPr/>
            <p:nvPr/>
          </p:nvSpPr>
          <p:spPr>
            <a:xfrm rot="5400000">
              <a:off x="269240" y="-147320"/>
              <a:ext cx="121920" cy="416560"/>
            </a:xfrm>
            <a:prstGeom prst="rect">
              <a:avLst/>
            </a:pr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314989EB-2D66-48FD-AE45-E8AAC62D69DF}"/>
                </a:ext>
              </a:extLst>
            </p:cNvPr>
            <p:cNvSpPr txBox="1"/>
            <p:nvPr/>
          </p:nvSpPr>
          <p:spPr>
            <a:xfrm>
              <a:off x="660400" y="238398"/>
              <a:ext cx="3759362" cy="60016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3300" spc="-300" dirty="0">
                  <a:solidFill>
                    <a:schemeClr val="tx1">
                      <a:lumMod val="85000"/>
                      <a:lumOff val="15000"/>
                    </a:schemeClr>
                  </a:solidFill>
                </a:rPr>
                <a:t>초진</a:t>
              </a:r>
              <a:r>
                <a:rPr lang="en-US" altLang="ko-KR" sz="3300" spc="-300" dirty="0">
                  <a:solidFill>
                    <a:schemeClr val="tx1">
                      <a:lumMod val="85000"/>
                      <a:lumOff val="15000"/>
                    </a:schemeClr>
                  </a:solidFill>
                </a:rPr>
                <a:t>, </a:t>
              </a:r>
              <a:r>
                <a:rPr lang="ko-KR" altLang="en-US" sz="3300" spc="-300" dirty="0">
                  <a:solidFill>
                    <a:schemeClr val="tx1">
                      <a:lumMod val="85000"/>
                      <a:lumOff val="15000"/>
                    </a:schemeClr>
                  </a:solidFill>
                </a:rPr>
                <a:t>짧은 외래 평가 </a:t>
              </a:r>
            </a:p>
          </p:txBody>
        </p:sp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FD03F367-568F-4C2F-BA77-ACFD90303A26}"/>
                </a:ext>
              </a:extLst>
            </p:cNvPr>
            <p:cNvSpPr txBox="1"/>
            <p:nvPr/>
          </p:nvSpPr>
          <p:spPr>
            <a:xfrm>
              <a:off x="660400" y="694971"/>
              <a:ext cx="184731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endParaRPr lang="ko-KR" altLang="en-US" sz="11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cxnSp>
          <p:nvCxnSpPr>
            <p:cNvPr id="9" name="직선 연결선 8">
              <a:extLst>
                <a:ext uri="{FF2B5EF4-FFF2-40B4-BE49-F238E27FC236}">
                  <a16:creationId xmlns:a16="http://schemas.microsoft.com/office/drawing/2014/main" id="{694D31A9-4C98-4514-A4CD-FEE8123A95D4}"/>
                </a:ext>
              </a:extLst>
            </p:cNvPr>
            <p:cNvCxnSpPr/>
            <p:nvPr/>
          </p:nvCxnSpPr>
          <p:spPr>
            <a:xfrm>
              <a:off x="660400" y="1073885"/>
              <a:ext cx="11531600" cy="0"/>
            </a:xfrm>
            <a:prstGeom prst="line">
              <a:avLst/>
            </a:prstGeom>
            <a:ln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6" name="TextBox 15">
            <a:extLst>
              <a:ext uri="{FF2B5EF4-FFF2-40B4-BE49-F238E27FC236}">
                <a16:creationId xmlns:a16="http://schemas.microsoft.com/office/drawing/2014/main" id="{2B171890-4F0A-4C5E-9406-E164C4389724}"/>
              </a:ext>
            </a:extLst>
          </p:cNvPr>
          <p:cNvSpPr txBox="1"/>
          <p:nvPr/>
        </p:nvSpPr>
        <p:spPr>
          <a:xfrm>
            <a:off x="660400" y="1295135"/>
            <a:ext cx="11131107" cy="590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altLang="ko-KR" spc="-151" dirty="0">
                <a:latin typeface="Arial" panose="020B0604020202020204" pitchFamily="34" charset="0"/>
                <a:cs typeface="Arial" panose="020B0604020202020204" pitchFamily="34" charset="0"/>
              </a:rPr>
              <a:t>2.     BATHE </a:t>
            </a:r>
            <a:r>
              <a:rPr lang="ko-KR" altLang="en-US" spc="-151" dirty="0">
                <a:latin typeface="Arial" panose="020B0604020202020204" pitchFamily="34" charset="0"/>
                <a:cs typeface="Arial" panose="020B0604020202020204" pitchFamily="34" charset="0"/>
              </a:rPr>
              <a:t>기법 </a:t>
            </a:r>
            <a:r>
              <a:rPr lang="en-US" altLang="ko-KR" spc="-151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ko-KR" altLang="en-US" spc="-151" dirty="0">
                <a:latin typeface="Arial" panose="020B0604020202020204" pitchFamily="34" charset="0"/>
                <a:cs typeface="Arial" panose="020B0604020202020204" pitchFamily="34" charset="0"/>
              </a:rPr>
              <a:t>질문 </a:t>
            </a:r>
            <a:r>
              <a:rPr lang="en-US" altLang="ko-KR" spc="-151" dirty="0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ko-KR" altLang="en-US" spc="-151" dirty="0">
                <a:latin typeface="Arial" panose="020B0604020202020204" pitchFamily="34" charset="0"/>
                <a:cs typeface="Arial" panose="020B0604020202020204" pitchFamily="34" charset="0"/>
              </a:rPr>
              <a:t>개</a:t>
            </a:r>
            <a:r>
              <a:rPr lang="en-US" altLang="ko-KR" spc="-151" dirty="0">
                <a:latin typeface="Arial" panose="020B0604020202020204" pitchFamily="34" charset="0"/>
                <a:cs typeface="Arial" panose="020B0604020202020204" pitchFamily="34" charset="0"/>
              </a:rPr>
              <a:t>+ </a:t>
            </a:r>
            <a:r>
              <a:rPr lang="ko-KR" altLang="en-US" spc="-151" dirty="0">
                <a:latin typeface="Arial" panose="020B0604020202020204" pitchFamily="34" charset="0"/>
                <a:cs typeface="Arial" panose="020B0604020202020204" pitchFamily="34" charset="0"/>
              </a:rPr>
              <a:t>공감</a:t>
            </a:r>
            <a:r>
              <a:rPr lang="en-US" altLang="ko-KR" spc="-15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800100" lvl="1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ko-KR" spc="-151" dirty="0">
                <a:latin typeface="Arial" panose="020B0604020202020204" pitchFamily="34" charset="0"/>
                <a:cs typeface="Arial" panose="020B0604020202020204" pitchFamily="34" charset="0"/>
              </a:rPr>
              <a:t>B  –  Background  </a:t>
            </a:r>
          </a:p>
          <a:p>
            <a:pPr marL="1257300" lvl="2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ko-KR" spc="-151" dirty="0">
                <a:latin typeface="Arial" panose="020B0604020202020204" pitchFamily="34" charset="0"/>
                <a:cs typeface="Arial" panose="020B0604020202020204" pitchFamily="34" charset="0"/>
              </a:rPr>
              <a:t> “</a:t>
            </a:r>
            <a:r>
              <a:rPr lang="ko-KR" altLang="en-US" spc="-151" dirty="0">
                <a:latin typeface="Arial" panose="020B0604020202020204" pitchFamily="34" charset="0"/>
                <a:cs typeface="Arial" panose="020B0604020202020204" pitchFamily="34" charset="0"/>
              </a:rPr>
              <a:t>어떤 일이 있었는지 말씀해 주세요</a:t>
            </a:r>
            <a:r>
              <a:rPr lang="en-US" altLang="ko-KR" spc="-151" dirty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ko-KR" altLang="en-US" spc="-151" dirty="0">
                <a:latin typeface="Arial" panose="020B0604020202020204" pitchFamily="34" charset="0"/>
                <a:cs typeface="Arial" panose="020B0604020202020204" pitchFamily="34" charset="0"/>
              </a:rPr>
              <a:t>요즘 </a:t>
            </a:r>
            <a:r>
              <a:rPr lang="en-US" altLang="ko-KR" spc="-151" dirty="0">
                <a:latin typeface="Arial" panose="020B0604020202020204" pitchFamily="34" charset="0"/>
                <a:cs typeface="Arial" panose="020B0604020202020204" pitchFamily="34" charset="0"/>
              </a:rPr>
              <a:t> OO</a:t>
            </a:r>
            <a:r>
              <a:rPr lang="ko-KR" altLang="en-US" spc="-151" dirty="0">
                <a:latin typeface="Arial" panose="020B0604020202020204" pitchFamily="34" charset="0"/>
                <a:cs typeface="Arial" panose="020B0604020202020204" pitchFamily="34" charset="0"/>
              </a:rPr>
              <a:t>님 삶에서 어떤 일들이 있으셨나요</a:t>
            </a:r>
            <a:r>
              <a:rPr lang="en-US" altLang="ko-KR" spc="-151" dirty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ko-KR" altLang="en-US" spc="-151" dirty="0">
                <a:latin typeface="Arial" panose="020B0604020202020204" pitchFamily="34" charset="0"/>
                <a:cs typeface="Arial" panose="020B0604020202020204" pitchFamily="34" charset="0"/>
              </a:rPr>
              <a:t>어떤 일들이</a:t>
            </a:r>
            <a:r>
              <a:rPr lang="en-US" altLang="ko-KR" spc="-15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ko-KR" altLang="en-US" spc="-151" dirty="0">
                <a:latin typeface="Arial" panose="020B0604020202020204" pitchFamily="34" charset="0"/>
                <a:cs typeface="Arial" panose="020B0604020202020204" pitchFamily="34" charset="0"/>
              </a:rPr>
              <a:t>가장 크게 자리 잡고 있나요</a:t>
            </a:r>
            <a:r>
              <a:rPr lang="en-US" altLang="ko-KR" spc="-151" dirty="0">
                <a:latin typeface="Arial" panose="020B0604020202020204" pitchFamily="34" charset="0"/>
                <a:cs typeface="Arial" panose="020B0604020202020204" pitchFamily="34" charset="0"/>
              </a:rPr>
              <a:t>?” ;  (</a:t>
            </a:r>
            <a:r>
              <a:rPr lang="ko-KR" altLang="en-US" spc="-151" dirty="0">
                <a:latin typeface="Arial" panose="020B0604020202020204" pitchFamily="34" charset="0"/>
                <a:cs typeface="Arial" panose="020B0604020202020204" pitchFamily="34" charset="0"/>
              </a:rPr>
              <a:t>재진 시</a:t>
            </a:r>
            <a:r>
              <a:rPr lang="en-US" altLang="ko-KR" spc="-151" dirty="0">
                <a:latin typeface="Arial" panose="020B0604020202020204" pitchFamily="34" charset="0"/>
                <a:cs typeface="Arial" panose="020B0604020202020204" pitchFamily="34" charset="0"/>
              </a:rPr>
              <a:t>) “</a:t>
            </a:r>
            <a:r>
              <a:rPr lang="ko-KR" altLang="en-US" spc="-151" dirty="0">
                <a:latin typeface="Arial" panose="020B0604020202020204" pitchFamily="34" charset="0"/>
                <a:cs typeface="Arial" panose="020B0604020202020204" pitchFamily="34" charset="0"/>
              </a:rPr>
              <a:t>지난 번 방문 이후에 어떤 일이 있었는지 말씀해 주세요</a:t>
            </a:r>
            <a:r>
              <a:rPr lang="en-US" altLang="ko-KR" spc="-151" dirty="0">
                <a:latin typeface="Arial" panose="020B0604020202020204" pitchFamily="34" charset="0"/>
                <a:cs typeface="Arial" panose="020B0604020202020204" pitchFamily="34" charset="0"/>
              </a:rPr>
              <a:t>.”</a:t>
            </a:r>
          </a:p>
          <a:p>
            <a:pPr marL="800100" lvl="1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ko-KR" spc="-151" dirty="0">
                <a:latin typeface="Arial" panose="020B0604020202020204" pitchFamily="34" charset="0"/>
                <a:cs typeface="Arial" panose="020B0604020202020204" pitchFamily="34" charset="0"/>
              </a:rPr>
              <a:t>A  --  Affect </a:t>
            </a:r>
          </a:p>
          <a:p>
            <a:pPr marL="1257300" lvl="2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ko-KR" spc="-151" dirty="0">
                <a:latin typeface="Arial" panose="020B0604020202020204" pitchFamily="34" charset="0"/>
                <a:cs typeface="Arial" panose="020B0604020202020204" pitchFamily="34" charset="0"/>
              </a:rPr>
              <a:t> “ </a:t>
            </a:r>
            <a:r>
              <a:rPr lang="ko-KR" altLang="en-US" spc="-151" dirty="0">
                <a:latin typeface="Arial" panose="020B0604020202020204" pitchFamily="34" charset="0"/>
                <a:cs typeface="Arial" panose="020B0604020202020204" pitchFamily="34" charset="0"/>
              </a:rPr>
              <a:t>그 일에 대해 어떤 감정이 드시나요</a:t>
            </a:r>
            <a:r>
              <a:rPr lang="en-US" altLang="ko-KR" spc="-151" dirty="0">
                <a:latin typeface="Arial" panose="020B0604020202020204" pitchFamily="34" charset="0"/>
                <a:cs typeface="Arial" panose="020B0604020202020204" pitchFamily="34" charset="0"/>
              </a:rPr>
              <a:t>/ </a:t>
            </a:r>
            <a:r>
              <a:rPr lang="ko-KR" altLang="en-US" spc="-151" dirty="0">
                <a:latin typeface="Arial" panose="020B0604020202020204" pitchFamily="34" charset="0"/>
                <a:cs typeface="Arial" panose="020B0604020202020204" pitchFamily="34" charset="0"/>
              </a:rPr>
              <a:t>그 때 기분이 어떠셨나요</a:t>
            </a:r>
            <a:r>
              <a:rPr lang="en-US" altLang="ko-KR" spc="-151" dirty="0">
                <a:latin typeface="Arial" panose="020B0604020202020204" pitchFamily="34" charset="0"/>
                <a:cs typeface="Arial" panose="020B0604020202020204" pitchFamily="34" charset="0"/>
              </a:rPr>
              <a:t>?”  </a:t>
            </a:r>
          </a:p>
          <a:p>
            <a:pPr marL="800100" lvl="1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ko-KR" spc="-151" dirty="0">
                <a:latin typeface="Arial" panose="020B0604020202020204" pitchFamily="34" charset="0"/>
                <a:cs typeface="Arial" panose="020B0604020202020204" pitchFamily="34" charset="0"/>
              </a:rPr>
              <a:t>T  --  Trouble</a:t>
            </a:r>
            <a:r>
              <a:rPr lang="ko-KR" altLang="en-US" spc="-151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endParaRPr lang="en-US" altLang="ko-KR" spc="-15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257300" lvl="2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ko-KR" spc="-151" dirty="0">
                <a:latin typeface="Arial" panose="020B0604020202020204" pitchFamily="34" charset="0"/>
                <a:cs typeface="Arial" panose="020B0604020202020204" pitchFamily="34" charset="0"/>
              </a:rPr>
              <a:t>“ </a:t>
            </a:r>
            <a:r>
              <a:rPr lang="ko-KR" altLang="en-US" spc="-151" dirty="0">
                <a:latin typeface="Arial" panose="020B0604020202020204" pitchFamily="34" charset="0"/>
                <a:cs typeface="Arial" panose="020B0604020202020204" pitchFamily="34" charset="0"/>
              </a:rPr>
              <a:t>그 중에서 가장 힘든 것은 무엇인가요</a:t>
            </a:r>
            <a:r>
              <a:rPr lang="en-US" altLang="ko-KR" spc="-151" dirty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ko-KR" altLang="en-US" spc="-151" dirty="0">
                <a:latin typeface="Arial" panose="020B0604020202020204" pitchFamily="34" charset="0"/>
                <a:cs typeface="Arial" panose="020B0604020202020204" pitchFamily="34" charset="0"/>
              </a:rPr>
              <a:t>제일 힘들게 느껴지는 부분은 어떤 건가요</a:t>
            </a:r>
            <a:r>
              <a:rPr lang="en-US" altLang="ko-KR" spc="-151" dirty="0">
                <a:latin typeface="Arial" panose="020B0604020202020204" pitchFamily="34" charset="0"/>
                <a:cs typeface="Arial" panose="020B0604020202020204" pitchFamily="34" charset="0"/>
              </a:rPr>
              <a:t>?” </a:t>
            </a:r>
          </a:p>
          <a:p>
            <a:pPr marL="800100" lvl="1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ko-KR" spc="-151" dirty="0">
                <a:latin typeface="Arial" panose="020B0604020202020204" pitchFamily="34" charset="0"/>
                <a:cs typeface="Arial" panose="020B0604020202020204" pitchFamily="34" charset="0"/>
              </a:rPr>
              <a:t>H – Handling </a:t>
            </a:r>
          </a:p>
          <a:p>
            <a:pPr marL="1257300" lvl="2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ko-KR" spc="-151" dirty="0"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ko-KR" altLang="en-US" spc="-151" dirty="0">
                <a:latin typeface="Arial" panose="020B0604020202020204" pitchFamily="34" charset="0"/>
                <a:cs typeface="Arial" panose="020B0604020202020204" pitchFamily="34" charset="0"/>
              </a:rPr>
              <a:t>지금은 그 상황을 어떻게 견디고</a:t>
            </a:r>
            <a:r>
              <a:rPr lang="en-US" altLang="ko-KR" spc="-15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ko-KR" altLang="en-US" spc="-151" dirty="0">
                <a:latin typeface="Arial" panose="020B0604020202020204" pitchFamily="34" charset="0"/>
                <a:cs typeface="Arial" panose="020B0604020202020204" pitchFamily="34" charset="0"/>
              </a:rPr>
              <a:t>버티고 계신가요</a:t>
            </a:r>
            <a:r>
              <a:rPr lang="en-US" altLang="ko-KR" spc="-151" dirty="0">
                <a:latin typeface="Arial" panose="020B0604020202020204" pitchFamily="34" charset="0"/>
                <a:cs typeface="Arial" panose="020B0604020202020204" pitchFamily="34" charset="0"/>
              </a:rPr>
              <a:t>/ </a:t>
            </a:r>
            <a:r>
              <a:rPr lang="ko-KR" altLang="en-US" spc="-151" dirty="0">
                <a:latin typeface="Arial" panose="020B0604020202020204" pitchFamily="34" charset="0"/>
                <a:cs typeface="Arial" panose="020B0604020202020204" pitchFamily="34" charset="0"/>
              </a:rPr>
              <a:t>그 문제를 어떻게 </a:t>
            </a:r>
            <a:r>
              <a:rPr lang="ko-KR" altLang="en-US" spc="-151" dirty="0" err="1">
                <a:latin typeface="Arial" panose="020B0604020202020204" pitchFamily="34" charset="0"/>
                <a:cs typeface="Arial" panose="020B0604020202020204" pitchFamily="34" charset="0"/>
              </a:rPr>
              <a:t>처리했나요</a:t>
            </a:r>
            <a:r>
              <a:rPr lang="en-US" altLang="ko-KR" spc="-151" dirty="0">
                <a:latin typeface="Arial" panose="020B0604020202020204" pitchFamily="34" charset="0"/>
                <a:cs typeface="Arial" panose="020B0604020202020204" pitchFamily="34" charset="0"/>
              </a:rPr>
              <a:t>?” </a:t>
            </a:r>
          </a:p>
          <a:p>
            <a:pPr marL="800100" lvl="1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ko-KR" spc="-151" dirty="0">
                <a:latin typeface="Arial" panose="020B0604020202020204" pitchFamily="34" charset="0"/>
                <a:cs typeface="Arial" panose="020B0604020202020204" pitchFamily="34" charset="0"/>
              </a:rPr>
              <a:t>E – Empathy</a:t>
            </a:r>
            <a:r>
              <a:rPr lang="ko-KR" altLang="en-US" spc="-15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altLang="ko-KR" spc="-15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257300" lvl="2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ko-KR" spc="-151" dirty="0"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ko-KR" altLang="en-US" spc="-151" dirty="0">
                <a:latin typeface="Arial" panose="020B0604020202020204" pitchFamily="34" charset="0"/>
                <a:cs typeface="Arial" panose="020B0604020202020204" pitchFamily="34" charset="0"/>
              </a:rPr>
              <a:t>정말</a:t>
            </a:r>
            <a:r>
              <a:rPr lang="en-US" altLang="ko-KR" spc="-15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ko-KR" altLang="en-US" spc="-151" dirty="0">
                <a:latin typeface="Arial" panose="020B0604020202020204" pitchFamily="34" charset="0"/>
                <a:cs typeface="Arial" panose="020B0604020202020204" pitchFamily="34" charset="0"/>
              </a:rPr>
              <a:t>많이 </a:t>
            </a:r>
            <a:r>
              <a:rPr lang="ko-KR" altLang="en-US" spc="-151" dirty="0" err="1">
                <a:latin typeface="Arial" panose="020B0604020202020204" pitchFamily="34" charset="0"/>
                <a:cs typeface="Arial" panose="020B0604020202020204" pitchFamily="34" charset="0"/>
              </a:rPr>
              <a:t>힘드셨겠어요</a:t>
            </a:r>
            <a:r>
              <a:rPr lang="en-US" altLang="ko-KR" spc="-15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ko-KR" altLang="en-US" spc="-151" dirty="0">
                <a:latin typeface="Arial" panose="020B0604020202020204" pitchFamily="34" charset="0"/>
                <a:cs typeface="Arial" panose="020B0604020202020204" pitchFamily="34" charset="0"/>
              </a:rPr>
              <a:t>그 </a:t>
            </a:r>
            <a:r>
              <a:rPr lang="ko-KR" altLang="en-US" spc="-151">
                <a:latin typeface="Arial" panose="020B0604020202020204" pitchFamily="34" charset="0"/>
                <a:cs typeface="Arial" panose="020B0604020202020204" pitchFamily="34" charset="0"/>
              </a:rPr>
              <a:t>정도로 버티신 </a:t>
            </a:r>
            <a:r>
              <a:rPr lang="ko-KR" altLang="en-US" spc="-151" dirty="0">
                <a:latin typeface="Arial" panose="020B0604020202020204" pitchFamily="34" charset="0"/>
                <a:cs typeface="Arial" panose="020B0604020202020204" pitchFamily="34" charset="0"/>
              </a:rPr>
              <a:t>것만 해도 대단하십니다</a:t>
            </a:r>
            <a:r>
              <a:rPr lang="en-US" altLang="ko-KR" spc="-15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ko-KR" altLang="en-US" spc="-151" dirty="0">
                <a:latin typeface="Arial" panose="020B0604020202020204" pitchFamily="34" charset="0"/>
                <a:cs typeface="Arial" panose="020B0604020202020204" pitchFamily="34" charset="0"/>
              </a:rPr>
              <a:t>누구라도 그런 상황에서는 어려웠을 겁니다</a:t>
            </a:r>
            <a:r>
              <a:rPr lang="en-US" altLang="ko-KR" spc="-151" dirty="0">
                <a:latin typeface="Arial" panose="020B0604020202020204" pitchFamily="34" charset="0"/>
                <a:cs typeface="Arial" panose="020B0604020202020204" pitchFamily="34" charset="0"/>
              </a:rPr>
              <a:t>” </a:t>
            </a:r>
          </a:p>
          <a:p>
            <a:pPr lvl="1" algn="just">
              <a:lnSpc>
                <a:spcPct val="150000"/>
              </a:lnSpc>
            </a:pPr>
            <a:endParaRPr lang="en-US" altLang="ko-KR" spc="-15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004265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그룹 2">
            <a:extLst>
              <a:ext uri="{FF2B5EF4-FFF2-40B4-BE49-F238E27FC236}">
                <a16:creationId xmlns:a16="http://schemas.microsoft.com/office/drawing/2014/main" id="{34AF672D-F300-49ED-B1B1-C7AD77F1CF1D}"/>
              </a:ext>
            </a:extLst>
          </p:cNvPr>
          <p:cNvGrpSpPr/>
          <p:nvPr/>
        </p:nvGrpSpPr>
        <p:grpSpPr>
          <a:xfrm>
            <a:off x="0" y="0"/>
            <a:ext cx="12192000" cy="1076960"/>
            <a:chOff x="0" y="0"/>
            <a:chExt cx="12192000" cy="1076960"/>
          </a:xfrm>
        </p:grpSpPr>
        <p:sp>
          <p:nvSpPr>
            <p:cNvPr id="4" name="직사각형 3">
              <a:extLst>
                <a:ext uri="{FF2B5EF4-FFF2-40B4-BE49-F238E27FC236}">
                  <a16:creationId xmlns:a16="http://schemas.microsoft.com/office/drawing/2014/main" id="{C47BEF14-6520-4B7C-A137-6786E163399F}"/>
                </a:ext>
              </a:extLst>
            </p:cNvPr>
            <p:cNvSpPr/>
            <p:nvPr/>
          </p:nvSpPr>
          <p:spPr>
            <a:xfrm>
              <a:off x="0" y="0"/>
              <a:ext cx="121920" cy="1076960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" name="직사각형 4">
              <a:extLst>
                <a:ext uri="{FF2B5EF4-FFF2-40B4-BE49-F238E27FC236}">
                  <a16:creationId xmlns:a16="http://schemas.microsoft.com/office/drawing/2014/main" id="{AE7E944A-14D6-40FD-AC6E-795762F0A52A}"/>
                </a:ext>
              </a:extLst>
            </p:cNvPr>
            <p:cNvSpPr/>
            <p:nvPr/>
          </p:nvSpPr>
          <p:spPr>
            <a:xfrm rot="5400000">
              <a:off x="269240" y="-147320"/>
              <a:ext cx="121920" cy="416560"/>
            </a:xfrm>
            <a:prstGeom prst="rect">
              <a:avLst/>
            </a:pr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314989EB-2D66-48FD-AE45-E8AAC62D69DF}"/>
                </a:ext>
              </a:extLst>
            </p:cNvPr>
            <p:cNvSpPr txBox="1"/>
            <p:nvPr/>
          </p:nvSpPr>
          <p:spPr>
            <a:xfrm>
              <a:off x="660400" y="238398"/>
              <a:ext cx="6090963" cy="60016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3300" spc="-300" dirty="0">
                  <a:solidFill>
                    <a:schemeClr val="tx1">
                      <a:lumMod val="85000"/>
                      <a:lumOff val="15000"/>
                    </a:schemeClr>
                  </a:solidFill>
                </a:rPr>
                <a:t>초진</a:t>
              </a:r>
              <a:r>
                <a:rPr lang="en-US" altLang="ko-KR" sz="3300" spc="-300" dirty="0">
                  <a:solidFill>
                    <a:schemeClr val="tx1">
                      <a:lumMod val="85000"/>
                      <a:lumOff val="15000"/>
                    </a:schemeClr>
                  </a:solidFill>
                </a:rPr>
                <a:t>, </a:t>
              </a:r>
              <a:r>
                <a:rPr lang="ko-KR" altLang="en-US" sz="3300" spc="-300" dirty="0">
                  <a:solidFill>
                    <a:schemeClr val="tx1">
                      <a:lumMod val="85000"/>
                      <a:lumOff val="15000"/>
                    </a:schemeClr>
                  </a:solidFill>
                </a:rPr>
                <a:t>짧은 외래 평가 </a:t>
              </a:r>
              <a:r>
                <a:rPr lang="en-US" altLang="ko-KR" sz="3300" spc="-300" dirty="0">
                  <a:solidFill>
                    <a:schemeClr val="tx1">
                      <a:lumMod val="85000"/>
                      <a:lumOff val="15000"/>
                    </a:schemeClr>
                  </a:solidFill>
                </a:rPr>
                <a:t>– BATHE </a:t>
              </a:r>
              <a:r>
                <a:rPr lang="ko-KR" altLang="en-US" sz="3300" spc="-300" dirty="0">
                  <a:solidFill>
                    <a:schemeClr val="tx1">
                      <a:lumMod val="85000"/>
                      <a:lumOff val="15000"/>
                    </a:schemeClr>
                  </a:solidFill>
                </a:rPr>
                <a:t>적용 </a:t>
              </a:r>
            </a:p>
          </p:txBody>
        </p:sp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FD03F367-568F-4C2F-BA77-ACFD90303A26}"/>
                </a:ext>
              </a:extLst>
            </p:cNvPr>
            <p:cNvSpPr txBox="1"/>
            <p:nvPr/>
          </p:nvSpPr>
          <p:spPr>
            <a:xfrm>
              <a:off x="660400" y="694971"/>
              <a:ext cx="184731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endParaRPr lang="ko-KR" altLang="en-US" sz="11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cxnSp>
          <p:nvCxnSpPr>
            <p:cNvPr id="9" name="직선 연결선 8">
              <a:extLst>
                <a:ext uri="{FF2B5EF4-FFF2-40B4-BE49-F238E27FC236}">
                  <a16:creationId xmlns:a16="http://schemas.microsoft.com/office/drawing/2014/main" id="{694D31A9-4C98-4514-A4CD-FEE8123A95D4}"/>
                </a:ext>
              </a:extLst>
            </p:cNvPr>
            <p:cNvCxnSpPr/>
            <p:nvPr/>
          </p:nvCxnSpPr>
          <p:spPr>
            <a:xfrm>
              <a:off x="660400" y="1073885"/>
              <a:ext cx="11531600" cy="0"/>
            </a:xfrm>
            <a:prstGeom prst="line">
              <a:avLst/>
            </a:prstGeom>
            <a:ln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6" name="TextBox 15">
            <a:extLst>
              <a:ext uri="{FF2B5EF4-FFF2-40B4-BE49-F238E27FC236}">
                <a16:creationId xmlns:a16="http://schemas.microsoft.com/office/drawing/2014/main" id="{2B171890-4F0A-4C5E-9406-E164C4389724}"/>
              </a:ext>
            </a:extLst>
          </p:cNvPr>
          <p:cNvSpPr txBox="1"/>
          <p:nvPr/>
        </p:nvSpPr>
        <p:spPr>
          <a:xfrm>
            <a:off x="660400" y="1295135"/>
            <a:ext cx="11131107" cy="56271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ko-KR" sz="1600" spc="-151" dirty="0">
                <a:latin typeface="Arial" panose="020B0604020202020204" pitchFamily="34" charset="0"/>
                <a:cs typeface="Arial" panose="020B0604020202020204" pitchFamily="34" charset="0"/>
              </a:rPr>
              <a:t>F/45 </a:t>
            </a: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o-KR" altLang="en-US" sz="1600" spc="-151" dirty="0">
                <a:latin typeface="Arial" panose="020B0604020202020204" pitchFamily="34" charset="0"/>
                <a:cs typeface="Arial" panose="020B0604020202020204" pitchFamily="34" charset="0"/>
              </a:rPr>
              <a:t>만성 요통과 피로감으로 </a:t>
            </a:r>
            <a:r>
              <a:rPr lang="en-US" altLang="ko-KR" sz="1600" spc="-151" dirty="0"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r>
              <a:rPr lang="ko-KR" altLang="en-US" sz="1600" spc="-151" dirty="0">
                <a:latin typeface="Arial" panose="020B0604020202020204" pitchFamily="34" charset="0"/>
                <a:cs typeface="Arial" panose="020B0604020202020204" pitchFamily="34" charset="0"/>
              </a:rPr>
              <a:t>개월째 반복 </a:t>
            </a:r>
            <a:r>
              <a:rPr lang="ko-KR" altLang="en-US" sz="1600" spc="-151" dirty="0" err="1">
                <a:latin typeface="Arial" panose="020B0604020202020204" pitchFamily="34" charset="0"/>
                <a:cs typeface="Arial" panose="020B0604020202020204" pitchFamily="34" charset="0"/>
              </a:rPr>
              <a:t>내원</a:t>
            </a:r>
            <a:r>
              <a:rPr lang="ko-KR" altLang="en-US" sz="1600" spc="-15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altLang="ko-KR" sz="1600" spc="-15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o-KR" altLang="en-US" sz="1600" spc="-151" dirty="0">
                <a:latin typeface="Arial" panose="020B0604020202020204" pitchFamily="34" charset="0"/>
                <a:cs typeface="Arial" panose="020B0604020202020204" pitchFamily="34" charset="0"/>
              </a:rPr>
              <a:t>최근 수면장애</a:t>
            </a:r>
            <a:r>
              <a:rPr lang="en-US" altLang="ko-KR" sz="1600" spc="-15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ko-KR" altLang="en-US" sz="1600" spc="-151" dirty="0">
                <a:latin typeface="Arial" panose="020B0604020202020204" pitchFamily="34" charset="0"/>
                <a:cs typeface="Arial" panose="020B0604020202020204" pitchFamily="34" charset="0"/>
              </a:rPr>
              <a:t>식욕저하</a:t>
            </a:r>
            <a:r>
              <a:rPr lang="en-US" altLang="ko-KR" sz="1600" spc="-15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ko-KR" altLang="en-US" sz="1600" spc="-151" dirty="0">
                <a:latin typeface="Arial" panose="020B0604020202020204" pitchFamily="34" charset="0"/>
                <a:cs typeface="Arial" panose="020B0604020202020204" pitchFamily="34" charset="0"/>
              </a:rPr>
              <a:t>의욕 저하를 호소하며 </a:t>
            </a:r>
            <a:r>
              <a:rPr lang="en-US" altLang="ko-KR" sz="1600" spc="-151" dirty="0"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ko-KR" altLang="en-US" sz="1600" spc="-151" dirty="0">
                <a:latin typeface="Arial" panose="020B0604020202020204" pitchFamily="34" charset="0"/>
                <a:cs typeface="Arial" panose="020B0604020202020204" pitchFamily="34" charset="0"/>
              </a:rPr>
              <a:t>사는게 재미없다</a:t>
            </a:r>
            <a:r>
              <a:rPr lang="en-US" altLang="ko-KR" sz="1600" spc="-151" dirty="0">
                <a:latin typeface="Arial" panose="020B0604020202020204" pitchFamily="34" charset="0"/>
                <a:cs typeface="Arial" panose="020B0604020202020204" pitchFamily="34" charset="0"/>
              </a:rPr>
              <a:t>” </a:t>
            </a:r>
            <a:r>
              <a:rPr lang="ko-KR" altLang="en-US" sz="1600" spc="-151" dirty="0">
                <a:latin typeface="Arial" panose="020B0604020202020204" pitchFamily="34" charset="0"/>
                <a:cs typeface="Arial" panose="020B0604020202020204" pitchFamily="34" charset="0"/>
              </a:rPr>
              <a:t>고 함 </a:t>
            </a:r>
            <a:endParaRPr lang="en-US" altLang="ko-KR" sz="1600" spc="-15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ko-KR" sz="1600" spc="-151" dirty="0">
                <a:latin typeface="Arial" panose="020B0604020202020204" pitchFamily="34" charset="0"/>
                <a:cs typeface="Arial" panose="020B0604020202020204" pitchFamily="34" charset="0"/>
              </a:rPr>
              <a:t>PHQ-9 = 15</a:t>
            </a:r>
            <a:r>
              <a:rPr lang="ko-KR" altLang="en-US" sz="1600" spc="-151" dirty="0">
                <a:latin typeface="Arial" panose="020B0604020202020204" pitchFamily="34" charset="0"/>
                <a:cs typeface="Arial" panose="020B0604020202020204" pitchFamily="34" charset="0"/>
              </a:rPr>
              <a:t>점 </a:t>
            </a:r>
            <a:r>
              <a:rPr lang="en-US" altLang="ko-KR" sz="1600" spc="-151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ko-KR" altLang="en-US" sz="1600" spc="-151" dirty="0">
                <a:latin typeface="Arial" panose="020B0604020202020204" pitchFamily="34" charset="0"/>
                <a:cs typeface="Arial" panose="020B0604020202020204" pitchFamily="34" charset="0"/>
              </a:rPr>
              <a:t>중등도</a:t>
            </a:r>
            <a:r>
              <a:rPr lang="en-US" altLang="ko-KR" sz="1600" spc="-151" dirty="0"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ko-KR" altLang="en-US" sz="1600" spc="-151" dirty="0">
                <a:latin typeface="Arial" panose="020B0604020202020204" pitchFamily="34" charset="0"/>
                <a:cs typeface="Arial" panose="020B0604020202020204" pitchFamily="34" charset="0"/>
              </a:rPr>
              <a:t>중증 경계</a:t>
            </a:r>
            <a:r>
              <a:rPr lang="en-US" altLang="ko-KR" sz="1600" spc="-151" dirty="0">
                <a:latin typeface="Arial" panose="020B0604020202020204" pitchFamily="34" charset="0"/>
                <a:cs typeface="Arial" panose="020B0604020202020204" pitchFamily="34" charset="0"/>
              </a:rPr>
              <a:t>). </a:t>
            </a:r>
            <a:r>
              <a:rPr lang="ko-KR" altLang="en-US" sz="1600" spc="-151" dirty="0">
                <a:latin typeface="Arial" panose="020B0604020202020204" pitchFamily="34" charset="0"/>
                <a:cs typeface="Arial" panose="020B0604020202020204" pitchFamily="34" charset="0"/>
              </a:rPr>
              <a:t>우울증 진단 및 약물 치료 논의 전 </a:t>
            </a:r>
            <a:r>
              <a:rPr lang="en-US" altLang="ko-KR" sz="1600" spc="-151" dirty="0">
                <a:latin typeface="Arial" panose="020B0604020202020204" pitchFamily="34" charset="0"/>
                <a:cs typeface="Arial" panose="020B0604020202020204" pitchFamily="34" charset="0"/>
              </a:rPr>
              <a:t>BATHE </a:t>
            </a:r>
            <a:r>
              <a:rPr lang="ko-KR" altLang="en-US" sz="1600" spc="-151" dirty="0">
                <a:latin typeface="Arial" panose="020B0604020202020204" pitchFamily="34" charset="0"/>
                <a:cs typeface="Arial" panose="020B0604020202020204" pitchFamily="34" charset="0"/>
              </a:rPr>
              <a:t>시도 </a:t>
            </a:r>
            <a:endParaRPr lang="en-US" altLang="ko-KR" sz="1600" spc="-15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00100" lvl="1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ko-KR" sz="1600" spc="-151" dirty="0">
                <a:latin typeface="Arial" panose="020B0604020202020204" pitchFamily="34" charset="0"/>
                <a:cs typeface="Arial" panose="020B0604020202020204" pitchFamily="34" charset="0"/>
              </a:rPr>
              <a:t>B  –  Background   “</a:t>
            </a:r>
            <a:r>
              <a:rPr lang="ko-KR" altLang="en-US" sz="1600" spc="-151" dirty="0">
                <a:latin typeface="Arial" panose="020B0604020202020204" pitchFamily="34" charset="0"/>
                <a:cs typeface="Arial" panose="020B0604020202020204" pitchFamily="34" charset="0"/>
              </a:rPr>
              <a:t>요즘 어떤 일들이 가장 힘들게 하나요</a:t>
            </a:r>
            <a:r>
              <a:rPr lang="en-US" altLang="ko-KR" sz="1600" spc="-151" dirty="0">
                <a:latin typeface="Arial" panose="020B0604020202020204" pitchFamily="34" charset="0"/>
                <a:cs typeface="Arial" panose="020B0604020202020204" pitchFamily="34" charset="0"/>
              </a:rPr>
              <a:t>?“  -  “</a:t>
            </a:r>
            <a:r>
              <a:rPr lang="ko-KR" altLang="en-US" sz="1600" spc="-151" dirty="0">
                <a:latin typeface="Arial" panose="020B0604020202020204" pitchFamily="34" charset="0"/>
                <a:cs typeface="Arial" panose="020B0604020202020204" pitchFamily="34" charset="0"/>
              </a:rPr>
              <a:t>일도 많고 집에 가면 애들 챙기고 나면 그냥 지쳐요</a:t>
            </a:r>
            <a:r>
              <a:rPr lang="en-US" altLang="ko-KR" sz="1600" spc="-15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ko-KR" altLang="en-US" sz="1600" spc="-151" dirty="0">
                <a:latin typeface="Arial" panose="020B0604020202020204" pitchFamily="34" charset="0"/>
                <a:cs typeface="Arial" panose="020B0604020202020204" pitchFamily="34" charset="0"/>
              </a:rPr>
              <a:t>몇 달째 계속 이런 </a:t>
            </a:r>
            <a:r>
              <a:rPr lang="ko-KR" altLang="en-US" sz="1600" spc="-151" dirty="0" err="1">
                <a:latin typeface="Arial" panose="020B0604020202020204" pitchFamily="34" charset="0"/>
                <a:cs typeface="Arial" panose="020B0604020202020204" pitchFamily="34" charset="0"/>
              </a:rPr>
              <a:t>생활이에요</a:t>
            </a:r>
            <a:r>
              <a:rPr lang="en-US" altLang="ko-KR" sz="1600" spc="-151" dirty="0">
                <a:latin typeface="Arial" panose="020B0604020202020204" pitchFamily="34" charset="0"/>
                <a:cs typeface="Arial" panose="020B0604020202020204" pitchFamily="34" charset="0"/>
              </a:rPr>
              <a:t>.” </a:t>
            </a:r>
            <a:r>
              <a:rPr lang="ko-KR" altLang="en-US" sz="1600" spc="-15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altLang="ko-KR" sz="1600" spc="-15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00100" lvl="1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ko-KR" sz="1600" spc="-151" dirty="0">
                <a:latin typeface="Arial" panose="020B0604020202020204" pitchFamily="34" charset="0"/>
                <a:cs typeface="Arial" panose="020B0604020202020204" pitchFamily="34" charset="0"/>
              </a:rPr>
              <a:t>A  --  Affect  “ </a:t>
            </a:r>
            <a:r>
              <a:rPr lang="ko-KR" altLang="en-US" sz="1600" spc="-151" dirty="0">
                <a:latin typeface="Arial" panose="020B0604020202020204" pitchFamily="34" charset="0"/>
                <a:cs typeface="Arial" panose="020B0604020202020204" pitchFamily="34" charset="0"/>
              </a:rPr>
              <a:t>그렇게 지내시면서</a:t>
            </a:r>
            <a:r>
              <a:rPr lang="en-US" altLang="ko-KR" sz="1600" spc="-15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ko-KR" altLang="en-US" sz="1600" spc="-151" dirty="0">
                <a:latin typeface="Arial" panose="020B0604020202020204" pitchFamily="34" charset="0"/>
                <a:cs typeface="Arial" panose="020B0604020202020204" pitchFamily="34" charset="0"/>
              </a:rPr>
              <a:t>마음 속에서는 주로 어떤 감정이 많이 올라오나요</a:t>
            </a:r>
            <a:r>
              <a:rPr lang="en-US" altLang="ko-KR" sz="1600" spc="-151" dirty="0">
                <a:latin typeface="Arial" panose="020B0604020202020204" pitchFamily="34" charset="0"/>
                <a:cs typeface="Arial" panose="020B0604020202020204" pitchFamily="34" charset="0"/>
              </a:rPr>
              <a:t>?” – “ </a:t>
            </a:r>
            <a:r>
              <a:rPr lang="ko-KR" altLang="en-US" sz="1600" spc="-151" dirty="0">
                <a:latin typeface="Arial" panose="020B0604020202020204" pitchFamily="34" charset="0"/>
                <a:cs typeface="Arial" panose="020B0604020202020204" pitchFamily="34" charset="0"/>
              </a:rPr>
              <a:t>그냥 허무하고 답답하고</a:t>
            </a:r>
            <a:r>
              <a:rPr lang="en-US" altLang="ko-KR" sz="1600" spc="-15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ko-KR" altLang="en-US" sz="1600" spc="-151" dirty="0">
                <a:latin typeface="Arial" panose="020B0604020202020204" pitchFamily="34" charset="0"/>
                <a:cs typeface="Arial" panose="020B0604020202020204" pitchFamily="34" charset="0"/>
              </a:rPr>
              <a:t>가끔은 아무 의미가 없다는 생각이 들어요</a:t>
            </a:r>
            <a:r>
              <a:rPr lang="en-US" altLang="ko-KR" sz="1600" spc="-151" dirty="0">
                <a:latin typeface="Arial" panose="020B0604020202020204" pitchFamily="34" charset="0"/>
                <a:cs typeface="Arial" panose="020B0604020202020204" pitchFamily="34" charset="0"/>
              </a:rPr>
              <a:t>.”   </a:t>
            </a:r>
          </a:p>
          <a:p>
            <a:pPr marL="800100" lvl="1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ko-KR" sz="1600" spc="-151" dirty="0">
                <a:latin typeface="Arial" panose="020B0604020202020204" pitchFamily="34" charset="0"/>
                <a:cs typeface="Arial" panose="020B0604020202020204" pitchFamily="34" charset="0"/>
              </a:rPr>
              <a:t>T  --  Trouble</a:t>
            </a:r>
            <a:r>
              <a:rPr lang="ko-KR" altLang="en-US" sz="1600" spc="-151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altLang="ko-KR" sz="1600" spc="-151" dirty="0">
                <a:latin typeface="Arial" panose="020B0604020202020204" pitchFamily="34" charset="0"/>
                <a:cs typeface="Arial" panose="020B0604020202020204" pitchFamily="34" charset="0"/>
              </a:rPr>
              <a:t>“ </a:t>
            </a:r>
            <a:r>
              <a:rPr lang="ko-KR" altLang="en-US" sz="1600" spc="-151" dirty="0">
                <a:latin typeface="Arial" panose="020B0604020202020204" pitchFamily="34" charset="0"/>
                <a:cs typeface="Arial" panose="020B0604020202020204" pitchFamily="34" charset="0"/>
              </a:rPr>
              <a:t>말씀하신 것들 중에서 </a:t>
            </a:r>
            <a:r>
              <a:rPr lang="en-US" altLang="ko-KR" sz="1600" spc="-151" dirty="0">
                <a:latin typeface="Arial" panose="020B0604020202020204" pitchFamily="34" charset="0"/>
                <a:cs typeface="Arial" panose="020B0604020202020204" pitchFamily="34" charset="0"/>
              </a:rPr>
              <a:t>‘</a:t>
            </a:r>
            <a:r>
              <a:rPr lang="ko-KR" altLang="en-US" sz="1600" spc="-151" dirty="0">
                <a:latin typeface="Arial" panose="020B0604020202020204" pitchFamily="34" charset="0"/>
                <a:cs typeface="Arial" panose="020B0604020202020204" pitchFamily="34" charset="0"/>
              </a:rPr>
              <a:t>이게 제일 힘들다</a:t>
            </a:r>
            <a:r>
              <a:rPr lang="en-US" altLang="ko-KR" sz="1600" spc="-151" dirty="0">
                <a:latin typeface="Arial" panose="020B0604020202020204" pitchFamily="34" charset="0"/>
                <a:cs typeface="Arial" panose="020B0604020202020204" pitchFamily="34" charset="0"/>
              </a:rPr>
              <a:t>‘ </a:t>
            </a:r>
            <a:r>
              <a:rPr lang="ko-KR" altLang="en-US" sz="1600" spc="-151" dirty="0">
                <a:latin typeface="Arial" panose="020B0604020202020204" pitchFamily="34" charset="0"/>
                <a:cs typeface="Arial" panose="020B0604020202020204" pitchFamily="34" charset="0"/>
              </a:rPr>
              <a:t>싶은 건 어떤 부분인가요</a:t>
            </a:r>
            <a:r>
              <a:rPr lang="en-US" altLang="ko-KR" sz="1600" spc="-151" dirty="0">
                <a:latin typeface="Arial" panose="020B0604020202020204" pitchFamily="34" charset="0"/>
                <a:cs typeface="Arial" panose="020B0604020202020204" pitchFamily="34" charset="0"/>
              </a:rPr>
              <a:t>?” – “ </a:t>
            </a:r>
            <a:r>
              <a:rPr lang="ko-KR" altLang="en-US" sz="1600" spc="-151" dirty="0">
                <a:latin typeface="Arial" panose="020B0604020202020204" pitchFamily="34" charset="0"/>
                <a:cs typeface="Arial" panose="020B0604020202020204" pitchFamily="34" charset="0"/>
              </a:rPr>
              <a:t>예전에는 그래도 뭘 하면  재미라도 있었는데</a:t>
            </a:r>
            <a:r>
              <a:rPr lang="en-US" altLang="ko-KR" sz="1600" spc="-15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ko-KR" altLang="en-US" sz="1600" spc="-151" dirty="0">
                <a:latin typeface="Arial" panose="020B0604020202020204" pitchFamily="34" charset="0"/>
                <a:cs typeface="Arial" panose="020B0604020202020204" pitchFamily="34" charset="0"/>
              </a:rPr>
              <a:t>요즘은 애들하고 있어도 기쁘지 않다는 게 제일 무서워요</a:t>
            </a:r>
            <a:r>
              <a:rPr lang="en-US" altLang="ko-KR" sz="1600" spc="-151" dirty="0">
                <a:latin typeface="Arial" panose="020B0604020202020204" pitchFamily="34" charset="0"/>
                <a:cs typeface="Arial" panose="020B0604020202020204" pitchFamily="34" charset="0"/>
              </a:rPr>
              <a:t>.”</a:t>
            </a:r>
          </a:p>
          <a:p>
            <a:pPr marL="800100" lvl="1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ko-KR" sz="1600" spc="-151" dirty="0">
                <a:latin typeface="Arial" panose="020B0604020202020204" pitchFamily="34" charset="0"/>
                <a:cs typeface="Arial" panose="020B0604020202020204" pitchFamily="34" charset="0"/>
              </a:rPr>
              <a:t>H – Handling “</a:t>
            </a:r>
            <a:r>
              <a:rPr lang="ko-KR" altLang="en-US" sz="1600" spc="-151" dirty="0">
                <a:latin typeface="Arial" panose="020B0604020202020204" pitchFamily="34" charset="0"/>
                <a:cs typeface="Arial" panose="020B0604020202020204" pitchFamily="34" charset="0"/>
              </a:rPr>
              <a:t>그런 마음을 안고도 여기까지 </a:t>
            </a:r>
            <a:r>
              <a:rPr lang="ko-KR" altLang="en-US" sz="1600" spc="-151" dirty="0" err="1">
                <a:latin typeface="Arial" panose="020B0604020202020204" pitchFamily="34" charset="0"/>
                <a:cs typeface="Arial" panose="020B0604020202020204" pitchFamily="34" charset="0"/>
              </a:rPr>
              <a:t>버텨오신</a:t>
            </a:r>
            <a:r>
              <a:rPr lang="ko-KR" altLang="en-US" sz="1600" spc="-151" dirty="0">
                <a:latin typeface="Arial" panose="020B0604020202020204" pitchFamily="34" charset="0"/>
                <a:cs typeface="Arial" panose="020B0604020202020204" pitchFamily="34" charset="0"/>
              </a:rPr>
              <a:t> 거 잖아요</a:t>
            </a:r>
            <a:r>
              <a:rPr lang="en-US" altLang="ko-KR" sz="1600" spc="-15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ko-KR" altLang="en-US" sz="1600" spc="-151" dirty="0">
                <a:latin typeface="Arial" panose="020B0604020202020204" pitchFamily="34" charset="0"/>
                <a:cs typeface="Arial" panose="020B0604020202020204" pitchFamily="34" charset="0"/>
              </a:rPr>
              <a:t>지금은 어떻게 버티고 계신가요</a:t>
            </a:r>
            <a:r>
              <a:rPr lang="en-US" altLang="ko-KR" sz="1600" spc="-151" dirty="0">
                <a:latin typeface="Arial" panose="020B0604020202020204" pitchFamily="34" charset="0"/>
                <a:cs typeface="Arial" panose="020B0604020202020204" pitchFamily="34" charset="0"/>
              </a:rPr>
              <a:t>?” -- ＂</a:t>
            </a:r>
            <a:r>
              <a:rPr lang="ko-KR" altLang="en-US" sz="1600" spc="-151" dirty="0">
                <a:latin typeface="Arial" panose="020B0604020202020204" pitchFamily="34" charset="0"/>
                <a:cs typeface="Arial" panose="020B0604020202020204" pitchFamily="34" charset="0"/>
              </a:rPr>
              <a:t>일단 그냥 참고 일하고</a:t>
            </a:r>
            <a:r>
              <a:rPr lang="en-US" altLang="ko-KR" sz="1600" spc="-15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ko-KR" altLang="en-US" sz="1600" spc="-151" dirty="0">
                <a:latin typeface="Arial" panose="020B0604020202020204" pitchFamily="34" charset="0"/>
                <a:cs typeface="Arial" panose="020B0604020202020204" pitchFamily="34" charset="0"/>
              </a:rPr>
              <a:t>집에 와서는 누워만 있어요</a:t>
            </a:r>
            <a:r>
              <a:rPr lang="en-US" altLang="ko-KR" sz="1600" spc="-15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ko-KR" altLang="en-US" sz="1600" spc="-151" dirty="0">
                <a:latin typeface="Arial" panose="020B0604020202020204" pitchFamily="34" charset="0"/>
                <a:cs typeface="Arial" panose="020B0604020202020204" pitchFamily="34" charset="0"/>
              </a:rPr>
              <a:t>남편한테도 제대로 말은 못 하고요</a:t>
            </a:r>
            <a:r>
              <a:rPr lang="en-US" altLang="ko-KR" sz="1600" spc="-151" dirty="0">
                <a:latin typeface="Arial" panose="020B0604020202020204" pitchFamily="34" charset="0"/>
                <a:cs typeface="Arial" panose="020B0604020202020204" pitchFamily="34" charset="0"/>
              </a:rPr>
              <a:t>.”  </a:t>
            </a:r>
          </a:p>
          <a:p>
            <a:pPr marL="800100" lvl="1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ko-KR" sz="1600" spc="-151" dirty="0">
                <a:latin typeface="Arial" panose="020B0604020202020204" pitchFamily="34" charset="0"/>
                <a:cs typeface="Arial" panose="020B0604020202020204" pitchFamily="34" charset="0"/>
              </a:rPr>
              <a:t>E – Empathy</a:t>
            </a:r>
            <a:r>
              <a:rPr lang="ko-KR" altLang="en-US" sz="1600" spc="-15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ko-KR" sz="1600" spc="-151" dirty="0"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ko-KR" altLang="en-US" sz="1600" spc="-151" dirty="0">
                <a:latin typeface="Arial" panose="020B0604020202020204" pitchFamily="34" charset="0"/>
                <a:cs typeface="Arial" panose="020B0604020202020204" pitchFamily="34" charset="0"/>
              </a:rPr>
              <a:t>그렇게 몇 달은 버티신 게 정말 쉽지 않았을 것 같아요</a:t>
            </a:r>
            <a:r>
              <a:rPr lang="en-US" altLang="ko-KR" sz="1600" spc="-15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ko-KR" altLang="en-US" sz="1600" spc="-151" dirty="0">
                <a:latin typeface="Arial" panose="020B0604020202020204" pitchFamily="34" charset="0"/>
                <a:cs typeface="Arial" panose="020B0604020202020204" pitchFamily="34" charset="0"/>
              </a:rPr>
              <a:t>그래도 일도 하고</a:t>
            </a:r>
            <a:r>
              <a:rPr lang="en-US" altLang="ko-KR" sz="1600" spc="-15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ko-KR" altLang="en-US" sz="1600" spc="-151" dirty="0">
                <a:latin typeface="Arial" panose="020B0604020202020204" pitchFamily="34" charset="0"/>
                <a:cs typeface="Arial" panose="020B0604020202020204" pitchFamily="34" charset="0"/>
              </a:rPr>
              <a:t>아이들도 돌보고 계신 게 정말 대단하다고 느껴집니다</a:t>
            </a:r>
            <a:r>
              <a:rPr lang="en-US" altLang="ko-KR" sz="1600" spc="-151" dirty="0">
                <a:latin typeface="Arial" panose="020B0604020202020204" pitchFamily="34" charset="0"/>
                <a:cs typeface="Arial" panose="020B0604020202020204" pitchFamily="34" charset="0"/>
              </a:rPr>
              <a:t>” </a:t>
            </a:r>
          </a:p>
          <a:p>
            <a:pPr lvl="1" algn="just">
              <a:lnSpc>
                <a:spcPct val="150000"/>
              </a:lnSpc>
            </a:pPr>
            <a:endParaRPr lang="en-US" altLang="ko-KR" spc="-15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510211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10978</TotalTime>
  <Words>2146</Words>
  <Application>Microsoft Office PowerPoint</Application>
  <PresentationFormat>와이드스크린</PresentationFormat>
  <Paragraphs>223</Paragraphs>
  <Slides>23</Slides>
  <Notes>23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23</vt:i4>
      </vt:variant>
    </vt:vector>
  </HeadingPairs>
  <TitlesOfParts>
    <vt:vector size="27" baseType="lpstr">
      <vt:lpstr>맑은 고딕</vt:lpstr>
      <vt:lpstr>Arial</vt:lpstr>
      <vt:lpstr>Wingdings</vt:lpstr>
      <vt:lpstr>Office 테마</vt:lpstr>
      <vt:lpstr>우울증 상담 노하우 및 기법 적용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 to ‘</dc:title>
  <dc:creator>ajou</dc:creator>
  <cp:lastModifiedBy>PC</cp:lastModifiedBy>
  <cp:revision>199</cp:revision>
  <dcterms:created xsi:type="dcterms:W3CDTF">2022-09-01T00:45:53Z</dcterms:created>
  <dcterms:modified xsi:type="dcterms:W3CDTF">2026-03-23T02:28:58Z</dcterms:modified>
</cp:coreProperties>
</file>