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1467" r:id="rId3"/>
    <p:sldId id="1468" r:id="rId4"/>
    <p:sldId id="1491" r:id="rId5"/>
    <p:sldId id="1466" r:id="rId6"/>
    <p:sldId id="1427" r:id="rId7"/>
    <p:sldId id="1429" r:id="rId8"/>
    <p:sldId id="1474" r:id="rId9"/>
    <p:sldId id="1430" r:id="rId10"/>
    <p:sldId id="1431" r:id="rId11"/>
    <p:sldId id="1432" r:id="rId12"/>
    <p:sldId id="1433" r:id="rId13"/>
    <p:sldId id="1435" r:id="rId14"/>
    <p:sldId id="1436" r:id="rId15"/>
    <p:sldId id="1437" r:id="rId16"/>
    <p:sldId id="1469" r:id="rId17"/>
    <p:sldId id="1470" r:id="rId18"/>
    <p:sldId id="1471" r:id="rId19"/>
    <p:sldId id="1472" r:id="rId20"/>
    <p:sldId id="1473" r:id="rId21"/>
    <p:sldId id="1475" r:id="rId22"/>
    <p:sldId id="1476" r:id="rId23"/>
    <p:sldId id="1477" r:id="rId24"/>
    <p:sldId id="1478" r:id="rId25"/>
    <p:sldId id="1479" r:id="rId26"/>
    <p:sldId id="1480" r:id="rId27"/>
    <p:sldId id="1481" r:id="rId28"/>
    <p:sldId id="1482" r:id="rId29"/>
    <p:sldId id="1483" r:id="rId30"/>
    <p:sldId id="1484" r:id="rId31"/>
    <p:sldId id="1485" r:id="rId32"/>
    <p:sldId id="1441" r:id="rId33"/>
    <p:sldId id="1446" r:id="rId34"/>
    <p:sldId id="1459" r:id="rId35"/>
    <p:sldId id="1460" r:id="rId36"/>
    <p:sldId id="1443" r:id="rId37"/>
    <p:sldId id="1444" r:id="rId38"/>
    <p:sldId id="1486" r:id="rId39"/>
    <p:sldId id="1487" r:id="rId40"/>
    <p:sldId id="1488" r:id="rId41"/>
    <p:sldId id="1381" r:id="rId42"/>
    <p:sldId id="1382" r:id="rId43"/>
    <p:sldId id="1383" r:id="rId44"/>
    <p:sldId id="1492" r:id="rId45"/>
    <p:sldId id="1493" r:id="rId46"/>
    <p:sldId id="1489" r:id="rId47"/>
    <p:sldId id="1490" r:id="rId48"/>
    <p:sldId id="1348" r:id="rId49"/>
    <p:sldId id="1390" r:id="rId50"/>
    <p:sldId id="979" r:id="rId51"/>
  </p:sldIdLst>
  <p:sldSz cx="12192000" cy="6858000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DC0"/>
    <a:srgbClr val="ED0000"/>
    <a:srgbClr val="062983"/>
    <a:srgbClr val="01378D"/>
    <a:srgbClr val="128DD8"/>
    <a:srgbClr val="1C9DEC"/>
    <a:srgbClr val="00378C"/>
    <a:srgbClr val="19BBE1"/>
    <a:srgbClr val="062882"/>
    <a:srgbClr val="92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71030" autoAdjust="0"/>
  </p:normalViewPr>
  <p:slideViewPr>
    <p:cSldViewPr snapToGrid="0">
      <p:cViewPr varScale="1">
        <p:scale>
          <a:sx n="78" d="100"/>
          <a:sy n="78" d="100"/>
        </p:scale>
        <p:origin x="107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66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168"/>
    </p:cViewPr>
  </p:sorterViewPr>
  <p:notesViewPr>
    <p:cSldViewPr snapToGrid="0">
      <p:cViewPr varScale="1">
        <p:scale>
          <a:sx n="80" d="100"/>
          <a:sy n="80" d="100"/>
        </p:scale>
        <p:origin x="40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ADA5C-2869-4BEF-9B05-C4BBB08F6BBE}" type="datetimeFigureOut">
              <a:rPr lang="ko-KR" altLang="en-US" smtClean="0"/>
              <a:t>2026-03-24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A1BD5-5049-4F0C-83ED-6A82801F6A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742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Lexapro (Escitalopram)</a:t>
            </a:r>
          </a:p>
          <a:p>
            <a:r>
              <a:rPr lang="en-US" altLang="ko-KR" dirty="0"/>
              <a:t>10 mg/day is the recommended dose for most elderly patients and patients with hepatic impairment.</a:t>
            </a:r>
          </a:p>
          <a:p>
            <a:r>
              <a:rPr lang="en-US" altLang="ko-KR" dirty="0"/>
              <a:t>No dosage adjustment for patients with mild or moderate renal impairment. </a:t>
            </a:r>
          </a:p>
          <a:p>
            <a:r>
              <a:rPr lang="en-US" altLang="ko-KR" dirty="0"/>
              <a:t>Use caution in patients with severe renal impairment. </a:t>
            </a:r>
          </a:p>
          <a:p>
            <a:endParaRPr lang="en-US" altLang="ko-KR" dirty="0"/>
          </a:p>
          <a:p>
            <a:r>
              <a:rPr lang="en-US" altLang="ko-KR" dirty="0"/>
              <a:t>Escitalopram</a:t>
            </a:r>
          </a:p>
          <a:p>
            <a:r>
              <a:rPr lang="en-US" altLang="ko-KR" dirty="0"/>
              <a:t>Renal impairment</a:t>
            </a:r>
          </a:p>
          <a:p>
            <a:r>
              <a:rPr lang="en-US" altLang="ko-KR" dirty="0"/>
              <a:t>Mild-to-moderate: No dosage adjustment necessary</a:t>
            </a:r>
          </a:p>
          <a:p>
            <a:r>
              <a:rPr lang="en-US" altLang="ko-KR" dirty="0"/>
              <a:t>Severe: Use with caution; insufficient number of patients have been evaluated during chronic escitalopram treatment</a:t>
            </a:r>
          </a:p>
          <a:p>
            <a:r>
              <a:rPr lang="en-US" altLang="ko-KR" dirty="0"/>
              <a:t>Hepatic impairment</a:t>
            </a:r>
          </a:p>
          <a:p>
            <a:r>
              <a:rPr lang="en-US" altLang="ko-KR" dirty="0"/>
              <a:t>Mild-to-severe: 10 mg/day; racemic citalopram clearance decreased resulting in increased plasma concentration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A1BD5-5049-4F0C-83ED-6A82801F6AE8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660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Sertraline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Renal impairment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severities (eGFR 15-89 mL/min/1.73 m</a:t>
            </a:r>
            <a:r>
              <a:rPr lang="en-US" altLang="ko-KR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No dosage adjustment necessary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Sertraline exposure does not appear to be affected by renal impairment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Hepatic impairment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Tablets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Mild (Child Pugh scores 5 or 6): Reduce starting and therapeutic range by half the recommended daily dosage; dosage adjustments are not possible with capsules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Moderate-to-severe (Child Pugh scores 7-15): Not recommended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A1BD5-5049-4F0C-83ED-6A82801F6AE8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6873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Sertraline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Renal impairment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severities (eGFR 15-89 mL/min/1.73 m</a:t>
            </a:r>
            <a:r>
              <a:rPr lang="en-US" altLang="ko-KR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No dosage adjustment necessary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Sertraline exposure does not appear to be affected by renal impairment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Hepatic impairment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Tablets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Mild (Child Pugh scores 5 or 6): Reduce starting and therapeutic range by half the recommended daily dosage; dosage adjustments are not possible with capsules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Moderate-to-severe (Child Pugh scores 7-15): Not recommended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A1BD5-5049-4F0C-83ED-6A82801F6AE8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7882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conventional medical treatment for ACS only (MTO; medical treatment only)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A1BD5-5049-4F0C-83ED-6A82801F6AE8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85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All-cause mortality</a:t>
            </a:r>
          </a:p>
          <a:p>
            <a:r>
              <a:rPr lang="en-US" altLang="ko-KR" dirty="0"/>
              <a:t>S &gt; E</a:t>
            </a:r>
          </a:p>
          <a:p>
            <a:r>
              <a:rPr lang="en-US" altLang="ko-KR" dirty="0"/>
              <a:t>E,P &lt; M</a:t>
            </a:r>
          </a:p>
          <a:p>
            <a:r>
              <a:rPr lang="ko-KR" altLang="en-US" dirty="0"/>
              <a:t>우울증 선별 양성</a:t>
            </a:r>
            <a:r>
              <a:rPr lang="en-US" altLang="ko-KR" dirty="0"/>
              <a:t>, </a:t>
            </a:r>
            <a:r>
              <a:rPr lang="ko-KR" altLang="en-US" dirty="0"/>
              <a:t>진단 기준 미달 </a:t>
            </a:r>
            <a:r>
              <a:rPr lang="en-US" altLang="ko-KR" dirty="0"/>
              <a:t>(S)</a:t>
            </a:r>
          </a:p>
          <a:p>
            <a:r>
              <a:rPr lang="ko-KR" altLang="en-US" dirty="0"/>
              <a:t>우울증 진단 </a:t>
            </a:r>
            <a:r>
              <a:rPr lang="en-US" altLang="ko-KR" dirty="0"/>
              <a:t>+ </a:t>
            </a:r>
            <a:r>
              <a:rPr lang="ko-KR" altLang="en-US" dirty="0" err="1"/>
              <a:t>에스시탈로프람</a:t>
            </a:r>
            <a:r>
              <a:rPr lang="ko-KR" altLang="en-US" dirty="0"/>
              <a:t> </a:t>
            </a:r>
            <a:r>
              <a:rPr lang="en-US" altLang="ko-KR" dirty="0"/>
              <a:t>(E) </a:t>
            </a:r>
          </a:p>
          <a:p>
            <a:r>
              <a:rPr lang="ko-KR" altLang="en-US" dirty="0"/>
              <a:t>우울증 진단 </a:t>
            </a:r>
            <a:r>
              <a:rPr lang="en-US" altLang="ko-KR" dirty="0"/>
              <a:t>+ </a:t>
            </a:r>
            <a:r>
              <a:rPr lang="ko-KR" altLang="en-US" dirty="0"/>
              <a:t>플라세보 </a:t>
            </a:r>
            <a:r>
              <a:rPr lang="en-US" altLang="ko-KR" dirty="0"/>
              <a:t>(P)</a:t>
            </a:r>
          </a:p>
          <a:p>
            <a:r>
              <a:rPr lang="ko-KR" altLang="en-US" dirty="0"/>
              <a:t>우울증 진단 </a:t>
            </a:r>
            <a:r>
              <a:rPr lang="en-US" altLang="ko-KR" dirty="0"/>
              <a:t>+ </a:t>
            </a:r>
            <a:r>
              <a:rPr lang="ko-KR" altLang="en-US" dirty="0"/>
              <a:t>관례적 치료 </a:t>
            </a:r>
            <a:r>
              <a:rPr lang="en-US" altLang="ko-KR"/>
              <a:t>M)</a:t>
            </a:r>
          </a:p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A1BD5-5049-4F0C-83ED-6A82801F6AE8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0086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둘록세틴</a:t>
            </a:r>
            <a:r>
              <a:rPr lang="en-US" altLang="ko-KR" dirty="0"/>
              <a:t>(Duloxetine): </a:t>
            </a:r>
            <a:r>
              <a:rPr lang="ko-KR" altLang="en-US" dirty="0"/>
              <a:t>환자가 약물에 적응할 수 있도록 </a:t>
            </a:r>
            <a:r>
              <a:rPr lang="en-US" altLang="ko-KR" dirty="0"/>
              <a:t>1</a:t>
            </a:r>
            <a:r>
              <a:rPr lang="ko-KR" altLang="en-US" dirty="0"/>
              <a:t>주일 동안 </a:t>
            </a:r>
            <a:r>
              <a:rPr lang="en-US" altLang="ko-KR" dirty="0"/>
              <a:t>1</a:t>
            </a:r>
            <a:r>
              <a:rPr lang="ko-KR" altLang="en-US" dirty="0"/>
              <a:t>일 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en-US" altLang="ko-KR" dirty="0"/>
              <a:t>30mg</a:t>
            </a:r>
            <a:r>
              <a:rPr lang="ko-KR" altLang="en-US" dirty="0"/>
              <a:t>으로 투여를 시작하여 </a:t>
            </a:r>
            <a:r>
              <a:rPr lang="en-US" altLang="ko-KR" dirty="0"/>
              <a:t>1</a:t>
            </a:r>
            <a:r>
              <a:rPr lang="ko-KR" altLang="en-US" dirty="0"/>
              <a:t>일 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en-US" altLang="ko-KR" dirty="0"/>
              <a:t>60mg</a:t>
            </a:r>
            <a:r>
              <a:rPr lang="ko-KR" altLang="en-US" dirty="0"/>
              <a:t>으로 증량해야 한다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1) </a:t>
            </a:r>
            <a:r>
              <a:rPr lang="ko-KR" altLang="en-US" dirty="0"/>
              <a:t>주요 우울장애의 치료</a:t>
            </a:r>
          </a:p>
          <a:p>
            <a:r>
              <a:rPr lang="ko-KR" altLang="en-US" dirty="0"/>
              <a:t>초기투여</a:t>
            </a:r>
          </a:p>
          <a:p>
            <a:r>
              <a:rPr lang="ko-KR" altLang="en-US" dirty="0"/>
              <a:t>이 약은 식사와 관계없이 </a:t>
            </a:r>
            <a:r>
              <a:rPr lang="en-US" altLang="ko-KR" dirty="0"/>
              <a:t>1</a:t>
            </a:r>
            <a:r>
              <a:rPr lang="ko-KR" altLang="en-US" dirty="0"/>
              <a:t>일 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en-US" altLang="ko-KR" dirty="0"/>
              <a:t>60mg</a:t>
            </a:r>
            <a:r>
              <a:rPr lang="ko-KR" altLang="en-US" dirty="0"/>
              <a:t>의 용량으로 투여한다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일부 환자에서는 약물에 적응할 수 있도록 </a:t>
            </a:r>
            <a:r>
              <a:rPr lang="en-US" altLang="ko-KR" dirty="0"/>
              <a:t>1</a:t>
            </a:r>
            <a:r>
              <a:rPr lang="ko-KR" altLang="en-US" dirty="0"/>
              <a:t>주일 간 </a:t>
            </a:r>
            <a:r>
              <a:rPr lang="en-US" altLang="ko-KR" dirty="0"/>
              <a:t>1</a:t>
            </a:r>
            <a:r>
              <a:rPr lang="ko-KR" altLang="en-US" dirty="0"/>
              <a:t>일 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en-US" altLang="ko-KR" dirty="0"/>
              <a:t>30mg</a:t>
            </a:r>
            <a:r>
              <a:rPr lang="ko-KR" altLang="en-US" dirty="0"/>
              <a:t>으로 투여를 시작하여 </a:t>
            </a:r>
            <a:r>
              <a:rPr lang="en-US" altLang="ko-KR" dirty="0"/>
              <a:t>1</a:t>
            </a:r>
            <a:r>
              <a:rPr lang="ko-KR" altLang="en-US" dirty="0"/>
              <a:t>일 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en-US" altLang="ko-KR" dirty="0"/>
              <a:t>60mg</a:t>
            </a:r>
            <a:r>
              <a:rPr lang="ko-KR" altLang="en-US" dirty="0"/>
              <a:t>으로 증량할 수도 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4) </a:t>
            </a:r>
            <a:r>
              <a:rPr lang="ko-KR" altLang="en-US" dirty="0"/>
              <a:t>섬유근육통의 치료</a:t>
            </a:r>
          </a:p>
          <a:p>
            <a:r>
              <a:rPr lang="ko-KR" altLang="en-US" dirty="0"/>
              <a:t>초기투여</a:t>
            </a:r>
          </a:p>
          <a:p>
            <a:r>
              <a:rPr lang="ko-KR" altLang="en-US" dirty="0"/>
              <a:t>이 약의 권장 용량은 </a:t>
            </a:r>
            <a:r>
              <a:rPr lang="en-US" altLang="ko-KR" dirty="0"/>
              <a:t>1</a:t>
            </a:r>
            <a:r>
              <a:rPr lang="ko-KR" altLang="en-US" dirty="0"/>
              <a:t>일 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en-US" altLang="ko-KR" dirty="0"/>
              <a:t>60mg </a:t>
            </a:r>
            <a:r>
              <a:rPr lang="ko-KR" altLang="en-US" dirty="0"/>
              <a:t>투여이다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환자가 약물에 적응할 수 있도록 </a:t>
            </a:r>
            <a:r>
              <a:rPr lang="en-US" altLang="ko-KR" dirty="0"/>
              <a:t>1</a:t>
            </a:r>
            <a:r>
              <a:rPr lang="ko-KR" altLang="en-US" dirty="0"/>
              <a:t>주일 동안 </a:t>
            </a:r>
            <a:r>
              <a:rPr lang="en-US" altLang="ko-KR" dirty="0"/>
              <a:t>1</a:t>
            </a:r>
            <a:r>
              <a:rPr lang="ko-KR" altLang="en-US" dirty="0"/>
              <a:t>일 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en-US" altLang="ko-KR" dirty="0"/>
              <a:t>30mg</a:t>
            </a:r>
            <a:r>
              <a:rPr lang="ko-KR" altLang="en-US" dirty="0"/>
              <a:t>으로 투여를 시작하여 </a:t>
            </a:r>
            <a:r>
              <a:rPr lang="en-US" altLang="ko-KR" dirty="0"/>
              <a:t>1</a:t>
            </a:r>
            <a:r>
              <a:rPr lang="ko-KR" altLang="en-US" dirty="0"/>
              <a:t>일 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en-US" altLang="ko-KR" dirty="0"/>
              <a:t>60mg</a:t>
            </a:r>
            <a:r>
              <a:rPr lang="ko-KR" altLang="en-US" dirty="0"/>
              <a:t>으로 증량해야 한다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A1BD5-5049-4F0C-83ED-6A82801F6AE8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918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C08-67CD-4F06-A3AC-94DE48CDF7EB}" type="datetimeFigureOut">
              <a:rPr lang="ko-KR" altLang="en-US" smtClean="0"/>
              <a:t>2026-03-24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436-3A46-4F55-AF3C-95EFC8C4B3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025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C08-67CD-4F06-A3AC-94DE48CDF7EB}" type="datetimeFigureOut">
              <a:rPr lang="ko-KR" altLang="en-US" smtClean="0"/>
              <a:t>2026-03-24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436-3A46-4F55-AF3C-95EFC8C4B3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1414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C08-67CD-4F06-A3AC-94DE48CDF7EB}" type="datetimeFigureOut">
              <a:rPr lang="ko-KR" altLang="en-US" smtClean="0"/>
              <a:t>2026-03-24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436-3A46-4F55-AF3C-95EFC8C4B3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548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C08-67CD-4F06-A3AC-94DE48CDF7EB}" type="datetimeFigureOut">
              <a:rPr lang="ko-KR" altLang="en-US" smtClean="0"/>
              <a:t>2026-03-24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436-3A46-4F55-AF3C-95EFC8C4B3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20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C08-67CD-4F06-A3AC-94DE48CDF7EB}" type="datetimeFigureOut">
              <a:rPr lang="ko-KR" altLang="en-US" smtClean="0"/>
              <a:t>2026-03-24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436-3A46-4F55-AF3C-95EFC8C4B3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330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C08-67CD-4F06-A3AC-94DE48CDF7EB}" type="datetimeFigureOut">
              <a:rPr lang="ko-KR" altLang="en-US" smtClean="0"/>
              <a:t>2026-03-24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436-3A46-4F55-AF3C-95EFC8C4B3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31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C08-67CD-4F06-A3AC-94DE48CDF7EB}" type="datetimeFigureOut">
              <a:rPr lang="ko-KR" altLang="en-US" smtClean="0"/>
              <a:t>2026-03-24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436-3A46-4F55-AF3C-95EFC8C4B3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957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C08-67CD-4F06-A3AC-94DE48CDF7EB}" type="datetimeFigureOut">
              <a:rPr lang="ko-KR" altLang="en-US" smtClean="0"/>
              <a:t>2026-03-24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436-3A46-4F55-AF3C-95EFC8C4B3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83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C08-67CD-4F06-A3AC-94DE48CDF7EB}" type="datetimeFigureOut">
              <a:rPr lang="ko-KR" altLang="en-US" smtClean="0"/>
              <a:t>2026-03-24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436-3A46-4F55-AF3C-95EFC8C4B3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295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C08-67CD-4F06-A3AC-94DE48CDF7EB}" type="datetimeFigureOut">
              <a:rPr lang="ko-KR" altLang="en-US" smtClean="0"/>
              <a:t>2026-03-24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436-3A46-4F55-AF3C-95EFC8C4B3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016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B7C08-67CD-4F06-A3AC-94DE48CDF7EB}" type="datetimeFigureOut">
              <a:rPr lang="ko-KR" altLang="en-US" smtClean="0"/>
              <a:t>2026-03-24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94436-3A46-4F55-AF3C-95EFC8C4B3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70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B7C08-67CD-4F06-A3AC-94DE48CDF7EB}" type="datetimeFigureOut">
              <a:rPr lang="ko-KR" altLang="en-US" smtClean="0"/>
              <a:t>2026-03-24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94436-3A46-4F55-AF3C-95EFC8C4B3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346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uideline.or.kr/chronic/view.php?number=98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uideline.or.kr/chronic/view.php?number=98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uideline.or.kr/chronic/view.php?number=98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020492"/>
            <a:ext cx="12192000" cy="2942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600" b="1" dirty="0">
                <a:solidFill>
                  <a:srgbClr val="0070C0"/>
                </a:solidFill>
              </a:rPr>
              <a:t>만성질환</a:t>
            </a:r>
            <a:r>
              <a:rPr lang="ko-KR" altLang="en-US" sz="6600" dirty="0"/>
              <a:t>자에서의 </a:t>
            </a:r>
            <a:endParaRPr lang="en-US" altLang="ko-KR" sz="6600" dirty="0"/>
          </a:p>
          <a:p>
            <a:pPr algn="ctr">
              <a:lnSpc>
                <a:spcPct val="150000"/>
              </a:lnSpc>
            </a:pPr>
            <a:r>
              <a:rPr lang="ko-KR" altLang="en-US" sz="6600" b="1" dirty="0">
                <a:solidFill>
                  <a:srgbClr val="FF0000"/>
                </a:solidFill>
              </a:rPr>
              <a:t>우울증</a:t>
            </a:r>
            <a:r>
              <a:rPr lang="ko-KR" altLang="en-US" sz="6600" dirty="0"/>
              <a:t> 현황 및 관리</a:t>
            </a:r>
            <a:endParaRPr lang="en-US" altLang="ko-KR" sz="60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4813" y="4449484"/>
            <a:ext cx="10473547" cy="155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/>
              <a:t>2026</a:t>
            </a:r>
            <a:r>
              <a:rPr lang="ko-KR" altLang="en-US" sz="3200" b="1" dirty="0"/>
              <a:t>년 </a:t>
            </a:r>
            <a:r>
              <a:rPr lang="en-US" altLang="ko-KR" sz="3200" b="1" dirty="0"/>
              <a:t>4</a:t>
            </a:r>
            <a:r>
              <a:rPr lang="ko-KR" altLang="en-US" sz="3200" b="1" dirty="0"/>
              <a:t>월 </a:t>
            </a:r>
            <a:r>
              <a:rPr lang="en-US" altLang="ko-KR" sz="3200" b="1" dirty="0"/>
              <a:t>12</a:t>
            </a:r>
            <a:r>
              <a:rPr lang="ko-KR" altLang="en-US" sz="3200" b="1" dirty="0"/>
              <a:t>일</a:t>
            </a:r>
            <a:r>
              <a:rPr lang="en-US" altLang="ko-KR" sz="3200" b="1" dirty="0"/>
              <a:t>(</a:t>
            </a:r>
            <a:r>
              <a:rPr lang="ko-KR" altLang="en-US" sz="3200" b="1" dirty="0"/>
              <a:t>일</a:t>
            </a:r>
            <a:r>
              <a:rPr lang="en-US" altLang="ko-KR" sz="3200" b="1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ko-KR" altLang="en-US" sz="3600" b="1" dirty="0"/>
              <a:t>공부하는 의사 </a:t>
            </a:r>
            <a:r>
              <a:rPr lang="ko-KR" altLang="en-US" sz="3600" b="1" dirty="0" err="1"/>
              <a:t>손정식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43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FA69F4-394A-2F65-1203-B633E048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1</a:t>
            </a:r>
            <a:r>
              <a:rPr lang="ko-KR" altLang="en-US" dirty="0"/>
              <a:t>단계</a:t>
            </a:r>
            <a:r>
              <a:rPr lang="en-US" altLang="ko-KR" dirty="0"/>
              <a:t>(</a:t>
            </a:r>
            <a:r>
              <a:rPr lang="ko-KR" altLang="en-US" dirty="0"/>
              <a:t>초기</a:t>
            </a:r>
            <a:r>
              <a:rPr lang="en-US" altLang="ko-KR" dirty="0"/>
              <a:t>) </a:t>
            </a:r>
            <a:r>
              <a:rPr lang="ko-KR" altLang="en-US" dirty="0"/>
              <a:t>치료전략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676F279-A5C1-C90E-9ED8-0FED76D05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85979"/>
            <a:ext cx="10515600" cy="3830629"/>
          </a:xfrm>
        </p:spPr>
      </p:pic>
    </p:spTree>
    <p:extLst>
      <p:ext uri="{BB962C8B-B14F-4D97-AF65-F5344CB8AC3E}">
        <p14:creationId xmlns:p14="http://schemas.microsoft.com/office/powerpoint/2010/main" val="3300323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74B9F2-CD81-F0F7-D240-B4F38F460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340567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3600" dirty="0"/>
              <a:t>1</a:t>
            </a:r>
            <a:r>
              <a:rPr lang="ko-KR" altLang="en-US" sz="3600" dirty="0"/>
              <a:t>단계 치료에서 </a:t>
            </a:r>
            <a:br>
              <a:rPr lang="en-US" altLang="ko-KR" sz="3600" dirty="0"/>
            </a:br>
            <a:r>
              <a:rPr lang="ko-KR" altLang="en-US" sz="3600" dirty="0"/>
              <a:t>항우울제의 선택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F1D910E6-355F-F08A-70FD-0273F78AA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789" y="-675"/>
            <a:ext cx="8854211" cy="6858675"/>
          </a:xfrm>
        </p:spPr>
      </p:pic>
    </p:spTree>
    <p:extLst>
      <p:ext uri="{BB962C8B-B14F-4D97-AF65-F5344CB8AC3E}">
        <p14:creationId xmlns:p14="http://schemas.microsoft.com/office/powerpoint/2010/main" val="53739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26A26D-F731-6460-B40C-02A48812F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1</a:t>
            </a:r>
            <a:r>
              <a:rPr lang="ko-KR" altLang="en-US" dirty="0"/>
              <a:t>단계 치료에서 항정신병약물의 선택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091C1908-09C4-A738-A22D-6602E2D89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" y="2164702"/>
            <a:ext cx="12191608" cy="3676261"/>
          </a:xfrm>
        </p:spPr>
      </p:pic>
    </p:spTree>
    <p:extLst>
      <p:ext uri="{BB962C8B-B14F-4D97-AF65-F5344CB8AC3E}">
        <p14:creationId xmlns:p14="http://schemas.microsoft.com/office/powerpoint/2010/main" val="3621051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BFFA29-E1CF-80FF-3BC5-345C11899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dirty="0"/>
              <a:t>약물 </a:t>
            </a:r>
            <a:r>
              <a:rPr lang="ko-KR" altLang="en-US" b="1" dirty="0">
                <a:solidFill>
                  <a:srgbClr val="FF0000"/>
                </a:solidFill>
              </a:rPr>
              <a:t>부작용</a:t>
            </a:r>
            <a:r>
              <a:rPr lang="ko-KR" altLang="en-US" dirty="0"/>
              <a:t>에 따른 항우울제의 선택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F6A1EBB8-3FBC-3B27-8C25-C05F09D8D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3BC1A85-9E12-F973-0B28-031369171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8507"/>
            <a:ext cx="12192000" cy="29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D6DD396-1D05-C862-4BD5-584206175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dirty="0"/>
              <a:t>약물 </a:t>
            </a:r>
            <a:r>
              <a:rPr lang="ko-KR" altLang="en-US" b="1" dirty="0">
                <a:solidFill>
                  <a:srgbClr val="FF0000"/>
                </a:solidFill>
              </a:rPr>
              <a:t>안정성</a:t>
            </a:r>
            <a:r>
              <a:rPr lang="ko-KR" altLang="en-US" dirty="0"/>
              <a:t>을 고려한 항우울제의 선택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538B0428-C35A-7193-5903-E81667833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29813"/>
            <a:ext cx="12194485" cy="2164701"/>
          </a:xfrm>
        </p:spPr>
      </p:pic>
    </p:spTree>
    <p:extLst>
      <p:ext uri="{BB962C8B-B14F-4D97-AF65-F5344CB8AC3E}">
        <p14:creationId xmlns:p14="http://schemas.microsoft.com/office/powerpoint/2010/main" val="2389186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5E2C9A-23D9-E640-8BF7-9A87AEA6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3600" b="1" dirty="0">
                <a:solidFill>
                  <a:srgbClr val="FF0000"/>
                </a:solidFill>
              </a:rPr>
              <a:t>신체질환</a:t>
            </a:r>
            <a:r>
              <a:rPr lang="ko-KR" altLang="en-US" sz="3600" dirty="0"/>
              <a:t>과 공존하는 우울증에서 항우울제의 선택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70637BC-D126-EA1B-37D9-4A04EF437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FBE2659-5ADC-210C-AE49-00A7E5B91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522"/>
            <a:ext cx="12192000" cy="45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58C1C4-95CA-DB7B-BD7A-8B478D8E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7619999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2800" b="1" dirty="0"/>
              <a:t>증례 </a:t>
            </a:r>
            <a:r>
              <a:rPr lang="en-US" altLang="ko-KR" sz="2800" b="1" dirty="0"/>
              <a:t>1 - </a:t>
            </a:r>
            <a:r>
              <a:rPr lang="ko-KR" altLang="en-US" sz="2800" b="1" dirty="0"/>
              <a:t>당뇨병 환자의 우울증 </a:t>
            </a:r>
            <a:r>
              <a:rPr lang="en-US" altLang="ko-KR" sz="2800" b="1" dirty="0"/>
              <a:t>(</a:t>
            </a:r>
            <a:r>
              <a:rPr lang="ko-KR" altLang="en-US" sz="2800" b="1" dirty="0"/>
              <a:t>환자 배경</a:t>
            </a:r>
            <a:r>
              <a:rPr lang="en-US" altLang="ko-KR" sz="2800" b="1" dirty="0"/>
              <a:t>)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1A4DEA3-2610-6AF1-6C7C-7304B98B1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37" y="1825625"/>
            <a:ext cx="7432964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ko-KR" altLang="en-US" b="1" dirty="0"/>
              <a:t>환자</a:t>
            </a:r>
            <a:r>
              <a:rPr lang="en-US" altLang="ko-KR" dirty="0"/>
              <a:t>: 52</a:t>
            </a:r>
            <a:r>
              <a:rPr lang="ko-KR" altLang="en-US" dirty="0"/>
              <a:t>세 남성</a:t>
            </a:r>
            <a:r>
              <a:rPr lang="en-US" altLang="ko-KR" dirty="0"/>
              <a:t>, </a:t>
            </a:r>
            <a:r>
              <a:rPr lang="ko-KR" altLang="en-US" dirty="0"/>
              <a:t>제</a:t>
            </a:r>
            <a:r>
              <a:rPr lang="en-US" altLang="ko-KR" dirty="0"/>
              <a:t>2</a:t>
            </a:r>
            <a:r>
              <a:rPr lang="ko-KR" altLang="en-US" dirty="0"/>
              <a:t>형 당뇨병 진단 </a:t>
            </a:r>
            <a:r>
              <a:rPr lang="en-US" altLang="ko-KR" dirty="0"/>
              <a:t>8</a:t>
            </a:r>
            <a:r>
              <a:rPr lang="ko-KR" altLang="en-US" dirty="0"/>
              <a:t>년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주소</a:t>
            </a:r>
            <a:r>
              <a:rPr lang="en-US" altLang="ko-KR" dirty="0"/>
              <a:t>: "</a:t>
            </a:r>
            <a:r>
              <a:rPr lang="ko-KR" altLang="en-US" dirty="0"/>
              <a:t>혈당 조절이 안 되고</a:t>
            </a:r>
            <a:r>
              <a:rPr lang="en-US" altLang="ko-KR" dirty="0"/>
              <a:t>, </a:t>
            </a:r>
            <a:r>
              <a:rPr lang="ko-KR" altLang="en-US" dirty="0"/>
              <a:t>아무것도 하기 싫어요</a:t>
            </a:r>
            <a:r>
              <a:rPr lang="en-US" altLang="ko-KR" dirty="0"/>
              <a:t>"</a:t>
            </a:r>
          </a:p>
          <a:p>
            <a:pPr>
              <a:lnSpc>
                <a:spcPct val="150000"/>
              </a:lnSpc>
            </a:pPr>
            <a:r>
              <a:rPr lang="ko-KR" altLang="en-US" b="1" dirty="0" err="1"/>
              <a:t>현병력</a:t>
            </a:r>
            <a:r>
              <a:rPr lang="en-US" altLang="ko-KR" dirty="0"/>
              <a:t>: </a:t>
            </a:r>
            <a:r>
              <a:rPr lang="ko-KR" altLang="en-US" dirty="0"/>
              <a:t>최근 </a:t>
            </a:r>
            <a:r>
              <a:rPr lang="en-US" altLang="ko-KR" dirty="0"/>
              <a:t>6</a:t>
            </a:r>
            <a:r>
              <a:rPr lang="ko-KR" altLang="en-US" dirty="0"/>
              <a:t>개월간 </a:t>
            </a:r>
            <a:r>
              <a:rPr lang="en-US" altLang="ko-KR" dirty="0"/>
              <a:t>HbA1c 9.2%</a:t>
            </a:r>
            <a:r>
              <a:rPr lang="ko-KR" altLang="en-US" dirty="0"/>
              <a:t>로 상승</a:t>
            </a:r>
            <a:r>
              <a:rPr lang="en-US" altLang="ko-KR" dirty="0"/>
              <a:t>, </a:t>
            </a:r>
            <a:r>
              <a:rPr lang="ko-KR" altLang="en-US" dirty="0"/>
              <a:t>약물 복용 불규칙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동반 증상</a:t>
            </a:r>
            <a:r>
              <a:rPr lang="en-US" altLang="ko-KR" dirty="0"/>
              <a:t>: </a:t>
            </a:r>
            <a:r>
              <a:rPr lang="ko-KR" altLang="en-US" dirty="0"/>
              <a:t>피로감</a:t>
            </a:r>
            <a:r>
              <a:rPr lang="en-US" altLang="ko-KR" dirty="0"/>
              <a:t>, </a:t>
            </a:r>
            <a:r>
              <a:rPr lang="ko-KR" altLang="en-US" dirty="0"/>
              <a:t>수면 장애</a:t>
            </a:r>
            <a:r>
              <a:rPr lang="en-US" altLang="ko-KR" dirty="0"/>
              <a:t>, </a:t>
            </a:r>
            <a:r>
              <a:rPr lang="ko-KR" altLang="en-US" dirty="0"/>
              <a:t>식욕 저하</a:t>
            </a:r>
            <a:r>
              <a:rPr lang="en-US" altLang="ko-KR" dirty="0"/>
              <a:t>, </a:t>
            </a:r>
            <a:r>
              <a:rPr lang="ko-KR" altLang="en-US" dirty="0"/>
              <a:t>흥미 상실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합병증</a:t>
            </a:r>
            <a:r>
              <a:rPr lang="en-US" altLang="ko-KR" dirty="0"/>
              <a:t>: </a:t>
            </a:r>
            <a:r>
              <a:rPr lang="ko-KR" altLang="en-US" dirty="0"/>
              <a:t>당뇨병성 신경병증</a:t>
            </a:r>
            <a:r>
              <a:rPr lang="en-US" altLang="ko-KR" dirty="0"/>
              <a:t>, </a:t>
            </a:r>
            <a:r>
              <a:rPr lang="ko-KR" altLang="en-US" dirty="0"/>
              <a:t>초기 망막병증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b="1" dirty="0" err="1"/>
              <a:t>사회력</a:t>
            </a:r>
            <a:r>
              <a:rPr lang="en-US" altLang="ko-KR" dirty="0"/>
              <a:t>: </a:t>
            </a:r>
            <a:r>
              <a:rPr lang="ko-KR" altLang="en-US" dirty="0"/>
              <a:t>실직 후 경제적 어려움</a:t>
            </a:r>
            <a:r>
              <a:rPr lang="en-US" altLang="ko-KR" dirty="0"/>
              <a:t>, </a:t>
            </a:r>
            <a:r>
              <a:rPr lang="ko-KR" altLang="en-US" dirty="0"/>
              <a:t>독거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2FE646C-9A30-87E1-AD4B-5AA6F3958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52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691F11-79DC-6959-8E82-DBB5CF19F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4000" b="1" dirty="0"/>
              <a:t>증례 </a:t>
            </a:r>
            <a:r>
              <a:rPr lang="en-US" altLang="ko-KR" sz="4000" b="1" dirty="0"/>
              <a:t>1 - </a:t>
            </a:r>
            <a:r>
              <a:rPr lang="ko-KR" altLang="en-US" sz="4000" b="1" dirty="0"/>
              <a:t>당뇨병 환자의 우울증 </a:t>
            </a:r>
            <a:r>
              <a:rPr lang="en-US" altLang="ko-KR" sz="4000" b="1" dirty="0"/>
              <a:t>(Screening </a:t>
            </a:r>
            <a:r>
              <a:rPr lang="ko-KR" altLang="en-US" sz="4000" b="1" dirty="0"/>
              <a:t>및 진단</a:t>
            </a:r>
            <a:r>
              <a:rPr lang="en-US" altLang="ko-KR" sz="4000" b="1" dirty="0"/>
              <a:t>)</a:t>
            </a:r>
            <a:endParaRPr lang="ko-KR" altLang="en-US" sz="40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4C5A3B7-5EE3-B377-0883-657D9E73B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b="1" dirty="0"/>
              <a:t>Screening</a:t>
            </a:r>
            <a:r>
              <a:rPr lang="en-US" altLang="ko-KR" dirty="0"/>
              <a:t>: </a:t>
            </a:r>
            <a:r>
              <a:rPr lang="ko-KR" altLang="en-US" dirty="0"/>
              <a:t>연례 검진 시 </a:t>
            </a:r>
            <a:r>
              <a:rPr lang="en-US" altLang="ko-KR" b="1" dirty="0"/>
              <a:t>PHQ-9 </a:t>
            </a:r>
            <a:r>
              <a:rPr lang="ko-KR" altLang="en-US" b="1" dirty="0"/>
              <a:t>시행 → 점수 </a:t>
            </a:r>
            <a:r>
              <a:rPr lang="en-US" altLang="ko-KR" b="1" dirty="0"/>
              <a:t>16</a:t>
            </a:r>
            <a:r>
              <a:rPr lang="ko-KR" altLang="en-US" b="1" dirty="0"/>
              <a:t>점</a:t>
            </a:r>
            <a:r>
              <a:rPr lang="ko-KR" altLang="en-US" dirty="0"/>
              <a:t> </a:t>
            </a:r>
            <a:r>
              <a:rPr lang="en-US" altLang="ko-KR" dirty="0"/>
              <a:t>(</a:t>
            </a:r>
            <a:r>
              <a:rPr lang="ko-KR" altLang="en-US" dirty="0"/>
              <a:t>중등도 우울증</a:t>
            </a:r>
            <a:r>
              <a:rPr lang="en-US" altLang="ko-KR" dirty="0"/>
              <a:t>) 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임상 면담</a:t>
            </a:r>
            <a:r>
              <a:rPr lang="en-US" altLang="ko-KR" dirty="0"/>
              <a:t>: </a:t>
            </a:r>
            <a:r>
              <a:rPr lang="ko-KR" altLang="en-US" dirty="0"/>
              <a:t>슬픔</a:t>
            </a:r>
            <a:r>
              <a:rPr lang="en-US" altLang="ko-KR" dirty="0"/>
              <a:t>, </a:t>
            </a:r>
            <a:r>
              <a:rPr lang="ko-KR" altLang="en-US" dirty="0" err="1"/>
              <a:t>무쾌감증</a:t>
            </a:r>
            <a:r>
              <a:rPr lang="en-US" altLang="ko-KR" dirty="0"/>
              <a:t>, </a:t>
            </a:r>
            <a:r>
              <a:rPr lang="ko-KR" altLang="en-US" dirty="0"/>
              <a:t>자살 사고 없음 확인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진단</a:t>
            </a:r>
            <a:r>
              <a:rPr lang="en-US" altLang="ko-KR" dirty="0"/>
              <a:t>: </a:t>
            </a:r>
            <a:r>
              <a:rPr lang="ko-KR" altLang="en-US" b="1" dirty="0"/>
              <a:t>주요우울장애</a:t>
            </a:r>
            <a:r>
              <a:rPr lang="en-US" altLang="ko-KR" b="1" dirty="0"/>
              <a:t>(Major Depressive Disorder)</a:t>
            </a:r>
            <a:r>
              <a:rPr lang="ko-KR" altLang="en-US" dirty="0"/>
              <a:t> 진단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위험인자</a:t>
            </a:r>
            <a:r>
              <a:rPr lang="en-US" altLang="ko-KR" dirty="0"/>
              <a:t>: </a:t>
            </a:r>
            <a:r>
              <a:rPr lang="ko-KR" altLang="en-US" dirty="0"/>
              <a:t>합병증</a:t>
            </a:r>
            <a:r>
              <a:rPr lang="en-US" altLang="ko-KR" dirty="0"/>
              <a:t>, </a:t>
            </a:r>
            <a:r>
              <a:rPr lang="ko-KR" altLang="en-US" dirty="0"/>
              <a:t>약물 순응도 불량</a:t>
            </a:r>
            <a:r>
              <a:rPr lang="en-US" altLang="ko-KR" dirty="0"/>
              <a:t>, </a:t>
            </a:r>
            <a:r>
              <a:rPr lang="ko-KR" altLang="en-US" dirty="0"/>
              <a:t>사회적 지지 부족</a:t>
            </a:r>
            <a:br>
              <a:rPr lang="ko-KR" altLang="en-US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0336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0B07BF-D12C-35AA-70D8-0AF4A3F57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4000" b="1" dirty="0"/>
              <a:t>증례 </a:t>
            </a:r>
            <a:r>
              <a:rPr lang="en-US" altLang="ko-KR" sz="4000" b="1" dirty="0"/>
              <a:t>1 - </a:t>
            </a:r>
            <a:r>
              <a:rPr lang="ko-KR" altLang="en-US" sz="4000" b="1" dirty="0"/>
              <a:t>당뇨병 환자의 우울증 </a:t>
            </a:r>
            <a:r>
              <a:rPr lang="en-US" altLang="ko-KR" sz="4000" b="1" dirty="0"/>
              <a:t>(</a:t>
            </a:r>
            <a:r>
              <a:rPr lang="ko-KR" altLang="en-US" sz="4000" b="1" dirty="0"/>
              <a:t>치료 및 결과</a:t>
            </a:r>
            <a:r>
              <a:rPr lang="en-US" altLang="ko-KR" sz="4000" b="1" dirty="0"/>
              <a:t>)</a:t>
            </a:r>
            <a:endParaRPr lang="ko-KR" altLang="en-US" sz="40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D03D840-BF69-8E88-32A8-9EB2DA8AB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1</a:t>
            </a:r>
            <a:r>
              <a:rPr lang="ko-KR" altLang="en-US" b="1" dirty="0"/>
              <a:t>차 치료</a:t>
            </a:r>
            <a:r>
              <a:rPr lang="en-US" altLang="ko-KR" dirty="0"/>
              <a:t>: </a:t>
            </a:r>
            <a:r>
              <a:rPr lang="en-US" altLang="ko-KR" b="1" dirty="0"/>
              <a:t>Escitalopram 5~10 mg</a:t>
            </a:r>
            <a:r>
              <a:rPr lang="ko-KR" altLang="en-US" dirty="0"/>
              <a:t> 시작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b="1" dirty="0"/>
              <a:t>비약물치료</a:t>
            </a:r>
            <a:r>
              <a:rPr lang="en-US" altLang="ko-KR" dirty="0"/>
              <a:t>: </a:t>
            </a:r>
            <a:r>
              <a:rPr lang="ko-KR" altLang="en-US" dirty="0"/>
              <a:t>인지행동치료</a:t>
            </a:r>
            <a:r>
              <a:rPr lang="en-US" altLang="ko-KR" dirty="0"/>
              <a:t>(CBT) </a:t>
            </a:r>
            <a:r>
              <a:rPr lang="ko-KR" altLang="en-US" dirty="0"/>
              <a:t>주 </a:t>
            </a:r>
            <a:r>
              <a:rPr lang="en-US" altLang="ko-KR" dirty="0"/>
              <a:t>1</a:t>
            </a:r>
            <a:r>
              <a:rPr lang="ko-KR" altLang="en-US" dirty="0"/>
              <a:t>회</a:t>
            </a:r>
            <a:r>
              <a:rPr lang="en-US" altLang="ko-KR" dirty="0"/>
              <a:t>, </a:t>
            </a:r>
            <a:r>
              <a:rPr lang="ko-KR" altLang="en-US" dirty="0"/>
              <a:t>당뇨병 교육 강화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b="1" dirty="0"/>
              <a:t>생활습관</a:t>
            </a:r>
            <a:r>
              <a:rPr lang="en-US" altLang="ko-KR" dirty="0"/>
              <a:t>: </a:t>
            </a:r>
            <a:r>
              <a:rPr lang="ko-KR" altLang="en-US" dirty="0"/>
              <a:t>주 </a:t>
            </a:r>
            <a:r>
              <a:rPr lang="en-US" altLang="ko-KR" dirty="0"/>
              <a:t>3</a:t>
            </a:r>
            <a:r>
              <a:rPr lang="ko-KR" altLang="en-US" dirty="0"/>
              <a:t>회 </a:t>
            </a:r>
            <a:r>
              <a:rPr lang="en-US" altLang="ko-KR" dirty="0"/>
              <a:t>30</a:t>
            </a:r>
            <a:r>
              <a:rPr lang="ko-KR" altLang="en-US" dirty="0"/>
              <a:t>분 </a:t>
            </a:r>
            <a:r>
              <a:rPr lang="ko-KR" altLang="en-US" b="1" dirty="0"/>
              <a:t>걷기 운동 </a:t>
            </a:r>
            <a:r>
              <a:rPr lang="ko-KR" altLang="en-US" dirty="0"/>
              <a:t>시작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b="1" dirty="0"/>
              <a:t>추적관찰</a:t>
            </a:r>
            <a:r>
              <a:rPr lang="en-US" altLang="ko-KR" dirty="0"/>
              <a:t>: 4</a:t>
            </a:r>
            <a:r>
              <a:rPr lang="ko-KR" altLang="en-US" dirty="0"/>
              <a:t>주 후 </a:t>
            </a:r>
            <a:r>
              <a:rPr lang="en-US" altLang="ko-KR" dirty="0"/>
              <a:t>PHQ-9 10</a:t>
            </a:r>
            <a:r>
              <a:rPr lang="ko-KR" altLang="en-US" dirty="0"/>
              <a:t>점으로 감소</a:t>
            </a:r>
            <a:r>
              <a:rPr lang="en-US" altLang="ko-KR" dirty="0"/>
              <a:t>, HbA1c 8.1%</a:t>
            </a:r>
            <a:r>
              <a:rPr lang="ko-KR" altLang="en-US" dirty="0"/>
              <a:t>로 개선</a:t>
            </a:r>
          </a:p>
          <a:p>
            <a:pPr>
              <a:lnSpc>
                <a:spcPct val="150000"/>
              </a:lnSpc>
            </a:pPr>
            <a:r>
              <a:rPr lang="en-US" altLang="ko-KR" b="1" dirty="0"/>
              <a:t>12</a:t>
            </a:r>
            <a:r>
              <a:rPr lang="ko-KR" altLang="en-US" b="1" dirty="0"/>
              <a:t>주 결과</a:t>
            </a:r>
            <a:r>
              <a:rPr lang="en-US" altLang="ko-KR" dirty="0"/>
              <a:t>: PHQ-9 5</a:t>
            </a:r>
            <a:r>
              <a:rPr lang="ko-KR" altLang="en-US" dirty="0"/>
              <a:t>점</a:t>
            </a:r>
            <a:r>
              <a:rPr lang="en-US" altLang="ko-KR" dirty="0"/>
              <a:t>, HbA1c 7.3%, </a:t>
            </a:r>
            <a:r>
              <a:rPr lang="ko-KR" altLang="en-US" dirty="0"/>
              <a:t>약물 순응도 </a:t>
            </a:r>
            <a:r>
              <a:rPr lang="en-US" altLang="ko-KR" dirty="0"/>
              <a:t>90% </a:t>
            </a:r>
            <a:r>
              <a:rPr lang="ko-KR" altLang="en-US" dirty="0"/>
              <a:t>이상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근거</a:t>
            </a:r>
            <a:r>
              <a:rPr lang="en-US" altLang="ko-KR" dirty="0"/>
              <a:t>: Escitalopram</a:t>
            </a:r>
            <a:r>
              <a:rPr lang="ko-KR" altLang="en-US" dirty="0"/>
              <a:t>은 우울증 및 </a:t>
            </a:r>
            <a:r>
              <a:rPr lang="en-US" altLang="ko-KR" b="1" dirty="0"/>
              <a:t>HbA1c </a:t>
            </a:r>
            <a:r>
              <a:rPr lang="ko-KR" altLang="en-US" b="1" dirty="0"/>
              <a:t>감소</a:t>
            </a:r>
            <a:r>
              <a:rPr lang="ko-KR" altLang="en-US" dirty="0"/>
              <a:t> 효과 </a:t>
            </a:r>
            <a:r>
              <a:rPr lang="en-US" altLang="ko-KR" dirty="0"/>
              <a:t>1</a:t>
            </a:r>
            <a:r>
              <a:rPr lang="ko-KR" altLang="en-US" dirty="0"/>
              <a:t>순위</a:t>
            </a:r>
          </a:p>
        </p:txBody>
      </p:sp>
      <p:sp>
        <p:nvSpPr>
          <p:cNvPr id="4" name="직사각형 6">
            <a:extLst>
              <a:ext uri="{FF2B5EF4-FFF2-40B4-BE49-F238E27FC236}">
                <a16:creationId xmlns:a16="http://schemas.microsoft.com/office/drawing/2014/main" id="{D2975EE7-DEAD-F095-1DDD-FA2026E80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11097"/>
            <a:ext cx="1219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/>
              <a:t>Ref) </a:t>
            </a:r>
            <a:r>
              <a:rPr lang="en-US" altLang="ko-KR" sz="1200" dirty="0" err="1"/>
              <a:t>Neurosci</a:t>
            </a:r>
            <a:r>
              <a:rPr lang="en-US" altLang="ko-KR" sz="1200" dirty="0"/>
              <a:t> </a:t>
            </a:r>
            <a:r>
              <a:rPr lang="en-US" altLang="ko-KR" sz="1200" dirty="0" err="1"/>
              <a:t>Biobehav</a:t>
            </a:r>
            <a:r>
              <a:rPr lang="en-US" altLang="ko-KR" sz="1200" dirty="0"/>
              <a:t> Rev. 2022 Aug:139:104731.</a:t>
            </a:r>
            <a:endParaRPr lang="en-US" altLang="ko-KR" sz="1050" dirty="0"/>
          </a:p>
        </p:txBody>
      </p:sp>
    </p:spTree>
    <p:extLst>
      <p:ext uri="{BB962C8B-B14F-4D97-AF65-F5344CB8AC3E}">
        <p14:creationId xmlns:p14="http://schemas.microsoft.com/office/powerpoint/2010/main" val="708983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0FCE8D-C479-07A3-2319-E1B0CBB33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76200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2800" b="1" dirty="0"/>
              <a:t>증례 </a:t>
            </a:r>
            <a:r>
              <a:rPr lang="en-US" altLang="ko-KR" sz="2800" b="1" dirty="0"/>
              <a:t>2 - </a:t>
            </a:r>
            <a:r>
              <a:rPr lang="ko-KR" altLang="en-US" sz="2800" b="1" dirty="0"/>
              <a:t>고혈압 환자의 우울증 </a:t>
            </a:r>
            <a:r>
              <a:rPr lang="en-US" altLang="ko-KR" sz="2800" b="1" dirty="0"/>
              <a:t>(</a:t>
            </a:r>
            <a:r>
              <a:rPr lang="ko-KR" altLang="en-US" sz="2800" b="1" dirty="0"/>
              <a:t>환자 배경</a:t>
            </a:r>
            <a:r>
              <a:rPr lang="en-US" altLang="ko-KR" sz="2800" b="1" dirty="0"/>
              <a:t>)</a:t>
            </a:r>
            <a:endParaRPr lang="ko-KR" altLang="en-US" sz="28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A15399-486D-5430-C58A-423AB2A6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76200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ko-KR" altLang="en-US" b="1" dirty="0"/>
              <a:t>환자</a:t>
            </a:r>
            <a:r>
              <a:rPr lang="en-US" altLang="ko-KR" dirty="0"/>
              <a:t>: 65</a:t>
            </a:r>
            <a:r>
              <a:rPr lang="ko-KR" altLang="en-US" dirty="0"/>
              <a:t>세 여성</a:t>
            </a:r>
            <a:r>
              <a:rPr lang="en-US" altLang="ko-KR" dirty="0"/>
              <a:t>, </a:t>
            </a:r>
            <a:r>
              <a:rPr lang="ko-KR" altLang="en-US" dirty="0"/>
              <a:t>고혈압 진단 </a:t>
            </a:r>
            <a:r>
              <a:rPr lang="en-US" altLang="ko-KR" dirty="0"/>
              <a:t>12</a:t>
            </a:r>
            <a:r>
              <a:rPr lang="ko-KR" altLang="en-US" dirty="0"/>
              <a:t>년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주소</a:t>
            </a:r>
            <a:r>
              <a:rPr lang="en-US" altLang="ko-KR" dirty="0"/>
              <a:t>: "</a:t>
            </a:r>
            <a:r>
              <a:rPr lang="ko-KR" altLang="en-US" dirty="0"/>
              <a:t>혈압약을 먹어도 혈압이 조절이 안 돼요</a:t>
            </a:r>
            <a:r>
              <a:rPr lang="en-US" altLang="ko-KR" dirty="0"/>
              <a:t>, </a:t>
            </a:r>
            <a:r>
              <a:rPr lang="ko-KR" altLang="en-US" dirty="0"/>
              <a:t>불안하고 우울해요</a:t>
            </a:r>
            <a:r>
              <a:rPr lang="en-US" altLang="ko-KR" dirty="0"/>
              <a:t>"</a:t>
            </a:r>
          </a:p>
          <a:p>
            <a:pPr>
              <a:lnSpc>
                <a:spcPct val="150000"/>
              </a:lnSpc>
            </a:pPr>
            <a:r>
              <a:rPr lang="ko-KR" altLang="en-US" b="1" dirty="0" err="1"/>
              <a:t>현병력</a:t>
            </a:r>
            <a:r>
              <a:rPr lang="en-US" altLang="ko-KR" dirty="0"/>
              <a:t>: </a:t>
            </a:r>
            <a:r>
              <a:rPr lang="ko-KR" altLang="en-US" dirty="0"/>
              <a:t>혈압 </a:t>
            </a:r>
            <a:r>
              <a:rPr lang="en-US" altLang="ko-KR" dirty="0"/>
              <a:t>160/95 mmHg (</a:t>
            </a:r>
            <a:r>
              <a:rPr lang="ko-KR" altLang="en-US" dirty="0"/>
              <a:t>목표 </a:t>
            </a:r>
            <a:r>
              <a:rPr lang="en-US" altLang="ko-KR" dirty="0"/>
              <a:t>&lt;140/90), </a:t>
            </a:r>
            <a:r>
              <a:rPr lang="ko-KR" altLang="en-US" dirty="0"/>
              <a:t>약물 순응도 불량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동반 증상</a:t>
            </a:r>
            <a:r>
              <a:rPr lang="en-US" altLang="ko-KR" dirty="0"/>
              <a:t>: </a:t>
            </a:r>
            <a:r>
              <a:rPr lang="ko-KR" altLang="en-US" dirty="0"/>
              <a:t>불안</a:t>
            </a:r>
            <a:r>
              <a:rPr lang="en-US" altLang="ko-KR" dirty="0"/>
              <a:t>, </a:t>
            </a:r>
            <a:r>
              <a:rPr lang="ko-KR" altLang="en-US" dirty="0"/>
              <a:t>가슴 두근거림</a:t>
            </a:r>
            <a:r>
              <a:rPr lang="en-US" altLang="ko-KR" dirty="0"/>
              <a:t>, </a:t>
            </a:r>
            <a:r>
              <a:rPr lang="ko-KR" altLang="en-US" dirty="0"/>
              <a:t>집중력 저하</a:t>
            </a:r>
            <a:r>
              <a:rPr lang="en-US" altLang="ko-KR" dirty="0"/>
              <a:t>, </a:t>
            </a:r>
            <a:r>
              <a:rPr lang="ko-KR" altLang="en-US" dirty="0"/>
              <a:t>수면 장애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동반질환</a:t>
            </a:r>
            <a:r>
              <a:rPr lang="en-US" altLang="ko-KR" dirty="0"/>
              <a:t>: </a:t>
            </a:r>
            <a:r>
              <a:rPr lang="ko-KR" altLang="en-US" dirty="0" err="1"/>
              <a:t>고지혈증</a:t>
            </a:r>
            <a:endParaRPr lang="ko-KR" altLang="en-US" dirty="0"/>
          </a:p>
          <a:p>
            <a:pPr>
              <a:lnSpc>
                <a:spcPct val="150000"/>
              </a:lnSpc>
            </a:pPr>
            <a:r>
              <a:rPr lang="ko-KR" altLang="en-US" b="1" dirty="0" err="1"/>
              <a:t>사회력</a:t>
            </a:r>
            <a:r>
              <a:rPr lang="en-US" altLang="ko-KR" dirty="0"/>
              <a:t>: </a:t>
            </a:r>
            <a:r>
              <a:rPr lang="ko-KR" altLang="en-US" dirty="0"/>
              <a:t>배우자 사망 </a:t>
            </a:r>
            <a:r>
              <a:rPr lang="en-US" altLang="ko-KR" dirty="0"/>
              <a:t>2</a:t>
            </a:r>
            <a:r>
              <a:rPr lang="ko-KR" altLang="en-US" dirty="0"/>
              <a:t>년 전</a:t>
            </a:r>
            <a:r>
              <a:rPr lang="en-US" altLang="ko-KR" dirty="0"/>
              <a:t>, </a:t>
            </a:r>
            <a:r>
              <a:rPr lang="ko-KR" altLang="en-US" dirty="0"/>
              <a:t>자녀와 떨어져 거주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F950D7E-3A4E-9B1A-1D6E-B17EEFB98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32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FE2E12-0ECE-C19B-A371-690A133FC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/>
              <a:t>만성질환과 우울증의 관계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8CEA946-5DA6-3E4C-C021-0D8276EB3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만성질환 환자에서 우울증 유병률은 일반인구 대비 </a:t>
            </a:r>
            <a:r>
              <a:rPr lang="en-US" altLang="ko-KR" b="1" dirty="0"/>
              <a:t>2-3</a:t>
            </a:r>
            <a:r>
              <a:rPr lang="ko-KR" altLang="en-US" b="1" dirty="0"/>
              <a:t>배 높음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우울증과 만성질환은 </a:t>
            </a:r>
            <a:r>
              <a:rPr lang="ko-KR" altLang="en-US" b="1" dirty="0"/>
              <a:t>양방향 관계</a:t>
            </a:r>
            <a:r>
              <a:rPr lang="en-US" altLang="ko-KR" dirty="0"/>
              <a:t>: </a:t>
            </a:r>
            <a:r>
              <a:rPr lang="ko-KR" altLang="en-US" dirty="0"/>
              <a:t>서로를 악화시킴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우울증은 만성질환 중 </a:t>
            </a:r>
            <a:r>
              <a:rPr lang="ko-KR" altLang="en-US" b="1" dirty="0"/>
              <a:t>건강상태 악화에 가장 큰 영향</a:t>
            </a:r>
            <a:r>
              <a:rPr lang="ko-KR" altLang="en-US" dirty="0"/>
              <a:t>을 미침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동반 우울증은 의료비용 약 </a:t>
            </a:r>
            <a:r>
              <a:rPr lang="en-US" altLang="ko-KR" b="1" dirty="0"/>
              <a:t>50% </a:t>
            </a:r>
            <a:r>
              <a:rPr lang="ko-KR" altLang="en-US" b="1" dirty="0"/>
              <a:t>증가</a:t>
            </a:r>
            <a:r>
              <a:rPr lang="en-US" altLang="ko-KR" dirty="0"/>
              <a:t>, </a:t>
            </a:r>
            <a:r>
              <a:rPr lang="ko-KR" altLang="en-US" dirty="0"/>
              <a:t>사망률 및 이환율 증가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우울증 치료는 </a:t>
            </a:r>
            <a:r>
              <a:rPr lang="ko-KR" altLang="en-US" b="1" dirty="0"/>
              <a:t>만성질환 관리의 필수 요소</a:t>
            </a:r>
            <a:endParaRPr lang="en-US" altLang="ko-KR" b="1" dirty="0"/>
          </a:p>
          <a:p>
            <a:pPr>
              <a:lnSpc>
                <a:spcPct val="150000"/>
              </a:lnSpc>
            </a:pPr>
            <a:r>
              <a:rPr lang="ko-KR" altLang="en-US" dirty="0"/>
              <a:t>다학제적 접근이 필요함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4" name="직사각형 6">
            <a:extLst>
              <a:ext uri="{FF2B5EF4-FFF2-40B4-BE49-F238E27FC236}">
                <a16:creationId xmlns:a16="http://schemas.microsoft.com/office/drawing/2014/main" id="{F77D3F30-E3EE-CE87-BB61-6B947BEC3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146"/>
            <a:ext cx="1219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/>
              <a:t>Ref) 1. Clin Psychol Rev. 2023 Dec:106:102353.</a:t>
            </a:r>
          </a:p>
          <a:p>
            <a:pPr algn="ctr"/>
            <a:r>
              <a:rPr lang="en-US" altLang="ko-KR" sz="1400" dirty="0"/>
              <a:t>2. N Engl J Med 2019;380:559-568</a:t>
            </a:r>
          </a:p>
          <a:p>
            <a:pPr algn="ctr"/>
            <a:r>
              <a:rPr lang="en-US" altLang="ko-KR" sz="1400" dirty="0"/>
              <a:t>3. World J Biol Psychiatry. 2023 Jun;24(5):333-386. </a:t>
            </a:r>
          </a:p>
        </p:txBody>
      </p:sp>
    </p:spTree>
    <p:extLst>
      <p:ext uri="{BB962C8B-B14F-4D97-AF65-F5344CB8AC3E}">
        <p14:creationId xmlns:p14="http://schemas.microsoft.com/office/powerpoint/2010/main" val="3054839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D84185-4739-7335-71B3-20BB6DC6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3600" b="1" dirty="0"/>
              <a:t>증례 </a:t>
            </a:r>
            <a:r>
              <a:rPr lang="en-US" altLang="ko-KR" sz="3600" b="1" dirty="0"/>
              <a:t>2 - </a:t>
            </a:r>
            <a:r>
              <a:rPr lang="ko-KR" altLang="en-US" sz="3600" b="1" dirty="0"/>
              <a:t>고혈압 환자의 우울증 </a:t>
            </a:r>
            <a:r>
              <a:rPr lang="en-US" altLang="ko-KR" sz="3600" b="1" dirty="0"/>
              <a:t>(Screening </a:t>
            </a:r>
            <a:r>
              <a:rPr lang="ko-KR" altLang="en-US" sz="3600" b="1" dirty="0"/>
              <a:t>및 진단</a:t>
            </a:r>
            <a:r>
              <a:rPr lang="en-US" altLang="ko-KR" sz="3600" b="1" dirty="0"/>
              <a:t>)</a:t>
            </a:r>
            <a:endParaRPr lang="ko-KR" altLang="en-US" sz="36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71BC0A7-7805-D481-08A9-6751AC01A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Screening</a:t>
            </a:r>
            <a:r>
              <a:rPr lang="en-US" altLang="ko-KR" dirty="0"/>
              <a:t>: </a:t>
            </a:r>
            <a:r>
              <a:rPr lang="ko-KR" altLang="en-US" dirty="0"/>
              <a:t>외래 방문 시 </a:t>
            </a:r>
            <a:r>
              <a:rPr lang="en-US" altLang="ko-KR" b="1" dirty="0"/>
              <a:t>PHQ-9 </a:t>
            </a:r>
            <a:r>
              <a:rPr lang="ko-KR" altLang="en-US" b="1" dirty="0"/>
              <a:t>시행 → 점수 </a:t>
            </a:r>
            <a:r>
              <a:rPr lang="en-US" altLang="ko-KR" b="1" dirty="0"/>
              <a:t>18</a:t>
            </a:r>
            <a:r>
              <a:rPr lang="ko-KR" altLang="en-US" b="1" dirty="0"/>
              <a:t>점</a:t>
            </a:r>
            <a:r>
              <a:rPr lang="ko-KR" altLang="en-US" dirty="0"/>
              <a:t> </a:t>
            </a:r>
            <a:r>
              <a:rPr lang="en-US" altLang="ko-KR" dirty="0"/>
              <a:t>(</a:t>
            </a:r>
            <a:r>
              <a:rPr lang="ko-KR" altLang="en-US" dirty="0"/>
              <a:t>중등도 우울증</a:t>
            </a:r>
            <a:r>
              <a:rPr lang="en-US" altLang="ko-KR" dirty="0"/>
              <a:t>) 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추가 평가</a:t>
            </a:r>
            <a:r>
              <a:rPr lang="en-US" altLang="ko-KR" dirty="0"/>
              <a:t>: </a:t>
            </a:r>
            <a:r>
              <a:rPr lang="ko-KR" altLang="en-US" dirty="0"/>
              <a:t>갑상선기능검사 정상</a:t>
            </a:r>
            <a:r>
              <a:rPr lang="en-US" altLang="ko-KR" dirty="0"/>
              <a:t>, </a:t>
            </a:r>
            <a:r>
              <a:rPr lang="ko-KR" altLang="en-US" dirty="0"/>
              <a:t>스트레스 평가 시행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임상 면담</a:t>
            </a:r>
            <a:r>
              <a:rPr lang="en-US" altLang="ko-KR" dirty="0"/>
              <a:t>: </a:t>
            </a:r>
            <a:r>
              <a:rPr lang="ko-KR" altLang="en-US" dirty="0"/>
              <a:t>배우자 사망 후 지속적인 슬픔</a:t>
            </a:r>
            <a:r>
              <a:rPr lang="en-US" altLang="ko-KR" dirty="0"/>
              <a:t>, </a:t>
            </a:r>
            <a:r>
              <a:rPr lang="ko-KR" altLang="en-US" dirty="0"/>
              <a:t>사회활동 회피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진단</a:t>
            </a:r>
            <a:r>
              <a:rPr lang="en-US" altLang="ko-KR" dirty="0"/>
              <a:t>: </a:t>
            </a:r>
            <a:r>
              <a:rPr lang="ko-KR" altLang="en-US" b="1" dirty="0"/>
              <a:t>주요우울장애</a:t>
            </a:r>
            <a:r>
              <a:rPr lang="ko-KR" altLang="en-US" dirty="0"/>
              <a:t> 및 </a:t>
            </a:r>
            <a:r>
              <a:rPr lang="ko-KR" altLang="en-US" b="1" dirty="0"/>
              <a:t>불안장애</a:t>
            </a:r>
            <a:r>
              <a:rPr lang="ko-KR" altLang="en-US" dirty="0"/>
              <a:t> 동반 진단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위험인자</a:t>
            </a:r>
            <a:r>
              <a:rPr lang="en-US" altLang="ko-KR" dirty="0"/>
              <a:t>: </a:t>
            </a:r>
            <a:r>
              <a:rPr lang="ko-KR" altLang="en-US" dirty="0"/>
              <a:t>여성</a:t>
            </a:r>
            <a:r>
              <a:rPr lang="en-US" altLang="ko-KR" dirty="0"/>
              <a:t>, </a:t>
            </a:r>
            <a:r>
              <a:rPr lang="ko-KR" altLang="en-US" dirty="0"/>
              <a:t>조절되지 않는 혈압</a:t>
            </a:r>
            <a:r>
              <a:rPr lang="en-US" altLang="ko-KR" dirty="0"/>
              <a:t>, </a:t>
            </a:r>
            <a:r>
              <a:rPr lang="ko-KR" altLang="en-US" dirty="0"/>
              <a:t>이환기간 </a:t>
            </a:r>
            <a:r>
              <a:rPr lang="en-US" altLang="ko-KR" dirty="0"/>
              <a:t>&gt;10</a:t>
            </a:r>
            <a:r>
              <a:rPr lang="ko-KR" altLang="en-US" dirty="0"/>
              <a:t>년</a:t>
            </a:r>
          </a:p>
        </p:txBody>
      </p:sp>
    </p:spTree>
    <p:extLst>
      <p:ext uri="{BB962C8B-B14F-4D97-AF65-F5344CB8AC3E}">
        <p14:creationId xmlns:p14="http://schemas.microsoft.com/office/powerpoint/2010/main" val="3028971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6B11DC-1C9F-7647-149A-DD94854E7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b="1" dirty="0"/>
              <a:t>증례 </a:t>
            </a:r>
            <a:r>
              <a:rPr lang="en-US" altLang="ko-KR" sz="4000" b="1" dirty="0"/>
              <a:t>2 - </a:t>
            </a:r>
            <a:r>
              <a:rPr lang="ko-KR" altLang="en-US" sz="4000" b="1" dirty="0"/>
              <a:t>고혈압 환자의 우울증 </a:t>
            </a:r>
            <a:r>
              <a:rPr lang="en-US" altLang="ko-KR" sz="4000" b="1" dirty="0"/>
              <a:t>(</a:t>
            </a:r>
            <a:r>
              <a:rPr lang="ko-KR" altLang="en-US" sz="4000" b="1" dirty="0"/>
              <a:t>치료 및 결과</a:t>
            </a:r>
            <a:r>
              <a:rPr lang="en-US" altLang="ko-KR" sz="4000" b="1" dirty="0"/>
              <a:t>)</a:t>
            </a:r>
            <a:endParaRPr lang="ko-KR" altLang="en-US" sz="40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6731F9D-2E44-B6E4-78C8-143CCD41A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b="1" dirty="0"/>
              <a:t>1</a:t>
            </a:r>
            <a:r>
              <a:rPr lang="ko-KR" altLang="en-US" b="1" dirty="0"/>
              <a:t>차 치료</a:t>
            </a:r>
            <a:r>
              <a:rPr lang="en-US" altLang="ko-KR" dirty="0"/>
              <a:t>: </a:t>
            </a:r>
            <a:r>
              <a:rPr lang="en-US" altLang="ko-KR" b="1" dirty="0"/>
              <a:t>Sertraline 25~50 mg</a:t>
            </a:r>
            <a:r>
              <a:rPr lang="ko-KR" altLang="en-US" dirty="0"/>
              <a:t> 시작 </a:t>
            </a:r>
            <a:r>
              <a:rPr lang="en-US" altLang="ko-KR" dirty="0"/>
              <a:t>(SSRI, </a:t>
            </a:r>
            <a:r>
              <a:rPr lang="ko-KR" altLang="en-US" dirty="0"/>
              <a:t>안전성 확립</a:t>
            </a:r>
            <a:r>
              <a:rPr lang="en-US" altLang="ko-KR" dirty="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비약물치료</a:t>
            </a:r>
            <a:r>
              <a:rPr lang="en-US" altLang="ko-KR" dirty="0"/>
              <a:t>: CBT 8</a:t>
            </a:r>
            <a:r>
              <a:rPr lang="ko-KR" altLang="en-US" dirty="0"/>
              <a:t>회기</a:t>
            </a:r>
            <a:r>
              <a:rPr lang="en-US" altLang="ko-KR" dirty="0"/>
              <a:t>, </a:t>
            </a:r>
            <a:r>
              <a:rPr lang="ko-KR" altLang="en-US" dirty="0"/>
              <a:t>스트레스 관리 프로그램 참여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b="1" dirty="0"/>
              <a:t>사회적 지지</a:t>
            </a:r>
            <a:r>
              <a:rPr lang="en-US" altLang="ko-KR" dirty="0"/>
              <a:t>: </a:t>
            </a:r>
            <a:r>
              <a:rPr lang="ko-KR" altLang="en-US" dirty="0"/>
              <a:t>지역사회 노인 모임 연결</a:t>
            </a:r>
            <a:r>
              <a:rPr lang="en-US" altLang="ko-KR" dirty="0"/>
              <a:t>, </a:t>
            </a:r>
            <a:r>
              <a:rPr lang="ko-KR" altLang="en-US" dirty="0"/>
              <a:t>자녀와 정기 연락 강화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b="1" dirty="0"/>
              <a:t>혈압 관리</a:t>
            </a:r>
            <a:r>
              <a:rPr lang="en-US" altLang="ko-KR" dirty="0"/>
              <a:t>: </a:t>
            </a:r>
            <a:r>
              <a:rPr lang="ko-KR" altLang="en-US" dirty="0"/>
              <a:t>약물 순응도 교육</a:t>
            </a:r>
            <a:r>
              <a:rPr lang="en-US" altLang="ko-KR" dirty="0"/>
              <a:t>, </a:t>
            </a:r>
            <a:r>
              <a:rPr lang="ko-KR" altLang="en-US" dirty="0"/>
              <a:t>가정 혈압 모니터링 시작</a:t>
            </a:r>
          </a:p>
          <a:p>
            <a:pPr>
              <a:lnSpc>
                <a:spcPct val="150000"/>
              </a:lnSpc>
            </a:pPr>
            <a:r>
              <a:rPr lang="en-US" altLang="ko-KR" b="1" dirty="0"/>
              <a:t>8</a:t>
            </a:r>
            <a:r>
              <a:rPr lang="ko-KR" altLang="en-US" b="1" dirty="0"/>
              <a:t>주 결과</a:t>
            </a:r>
            <a:r>
              <a:rPr lang="en-US" altLang="ko-KR" dirty="0"/>
              <a:t>: PHQ-9 9</a:t>
            </a:r>
            <a:r>
              <a:rPr lang="ko-KR" altLang="en-US" dirty="0"/>
              <a:t>점으로 호전</a:t>
            </a:r>
            <a:r>
              <a:rPr lang="en-US" altLang="ko-KR" dirty="0"/>
              <a:t>, </a:t>
            </a:r>
            <a:r>
              <a:rPr lang="ko-KR" altLang="en-US" b="1" dirty="0"/>
              <a:t>혈압</a:t>
            </a:r>
            <a:r>
              <a:rPr lang="ko-KR" altLang="en-US" dirty="0"/>
              <a:t> </a:t>
            </a:r>
            <a:r>
              <a:rPr lang="en-US" altLang="ko-KR" dirty="0"/>
              <a:t>135/85 mmHg</a:t>
            </a:r>
            <a:r>
              <a:rPr lang="ko-KR" altLang="en-US" dirty="0"/>
              <a:t>로 </a:t>
            </a:r>
            <a:r>
              <a:rPr lang="ko-KR" altLang="en-US" b="1" dirty="0"/>
              <a:t>개선</a:t>
            </a:r>
          </a:p>
        </p:txBody>
      </p:sp>
    </p:spTree>
    <p:extLst>
      <p:ext uri="{BB962C8B-B14F-4D97-AF65-F5344CB8AC3E}">
        <p14:creationId xmlns:p14="http://schemas.microsoft.com/office/powerpoint/2010/main" val="3158670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F80BB3-C0CD-C73A-49C7-B9F53400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76200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2800" b="1" dirty="0"/>
              <a:t>증례 </a:t>
            </a:r>
            <a:r>
              <a:rPr lang="en-US" altLang="ko-KR" sz="2800" b="1" dirty="0"/>
              <a:t>3 - </a:t>
            </a:r>
            <a:r>
              <a:rPr lang="ko-KR" altLang="en-US" sz="2800" b="1" dirty="0" err="1"/>
              <a:t>간경변</a:t>
            </a:r>
            <a:r>
              <a:rPr lang="ko-KR" altLang="en-US" sz="2800" b="1" dirty="0"/>
              <a:t> 환자의 우울증 </a:t>
            </a:r>
            <a:r>
              <a:rPr lang="en-US" altLang="ko-KR" sz="2800" b="1" dirty="0"/>
              <a:t>(</a:t>
            </a:r>
            <a:r>
              <a:rPr lang="ko-KR" altLang="en-US" sz="2800" b="1" dirty="0"/>
              <a:t>환자 배경</a:t>
            </a:r>
            <a:r>
              <a:rPr lang="en-US" altLang="ko-KR" sz="2800" b="1" dirty="0"/>
              <a:t>)</a:t>
            </a:r>
            <a:endParaRPr lang="ko-KR" altLang="en-US" sz="28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F833F77-C1B8-F2C0-07C3-57D7ABA6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76200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ko-KR" altLang="en-US" b="1" dirty="0"/>
              <a:t>환자</a:t>
            </a:r>
            <a:r>
              <a:rPr lang="en-US" altLang="ko-KR" dirty="0"/>
              <a:t>: 58</a:t>
            </a:r>
            <a:r>
              <a:rPr lang="ko-KR" altLang="en-US" dirty="0"/>
              <a:t>세 남성</a:t>
            </a:r>
            <a:r>
              <a:rPr lang="en-US" altLang="ko-KR" dirty="0"/>
              <a:t>, </a:t>
            </a:r>
            <a:r>
              <a:rPr lang="ko-KR" altLang="en-US" dirty="0"/>
              <a:t>알코올성 </a:t>
            </a:r>
            <a:r>
              <a:rPr lang="ko-KR" altLang="en-US" dirty="0" err="1"/>
              <a:t>간경변</a:t>
            </a:r>
            <a:r>
              <a:rPr lang="ko-KR" altLang="en-US" dirty="0"/>
              <a:t> </a:t>
            </a:r>
            <a:r>
              <a:rPr lang="en-US" altLang="ko-KR" dirty="0"/>
              <a:t>Child-Pugh B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주소</a:t>
            </a:r>
            <a:r>
              <a:rPr lang="en-US" altLang="ko-KR" dirty="0"/>
              <a:t>: "</a:t>
            </a:r>
            <a:r>
              <a:rPr lang="ko-KR" altLang="en-US" dirty="0" err="1"/>
              <a:t>간경변</a:t>
            </a:r>
            <a:r>
              <a:rPr lang="ko-KR" altLang="en-US" dirty="0"/>
              <a:t> 진단 후 삶이 무의미하게 느껴져요</a:t>
            </a:r>
            <a:r>
              <a:rPr lang="en-US" altLang="ko-KR" dirty="0"/>
              <a:t>"</a:t>
            </a:r>
          </a:p>
          <a:p>
            <a:pPr>
              <a:lnSpc>
                <a:spcPct val="150000"/>
              </a:lnSpc>
            </a:pPr>
            <a:r>
              <a:rPr lang="ko-KR" altLang="en-US" b="1" dirty="0" err="1"/>
              <a:t>현병력</a:t>
            </a:r>
            <a:r>
              <a:rPr lang="en-US" altLang="ko-KR" dirty="0"/>
              <a:t>: </a:t>
            </a:r>
            <a:r>
              <a:rPr lang="ko-KR" altLang="en-US" dirty="0" err="1"/>
              <a:t>간경변</a:t>
            </a:r>
            <a:r>
              <a:rPr lang="ko-KR" altLang="en-US" dirty="0"/>
              <a:t> 진단 </a:t>
            </a:r>
            <a:r>
              <a:rPr lang="en-US" altLang="ko-KR" dirty="0"/>
              <a:t>2</a:t>
            </a:r>
            <a:r>
              <a:rPr lang="ko-KR" altLang="en-US" dirty="0"/>
              <a:t>개월 전</a:t>
            </a:r>
            <a:r>
              <a:rPr lang="en-US" altLang="ko-KR" dirty="0"/>
              <a:t>, </a:t>
            </a:r>
            <a:r>
              <a:rPr lang="ko-KR" altLang="en-US" dirty="0"/>
              <a:t>복수 및 정맥류 출혈 과거력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동반 증상</a:t>
            </a:r>
            <a:r>
              <a:rPr lang="en-US" altLang="ko-KR" dirty="0"/>
              <a:t>: </a:t>
            </a:r>
            <a:r>
              <a:rPr lang="ko-KR" altLang="en-US" dirty="0"/>
              <a:t>심한 피로</a:t>
            </a:r>
            <a:r>
              <a:rPr lang="en-US" altLang="ko-KR" dirty="0"/>
              <a:t>, </a:t>
            </a:r>
            <a:r>
              <a:rPr lang="ko-KR" altLang="en-US" dirty="0"/>
              <a:t>불면증</a:t>
            </a:r>
            <a:r>
              <a:rPr lang="en-US" altLang="ko-KR" dirty="0"/>
              <a:t>, </a:t>
            </a:r>
            <a:r>
              <a:rPr lang="ko-KR" altLang="en-US" dirty="0"/>
              <a:t>식욕 부진</a:t>
            </a:r>
            <a:r>
              <a:rPr lang="en-US" altLang="ko-KR" dirty="0"/>
              <a:t>, </a:t>
            </a:r>
            <a:r>
              <a:rPr lang="ko-KR" altLang="en-US" dirty="0"/>
              <a:t>간암에 대한 두려움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정신과 과거력</a:t>
            </a:r>
            <a:r>
              <a:rPr lang="en-US" altLang="ko-KR" dirty="0"/>
              <a:t>: </a:t>
            </a:r>
            <a:r>
              <a:rPr lang="ko-KR" altLang="en-US" dirty="0"/>
              <a:t>없음</a:t>
            </a:r>
          </a:p>
          <a:p>
            <a:pPr>
              <a:lnSpc>
                <a:spcPct val="150000"/>
              </a:lnSpc>
            </a:pPr>
            <a:r>
              <a:rPr lang="ko-KR" altLang="en-US" b="1" dirty="0" err="1"/>
              <a:t>사회력</a:t>
            </a:r>
            <a:r>
              <a:rPr lang="en-US" altLang="ko-KR" dirty="0"/>
              <a:t>: </a:t>
            </a:r>
            <a:r>
              <a:rPr lang="ko-KR" altLang="en-US" dirty="0"/>
              <a:t>금주 </a:t>
            </a:r>
            <a:r>
              <a:rPr lang="en-US" altLang="ko-KR" dirty="0"/>
              <a:t>6</a:t>
            </a:r>
            <a:r>
              <a:rPr lang="ko-KR" altLang="en-US" dirty="0"/>
              <a:t>개월</a:t>
            </a:r>
            <a:r>
              <a:rPr lang="en-US" altLang="ko-KR" dirty="0"/>
              <a:t>, </a:t>
            </a:r>
            <a:r>
              <a:rPr lang="ko-KR" altLang="en-US" dirty="0"/>
              <a:t>가족 지지 양호 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FDE6CE5-04E7-0F65-E935-FC0137CCE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51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2E4D41-67DE-1676-2048-FCE1122C4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3200" b="1" dirty="0"/>
              <a:t>증례 </a:t>
            </a:r>
            <a:r>
              <a:rPr lang="en-US" altLang="ko-KR" sz="3200" b="1" dirty="0"/>
              <a:t>3 - </a:t>
            </a:r>
            <a:r>
              <a:rPr lang="ko-KR" altLang="en-US" sz="3200" b="1" dirty="0" err="1"/>
              <a:t>간경변</a:t>
            </a:r>
            <a:r>
              <a:rPr lang="ko-KR" altLang="en-US" sz="3200" b="1" dirty="0"/>
              <a:t> 환자의 우울증 </a:t>
            </a:r>
            <a:r>
              <a:rPr lang="en-US" altLang="ko-KR" sz="3200" b="1" dirty="0"/>
              <a:t>(Screening </a:t>
            </a:r>
            <a:r>
              <a:rPr lang="ko-KR" altLang="en-US" sz="3200" b="1" dirty="0"/>
              <a:t>및 진단</a:t>
            </a:r>
            <a:r>
              <a:rPr lang="en-US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C9870E-69A0-BE68-1807-669C18515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Screening</a:t>
            </a:r>
            <a:r>
              <a:rPr lang="en-US" altLang="ko-KR" dirty="0"/>
              <a:t>: </a:t>
            </a:r>
            <a:r>
              <a:rPr lang="ko-KR" altLang="en-US" dirty="0" err="1"/>
              <a:t>간경변</a:t>
            </a:r>
            <a:r>
              <a:rPr lang="ko-KR" altLang="en-US" dirty="0"/>
              <a:t> 진단 후 </a:t>
            </a:r>
            <a:r>
              <a:rPr lang="en-US" altLang="ko-KR" b="1" dirty="0"/>
              <a:t>PHQ-2 </a:t>
            </a:r>
            <a:r>
              <a:rPr lang="ko-KR" altLang="en-US" b="1" dirty="0"/>
              <a:t>시행 → 점수 </a:t>
            </a:r>
            <a:r>
              <a:rPr lang="en-US" altLang="ko-KR" b="1" dirty="0"/>
              <a:t>4</a:t>
            </a:r>
            <a:r>
              <a:rPr lang="ko-KR" altLang="en-US" b="1" dirty="0"/>
              <a:t>점</a:t>
            </a:r>
            <a:r>
              <a:rPr lang="ko-KR" altLang="en-US" dirty="0"/>
              <a:t> </a:t>
            </a:r>
            <a:r>
              <a:rPr lang="en-US" altLang="ko-KR" dirty="0"/>
              <a:t>(cutoff ≥2)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추가 평가</a:t>
            </a:r>
            <a:r>
              <a:rPr lang="en-US" altLang="ko-KR" dirty="0"/>
              <a:t>: PHQ-9 </a:t>
            </a:r>
            <a:r>
              <a:rPr lang="ko-KR" altLang="en-US" dirty="0"/>
              <a:t>시행 → </a:t>
            </a:r>
            <a:r>
              <a:rPr lang="en-US" altLang="ko-KR" dirty="0"/>
              <a:t>14</a:t>
            </a:r>
            <a:r>
              <a:rPr lang="ko-KR" altLang="en-US" dirty="0"/>
              <a:t>점</a:t>
            </a:r>
            <a:r>
              <a:rPr lang="en-US" altLang="ko-KR" dirty="0"/>
              <a:t>, </a:t>
            </a:r>
            <a:r>
              <a:rPr lang="ko-KR" altLang="en-US" b="1" dirty="0"/>
              <a:t>비타민 </a:t>
            </a:r>
            <a:r>
              <a:rPr lang="en-US" altLang="ko-KR" b="1" dirty="0"/>
              <a:t>B12</a:t>
            </a:r>
            <a:r>
              <a:rPr lang="en-US" altLang="ko-KR" dirty="0"/>
              <a:t>/</a:t>
            </a:r>
            <a:r>
              <a:rPr lang="ko-KR" altLang="en-US" b="1" dirty="0" err="1"/>
              <a:t>엽산</a:t>
            </a:r>
            <a:r>
              <a:rPr lang="ko-KR" altLang="en-US" b="1" dirty="0"/>
              <a:t> 결핍 </a:t>
            </a:r>
            <a:r>
              <a:rPr lang="ko-KR" altLang="en-US" dirty="0"/>
              <a:t>확인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감별진단</a:t>
            </a:r>
            <a:r>
              <a:rPr lang="en-US" altLang="ko-KR" dirty="0"/>
              <a:t>: </a:t>
            </a:r>
            <a:r>
              <a:rPr lang="ko-KR" altLang="en-US" dirty="0" err="1"/>
              <a:t>간성뇌증</a:t>
            </a:r>
            <a:r>
              <a:rPr lang="ko-KR" altLang="en-US" dirty="0"/>
              <a:t> 배제 </a:t>
            </a:r>
            <a:r>
              <a:rPr lang="en-US" altLang="ko-KR" dirty="0"/>
              <a:t>(</a:t>
            </a:r>
            <a:r>
              <a:rPr lang="ko-KR" altLang="en-US" dirty="0"/>
              <a:t>암모니아 정상</a:t>
            </a:r>
            <a:r>
              <a:rPr lang="en-US" altLang="ko-KR" dirty="0"/>
              <a:t>, </a:t>
            </a:r>
            <a:r>
              <a:rPr lang="ko-KR" altLang="en-US" dirty="0"/>
              <a:t>인지기능 정상</a:t>
            </a:r>
            <a:r>
              <a:rPr lang="en-US" altLang="ko-KR" dirty="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진단</a:t>
            </a:r>
            <a:r>
              <a:rPr lang="en-US" altLang="ko-KR" dirty="0"/>
              <a:t>: </a:t>
            </a:r>
            <a:r>
              <a:rPr lang="ko-KR" altLang="en-US" b="1" dirty="0"/>
              <a:t>주요우울장애</a:t>
            </a:r>
            <a:r>
              <a:rPr lang="ko-KR" altLang="en-US" dirty="0"/>
              <a:t> 진단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위험인자</a:t>
            </a:r>
            <a:r>
              <a:rPr lang="en-US" altLang="ko-KR" dirty="0"/>
              <a:t>: </a:t>
            </a:r>
            <a:r>
              <a:rPr lang="ko-KR" altLang="en-US" dirty="0" err="1"/>
              <a:t>간경변</a:t>
            </a:r>
            <a:r>
              <a:rPr lang="ko-KR" altLang="en-US" dirty="0"/>
              <a:t> 신규 진단 후 </a:t>
            </a:r>
            <a:r>
              <a:rPr lang="en-US" altLang="ko-KR" dirty="0"/>
              <a:t>3</a:t>
            </a:r>
            <a:r>
              <a:rPr lang="ko-KR" altLang="en-US" dirty="0"/>
              <a:t>개월 이내</a:t>
            </a:r>
            <a:r>
              <a:rPr lang="en-US" altLang="ko-KR" dirty="0"/>
              <a:t>, </a:t>
            </a:r>
            <a:r>
              <a:rPr lang="ko-KR" altLang="en-US" dirty="0"/>
              <a:t>간암 두려움</a:t>
            </a:r>
            <a:br>
              <a:rPr lang="ko-KR" altLang="en-US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3226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5B676F-F5EF-9BE6-FEA7-1F148D0E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b="1" dirty="0"/>
              <a:t>증례 </a:t>
            </a:r>
            <a:r>
              <a:rPr lang="en-US" altLang="ko-KR" sz="4000" b="1" dirty="0"/>
              <a:t>3 - </a:t>
            </a:r>
            <a:r>
              <a:rPr lang="ko-KR" altLang="en-US" sz="4000" b="1" dirty="0" err="1"/>
              <a:t>간경변</a:t>
            </a:r>
            <a:r>
              <a:rPr lang="ko-KR" altLang="en-US" sz="4000" b="1" dirty="0"/>
              <a:t> 환자의 우울증 </a:t>
            </a:r>
            <a:r>
              <a:rPr lang="en-US" altLang="ko-KR" sz="4000" b="1" dirty="0"/>
              <a:t>(</a:t>
            </a:r>
            <a:r>
              <a:rPr lang="ko-KR" altLang="en-US" sz="4000" b="1" dirty="0"/>
              <a:t>치료 및 결과</a:t>
            </a:r>
            <a:r>
              <a:rPr lang="en-US" altLang="ko-KR" sz="4000" b="1" dirty="0"/>
              <a:t>)</a:t>
            </a:r>
            <a:endParaRPr lang="ko-KR" altLang="en-US" sz="40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7B83801-B52A-7697-C260-782660503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1</a:t>
            </a:r>
            <a:r>
              <a:rPr lang="ko-KR" altLang="en-US" b="1" dirty="0"/>
              <a:t>차 치료</a:t>
            </a:r>
            <a:r>
              <a:rPr lang="en-US" altLang="ko-KR" dirty="0"/>
              <a:t>: </a:t>
            </a:r>
            <a:r>
              <a:rPr lang="ko-KR" altLang="en-US" b="1" dirty="0"/>
              <a:t>비타민 </a:t>
            </a:r>
            <a:r>
              <a:rPr lang="en-US" altLang="ko-KR" b="1" dirty="0"/>
              <a:t>B12</a:t>
            </a:r>
            <a:r>
              <a:rPr lang="en-US" altLang="ko-KR" dirty="0"/>
              <a:t>/</a:t>
            </a:r>
            <a:r>
              <a:rPr lang="ko-KR" altLang="en-US" b="1" dirty="0" err="1"/>
              <a:t>엽산</a:t>
            </a:r>
            <a:r>
              <a:rPr lang="ko-KR" altLang="en-US" b="1" dirty="0"/>
              <a:t> 보충</a:t>
            </a:r>
            <a:r>
              <a:rPr lang="en-US" altLang="ko-KR" dirty="0"/>
              <a:t>, </a:t>
            </a:r>
            <a:r>
              <a:rPr lang="en-US" altLang="ko-KR" b="1" dirty="0"/>
              <a:t>Escitalopram 5mg</a:t>
            </a:r>
            <a:r>
              <a:rPr lang="ko-KR" altLang="en-US" dirty="0"/>
              <a:t> 시작 </a:t>
            </a:r>
            <a:r>
              <a:rPr lang="en-US" altLang="ko-KR" dirty="0"/>
              <a:t>(</a:t>
            </a:r>
            <a:r>
              <a:rPr lang="ko-KR" altLang="en-US" dirty="0"/>
              <a:t>저용량</a:t>
            </a:r>
            <a:r>
              <a:rPr lang="en-US" altLang="ko-KR" dirty="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비약물치료</a:t>
            </a:r>
            <a:r>
              <a:rPr lang="en-US" altLang="ko-KR" dirty="0"/>
              <a:t>: CBT </a:t>
            </a:r>
            <a:r>
              <a:rPr lang="ko-KR" altLang="en-US" dirty="0"/>
              <a:t>주 </a:t>
            </a:r>
            <a:r>
              <a:rPr lang="en-US" altLang="ko-KR" dirty="0"/>
              <a:t>1</a:t>
            </a:r>
            <a:r>
              <a:rPr lang="ko-KR" altLang="en-US" dirty="0"/>
              <a:t>회</a:t>
            </a:r>
            <a:r>
              <a:rPr lang="en-US" altLang="ko-KR" dirty="0"/>
              <a:t>, </a:t>
            </a:r>
            <a:r>
              <a:rPr lang="ko-KR" altLang="en-US" dirty="0"/>
              <a:t>간질환 교육 및 심리사회적 지지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b="1" dirty="0"/>
              <a:t>수면 관리</a:t>
            </a:r>
            <a:r>
              <a:rPr lang="en-US" altLang="ko-KR" dirty="0"/>
              <a:t>: </a:t>
            </a:r>
            <a:r>
              <a:rPr lang="ko-KR" altLang="en-US" dirty="0"/>
              <a:t>수면위생 교육</a:t>
            </a:r>
            <a:r>
              <a:rPr lang="en-US" altLang="ko-KR" dirty="0"/>
              <a:t>, </a:t>
            </a:r>
            <a:r>
              <a:rPr lang="ko-KR" altLang="en-US" dirty="0" err="1"/>
              <a:t>간성뇌증</a:t>
            </a:r>
            <a:r>
              <a:rPr lang="ko-KR" altLang="en-US" dirty="0"/>
              <a:t> 예방 위한 </a:t>
            </a:r>
            <a:r>
              <a:rPr lang="ko-KR" altLang="en-US" b="1" dirty="0" err="1"/>
              <a:t>락툴로스</a:t>
            </a:r>
            <a:r>
              <a:rPr lang="ko-KR" altLang="en-US" dirty="0"/>
              <a:t> 유지</a:t>
            </a:r>
          </a:p>
          <a:p>
            <a:pPr>
              <a:lnSpc>
                <a:spcPct val="150000"/>
              </a:lnSpc>
            </a:pPr>
            <a:r>
              <a:rPr lang="en-US" altLang="ko-KR" b="1" dirty="0"/>
              <a:t>6</a:t>
            </a:r>
            <a:r>
              <a:rPr lang="ko-KR" altLang="en-US" b="1" dirty="0"/>
              <a:t>주 결과</a:t>
            </a:r>
            <a:r>
              <a:rPr lang="en-US" altLang="ko-KR" dirty="0"/>
              <a:t>: PHQ-9 8</a:t>
            </a:r>
            <a:r>
              <a:rPr lang="ko-KR" altLang="en-US" dirty="0"/>
              <a:t>점</a:t>
            </a:r>
            <a:r>
              <a:rPr lang="en-US" altLang="ko-KR" dirty="0"/>
              <a:t>, </a:t>
            </a:r>
            <a:r>
              <a:rPr lang="ko-KR" altLang="en-US" dirty="0"/>
              <a:t>수면 개선</a:t>
            </a:r>
            <a:r>
              <a:rPr lang="en-US" altLang="ko-KR" dirty="0"/>
              <a:t>, </a:t>
            </a:r>
            <a:r>
              <a:rPr lang="ko-KR" altLang="en-US" dirty="0"/>
              <a:t>간암 검진 계획 수립으로 불안 감소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근거</a:t>
            </a:r>
            <a:r>
              <a:rPr lang="en-US" altLang="ko-KR" dirty="0"/>
              <a:t>: SSRI</a:t>
            </a:r>
            <a:r>
              <a:rPr lang="ko-KR" altLang="en-US" dirty="0"/>
              <a:t>는 간질환 환자에서 효과적이고 안전</a:t>
            </a:r>
            <a:r>
              <a:rPr lang="en-US" altLang="ko-KR" dirty="0"/>
              <a:t>, </a:t>
            </a:r>
            <a:r>
              <a:rPr lang="ko-KR" altLang="en-US" dirty="0"/>
              <a:t>용량 조절 필요</a:t>
            </a:r>
          </a:p>
          <a:p>
            <a:pPr>
              <a:lnSpc>
                <a:spcPct val="15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2088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C589885-37E3-0090-FA65-14C501F4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76200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2800" b="1" dirty="0"/>
              <a:t>증례 </a:t>
            </a:r>
            <a:r>
              <a:rPr lang="en-US" altLang="ko-KR" sz="2800" b="1" dirty="0"/>
              <a:t>4 - </a:t>
            </a:r>
            <a:r>
              <a:rPr lang="ko-KR" altLang="en-US" sz="2800" b="1" dirty="0" err="1"/>
              <a:t>만성콩팥병</a:t>
            </a:r>
            <a:r>
              <a:rPr lang="ko-KR" altLang="en-US" sz="2800" b="1" dirty="0"/>
              <a:t> 환자의 우울증 </a:t>
            </a:r>
            <a:r>
              <a:rPr lang="en-US" altLang="ko-KR" sz="2800" b="1" dirty="0"/>
              <a:t>(</a:t>
            </a:r>
            <a:r>
              <a:rPr lang="ko-KR" altLang="en-US" sz="2800" b="1" dirty="0"/>
              <a:t>환자 배경</a:t>
            </a:r>
            <a:r>
              <a:rPr lang="en-US" altLang="ko-KR" sz="2800" b="1" dirty="0"/>
              <a:t>)</a:t>
            </a:r>
            <a:endParaRPr lang="ko-KR" altLang="en-US" sz="28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2BA8C25-4E32-16FB-8E69-099A7FF38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7620000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ko-KR" altLang="en-US" b="1" dirty="0"/>
              <a:t>환자</a:t>
            </a:r>
            <a:r>
              <a:rPr lang="en-US" altLang="ko-KR" dirty="0"/>
              <a:t>: 48</a:t>
            </a:r>
            <a:r>
              <a:rPr lang="ko-KR" altLang="en-US" dirty="0"/>
              <a:t>세 남성</a:t>
            </a:r>
            <a:r>
              <a:rPr lang="en-US" altLang="ko-KR" dirty="0"/>
              <a:t>, </a:t>
            </a:r>
            <a:r>
              <a:rPr lang="ko-KR" altLang="en-US" dirty="0" err="1"/>
              <a:t>만성콩팥병</a:t>
            </a:r>
            <a:r>
              <a:rPr lang="ko-KR" altLang="en-US" dirty="0"/>
              <a:t> </a:t>
            </a:r>
            <a:r>
              <a:rPr lang="en-US" altLang="ko-KR" dirty="0"/>
              <a:t>5</a:t>
            </a:r>
            <a:r>
              <a:rPr lang="ko-KR" altLang="en-US" dirty="0"/>
              <a:t>단계 </a:t>
            </a:r>
            <a:r>
              <a:rPr lang="en-US" altLang="ko-KR" dirty="0"/>
              <a:t>(eGFR 10)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주소</a:t>
            </a:r>
            <a:r>
              <a:rPr lang="en-US" altLang="ko-KR" dirty="0"/>
              <a:t>: "</a:t>
            </a:r>
            <a:r>
              <a:rPr lang="ko-KR" altLang="en-US" dirty="0"/>
              <a:t>투석을 시작해야 한다는 말에 절망감을 </a:t>
            </a:r>
            <a:r>
              <a:rPr lang="ko-KR" altLang="en-US" dirty="0" err="1"/>
              <a:t>느껴요</a:t>
            </a:r>
            <a:r>
              <a:rPr lang="en-US" altLang="ko-KR" dirty="0"/>
              <a:t>"</a:t>
            </a:r>
          </a:p>
          <a:p>
            <a:pPr>
              <a:lnSpc>
                <a:spcPct val="150000"/>
              </a:lnSpc>
            </a:pPr>
            <a:r>
              <a:rPr lang="ko-KR" altLang="en-US" b="1" dirty="0" err="1"/>
              <a:t>현병력</a:t>
            </a:r>
            <a:r>
              <a:rPr lang="en-US" altLang="ko-KR" dirty="0"/>
              <a:t>: </a:t>
            </a:r>
            <a:r>
              <a:rPr lang="ko-KR" altLang="en-US" dirty="0"/>
              <a:t>당뇨병성 신장병증</a:t>
            </a:r>
            <a:r>
              <a:rPr lang="en-US" altLang="ko-KR" dirty="0"/>
              <a:t>, </a:t>
            </a:r>
            <a:r>
              <a:rPr lang="ko-KR" altLang="en-US" dirty="0"/>
              <a:t>혈액투석 준비 중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동반 증상</a:t>
            </a:r>
            <a:r>
              <a:rPr lang="en-US" altLang="ko-KR" dirty="0"/>
              <a:t>: </a:t>
            </a:r>
            <a:r>
              <a:rPr lang="ko-KR" altLang="en-US" dirty="0"/>
              <a:t>피로</a:t>
            </a:r>
            <a:r>
              <a:rPr lang="en-US" altLang="ko-KR" dirty="0"/>
              <a:t>, </a:t>
            </a:r>
            <a:r>
              <a:rPr lang="ko-KR" altLang="en-US" dirty="0"/>
              <a:t>무기력</a:t>
            </a:r>
            <a:r>
              <a:rPr lang="en-US" altLang="ko-KR" dirty="0"/>
              <a:t>, </a:t>
            </a:r>
            <a:r>
              <a:rPr lang="ko-KR" altLang="en-US" dirty="0"/>
              <a:t>집중력 저하</a:t>
            </a:r>
            <a:r>
              <a:rPr lang="en-US" altLang="ko-KR" dirty="0"/>
              <a:t>, </a:t>
            </a:r>
            <a:r>
              <a:rPr lang="ko-KR" altLang="en-US" dirty="0"/>
              <a:t>사회활동 회피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동반질환</a:t>
            </a:r>
            <a:r>
              <a:rPr lang="en-US" altLang="ko-KR" dirty="0"/>
              <a:t>: </a:t>
            </a:r>
            <a:r>
              <a:rPr lang="ko-KR" altLang="en-US" dirty="0"/>
              <a:t>제</a:t>
            </a:r>
            <a:r>
              <a:rPr lang="en-US" altLang="ko-KR" dirty="0"/>
              <a:t>2</a:t>
            </a:r>
            <a:r>
              <a:rPr lang="ko-KR" altLang="en-US" dirty="0"/>
              <a:t>형 당뇨병</a:t>
            </a:r>
            <a:r>
              <a:rPr lang="en-US" altLang="ko-KR" dirty="0"/>
              <a:t>, </a:t>
            </a:r>
            <a:r>
              <a:rPr lang="ko-KR" altLang="en-US" dirty="0"/>
              <a:t>고혈압</a:t>
            </a:r>
            <a:r>
              <a:rPr lang="en-US" altLang="ko-KR" dirty="0"/>
              <a:t>, </a:t>
            </a:r>
            <a:r>
              <a:rPr lang="ko-KR" altLang="en-US" dirty="0"/>
              <a:t>빈혈</a:t>
            </a:r>
          </a:p>
          <a:p>
            <a:pPr>
              <a:lnSpc>
                <a:spcPct val="150000"/>
              </a:lnSpc>
            </a:pPr>
            <a:r>
              <a:rPr lang="ko-KR" altLang="en-US" b="1" dirty="0" err="1"/>
              <a:t>사회력</a:t>
            </a:r>
            <a:r>
              <a:rPr lang="en-US" altLang="ko-KR" dirty="0"/>
              <a:t>: </a:t>
            </a:r>
            <a:r>
              <a:rPr lang="ko-KR" altLang="en-US" dirty="0"/>
              <a:t>직장 휴직 상태</a:t>
            </a:r>
            <a:r>
              <a:rPr lang="en-US" altLang="ko-KR" dirty="0"/>
              <a:t>, </a:t>
            </a:r>
            <a:r>
              <a:rPr lang="ko-KR" altLang="en-US" dirty="0"/>
              <a:t>경제적 부담 호소</a:t>
            </a:r>
          </a:p>
          <a:p>
            <a:pPr>
              <a:lnSpc>
                <a:spcPct val="150000"/>
              </a:lnSpc>
            </a:pP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7A654C5-32A4-5E3A-B5BF-1602DF4E7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54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200DD2-0B9F-C432-9386-A80EB0B56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2800" b="1" dirty="0"/>
              <a:t>증례 </a:t>
            </a:r>
            <a:r>
              <a:rPr lang="en-US" altLang="ko-KR" sz="2800" b="1" dirty="0"/>
              <a:t>4 - </a:t>
            </a:r>
            <a:r>
              <a:rPr lang="ko-KR" altLang="en-US" sz="2800" b="1" dirty="0" err="1"/>
              <a:t>만성콩팥병</a:t>
            </a:r>
            <a:r>
              <a:rPr lang="ko-KR" altLang="en-US" sz="2800" b="1" dirty="0"/>
              <a:t> 환자의 우울증 </a:t>
            </a:r>
            <a:r>
              <a:rPr lang="en-US" altLang="ko-KR" sz="2800" b="1" dirty="0"/>
              <a:t>(Screening </a:t>
            </a:r>
            <a:r>
              <a:rPr lang="ko-KR" altLang="en-US" sz="2800" b="1" dirty="0"/>
              <a:t>및 진단</a:t>
            </a:r>
            <a:r>
              <a:rPr lang="en-US" altLang="ko-KR" sz="2800" b="1" dirty="0"/>
              <a:t>)</a:t>
            </a:r>
            <a:endParaRPr lang="ko-KR" altLang="en-US" sz="28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D25984-3BF1-8C27-3E4A-CEE283E10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Screening</a:t>
            </a:r>
            <a:r>
              <a:rPr lang="en-US" altLang="ko-KR" dirty="0"/>
              <a:t>: </a:t>
            </a:r>
            <a:r>
              <a:rPr lang="ko-KR" altLang="en-US" dirty="0"/>
              <a:t>신장내과 외래에서 </a:t>
            </a:r>
            <a:r>
              <a:rPr lang="en-US" altLang="ko-KR" b="1" dirty="0"/>
              <a:t>PHQ-9 </a:t>
            </a:r>
            <a:r>
              <a:rPr lang="ko-KR" altLang="en-US" b="1" dirty="0"/>
              <a:t>시행 → 점수 </a:t>
            </a:r>
            <a:r>
              <a:rPr lang="en-US" altLang="ko-KR" b="1" dirty="0"/>
              <a:t>15</a:t>
            </a:r>
            <a:r>
              <a:rPr lang="ko-KR" altLang="en-US" b="1" dirty="0"/>
              <a:t>점</a:t>
            </a:r>
            <a:r>
              <a:rPr lang="ko-KR" altLang="en-US" dirty="0"/>
              <a:t> </a:t>
            </a:r>
            <a:r>
              <a:rPr lang="en-US" altLang="ko-KR" dirty="0"/>
              <a:t>(</a:t>
            </a:r>
            <a:r>
              <a:rPr lang="ko-KR" altLang="en-US" dirty="0"/>
              <a:t>중등도 우울증</a:t>
            </a:r>
            <a:r>
              <a:rPr lang="en-US" altLang="ko-KR" dirty="0"/>
              <a:t>) 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추가 평가</a:t>
            </a:r>
            <a:r>
              <a:rPr lang="en-US" altLang="ko-KR" dirty="0"/>
              <a:t>: </a:t>
            </a:r>
            <a:r>
              <a:rPr lang="ko-KR" altLang="en-US" b="1" dirty="0"/>
              <a:t>갑상선기능저하증</a:t>
            </a:r>
            <a:r>
              <a:rPr lang="ko-KR" altLang="en-US" dirty="0"/>
              <a:t> 배제</a:t>
            </a:r>
            <a:r>
              <a:rPr lang="en-US" altLang="ko-KR" dirty="0"/>
              <a:t>, </a:t>
            </a:r>
            <a:r>
              <a:rPr lang="ko-KR" altLang="en-US" b="1" dirty="0"/>
              <a:t>빈혈</a:t>
            </a:r>
            <a:r>
              <a:rPr lang="ko-KR" altLang="en-US" dirty="0"/>
              <a:t> 확인 </a:t>
            </a:r>
            <a:r>
              <a:rPr lang="en-US" altLang="ko-KR" dirty="0"/>
              <a:t>(Hb 9.2 g/dL)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감별진단</a:t>
            </a:r>
            <a:r>
              <a:rPr lang="en-US" altLang="ko-KR" dirty="0"/>
              <a:t>: </a:t>
            </a:r>
            <a:r>
              <a:rPr lang="ko-KR" altLang="en-US" b="1" dirty="0"/>
              <a:t>요독증</a:t>
            </a:r>
            <a:r>
              <a:rPr lang="ko-KR" altLang="en-US" dirty="0"/>
              <a:t> 증상과 우울증 구별</a:t>
            </a:r>
            <a:r>
              <a:rPr lang="en-US" altLang="ko-KR" dirty="0"/>
              <a:t>, </a:t>
            </a:r>
            <a:r>
              <a:rPr lang="ko-KR" altLang="en-US" dirty="0"/>
              <a:t>슬픔 및 </a:t>
            </a:r>
            <a:r>
              <a:rPr lang="ko-KR" altLang="en-US" dirty="0" err="1"/>
              <a:t>무쾌감증</a:t>
            </a:r>
            <a:r>
              <a:rPr lang="ko-KR" altLang="en-US" dirty="0"/>
              <a:t> 확인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b="1" dirty="0"/>
              <a:t>진단</a:t>
            </a:r>
            <a:r>
              <a:rPr lang="en-US" altLang="ko-KR" dirty="0"/>
              <a:t>: </a:t>
            </a:r>
            <a:r>
              <a:rPr lang="ko-KR" altLang="en-US" b="1" dirty="0"/>
              <a:t>주요우울장애</a:t>
            </a:r>
            <a:r>
              <a:rPr lang="ko-KR" altLang="en-US" dirty="0"/>
              <a:t> 진단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위험인자</a:t>
            </a:r>
            <a:r>
              <a:rPr lang="en-US" altLang="ko-KR" dirty="0"/>
              <a:t>: </a:t>
            </a:r>
            <a:r>
              <a:rPr lang="ko-KR" altLang="en-US" dirty="0"/>
              <a:t>남성</a:t>
            </a:r>
            <a:r>
              <a:rPr lang="en-US" altLang="ko-KR" dirty="0"/>
              <a:t>, </a:t>
            </a:r>
            <a:r>
              <a:rPr lang="ko-KR" altLang="en-US" dirty="0"/>
              <a:t>낮은 사회경제적 지위</a:t>
            </a:r>
            <a:r>
              <a:rPr lang="en-US" altLang="ko-KR" dirty="0"/>
              <a:t>, </a:t>
            </a:r>
            <a:r>
              <a:rPr lang="ko-KR" altLang="en-US" dirty="0"/>
              <a:t>진행된 </a:t>
            </a:r>
            <a:r>
              <a:rPr lang="en-US" altLang="ko-KR" dirty="0"/>
              <a:t>CKD </a:t>
            </a:r>
            <a:r>
              <a:rPr lang="ko-KR" altLang="en-US" dirty="0"/>
              <a:t>단계</a:t>
            </a:r>
            <a:r>
              <a:rPr lang="en-US" altLang="ko-KR" dirty="0"/>
              <a:t>, GFR </a:t>
            </a:r>
            <a:r>
              <a:rPr lang="ko-KR" altLang="en-US" dirty="0"/>
              <a:t>감소</a:t>
            </a:r>
          </a:p>
          <a:p>
            <a:pPr>
              <a:lnSpc>
                <a:spcPct val="15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1698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7CC3E8-FACB-D50B-A362-779C41310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3200" b="1" dirty="0"/>
              <a:t>증례 </a:t>
            </a:r>
            <a:r>
              <a:rPr lang="en-US" altLang="ko-KR" sz="3200" b="1" dirty="0"/>
              <a:t>4 - </a:t>
            </a:r>
            <a:r>
              <a:rPr lang="ko-KR" altLang="en-US" sz="3200" b="1" dirty="0" err="1"/>
              <a:t>만성콩팥병</a:t>
            </a:r>
            <a:r>
              <a:rPr lang="ko-KR" altLang="en-US" sz="3200" b="1" dirty="0"/>
              <a:t> 환자의 우울증 </a:t>
            </a:r>
            <a:r>
              <a:rPr lang="en-US" altLang="ko-KR" sz="3200" b="1" dirty="0"/>
              <a:t>(</a:t>
            </a:r>
            <a:r>
              <a:rPr lang="ko-KR" altLang="en-US" sz="3200" b="1" dirty="0"/>
              <a:t>치료 및 결과</a:t>
            </a:r>
            <a:r>
              <a:rPr lang="en-US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C5456E5-2ED1-5F65-C19F-2006AFA00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en-US" altLang="ko-KR" b="1" dirty="0"/>
              <a:t>1</a:t>
            </a:r>
            <a:r>
              <a:rPr lang="ko-KR" altLang="en-US" b="1" dirty="0"/>
              <a:t>차 치료</a:t>
            </a:r>
            <a:r>
              <a:rPr lang="en-US" altLang="ko-KR" dirty="0"/>
              <a:t>: </a:t>
            </a:r>
            <a:r>
              <a:rPr lang="ko-KR" altLang="en-US" b="1" dirty="0"/>
              <a:t>빈혈 치료</a:t>
            </a:r>
            <a:r>
              <a:rPr lang="ko-KR" altLang="en-US" dirty="0"/>
              <a:t> </a:t>
            </a:r>
            <a:r>
              <a:rPr lang="en-US" altLang="ko-KR" dirty="0"/>
              <a:t>(EPO, </a:t>
            </a:r>
            <a:r>
              <a:rPr lang="ko-KR" altLang="en-US" dirty="0"/>
              <a:t>철분 보충</a:t>
            </a:r>
            <a:r>
              <a:rPr lang="en-US" altLang="ko-KR" dirty="0"/>
              <a:t>), </a:t>
            </a:r>
            <a:r>
              <a:rPr lang="en-US" altLang="ko-KR" b="1" dirty="0"/>
              <a:t>Sertraline 25mg</a:t>
            </a:r>
            <a:r>
              <a:rPr lang="ko-KR" altLang="en-US" dirty="0"/>
              <a:t> 저용량 시작</a:t>
            </a:r>
            <a:endParaRPr lang="en-US" altLang="ko-KR" dirty="0"/>
          </a:p>
          <a:p>
            <a:pPr>
              <a:lnSpc>
                <a:spcPct val="160000"/>
              </a:lnSpc>
            </a:pPr>
            <a:r>
              <a:rPr lang="ko-KR" altLang="en-US" b="1" dirty="0"/>
              <a:t>비약물치료</a:t>
            </a:r>
            <a:r>
              <a:rPr lang="en-US" altLang="ko-KR" dirty="0"/>
              <a:t>: </a:t>
            </a:r>
            <a:r>
              <a:rPr lang="ko-KR" altLang="en-US" dirty="0"/>
              <a:t>인지행동치료</a:t>
            </a:r>
            <a:r>
              <a:rPr lang="en-US" altLang="ko-KR" dirty="0"/>
              <a:t>(CBT)</a:t>
            </a:r>
            <a:r>
              <a:rPr lang="ko-KR" altLang="en-US" dirty="0"/>
              <a:t> </a:t>
            </a:r>
            <a:r>
              <a:rPr lang="en-US" altLang="ko-KR" dirty="0"/>
              <a:t>8</a:t>
            </a:r>
            <a:r>
              <a:rPr lang="ko-KR" altLang="en-US" dirty="0"/>
              <a:t>회기</a:t>
            </a:r>
            <a:r>
              <a:rPr lang="en-US" altLang="ko-KR" dirty="0"/>
              <a:t>, </a:t>
            </a:r>
            <a:r>
              <a:rPr lang="ko-KR" altLang="en-US" b="1" dirty="0"/>
              <a:t>투석 교육 프로그램 </a:t>
            </a:r>
            <a:r>
              <a:rPr lang="ko-KR" altLang="en-US" dirty="0"/>
              <a:t>참여</a:t>
            </a:r>
            <a:endParaRPr lang="en-US" altLang="ko-KR" dirty="0"/>
          </a:p>
          <a:p>
            <a:pPr>
              <a:lnSpc>
                <a:spcPct val="160000"/>
              </a:lnSpc>
            </a:pPr>
            <a:r>
              <a:rPr lang="ko-KR" altLang="en-US" b="1" dirty="0"/>
              <a:t>운동치료</a:t>
            </a:r>
            <a:r>
              <a:rPr lang="en-US" altLang="ko-KR" dirty="0"/>
              <a:t>: </a:t>
            </a:r>
            <a:r>
              <a:rPr lang="ko-KR" altLang="en-US" dirty="0"/>
              <a:t>주 </a:t>
            </a:r>
            <a:r>
              <a:rPr lang="en-US" altLang="ko-KR" dirty="0"/>
              <a:t>3</a:t>
            </a:r>
            <a:r>
              <a:rPr lang="ko-KR" altLang="en-US" dirty="0"/>
              <a:t>회 </a:t>
            </a:r>
            <a:r>
              <a:rPr lang="ko-KR" altLang="en-US" dirty="0" err="1"/>
              <a:t>저강도</a:t>
            </a:r>
            <a:r>
              <a:rPr lang="ko-KR" altLang="en-US" dirty="0"/>
              <a:t> 유산소 </a:t>
            </a:r>
            <a:r>
              <a:rPr lang="ko-KR" altLang="en-US" b="1" dirty="0"/>
              <a:t>운동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신장재활 프로그램</a:t>
            </a:r>
            <a:r>
              <a:rPr lang="en-US" altLang="ko-KR" dirty="0"/>
              <a:t>)</a:t>
            </a:r>
          </a:p>
          <a:p>
            <a:pPr>
              <a:lnSpc>
                <a:spcPct val="160000"/>
              </a:lnSpc>
            </a:pPr>
            <a:r>
              <a:rPr lang="ko-KR" altLang="en-US" b="1" dirty="0"/>
              <a:t>부작용 모니터링</a:t>
            </a:r>
            <a:r>
              <a:rPr lang="en-US" altLang="ko-KR" dirty="0"/>
              <a:t>: </a:t>
            </a:r>
            <a:r>
              <a:rPr lang="ko-KR" altLang="en-US" dirty="0"/>
              <a:t>위장관 증상</a:t>
            </a:r>
            <a:r>
              <a:rPr lang="en-US" altLang="ko-KR" dirty="0"/>
              <a:t>, </a:t>
            </a:r>
            <a:r>
              <a:rPr lang="ko-KR" altLang="en-US" dirty="0"/>
              <a:t>출혈 위험 면밀히 관찰</a:t>
            </a:r>
            <a:endParaRPr lang="en-US" altLang="ko-KR" dirty="0"/>
          </a:p>
          <a:p>
            <a:pPr>
              <a:lnSpc>
                <a:spcPct val="160000"/>
              </a:lnSpc>
            </a:pPr>
            <a:r>
              <a:rPr lang="en-US" altLang="ko-KR" b="1" dirty="0"/>
              <a:t>8</a:t>
            </a:r>
            <a:r>
              <a:rPr lang="ko-KR" altLang="en-US" b="1" dirty="0"/>
              <a:t>주 결과</a:t>
            </a:r>
            <a:r>
              <a:rPr lang="en-US" altLang="ko-KR" dirty="0"/>
              <a:t>: PHQ-9 9</a:t>
            </a:r>
            <a:r>
              <a:rPr lang="ko-KR" altLang="en-US" dirty="0"/>
              <a:t>점</a:t>
            </a:r>
            <a:r>
              <a:rPr lang="en-US" altLang="ko-KR" dirty="0"/>
              <a:t>, Hb 10.8 g/dL, </a:t>
            </a:r>
            <a:r>
              <a:rPr lang="ko-KR" altLang="en-US" dirty="0"/>
              <a:t>투석 준비에 대한 수용도 증가</a:t>
            </a:r>
          </a:p>
          <a:p>
            <a:pPr>
              <a:lnSpc>
                <a:spcPct val="160000"/>
              </a:lnSpc>
            </a:pPr>
            <a:r>
              <a:rPr lang="ko-KR" altLang="en-US" b="1" dirty="0"/>
              <a:t>근거</a:t>
            </a:r>
            <a:r>
              <a:rPr lang="en-US" altLang="ko-KR" dirty="0"/>
              <a:t>: Sertraline </a:t>
            </a:r>
            <a:r>
              <a:rPr lang="ko-KR" altLang="en-US" dirty="0"/>
              <a:t>제한적 효과</a:t>
            </a:r>
            <a:r>
              <a:rPr lang="en-US" altLang="ko-KR" dirty="0"/>
              <a:t>, </a:t>
            </a:r>
            <a:r>
              <a:rPr lang="ko-KR" altLang="en-US" dirty="0"/>
              <a:t>신중한 용량 증량 필요</a:t>
            </a:r>
            <a:r>
              <a:rPr lang="en-US" altLang="ko-KR" dirty="0"/>
              <a:t>, CBT </a:t>
            </a:r>
            <a:r>
              <a:rPr lang="ko-KR" altLang="en-US" dirty="0"/>
              <a:t>효과적</a:t>
            </a:r>
          </a:p>
          <a:p>
            <a:pPr>
              <a:lnSpc>
                <a:spcPct val="16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7468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E5895E-E5DA-5E54-3ED6-1DC6A1FE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76200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2800" b="1" dirty="0"/>
              <a:t>증례 </a:t>
            </a:r>
            <a:r>
              <a:rPr lang="en-US" altLang="ko-KR" sz="2800" b="1" dirty="0"/>
              <a:t>5 - </a:t>
            </a:r>
            <a:r>
              <a:rPr lang="ko-KR" altLang="en-US" sz="2800" b="1" dirty="0"/>
              <a:t>심혈관질환 환자의 우울증 </a:t>
            </a:r>
            <a:r>
              <a:rPr lang="en-US" altLang="ko-KR" sz="2800" b="1" dirty="0"/>
              <a:t>(</a:t>
            </a:r>
            <a:r>
              <a:rPr lang="ko-KR" altLang="en-US" sz="2800" b="1" dirty="0"/>
              <a:t>환자 배경</a:t>
            </a:r>
            <a:r>
              <a:rPr lang="en-US" altLang="ko-KR" sz="2800" b="1" dirty="0"/>
              <a:t>)</a:t>
            </a:r>
            <a:endParaRPr lang="ko-KR" altLang="en-US" sz="28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5744160-7D2D-3E9B-E563-93CEAA1C5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76200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ko-KR" altLang="en-US" b="1" dirty="0"/>
              <a:t>환자</a:t>
            </a:r>
            <a:r>
              <a:rPr lang="en-US" altLang="ko-KR" dirty="0"/>
              <a:t>: 62</a:t>
            </a:r>
            <a:r>
              <a:rPr lang="ko-KR" altLang="en-US" dirty="0"/>
              <a:t>세 남성</a:t>
            </a:r>
            <a:r>
              <a:rPr lang="en-US" altLang="ko-KR" dirty="0"/>
              <a:t>, </a:t>
            </a:r>
            <a:r>
              <a:rPr lang="ko-KR" altLang="en-US" dirty="0"/>
              <a:t>급성 심근경색 후 </a:t>
            </a:r>
            <a:r>
              <a:rPr lang="en-US" altLang="ko-KR" dirty="0"/>
              <a:t>3</a:t>
            </a:r>
            <a:r>
              <a:rPr lang="ko-KR" altLang="en-US" dirty="0"/>
              <a:t>개월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주소</a:t>
            </a:r>
            <a:r>
              <a:rPr lang="en-US" altLang="ko-KR" dirty="0"/>
              <a:t>: "</a:t>
            </a:r>
            <a:r>
              <a:rPr lang="ko-KR" altLang="en-US" dirty="0"/>
              <a:t>심장마비 후 다시 발작이 </a:t>
            </a:r>
            <a:r>
              <a:rPr lang="ko-KR" altLang="en-US" dirty="0" err="1"/>
              <a:t>올까봐</a:t>
            </a:r>
            <a:r>
              <a:rPr lang="ko-KR" altLang="en-US" dirty="0"/>
              <a:t> 두렵고 우울해요</a:t>
            </a:r>
            <a:r>
              <a:rPr lang="en-US" altLang="ko-KR" dirty="0"/>
              <a:t>"</a:t>
            </a:r>
          </a:p>
          <a:p>
            <a:pPr>
              <a:lnSpc>
                <a:spcPct val="150000"/>
              </a:lnSpc>
            </a:pPr>
            <a:r>
              <a:rPr lang="ko-KR" altLang="en-US" b="1" dirty="0" err="1"/>
              <a:t>현병력</a:t>
            </a:r>
            <a:r>
              <a:rPr lang="en-US" altLang="ko-KR" dirty="0"/>
              <a:t>: </a:t>
            </a:r>
            <a:r>
              <a:rPr lang="ko-KR" altLang="en-US" dirty="0" err="1"/>
              <a:t>전벽</a:t>
            </a:r>
            <a:r>
              <a:rPr lang="ko-KR" altLang="en-US" dirty="0"/>
              <a:t> 심근경색</a:t>
            </a:r>
            <a:r>
              <a:rPr lang="en-US" altLang="ko-KR" dirty="0"/>
              <a:t>, PCI </a:t>
            </a:r>
            <a:r>
              <a:rPr lang="ko-KR" altLang="en-US" dirty="0"/>
              <a:t>시행</a:t>
            </a:r>
            <a:r>
              <a:rPr lang="en-US" altLang="ko-KR" dirty="0"/>
              <a:t>, </a:t>
            </a:r>
            <a:r>
              <a:rPr lang="ko-KR" altLang="en-US" dirty="0"/>
              <a:t>좌심실 </a:t>
            </a:r>
            <a:r>
              <a:rPr lang="ko-KR" altLang="en-US" dirty="0" err="1"/>
              <a:t>구혈률</a:t>
            </a:r>
            <a:r>
              <a:rPr lang="ko-KR" altLang="en-US" dirty="0"/>
              <a:t> </a:t>
            </a:r>
            <a:r>
              <a:rPr lang="en-US" altLang="ko-KR" dirty="0"/>
              <a:t>45%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동반 증상</a:t>
            </a:r>
            <a:r>
              <a:rPr lang="en-US" altLang="ko-KR" dirty="0"/>
              <a:t>: </a:t>
            </a:r>
            <a:r>
              <a:rPr lang="ko-KR" altLang="en-US" dirty="0"/>
              <a:t>불안</a:t>
            </a:r>
            <a:r>
              <a:rPr lang="en-US" altLang="ko-KR" dirty="0"/>
              <a:t>, </a:t>
            </a:r>
            <a:r>
              <a:rPr lang="ko-KR" altLang="en-US" dirty="0"/>
              <a:t>가슴 통증에 대한 과도한 걱정</a:t>
            </a:r>
            <a:r>
              <a:rPr lang="en-US" altLang="ko-KR" dirty="0"/>
              <a:t>, </a:t>
            </a:r>
            <a:r>
              <a:rPr lang="ko-KR" altLang="en-US" dirty="0"/>
              <a:t>운동 회피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심장재활</a:t>
            </a:r>
            <a:r>
              <a:rPr lang="en-US" altLang="ko-KR" dirty="0"/>
              <a:t>: </a:t>
            </a:r>
            <a:r>
              <a:rPr lang="ko-KR" altLang="en-US" dirty="0"/>
              <a:t>참여 거부</a:t>
            </a:r>
            <a:r>
              <a:rPr lang="en-US" altLang="ko-KR" dirty="0"/>
              <a:t>, </a:t>
            </a:r>
            <a:r>
              <a:rPr lang="ko-KR" altLang="en-US" dirty="0"/>
              <a:t>집에만 있음</a:t>
            </a:r>
          </a:p>
          <a:p>
            <a:pPr>
              <a:lnSpc>
                <a:spcPct val="150000"/>
              </a:lnSpc>
            </a:pPr>
            <a:r>
              <a:rPr lang="ko-KR" altLang="en-US" b="1" dirty="0" err="1"/>
              <a:t>사회력</a:t>
            </a:r>
            <a:r>
              <a:rPr lang="en-US" altLang="ko-KR" dirty="0"/>
              <a:t>: </a:t>
            </a:r>
            <a:r>
              <a:rPr lang="ko-KR" altLang="en-US" dirty="0" err="1"/>
              <a:t>흡연력</a:t>
            </a:r>
            <a:r>
              <a:rPr lang="ko-KR" altLang="en-US" dirty="0"/>
              <a:t> </a:t>
            </a:r>
            <a:r>
              <a:rPr lang="en-US" altLang="ko-KR" dirty="0"/>
              <a:t>30</a:t>
            </a:r>
            <a:r>
              <a:rPr lang="ko-KR" altLang="en-US" dirty="0"/>
              <a:t>갑년 </a:t>
            </a:r>
            <a:r>
              <a:rPr lang="en-US" altLang="ko-KR" dirty="0"/>
              <a:t>(</a:t>
            </a:r>
            <a:r>
              <a:rPr lang="ko-KR" altLang="en-US" dirty="0"/>
              <a:t>금연 </a:t>
            </a:r>
            <a:r>
              <a:rPr lang="en-US" altLang="ko-KR" dirty="0"/>
              <a:t>3</a:t>
            </a:r>
            <a:r>
              <a:rPr lang="ko-KR" altLang="en-US" dirty="0"/>
              <a:t>개월</a:t>
            </a:r>
            <a:r>
              <a:rPr lang="en-US" altLang="ko-KR" dirty="0"/>
              <a:t>), </a:t>
            </a:r>
            <a:r>
              <a:rPr lang="ko-KR" altLang="en-US" dirty="0"/>
              <a:t>배우자와 거주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DB3A3CE-EFCE-0221-D651-E1D030FE0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88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BABA41-887E-5520-643F-830A6599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3200" b="1" dirty="0"/>
              <a:t>증례 </a:t>
            </a:r>
            <a:r>
              <a:rPr lang="en-US" altLang="ko-KR" sz="3200" b="1" dirty="0"/>
              <a:t>5 - </a:t>
            </a:r>
            <a:r>
              <a:rPr lang="ko-KR" altLang="en-US" sz="3200" b="1" dirty="0"/>
              <a:t>심혈관질환 환자의 우울증 </a:t>
            </a:r>
            <a:r>
              <a:rPr lang="en-US" altLang="ko-KR" sz="3200" b="1" dirty="0"/>
              <a:t>(Screening </a:t>
            </a:r>
            <a:r>
              <a:rPr lang="ko-KR" altLang="en-US" sz="3200" b="1" dirty="0"/>
              <a:t>및 진단</a:t>
            </a:r>
            <a:r>
              <a:rPr lang="en-US" altLang="ko-KR" sz="3200" b="1" dirty="0"/>
              <a:t>)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3639E22-F199-6216-3179-3A01B4F29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Screening</a:t>
            </a:r>
            <a:r>
              <a:rPr lang="en-US" altLang="ko-KR" dirty="0"/>
              <a:t>: </a:t>
            </a:r>
            <a:r>
              <a:rPr lang="ko-KR" altLang="en-US" dirty="0"/>
              <a:t>심장내과 외래에서 </a:t>
            </a:r>
            <a:r>
              <a:rPr lang="en-US" altLang="ko-KR" b="1" dirty="0"/>
              <a:t>PHQ-9 </a:t>
            </a:r>
            <a:r>
              <a:rPr lang="ko-KR" altLang="en-US" b="1" dirty="0"/>
              <a:t>시행 → 점수 </a:t>
            </a:r>
            <a:r>
              <a:rPr lang="en-US" altLang="ko-KR" b="1" dirty="0"/>
              <a:t>12</a:t>
            </a:r>
            <a:r>
              <a:rPr lang="ko-KR" altLang="en-US" b="1" dirty="0"/>
              <a:t>점</a:t>
            </a:r>
            <a:r>
              <a:rPr lang="ko-KR" altLang="en-US" dirty="0"/>
              <a:t> </a:t>
            </a:r>
            <a:r>
              <a:rPr lang="en-US" altLang="ko-KR" dirty="0"/>
              <a:t>(cutoff ≥10)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추가 평가</a:t>
            </a:r>
            <a:r>
              <a:rPr lang="en-US" altLang="ko-KR" dirty="0"/>
              <a:t>: </a:t>
            </a:r>
            <a:r>
              <a:rPr lang="ko-KR" altLang="en-US" dirty="0"/>
              <a:t>심전도</a:t>
            </a:r>
            <a:r>
              <a:rPr lang="en-US" altLang="ko-KR" dirty="0"/>
              <a:t>, </a:t>
            </a:r>
            <a:r>
              <a:rPr lang="ko-KR" altLang="en-US" dirty="0"/>
              <a:t>심초음파 정상</a:t>
            </a:r>
            <a:r>
              <a:rPr lang="en-US" altLang="ko-KR" dirty="0"/>
              <a:t>, </a:t>
            </a:r>
            <a:r>
              <a:rPr lang="ko-KR" altLang="en-US" dirty="0"/>
              <a:t>협심증 배제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임상 면담</a:t>
            </a:r>
            <a:r>
              <a:rPr lang="en-US" altLang="ko-KR" dirty="0"/>
              <a:t>: </a:t>
            </a:r>
            <a:r>
              <a:rPr lang="ko-KR" altLang="en-US" dirty="0"/>
              <a:t>재발에 대한 두려움</a:t>
            </a:r>
            <a:r>
              <a:rPr lang="en-US" altLang="ko-KR" dirty="0"/>
              <a:t>, </a:t>
            </a:r>
            <a:r>
              <a:rPr lang="ko-KR" altLang="en-US" dirty="0"/>
              <a:t>사회활동 및 운동 회피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진단</a:t>
            </a:r>
            <a:r>
              <a:rPr lang="en-US" altLang="ko-KR" dirty="0"/>
              <a:t>: </a:t>
            </a:r>
            <a:r>
              <a:rPr lang="ko-KR" altLang="en-US" b="1" dirty="0"/>
              <a:t>주요우울장애</a:t>
            </a:r>
            <a:r>
              <a:rPr lang="ko-KR" altLang="en-US" dirty="0"/>
              <a:t> 및 </a:t>
            </a:r>
            <a:r>
              <a:rPr lang="ko-KR" altLang="en-US" b="1" dirty="0"/>
              <a:t>건강 불안</a:t>
            </a:r>
            <a:r>
              <a:rPr lang="ko-KR" altLang="en-US" dirty="0"/>
              <a:t> 진단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위험인자</a:t>
            </a:r>
            <a:r>
              <a:rPr lang="en-US" altLang="ko-KR" dirty="0"/>
              <a:t>: </a:t>
            </a:r>
            <a:r>
              <a:rPr lang="ko-KR" altLang="en-US" dirty="0"/>
              <a:t>심근경색 후 환자의 최대 </a:t>
            </a:r>
            <a:r>
              <a:rPr lang="en-US" altLang="ko-KR" dirty="0"/>
              <a:t>2/3</a:t>
            </a:r>
            <a:r>
              <a:rPr lang="ko-KR" altLang="en-US" dirty="0"/>
              <a:t>에서 우울증 발생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b="1" dirty="0"/>
              <a:t>근거</a:t>
            </a:r>
            <a:r>
              <a:rPr lang="en-US" altLang="ko-KR" dirty="0"/>
              <a:t>: AHA 2008</a:t>
            </a:r>
            <a:r>
              <a:rPr lang="ko-KR" altLang="en-US" dirty="0"/>
              <a:t>년 권고 </a:t>
            </a:r>
            <a:r>
              <a:rPr lang="en-US" altLang="ko-KR" dirty="0"/>
              <a:t>- </a:t>
            </a:r>
            <a:r>
              <a:rPr lang="ko-KR" altLang="en-US" dirty="0"/>
              <a:t>모든 </a:t>
            </a:r>
            <a:r>
              <a:rPr lang="en-US" altLang="ko-KR" dirty="0"/>
              <a:t>CAD </a:t>
            </a:r>
            <a:r>
              <a:rPr lang="ko-KR" altLang="en-US" dirty="0"/>
              <a:t>환자 우울증 선별</a:t>
            </a:r>
          </a:p>
          <a:p>
            <a:pPr>
              <a:lnSpc>
                <a:spcPct val="15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921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975D8-75DF-D493-1233-CD8D334C6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C5C37A-A438-14C5-8168-A1E882814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/>
              <a:t>우울증이 만성질환에 미치는 영향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96F4BCA-786A-A505-DA3C-1B283814D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171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ko-KR" altLang="en-US" b="1" dirty="0"/>
              <a:t>자가관리</a:t>
            </a:r>
            <a:r>
              <a:rPr lang="ko-KR" altLang="en-US" dirty="0"/>
              <a:t> 순응도 감소 및 </a:t>
            </a:r>
            <a:r>
              <a:rPr lang="ko-KR" altLang="en-US" b="1" dirty="0"/>
              <a:t>치료 불이행</a:t>
            </a:r>
            <a:r>
              <a:rPr lang="ko-KR" altLang="en-US" dirty="0"/>
              <a:t> 증가</a:t>
            </a:r>
            <a:endParaRPr lang="en-US" altLang="ko-KR" dirty="0"/>
          </a:p>
          <a:p>
            <a:pPr>
              <a:lnSpc>
                <a:spcPct val="160000"/>
              </a:lnSpc>
            </a:pPr>
            <a:r>
              <a:rPr lang="ko-KR" altLang="en-US" dirty="0"/>
              <a:t>의학적 증상 부담 증가 및 </a:t>
            </a:r>
            <a:r>
              <a:rPr lang="ko-KR" altLang="en-US" b="1" dirty="0"/>
              <a:t>기능 장애 악화</a:t>
            </a:r>
            <a:endParaRPr lang="en-US" altLang="ko-KR" b="1" dirty="0"/>
          </a:p>
          <a:p>
            <a:pPr>
              <a:lnSpc>
                <a:spcPct val="160000"/>
              </a:lnSpc>
            </a:pPr>
            <a:r>
              <a:rPr lang="ko-KR" altLang="en-US" b="1" dirty="0"/>
              <a:t>합병증</a:t>
            </a:r>
            <a:r>
              <a:rPr lang="ko-KR" altLang="en-US" dirty="0"/>
              <a:t> 발생률 및 </a:t>
            </a:r>
            <a:r>
              <a:rPr lang="ko-KR" altLang="en-US" b="1" dirty="0"/>
              <a:t>재입원율</a:t>
            </a:r>
            <a:r>
              <a:rPr lang="ko-KR" altLang="en-US" dirty="0"/>
              <a:t> 증가</a:t>
            </a:r>
            <a:endParaRPr lang="en-US" altLang="ko-KR" dirty="0"/>
          </a:p>
          <a:p>
            <a:pPr>
              <a:lnSpc>
                <a:spcPct val="160000"/>
              </a:lnSpc>
            </a:pPr>
            <a:r>
              <a:rPr lang="ko-KR" altLang="en-US" b="1" dirty="0"/>
              <a:t>삶의 질 </a:t>
            </a:r>
            <a:r>
              <a:rPr lang="ko-KR" altLang="en-US" dirty="0"/>
              <a:t>현저히 저하</a:t>
            </a:r>
            <a:endParaRPr lang="en-US" altLang="ko-KR" dirty="0"/>
          </a:p>
          <a:p>
            <a:pPr>
              <a:lnSpc>
                <a:spcPct val="160000"/>
              </a:lnSpc>
            </a:pPr>
            <a:r>
              <a:rPr lang="ko-KR" altLang="en-US" b="1" dirty="0"/>
              <a:t>사망률 증가</a:t>
            </a:r>
            <a:r>
              <a:rPr lang="en-US" altLang="ko-KR" dirty="0"/>
              <a:t>: </a:t>
            </a:r>
            <a:r>
              <a:rPr lang="ko-KR" altLang="en-US" dirty="0"/>
              <a:t>심혈관질환</a:t>
            </a:r>
            <a:r>
              <a:rPr lang="en-US" altLang="ko-KR" dirty="0"/>
              <a:t>, </a:t>
            </a:r>
            <a:r>
              <a:rPr lang="ko-KR" altLang="en-US" dirty="0"/>
              <a:t>당뇨병 등에서 입증됨</a:t>
            </a:r>
            <a:endParaRPr lang="en-US" altLang="ko-KR" dirty="0"/>
          </a:p>
          <a:p>
            <a:pPr>
              <a:lnSpc>
                <a:spcPct val="160000"/>
              </a:lnSpc>
            </a:pPr>
            <a:r>
              <a:rPr lang="ko-KR" altLang="en-US" dirty="0"/>
              <a:t>염증 증가</a:t>
            </a:r>
            <a:r>
              <a:rPr lang="en-US" altLang="ko-KR" dirty="0"/>
              <a:t>, </a:t>
            </a:r>
            <a:r>
              <a:rPr lang="ko-KR" altLang="en-US" dirty="0"/>
              <a:t>자율신경계 이상</a:t>
            </a:r>
            <a:r>
              <a:rPr lang="en-US" altLang="ko-KR" dirty="0"/>
              <a:t>, </a:t>
            </a:r>
            <a:r>
              <a:rPr lang="ko-KR" altLang="en-US" dirty="0"/>
              <a:t>대사 장애 등 생리학적 기전</a:t>
            </a:r>
          </a:p>
        </p:txBody>
      </p:sp>
      <p:sp>
        <p:nvSpPr>
          <p:cNvPr id="4" name="직사각형 6">
            <a:extLst>
              <a:ext uri="{FF2B5EF4-FFF2-40B4-BE49-F238E27FC236}">
                <a16:creationId xmlns:a16="http://schemas.microsoft.com/office/drawing/2014/main" id="{D426C5F2-F2EB-76C4-47A3-1EA77B3E7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146"/>
            <a:ext cx="1219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/>
              <a:t>Ref) </a:t>
            </a:r>
            <a:r>
              <a:rPr lang="fr-FR" altLang="ko-KR" sz="1400" dirty="0"/>
              <a:t>1. Biol Psychiatry. 2003 Aug 1;54(3):216-26.</a:t>
            </a:r>
          </a:p>
          <a:p>
            <a:pPr algn="ctr"/>
            <a:r>
              <a:rPr lang="fr-FR" altLang="ko-KR" sz="1400" dirty="0"/>
              <a:t>2. Dialogues Clin Neurosci. 2011;13(1):7-23. </a:t>
            </a:r>
          </a:p>
          <a:p>
            <a:pPr algn="ctr"/>
            <a:r>
              <a:rPr lang="fr-FR" altLang="ko-KR" sz="1400" dirty="0"/>
              <a:t>3. Front Psychol. 2020 Sep 24:11:542444. 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2676905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709728-F270-CCFC-7BD4-50D54551B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3600" b="1" dirty="0"/>
              <a:t>증례 </a:t>
            </a:r>
            <a:r>
              <a:rPr lang="en-US" altLang="ko-KR" sz="3600" b="1" dirty="0"/>
              <a:t>5 - </a:t>
            </a:r>
            <a:r>
              <a:rPr lang="ko-KR" altLang="en-US" sz="3600" b="1" dirty="0"/>
              <a:t>심혈관질환 환자의 우울증 </a:t>
            </a:r>
            <a:r>
              <a:rPr lang="en-US" altLang="ko-KR" sz="3600" b="1" dirty="0"/>
              <a:t>(</a:t>
            </a:r>
            <a:r>
              <a:rPr lang="ko-KR" altLang="en-US" sz="3600" b="1" dirty="0"/>
              <a:t>치료 및 결과</a:t>
            </a:r>
            <a:r>
              <a:rPr lang="en-US" altLang="ko-KR" sz="3600" b="1" dirty="0"/>
              <a:t>)</a:t>
            </a:r>
            <a:endParaRPr lang="ko-KR" altLang="en-US" sz="36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941378B-2627-A0F4-BD27-91E1C0D01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1</a:t>
            </a:r>
            <a:r>
              <a:rPr lang="ko-KR" altLang="en-US" b="1" dirty="0"/>
              <a:t>차 치료</a:t>
            </a:r>
            <a:r>
              <a:rPr lang="en-US" altLang="ko-KR" dirty="0"/>
              <a:t>: </a:t>
            </a:r>
            <a:r>
              <a:rPr lang="en-US" altLang="ko-KR" b="1" dirty="0"/>
              <a:t>Escitalopram 5~10 mg</a:t>
            </a:r>
            <a:r>
              <a:rPr lang="ko-KR" altLang="en-US" dirty="0"/>
              <a:t> 시작 </a:t>
            </a:r>
            <a:r>
              <a:rPr lang="en-US" altLang="ko-KR" dirty="0"/>
              <a:t>(SSRI, </a:t>
            </a:r>
            <a:r>
              <a:rPr lang="ko-KR" altLang="en-US" dirty="0"/>
              <a:t>심혈관 안전성 우수</a:t>
            </a:r>
            <a:r>
              <a:rPr lang="en-US" altLang="ko-KR" dirty="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비약물치료</a:t>
            </a:r>
            <a:r>
              <a:rPr lang="en-US" altLang="ko-KR" dirty="0"/>
              <a:t>: CBT</a:t>
            </a:r>
            <a:r>
              <a:rPr lang="ko-KR" altLang="en-US" dirty="0"/>
              <a:t> </a:t>
            </a:r>
            <a:r>
              <a:rPr lang="en-US" altLang="ko-KR" dirty="0"/>
              <a:t>12</a:t>
            </a:r>
            <a:r>
              <a:rPr lang="ko-KR" altLang="en-US" dirty="0"/>
              <a:t>회기</a:t>
            </a:r>
            <a:r>
              <a:rPr lang="en-US" altLang="ko-KR" dirty="0"/>
              <a:t>, </a:t>
            </a:r>
            <a:r>
              <a:rPr lang="ko-KR" altLang="en-US" dirty="0"/>
              <a:t>심장재활 프로그램 참여 독려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b="1" dirty="0"/>
              <a:t>운동치료</a:t>
            </a:r>
            <a:r>
              <a:rPr lang="en-US" altLang="ko-KR" dirty="0"/>
              <a:t>: </a:t>
            </a:r>
            <a:r>
              <a:rPr lang="ko-KR" altLang="en-US" dirty="0"/>
              <a:t>심장재활 프로그램 등록</a:t>
            </a:r>
            <a:r>
              <a:rPr lang="en-US" altLang="ko-KR" dirty="0"/>
              <a:t>, </a:t>
            </a:r>
            <a:r>
              <a:rPr lang="ko-KR" altLang="en-US" dirty="0"/>
              <a:t>주 </a:t>
            </a:r>
            <a:r>
              <a:rPr lang="en-US" altLang="ko-KR" dirty="0"/>
              <a:t>3</a:t>
            </a:r>
            <a:r>
              <a:rPr lang="ko-KR" altLang="en-US" dirty="0"/>
              <a:t>회 감독하에 운동 시작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b="1" dirty="0"/>
              <a:t>환자 교육</a:t>
            </a:r>
            <a:r>
              <a:rPr lang="en-US" altLang="ko-KR" dirty="0"/>
              <a:t>: </a:t>
            </a:r>
            <a:r>
              <a:rPr lang="ko-KR" altLang="en-US" dirty="0"/>
              <a:t>심근경색 재발 위험 감소 전략</a:t>
            </a:r>
            <a:r>
              <a:rPr lang="en-US" altLang="ko-KR" dirty="0"/>
              <a:t>, </a:t>
            </a:r>
            <a:r>
              <a:rPr lang="ko-KR" altLang="en-US" dirty="0"/>
              <a:t>불안 관리 기법</a:t>
            </a:r>
          </a:p>
          <a:p>
            <a:pPr>
              <a:lnSpc>
                <a:spcPct val="150000"/>
              </a:lnSpc>
            </a:pPr>
            <a:r>
              <a:rPr lang="en-US" altLang="ko-KR" b="1" dirty="0"/>
              <a:t>12</a:t>
            </a:r>
            <a:r>
              <a:rPr lang="ko-KR" altLang="en-US" b="1" dirty="0"/>
              <a:t>주 결과</a:t>
            </a:r>
            <a:r>
              <a:rPr lang="en-US" altLang="ko-KR" dirty="0"/>
              <a:t>: PHQ-9 5</a:t>
            </a:r>
            <a:r>
              <a:rPr lang="ko-KR" altLang="en-US" dirty="0"/>
              <a:t>점</a:t>
            </a:r>
            <a:r>
              <a:rPr lang="en-US" altLang="ko-KR" dirty="0"/>
              <a:t>, </a:t>
            </a:r>
            <a:r>
              <a:rPr lang="ko-KR" altLang="en-US" dirty="0"/>
              <a:t>심장재활 참여율 </a:t>
            </a:r>
            <a:r>
              <a:rPr lang="en-US" altLang="ko-KR" dirty="0"/>
              <a:t>90%, </a:t>
            </a:r>
            <a:r>
              <a:rPr lang="ko-KR" altLang="en-US" dirty="0"/>
              <a:t>운동 능력 향상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근거</a:t>
            </a:r>
            <a:r>
              <a:rPr lang="en-US" altLang="ko-KR" dirty="0"/>
              <a:t>: </a:t>
            </a:r>
            <a:r>
              <a:rPr lang="en-US" altLang="ko-KR" b="1" dirty="0"/>
              <a:t>Escitalopram</a:t>
            </a:r>
            <a:r>
              <a:rPr lang="ko-KR" altLang="en-US" b="1" dirty="0"/>
              <a:t>은 </a:t>
            </a:r>
            <a:r>
              <a:rPr lang="en-US" altLang="ko-KR" b="1" dirty="0"/>
              <a:t>8</a:t>
            </a:r>
            <a:r>
              <a:rPr lang="ko-KR" altLang="en-US" b="1" dirty="0"/>
              <a:t>년 추적 시 주요 심혈관 사건 감소 </a:t>
            </a:r>
            <a:r>
              <a:rPr lang="en-US" altLang="ko-KR" b="1" dirty="0"/>
              <a:t>(HR 0.69)</a:t>
            </a:r>
          </a:p>
          <a:p>
            <a:pPr>
              <a:lnSpc>
                <a:spcPct val="150000"/>
              </a:lnSpc>
            </a:pPr>
            <a:endParaRPr lang="ko-KR" altLang="en-US" dirty="0"/>
          </a:p>
        </p:txBody>
      </p:sp>
      <p:sp>
        <p:nvSpPr>
          <p:cNvPr id="4" name="바닥글 개체 틀 4">
            <a:extLst>
              <a:ext uri="{FF2B5EF4-FFF2-40B4-BE49-F238E27FC236}">
                <a16:creationId xmlns:a16="http://schemas.microsoft.com/office/drawing/2014/main" id="{85856E65-2B1B-EDCC-E5A1-97D77DB8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28688"/>
            <a:ext cx="9144000" cy="284688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altLang="ko-KR" dirty="0"/>
              <a:t>Ref) </a:t>
            </a:r>
            <a:r>
              <a:rPr lang="sv-SE" altLang="ko-KR" dirty="0"/>
              <a:t>JAMA. 2018 Jul 24;320(4):350-358.</a:t>
            </a:r>
          </a:p>
        </p:txBody>
      </p:sp>
    </p:spTree>
    <p:extLst>
      <p:ext uri="{BB962C8B-B14F-4D97-AF65-F5344CB8AC3E}">
        <p14:creationId xmlns:p14="http://schemas.microsoft.com/office/powerpoint/2010/main" val="4069735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5E8A69-E15B-1F2E-4115-F5E8006B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6B4F3A5-F937-24A8-2028-B161652A7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FB2B5F-8B56-8930-D58F-C3CA9D0AA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12152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164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9B933-5244-D4FF-5417-3AC058E40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C1AE8F-6710-F19A-B7BE-D3A39C2F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ko-KR" altLang="en-US" sz="3600" b="1" dirty="0"/>
              <a:t>급성 관상동맥증후군</a:t>
            </a:r>
            <a:r>
              <a:rPr lang="ko-KR" altLang="en-US" sz="3600" dirty="0"/>
              <a:t> 후 </a:t>
            </a:r>
            <a:r>
              <a:rPr lang="ko-KR" altLang="en-US" sz="3600" b="1" dirty="0"/>
              <a:t>우울증</a:t>
            </a:r>
            <a:r>
              <a:rPr lang="ko-KR" altLang="en-US" sz="3600" dirty="0"/>
              <a:t>에 </a:t>
            </a:r>
            <a:br>
              <a:rPr lang="en-US" altLang="ko-KR" sz="3600" dirty="0"/>
            </a:br>
            <a:r>
              <a:rPr lang="ko-KR" altLang="en-US" sz="3600" b="1" dirty="0" err="1"/>
              <a:t>에스시탈로프람</a:t>
            </a:r>
            <a:r>
              <a:rPr lang="ko-KR" altLang="en-US" sz="3600" dirty="0"/>
              <a:t> 치료가 </a:t>
            </a:r>
            <a:br>
              <a:rPr lang="en-US" altLang="ko-KR" sz="3600" dirty="0"/>
            </a:br>
            <a:r>
              <a:rPr lang="ko-KR" altLang="en-US" sz="3600" b="1" dirty="0"/>
              <a:t>장기적인 심장 결과</a:t>
            </a:r>
            <a:r>
              <a:rPr lang="ko-KR" altLang="en-US" sz="3600" dirty="0"/>
              <a:t>를 </a:t>
            </a:r>
            <a:r>
              <a:rPr lang="ko-KR" altLang="en-US" sz="3600" b="1" dirty="0"/>
              <a:t>개선</a:t>
            </a:r>
            <a:r>
              <a:rPr lang="ko-KR" altLang="en-US" sz="3600" dirty="0"/>
              <a:t>할 수 있다</a:t>
            </a:r>
            <a:r>
              <a:rPr lang="en-US" altLang="ko-KR" sz="3600" dirty="0"/>
              <a:t>. </a:t>
            </a:r>
            <a:endParaRPr lang="ko-KR" altLang="en-US" sz="3600" dirty="0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D1C5F97-43E8-25D3-3B06-89271ECB3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ko-KR" sz="1800" b="1" dirty="0" err="1"/>
              <a:t>EsDEPACS</a:t>
            </a:r>
            <a:r>
              <a:rPr lang="en-US" altLang="ko-KR" sz="1800" b="1" dirty="0"/>
              <a:t> study</a:t>
            </a:r>
            <a:endParaRPr lang="en-US" altLang="ko-KR" sz="1800" b="1" dirty="0">
              <a:latin typeface="Arial" panose="020B0604020202020204" pitchFamily="34" charset="0"/>
            </a:endParaRPr>
          </a:p>
          <a:p>
            <a:pPr marL="0" lvl="0" indent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800" b="1" dirty="0">
                <a:latin typeface="Arial" panose="020B0604020202020204" pitchFamily="34" charset="0"/>
              </a:rPr>
              <a:t>디자인</a:t>
            </a:r>
            <a:r>
              <a:rPr lang="ko-KR" altLang="ko-KR" sz="1800" dirty="0">
                <a:latin typeface="Arial" panose="020B0604020202020204" pitchFamily="34" charset="0"/>
              </a:rPr>
              <a:t>: 무작위 배정, </a:t>
            </a:r>
            <a:r>
              <a:rPr lang="ko-KR" altLang="ko-KR" sz="1800" dirty="0" err="1">
                <a:latin typeface="Arial" panose="020B0604020202020204" pitchFamily="34" charset="0"/>
              </a:rPr>
              <a:t>이중맹검</a:t>
            </a:r>
            <a:r>
              <a:rPr lang="ko-KR" altLang="ko-KR" sz="1800" dirty="0">
                <a:latin typeface="Arial" panose="020B0604020202020204" pitchFamily="34" charset="0"/>
              </a:rPr>
              <a:t>, 위약 대조 임상시험</a:t>
            </a:r>
          </a:p>
          <a:p>
            <a:pPr marL="0" lvl="0" indent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800" b="1" dirty="0">
                <a:latin typeface="Arial" panose="020B0604020202020204" pitchFamily="34" charset="0"/>
              </a:rPr>
              <a:t>대상자</a:t>
            </a:r>
            <a:r>
              <a:rPr lang="ko-KR" altLang="ko-KR" sz="1800" dirty="0">
                <a:latin typeface="Arial" panose="020B0604020202020204" pitchFamily="34" charset="0"/>
              </a:rPr>
              <a:t>: 2007~2013년 사이에 전남대학교병원에서 등록된 ACS 후 우울증 진단 환자 300명</a:t>
            </a:r>
          </a:p>
          <a:p>
            <a:pPr marL="0" lvl="0" indent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800" b="1" dirty="0">
                <a:latin typeface="Arial" panose="020B0604020202020204" pitchFamily="34" charset="0"/>
              </a:rPr>
              <a:t>중재</a:t>
            </a:r>
            <a:r>
              <a:rPr lang="ko-KR" altLang="ko-KR" sz="1800" dirty="0">
                <a:latin typeface="Arial" panose="020B0604020202020204" pitchFamily="34" charset="0"/>
              </a:rPr>
              <a:t>:</a:t>
            </a:r>
          </a:p>
          <a:p>
            <a:pPr marL="457200" lvl="1" indent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800" dirty="0" err="1">
                <a:latin typeface="Arial" panose="020B0604020202020204" pitchFamily="34" charset="0"/>
              </a:rPr>
              <a:t>에스시탈로프람</a:t>
            </a:r>
            <a:r>
              <a:rPr lang="ko-KR" altLang="ko-KR" sz="1800" dirty="0">
                <a:latin typeface="Arial" panose="020B0604020202020204" pitchFamily="34" charset="0"/>
              </a:rPr>
              <a:t> (5~20mg/일): 149명</a:t>
            </a:r>
          </a:p>
          <a:p>
            <a:pPr marL="457200" lvl="1" indent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800" dirty="0">
                <a:latin typeface="Arial" panose="020B0604020202020204" pitchFamily="34" charset="0"/>
              </a:rPr>
              <a:t>위약: 151명</a:t>
            </a:r>
          </a:p>
          <a:p>
            <a:pPr marL="457200" lvl="1" indent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800" dirty="0">
                <a:latin typeface="Arial" panose="020B0604020202020204" pitchFamily="34" charset="0"/>
              </a:rPr>
              <a:t>치료 기간: 24주</a:t>
            </a:r>
          </a:p>
          <a:p>
            <a:pPr marL="0" lvl="0" indent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800" b="1" dirty="0">
                <a:latin typeface="Arial" panose="020B0604020202020204" pitchFamily="34" charset="0"/>
              </a:rPr>
              <a:t>추적 관찰</a:t>
            </a:r>
            <a:r>
              <a:rPr lang="ko-KR" altLang="ko-KR" sz="1800" dirty="0">
                <a:latin typeface="Arial" panose="020B0604020202020204" pitchFamily="34" charset="0"/>
              </a:rPr>
              <a:t>: </a:t>
            </a:r>
            <a:r>
              <a:rPr lang="ko-KR" altLang="ko-KR" sz="1800" b="1" dirty="0">
                <a:latin typeface="Arial" panose="020B0604020202020204" pitchFamily="34" charset="0"/>
              </a:rPr>
              <a:t>중앙값 8.1년</a:t>
            </a:r>
            <a:r>
              <a:rPr lang="ko-KR" altLang="ko-KR" sz="1800" dirty="0">
                <a:latin typeface="Arial" panose="020B0604020202020204" pitchFamily="34" charset="0"/>
              </a:rPr>
              <a:t> (최대 11년)</a:t>
            </a:r>
          </a:p>
          <a:p>
            <a:pPr marL="0" lvl="0" indent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800" b="1" dirty="0">
                <a:latin typeface="Arial" panose="020B0604020202020204" pitchFamily="34" charset="0"/>
              </a:rPr>
              <a:t>1차 결과지표 (</a:t>
            </a:r>
            <a:r>
              <a:rPr lang="ko-KR" altLang="ko-KR" sz="1800" b="1" dirty="0" err="1">
                <a:latin typeface="Arial" panose="020B0604020202020204" pitchFamily="34" charset="0"/>
              </a:rPr>
              <a:t>Primary</a:t>
            </a:r>
            <a:r>
              <a:rPr lang="ko-KR" altLang="ko-KR" sz="1800" b="1" dirty="0">
                <a:latin typeface="Arial" panose="020B0604020202020204" pitchFamily="34" charset="0"/>
              </a:rPr>
              <a:t> </a:t>
            </a:r>
            <a:r>
              <a:rPr lang="ko-KR" altLang="ko-KR" sz="1800" b="1" dirty="0" err="1">
                <a:latin typeface="Arial" panose="020B0604020202020204" pitchFamily="34" charset="0"/>
              </a:rPr>
              <a:t>Outcome</a:t>
            </a:r>
            <a:r>
              <a:rPr lang="ko-KR" altLang="ko-KR" sz="1800" b="1" dirty="0">
                <a:latin typeface="Arial" panose="020B0604020202020204" pitchFamily="34" charset="0"/>
              </a:rPr>
              <a:t>)</a:t>
            </a:r>
            <a:r>
              <a:rPr lang="ko-KR" altLang="ko-KR" sz="1800" dirty="0">
                <a:latin typeface="Arial" panose="020B0604020202020204" pitchFamily="34" charset="0"/>
              </a:rPr>
              <a:t>: MACE (전체 사망, 심근경색, 관상동맥 중재술의 복합지표)</a:t>
            </a:r>
          </a:p>
          <a:p>
            <a:pPr>
              <a:lnSpc>
                <a:spcPct val="170000"/>
              </a:lnSpc>
            </a:pPr>
            <a:endParaRPr lang="ko-KR" altLang="en-US" sz="1800" dirty="0"/>
          </a:p>
        </p:txBody>
      </p:sp>
      <p:sp>
        <p:nvSpPr>
          <p:cNvPr id="14" name="바닥글 개체 틀 4">
            <a:extLst>
              <a:ext uri="{FF2B5EF4-FFF2-40B4-BE49-F238E27FC236}">
                <a16:creationId xmlns:a16="http://schemas.microsoft.com/office/drawing/2014/main" id="{9519C72A-1FBD-0061-E3E5-3BEBD53A1C46}"/>
              </a:ext>
            </a:extLst>
          </p:cNvPr>
          <p:cNvSpPr txBox="1">
            <a:spLocks/>
          </p:cNvSpPr>
          <p:nvPr/>
        </p:nvSpPr>
        <p:spPr>
          <a:xfrm>
            <a:off x="0" y="6528688"/>
            <a:ext cx="12192000" cy="284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Ref) </a:t>
            </a:r>
            <a:r>
              <a:rPr lang="sv-SE" altLang="ko-KR" dirty="0"/>
              <a:t>JAMA. 2018 Jul 24;320(4):350-358.</a:t>
            </a: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830806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D0AD4-48B0-2FC5-98AA-E0F03EE48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내용 개체 틀 2">
            <a:extLst>
              <a:ext uri="{FF2B5EF4-FFF2-40B4-BE49-F238E27FC236}">
                <a16:creationId xmlns:a16="http://schemas.microsoft.com/office/drawing/2014/main" id="{EE247537-AA6B-D218-23F2-D71E5E9FD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8410994"/>
              </p:ext>
            </p:extLst>
          </p:nvPr>
        </p:nvGraphicFramePr>
        <p:xfrm>
          <a:off x="838200" y="1316532"/>
          <a:ext cx="10515600" cy="2194560"/>
        </p:xfrm>
        <a:graphic>
          <a:graphicData uri="http://schemas.openxmlformats.org/drawingml/2006/table">
            <a:tbl>
              <a:tblPr/>
              <a:tblGrid>
                <a:gridCol w="2103120">
                  <a:extLst>
                    <a:ext uri="{9D8B030D-6E8A-4147-A177-3AD203B41FA5}">
                      <a16:colId xmlns:a16="http://schemas.microsoft.com/office/drawing/2014/main" val="329367868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01928191"/>
                    </a:ext>
                  </a:extLst>
                </a:gridCol>
                <a:gridCol w="1573176">
                  <a:extLst>
                    <a:ext uri="{9D8B030D-6E8A-4147-A177-3AD203B41FA5}">
                      <a16:colId xmlns:a16="http://schemas.microsoft.com/office/drawing/2014/main" val="3632586065"/>
                    </a:ext>
                  </a:extLst>
                </a:gridCol>
                <a:gridCol w="3091992">
                  <a:extLst>
                    <a:ext uri="{9D8B030D-6E8A-4147-A177-3AD203B41FA5}">
                      <a16:colId xmlns:a16="http://schemas.microsoft.com/office/drawing/2014/main" val="3540210975"/>
                    </a:ext>
                  </a:extLst>
                </a:gridCol>
                <a:gridCol w="1644192">
                  <a:extLst>
                    <a:ext uri="{9D8B030D-6E8A-4147-A177-3AD203B41FA5}">
                      <a16:colId xmlns:a16="http://schemas.microsoft.com/office/drawing/2014/main" val="22901719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ko-KR" altLang="en-US"/>
                        <a:t>결과지표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/>
                        <a:t>에스시탈로프람군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/>
                        <a:t>위약군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/>
                        <a:t>위험비</a:t>
                      </a:r>
                      <a:r>
                        <a:rPr lang="en-US" altLang="ko-KR"/>
                        <a:t>(</a:t>
                      </a:r>
                      <a:r>
                        <a:rPr lang="en-US"/>
                        <a:t>HR)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r>
                        <a:rPr lang="ko-KR" altLang="en-US" dirty="0"/>
                        <a:t>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734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MACE (</a:t>
                      </a:r>
                      <a:r>
                        <a:rPr lang="ko-KR" altLang="en-US" b="1"/>
                        <a:t>복합</a:t>
                      </a:r>
                      <a:r>
                        <a:rPr lang="en-US" altLang="ko-KR" b="1"/>
                        <a:t>)</a:t>
                      </a:r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b="1" dirty="0">
                          <a:solidFill>
                            <a:srgbClr val="FF0000"/>
                          </a:solidFill>
                        </a:rPr>
                        <a:t>40.9%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b="1" dirty="0">
                          <a:solidFill>
                            <a:srgbClr val="FF0000"/>
                          </a:solidFill>
                        </a:rPr>
                        <a:t>53.6%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0.69</a:t>
                      </a:r>
                      <a:r>
                        <a:rPr lang="en-US" dirty="0"/>
                        <a:t> (95% CI: 0.49–0.96)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b="1" dirty="0"/>
                        <a:t>0.03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454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o-KR" altLang="en-US"/>
                        <a:t>전체 사망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/>
                        <a:t>20.8%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/>
                        <a:t>24.5%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/>
                        <a:t>0.82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/>
                        <a:t>0.43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687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o-KR" altLang="en-US"/>
                        <a:t>심장 사망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/>
                        <a:t>10.7%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/>
                        <a:t>13.2%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/>
                        <a:t>0.79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/>
                        <a:t>0.48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2531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ko-KR" altLang="en-US" b="1" dirty="0"/>
                        <a:t>심근경색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b="1" dirty="0">
                          <a:solidFill>
                            <a:srgbClr val="FF0000"/>
                          </a:solidFill>
                        </a:rPr>
                        <a:t>8.7%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b="1" dirty="0">
                          <a:solidFill>
                            <a:srgbClr val="FF0000"/>
                          </a:solidFill>
                        </a:rPr>
                        <a:t>15.2%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b="1" dirty="0">
                          <a:solidFill>
                            <a:srgbClr val="FF0000"/>
                          </a:solidFill>
                        </a:rPr>
                        <a:t>0.54</a:t>
                      </a:r>
                      <a:r>
                        <a:rPr lang="en-US" altLang="ko-KR" b="1" dirty="0"/>
                        <a:t> </a:t>
                      </a:r>
                      <a:r>
                        <a:rPr lang="en-US" altLang="ko-KR" dirty="0"/>
                        <a:t>(95% CI: </a:t>
                      </a:r>
                      <a:r>
                        <a:rPr lang="en-US" altLang="ko-K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0.27-0.96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b="1"/>
                        <a:t>0.04</a:t>
                      </a:r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918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PCI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dirty="0"/>
                        <a:t>12.8%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/>
                        <a:t>19.9%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/>
                        <a:t>0.58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dirty="0"/>
                        <a:t>0.07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787963"/>
                  </a:ext>
                </a:extLst>
              </a:tr>
            </a:tbl>
          </a:graphicData>
        </a:graphic>
      </p:graphicFrame>
      <p:sp>
        <p:nvSpPr>
          <p:cNvPr id="14" name="바닥글 개체 틀 4">
            <a:extLst>
              <a:ext uri="{FF2B5EF4-FFF2-40B4-BE49-F238E27FC236}">
                <a16:creationId xmlns:a16="http://schemas.microsoft.com/office/drawing/2014/main" id="{4B99AE0A-0F6C-BA11-4739-6B177FD33B8D}"/>
              </a:ext>
            </a:extLst>
          </p:cNvPr>
          <p:cNvSpPr txBox="1">
            <a:spLocks/>
          </p:cNvSpPr>
          <p:nvPr/>
        </p:nvSpPr>
        <p:spPr>
          <a:xfrm>
            <a:off x="4685122" y="6462013"/>
            <a:ext cx="2865745" cy="284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Ref) </a:t>
            </a:r>
            <a:r>
              <a:rPr lang="sv-SE" altLang="ko-KR" dirty="0"/>
              <a:t>JAMA. 2018 Jul 24;320(4):350-358.</a:t>
            </a:r>
            <a:endParaRPr lang="ko-KR" altLang="ko-KR" dirty="0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6A7772BD-971B-A620-27B7-2CDFBEED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012"/>
            <a:ext cx="12192000" cy="1020619"/>
          </a:xfrm>
        </p:spPr>
        <p:txBody>
          <a:bodyPr>
            <a:noAutofit/>
          </a:bodyPr>
          <a:lstStyle/>
          <a:p>
            <a:pPr algn="ctr"/>
            <a:r>
              <a:rPr lang="ko-KR" altLang="en-US" sz="3600" b="1" dirty="0"/>
              <a:t>급성 관상동맥증후군</a:t>
            </a:r>
            <a:r>
              <a:rPr lang="ko-KR" altLang="en-US" sz="3600" dirty="0"/>
              <a:t> 후 </a:t>
            </a:r>
            <a:r>
              <a:rPr lang="ko-KR" altLang="en-US" sz="3600" b="1" dirty="0"/>
              <a:t>우울증</a:t>
            </a:r>
            <a:r>
              <a:rPr lang="ko-KR" altLang="en-US" sz="3600" dirty="0"/>
              <a:t>에 </a:t>
            </a:r>
            <a:r>
              <a:rPr lang="ko-KR" altLang="en-US" sz="3600" b="1" dirty="0" err="1"/>
              <a:t>에스시탈로프람</a:t>
            </a:r>
            <a:r>
              <a:rPr lang="ko-KR" altLang="en-US" sz="3600" dirty="0"/>
              <a:t> 치료가 </a:t>
            </a:r>
            <a:br>
              <a:rPr lang="en-US" altLang="ko-KR" sz="3600" dirty="0"/>
            </a:br>
            <a:r>
              <a:rPr lang="ko-KR" altLang="en-US" sz="3600" b="1" dirty="0"/>
              <a:t>장기적인 심장 결과</a:t>
            </a:r>
            <a:r>
              <a:rPr lang="ko-KR" altLang="en-US" sz="3600" dirty="0"/>
              <a:t>를 </a:t>
            </a:r>
            <a:r>
              <a:rPr lang="ko-KR" altLang="en-US" sz="3600" b="1" dirty="0"/>
              <a:t>개선</a:t>
            </a:r>
            <a:r>
              <a:rPr lang="ko-KR" altLang="en-US" sz="3600" dirty="0"/>
              <a:t>할 수 있다</a:t>
            </a:r>
            <a:r>
              <a:rPr lang="en-US" altLang="ko-KR" sz="3600" dirty="0"/>
              <a:t>. </a:t>
            </a:r>
            <a:endParaRPr lang="ko-KR" altLang="en-US" sz="36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7F06D7A-24EF-BA12-CE5B-8F02A1E80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9" y="3547922"/>
            <a:ext cx="4573424" cy="331007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534499E-EADC-9E8F-14E9-E88430264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868" y="3533074"/>
            <a:ext cx="4462021" cy="33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87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532C7E-5E69-5223-F433-8D4F4AF1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322" y="365126"/>
            <a:ext cx="6495678" cy="689234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dirty="0"/>
              <a:t>심혈관 질환 환자의 </a:t>
            </a:r>
            <a:br>
              <a:rPr lang="en-US" altLang="ko-KR" dirty="0"/>
            </a:br>
            <a:r>
              <a:rPr lang="ko-KR" altLang="en-US" dirty="0"/>
              <a:t>우울증 선별 및 관리</a:t>
            </a: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71DC9E9B-F1B6-1AE8-E1FA-0C2520595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" y="56560"/>
            <a:ext cx="5658614" cy="678015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EF37F7-3FE1-557A-D2DC-B39407687157}"/>
              </a:ext>
            </a:extLst>
          </p:cNvPr>
          <p:cNvSpPr txBox="1"/>
          <p:nvPr/>
        </p:nvSpPr>
        <p:spPr>
          <a:xfrm>
            <a:off x="5788058" y="1605534"/>
            <a:ext cx="6259398" cy="4193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/>
              <a:t>우울증</a:t>
            </a:r>
            <a:r>
              <a:rPr lang="ko-KR" altLang="en-US" dirty="0"/>
              <a:t>은 </a:t>
            </a:r>
            <a:r>
              <a:rPr lang="ko-KR" altLang="en-US" b="1" dirty="0"/>
              <a:t>흔한</a:t>
            </a:r>
            <a:r>
              <a:rPr lang="ko-KR" altLang="en-US" dirty="0"/>
              <a:t> 문제이며, </a:t>
            </a:r>
            <a:r>
              <a:rPr lang="ko-KR" altLang="en-US" b="1" dirty="0"/>
              <a:t>심혈관 질환 환자</a:t>
            </a:r>
            <a:r>
              <a:rPr lang="ko-KR" altLang="en-US" dirty="0"/>
              <a:t>의 </a:t>
            </a:r>
            <a:r>
              <a:rPr lang="ko-KR" altLang="en-US" b="1" dirty="0"/>
              <a:t>사망률 증가</a:t>
            </a:r>
            <a:r>
              <a:rPr lang="ko-KR" altLang="en-US" dirty="0"/>
              <a:t>와 </a:t>
            </a:r>
            <a:r>
              <a:rPr lang="ko-KR" altLang="en-US" b="1" dirty="0"/>
              <a:t>삶의 질 저하</a:t>
            </a:r>
            <a:r>
              <a:rPr lang="ko-KR" altLang="en-US" dirty="0"/>
              <a:t>와 관련이 있습니다.</a:t>
            </a:r>
            <a:endParaRPr lang="en-US" altLang="ko-KR" dirty="0"/>
          </a:p>
          <a:p>
            <a:pPr>
              <a:lnSpc>
                <a:spcPct val="150000"/>
              </a:lnSpc>
            </a:pPr>
            <a:endParaRPr lang="ko-KR" altLang="en-US" dirty="0"/>
          </a:p>
          <a:p>
            <a:pPr>
              <a:lnSpc>
                <a:spcPct val="150000"/>
              </a:lnSpc>
            </a:pPr>
            <a:r>
              <a:rPr lang="ko-KR" altLang="en-US" b="1" dirty="0"/>
              <a:t>우울증</a:t>
            </a:r>
            <a:r>
              <a:rPr lang="ko-KR" altLang="en-US" dirty="0"/>
              <a:t>은 </a:t>
            </a:r>
            <a:r>
              <a:rPr lang="ko-KR" altLang="en-US" b="1" dirty="0"/>
              <a:t>심혈관계 위험 요소를 악화</a:t>
            </a:r>
            <a:r>
              <a:rPr lang="ko-KR" altLang="en-US" dirty="0"/>
              <a:t>시키고 건강한 생활 방식과 증거 기반 의학 치료법을 준수하지 않게 하여 </a:t>
            </a:r>
            <a:r>
              <a:rPr lang="ko-KR" altLang="en-US" b="1" dirty="0" err="1"/>
              <a:t>CVD의</a:t>
            </a:r>
            <a:r>
              <a:rPr lang="ko-KR" altLang="en-US" b="1" dirty="0"/>
              <a:t> 최적 관리를 복잡</a:t>
            </a:r>
            <a:r>
              <a:rPr lang="ko-KR" altLang="en-US" dirty="0"/>
              <a:t>하게 만듭니다.</a:t>
            </a:r>
            <a:endParaRPr lang="en-US" altLang="ko-KR" dirty="0"/>
          </a:p>
          <a:p>
            <a:pPr>
              <a:lnSpc>
                <a:spcPct val="150000"/>
              </a:lnSpc>
            </a:pPr>
            <a:endParaRPr lang="ko-KR" altLang="en-US" dirty="0"/>
          </a:p>
          <a:p>
            <a:pPr>
              <a:lnSpc>
                <a:spcPct val="150000"/>
              </a:lnSpc>
            </a:pPr>
            <a:r>
              <a:rPr lang="ko-KR" altLang="en-US" dirty="0"/>
              <a:t>심혈관 질환이 있는 환자의 </a:t>
            </a:r>
            <a:r>
              <a:rPr lang="ko-KR" altLang="en-US" b="1" dirty="0"/>
              <a:t>우울증</a:t>
            </a:r>
            <a:r>
              <a:rPr lang="ko-KR" altLang="en-US" dirty="0"/>
              <a:t>을 </a:t>
            </a:r>
            <a:r>
              <a:rPr lang="ko-KR" altLang="en-US" b="1" dirty="0"/>
              <a:t>선별</a:t>
            </a:r>
            <a:r>
              <a:rPr lang="ko-KR" altLang="en-US" dirty="0"/>
              <a:t>하는 표준화된 선별 경로는 건강 결과를 개선하기 위해 우울증을 조기에 발견하고 최적으로 관리할 수 있는 가능성을 제공합니다.</a:t>
            </a:r>
          </a:p>
        </p:txBody>
      </p:sp>
      <p:sp>
        <p:nvSpPr>
          <p:cNvPr id="13" name="바닥글 개체 틀 4">
            <a:extLst>
              <a:ext uri="{FF2B5EF4-FFF2-40B4-BE49-F238E27FC236}">
                <a16:creationId xmlns:a16="http://schemas.microsoft.com/office/drawing/2014/main" id="{D0230303-0943-1822-67B8-8DAA820DA6D9}"/>
              </a:ext>
            </a:extLst>
          </p:cNvPr>
          <p:cNvSpPr txBox="1">
            <a:spLocks/>
          </p:cNvSpPr>
          <p:nvPr/>
        </p:nvSpPr>
        <p:spPr>
          <a:xfrm>
            <a:off x="5788058" y="6528688"/>
            <a:ext cx="6403941" cy="284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Ref) J Am Coll </a:t>
            </a:r>
            <a:r>
              <a:rPr lang="en-US" altLang="ko-KR" dirty="0" err="1"/>
              <a:t>Cardiol</a:t>
            </a:r>
            <a:r>
              <a:rPr lang="en-US" altLang="ko-KR" dirty="0"/>
              <a:t>. 2019 Apr 16;73(14):1827-1845. </a:t>
            </a: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06257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CCB7F-CE60-6039-131B-196A97CD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8B0623-F59D-5BA2-D20E-30297F09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00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ko-KR" altLang="en-US" sz="3600" dirty="0"/>
              <a:t>급성 심근경색 환자에서 정기적인 </a:t>
            </a:r>
            <a:r>
              <a:rPr lang="ko-KR" altLang="en-US" sz="3600" b="1" dirty="0"/>
              <a:t>우울증 선별검사</a:t>
            </a:r>
            <a:r>
              <a:rPr lang="ko-KR" altLang="en-US" sz="3600" dirty="0"/>
              <a:t>와 </a:t>
            </a:r>
            <a:br>
              <a:rPr lang="en-US" altLang="ko-KR" sz="3600" dirty="0"/>
            </a:br>
            <a:r>
              <a:rPr lang="ko-KR" altLang="en-US" sz="3600" dirty="0"/>
              <a:t>그에 따른 적절한 우울증 </a:t>
            </a:r>
            <a:r>
              <a:rPr lang="ko-KR" altLang="en-US" sz="3600" b="1" u="sng" dirty="0"/>
              <a:t>치료</a:t>
            </a:r>
            <a:r>
              <a:rPr lang="ko-KR" altLang="en-US" sz="3600" dirty="0"/>
              <a:t>는 </a:t>
            </a:r>
            <a:br>
              <a:rPr lang="en-US" altLang="ko-KR" sz="3600" dirty="0"/>
            </a:br>
            <a:r>
              <a:rPr lang="ko-KR" altLang="en-US" sz="3600" dirty="0"/>
              <a:t>장기적인 심장 결과를 개선할 수 있다</a:t>
            </a:r>
            <a:r>
              <a:rPr lang="en-US" altLang="ko-KR" sz="3600" dirty="0"/>
              <a:t>. (</a:t>
            </a:r>
            <a:r>
              <a:rPr lang="en-US" altLang="ko-KR" sz="3600" b="1" dirty="0"/>
              <a:t>DEPACS study)</a:t>
            </a:r>
            <a:endParaRPr lang="ko-KR" altLang="en-US" sz="3600" dirty="0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8D7DAB1-BEB6-E506-9481-01012A03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48" y="2064469"/>
            <a:ext cx="10727703" cy="4345662"/>
          </a:xfrm>
        </p:spPr>
        <p:txBody>
          <a:bodyPr>
            <a:normAutofit fontScale="92500" lnSpcReduction="20000"/>
          </a:bodyPr>
          <a:lstStyle/>
          <a:p>
            <a:pPr marL="0" lvl="0" indent="0" eaLnBrk="0" fontAlgn="base" latinLnBrk="0" hangingPunct="0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600" b="1" dirty="0">
                <a:latin typeface="Arial" panose="020B0604020202020204" pitchFamily="34" charset="0"/>
              </a:rPr>
              <a:t>대상</a:t>
            </a:r>
            <a:r>
              <a:rPr lang="ko-KR" altLang="ko-KR" sz="1600" dirty="0">
                <a:latin typeface="Arial" panose="020B0604020202020204" pitchFamily="34" charset="0"/>
              </a:rPr>
              <a:t>: 2006–2012년 사이에 </a:t>
            </a:r>
            <a:r>
              <a:rPr lang="ko-KR" altLang="ko-KR" sz="1600" dirty="0" err="1">
                <a:latin typeface="Arial" panose="020B0604020202020204" pitchFamily="34" charset="0"/>
              </a:rPr>
              <a:t>급성관상동맥증후군</a:t>
            </a:r>
            <a:r>
              <a:rPr lang="ko-KR" altLang="ko-KR" sz="1600" dirty="0">
                <a:latin typeface="Arial" panose="020B0604020202020204" pitchFamily="34" charset="0"/>
              </a:rPr>
              <a:t>(ACS)</a:t>
            </a:r>
            <a:r>
              <a:rPr lang="ko-KR" altLang="ko-KR" sz="1600" dirty="0" err="1">
                <a:latin typeface="Arial" panose="020B0604020202020204" pitchFamily="34" charset="0"/>
              </a:rPr>
              <a:t>으로</a:t>
            </a:r>
            <a:r>
              <a:rPr lang="ko-KR" altLang="ko-KR" sz="1600" dirty="0">
                <a:latin typeface="Arial" panose="020B0604020202020204" pitchFamily="34" charset="0"/>
              </a:rPr>
              <a:t> </a:t>
            </a:r>
            <a:r>
              <a:rPr lang="ko-KR" altLang="en-US" sz="1600" dirty="0"/>
              <a:t>전남대학교병원에 </a:t>
            </a:r>
            <a:r>
              <a:rPr lang="ko-KR" altLang="ko-KR" sz="1600" dirty="0">
                <a:latin typeface="Arial" panose="020B0604020202020204" pitchFamily="34" charset="0"/>
              </a:rPr>
              <a:t>입원한 환자 중 1,152명.</a:t>
            </a:r>
          </a:p>
          <a:p>
            <a:pPr marL="0" lvl="0" indent="0" eaLnBrk="0" fontAlgn="base" latinLnBrk="0" hangingPunct="0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600" b="1" dirty="0">
                <a:latin typeface="Arial" panose="020B0604020202020204" pitchFamily="34" charset="0"/>
              </a:rPr>
              <a:t>선별</a:t>
            </a:r>
            <a:r>
              <a:rPr lang="ko-KR" altLang="ko-KR" sz="1600" dirty="0">
                <a:latin typeface="Arial" panose="020B0604020202020204" pitchFamily="34" charset="0"/>
              </a:rPr>
              <a:t>: 입원 후 2주 이내 BDI (</a:t>
            </a:r>
            <a:r>
              <a:rPr lang="ko-KR" altLang="ko-KR" sz="1600" dirty="0" err="1">
                <a:latin typeface="Arial" panose="020B0604020202020204" pitchFamily="34" charset="0"/>
              </a:rPr>
              <a:t>Beck</a:t>
            </a:r>
            <a:r>
              <a:rPr lang="ko-KR" altLang="ko-KR" sz="1600" dirty="0">
                <a:latin typeface="Arial" panose="020B0604020202020204" pitchFamily="34" charset="0"/>
              </a:rPr>
              <a:t> </a:t>
            </a:r>
            <a:r>
              <a:rPr lang="ko-KR" altLang="ko-KR" sz="1600" dirty="0" err="1">
                <a:latin typeface="Arial" panose="020B0604020202020204" pitchFamily="34" charset="0"/>
              </a:rPr>
              <a:t>Depression</a:t>
            </a:r>
            <a:r>
              <a:rPr lang="ko-KR" altLang="ko-KR" sz="1600" dirty="0">
                <a:latin typeface="Arial" panose="020B0604020202020204" pitchFamily="34" charset="0"/>
              </a:rPr>
              <a:t> </a:t>
            </a:r>
            <a:r>
              <a:rPr lang="ko-KR" altLang="ko-KR" sz="1600" dirty="0" err="1">
                <a:latin typeface="Arial" panose="020B0604020202020204" pitchFamily="34" charset="0"/>
              </a:rPr>
              <a:t>Inventory</a:t>
            </a:r>
            <a:r>
              <a:rPr lang="ko-KR" altLang="ko-KR" sz="1600" dirty="0">
                <a:latin typeface="Arial" panose="020B0604020202020204" pitchFamily="34" charset="0"/>
              </a:rPr>
              <a:t>) 시행.</a:t>
            </a:r>
          </a:p>
          <a:p>
            <a:pPr marL="0" lvl="0" indent="0" eaLnBrk="0" fontAlgn="base" latinLnBrk="0" hangingPunct="0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600" dirty="0">
                <a:latin typeface="Arial" panose="020B0604020202020204" pitchFamily="34" charset="0"/>
              </a:rPr>
              <a:t>BDI &gt; 10이면 우울증 선별 양성으로 간주.</a:t>
            </a:r>
          </a:p>
          <a:p>
            <a:pPr marL="0" lvl="0" indent="0" eaLnBrk="0" fontAlgn="base" latinLnBrk="0" hangingPunct="0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600" b="1" dirty="0">
                <a:latin typeface="Arial" panose="020B0604020202020204" pitchFamily="34" charset="0"/>
              </a:rPr>
              <a:t>진단</a:t>
            </a:r>
            <a:r>
              <a:rPr lang="ko-KR" altLang="ko-KR" sz="1600" dirty="0">
                <a:latin typeface="Arial" panose="020B0604020202020204" pitchFamily="34" charset="0"/>
              </a:rPr>
              <a:t>: </a:t>
            </a:r>
            <a:r>
              <a:rPr lang="ko-KR" altLang="en-US" sz="1600" dirty="0">
                <a:latin typeface="Arial" panose="020B0604020202020204" pitchFamily="34" charset="0"/>
              </a:rPr>
              <a:t>미니</a:t>
            </a:r>
            <a:r>
              <a:rPr lang="ko-KR" altLang="ko-KR" sz="1600" dirty="0">
                <a:latin typeface="Arial" panose="020B0604020202020204" pitchFamily="34" charset="0"/>
              </a:rPr>
              <a:t> 인터뷰로 DSM-IV 기반 주요우울장애/경도우울장애 진단.</a:t>
            </a:r>
          </a:p>
          <a:p>
            <a:pPr marL="0" lvl="0" indent="0" eaLnBrk="0" fontAlgn="base" latinLnBrk="0" hangingPunct="0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600" b="1" dirty="0">
                <a:latin typeface="Arial" panose="020B0604020202020204" pitchFamily="34" charset="0"/>
              </a:rPr>
              <a:t>무작위 배정 (</a:t>
            </a:r>
            <a:r>
              <a:rPr lang="ko-KR" altLang="ko-KR" sz="1600" b="1" dirty="0" err="1">
                <a:latin typeface="Arial" panose="020B0604020202020204" pitchFamily="34" charset="0"/>
              </a:rPr>
              <a:t>EsDEPACS</a:t>
            </a:r>
            <a:r>
              <a:rPr lang="ko-KR" altLang="ko-KR" sz="1600" b="1" dirty="0">
                <a:latin typeface="Arial" panose="020B0604020202020204" pitchFamily="34" charset="0"/>
              </a:rPr>
              <a:t> RCT)</a:t>
            </a:r>
            <a:r>
              <a:rPr lang="ko-KR" altLang="ko-KR" sz="1600" dirty="0">
                <a:latin typeface="Arial" panose="020B0604020202020204" pitchFamily="34" charset="0"/>
              </a:rPr>
              <a:t>:</a:t>
            </a:r>
          </a:p>
          <a:p>
            <a:pPr marL="0" lvl="0" indent="0" eaLnBrk="0" fontAlgn="base" latinLnBrk="0" hangingPunct="0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600" dirty="0">
                <a:latin typeface="Arial" panose="020B0604020202020204" pitchFamily="34" charset="0"/>
              </a:rPr>
              <a:t>진단된 환자 중 300명을 24주간 </a:t>
            </a:r>
            <a:r>
              <a:rPr lang="ko-KR" altLang="ko-KR" sz="1600" b="1" dirty="0" err="1">
                <a:latin typeface="Arial" panose="020B0604020202020204" pitchFamily="34" charset="0"/>
              </a:rPr>
              <a:t>에스시탈로프람</a:t>
            </a:r>
            <a:r>
              <a:rPr lang="ko-KR" altLang="ko-KR" sz="1600" dirty="0">
                <a:latin typeface="Arial" panose="020B0604020202020204" pitchFamily="34" charset="0"/>
              </a:rPr>
              <a:t> </a:t>
            </a:r>
            <a:r>
              <a:rPr lang="ko-KR" altLang="ko-KR" sz="1600" dirty="0" err="1">
                <a:latin typeface="Arial" panose="020B0604020202020204" pitchFamily="34" charset="0"/>
              </a:rPr>
              <a:t>vs</a:t>
            </a:r>
            <a:r>
              <a:rPr lang="ko-KR" altLang="ko-KR" sz="1600" dirty="0">
                <a:latin typeface="Arial" panose="020B0604020202020204" pitchFamily="34" charset="0"/>
              </a:rPr>
              <a:t> </a:t>
            </a:r>
            <a:r>
              <a:rPr lang="ko-KR" altLang="ko-KR" sz="1600" b="1" dirty="0" err="1">
                <a:latin typeface="Arial" panose="020B0604020202020204" pitchFamily="34" charset="0"/>
              </a:rPr>
              <a:t>플라세보</a:t>
            </a:r>
            <a:r>
              <a:rPr lang="ko-KR" altLang="ko-KR" sz="1600" dirty="0" err="1">
                <a:latin typeface="Arial" panose="020B0604020202020204" pitchFamily="34" charset="0"/>
              </a:rPr>
              <a:t>로</a:t>
            </a:r>
            <a:r>
              <a:rPr lang="ko-KR" altLang="ko-KR" sz="1600" dirty="0">
                <a:latin typeface="Arial" panose="020B0604020202020204" pitchFamily="34" charset="0"/>
              </a:rPr>
              <a:t> 무작위 배정.</a:t>
            </a:r>
          </a:p>
          <a:p>
            <a:pPr marL="0" lvl="0" indent="0" eaLnBrk="0" fontAlgn="base" latinLnBrk="0" hangingPunct="0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600" b="1" dirty="0">
                <a:latin typeface="Arial" panose="020B0604020202020204" pitchFamily="34" charset="0"/>
              </a:rPr>
              <a:t>나머지 진단된 환자 146명은 관례적 치료(MTO)만 받음</a:t>
            </a:r>
            <a:r>
              <a:rPr lang="ko-KR" altLang="ko-KR" sz="1600" dirty="0">
                <a:latin typeface="Arial" panose="020B0604020202020204" pitchFamily="34" charset="0"/>
              </a:rPr>
              <a:t>.</a:t>
            </a:r>
          </a:p>
          <a:p>
            <a:pPr marL="0" lvl="0" indent="0" eaLnBrk="0" fontAlgn="base" latinLnBrk="0" hangingPunct="0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600" b="1" dirty="0">
                <a:latin typeface="Arial" panose="020B0604020202020204" pitchFamily="34" charset="0"/>
              </a:rPr>
              <a:t>추적관찰 기간</a:t>
            </a:r>
            <a:r>
              <a:rPr lang="ko-KR" altLang="ko-KR" sz="1600" dirty="0">
                <a:latin typeface="Arial" panose="020B0604020202020204" pitchFamily="34" charset="0"/>
              </a:rPr>
              <a:t>: 평균 8.4년 (최대 12년)</a:t>
            </a:r>
          </a:p>
          <a:p>
            <a:pPr marL="0" lvl="0" indent="0" eaLnBrk="0" fontAlgn="base" latinLnBrk="0" hangingPunct="0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ko-KR" altLang="ko-KR" sz="1600" b="1" dirty="0">
                <a:latin typeface="Arial" panose="020B0604020202020204" pitchFamily="34" charset="0"/>
              </a:rPr>
              <a:t>주요 평가 지표</a:t>
            </a:r>
            <a:r>
              <a:rPr lang="ko-KR" altLang="ko-KR" sz="1600" dirty="0">
                <a:latin typeface="Arial" panose="020B0604020202020204" pitchFamily="34" charset="0"/>
              </a:rPr>
              <a:t>: MACE (전체 사망, 심근경색, 응급 PCI 포함)</a:t>
            </a:r>
            <a:endParaRPr lang="en-US" altLang="ko-KR" sz="1600" dirty="0"/>
          </a:p>
          <a:p>
            <a:pPr>
              <a:lnSpc>
                <a:spcPct val="220000"/>
              </a:lnSpc>
            </a:pPr>
            <a:endParaRPr lang="ko-KR" altLang="en-US" sz="1600" dirty="0"/>
          </a:p>
        </p:txBody>
      </p:sp>
      <p:sp>
        <p:nvSpPr>
          <p:cNvPr id="14" name="바닥글 개체 틀 4">
            <a:extLst>
              <a:ext uri="{FF2B5EF4-FFF2-40B4-BE49-F238E27FC236}">
                <a16:creationId xmlns:a16="http://schemas.microsoft.com/office/drawing/2014/main" id="{22B29F39-2170-6CB6-5723-4E2119F139A5}"/>
              </a:ext>
            </a:extLst>
          </p:cNvPr>
          <p:cNvSpPr txBox="1">
            <a:spLocks/>
          </p:cNvSpPr>
          <p:nvPr/>
        </p:nvSpPr>
        <p:spPr>
          <a:xfrm>
            <a:off x="0" y="6528688"/>
            <a:ext cx="12192000" cy="284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Ref) Psychol Med. 2021 Apr;51(6):964-974.</a:t>
            </a: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733671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47B8B-B792-2F07-4949-44A38E70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바닥글 개체 틀 4">
            <a:extLst>
              <a:ext uri="{FF2B5EF4-FFF2-40B4-BE49-F238E27FC236}">
                <a16:creationId xmlns:a16="http://schemas.microsoft.com/office/drawing/2014/main" id="{24635142-0FAA-1B6E-723E-F18EA490BB8B}"/>
              </a:ext>
            </a:extLst>
          </p:cNvPr>
          <p:cNvSpPr txBox="1">
            <a:spLocks/>
          </p:cNvSpPr>
          <p:nvPr/>
        </p:nvSpPr>
        <p:spPr>
          <a:xfrm>
            <a:off x="0" y="6528688"/>
            <a:ext cx="12192000" cy="284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Ref) Psychol Med. 2021 Apr;51(6):964-974.</a:t>
            </a:r>
            <a:endParaRPr lang="ko-KR" altLang="ko-KR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2E6CC29-AEA6-E1BB-2D79-138A60257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359"/>
            <a:ext cx="5960950" cy="3870329"/>
          </a:xfrm>
          <a:prstGeom prst="rect">
            <a:avLst/>
          </a:prstGeom>
        </p:spPr>
      </p:pic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C1221C96-825B-3B50-A36B-8CD64E4452D1}"/>
              </a:ext>
            </a:extLst>
          </p:cNvPr>
          <p:cNvGraphicFramePr>
            <a:graphicFrameLocks noGrp="1"/>
          </p:cNvGraphicFramePr>
          <p:nvPr/>
        </p:nvGraphicFramePr>
        <p:xfrm>
          <a:off x="5960950" y="2004242"/>
          <a:ext cx="5731376" cy="4456254"/>
        </p:xfrm>
        <a:graphic>
          <a:graphicData uri="http://schemas.openxmlformats.org/drawingml/2006/table">
            <a:tbl>
              <a:tblPr/>
              <a:tblGrid>
                <a:gridCol w="2865688">
                  <a:extLst>
                    <a:ext uri="{9D8B030D-6E8A-4147-A177-3AD203B41FA5}">
                      <a16:colId xmlns:a16="http://schemas.microsoft.com/office/drawing/2014/main" val="3597737813"/>
                    </a:ext>
                  </a:extLst>
                </a:gridCol>
                <a:gridCol w="2865688">
                  <a:extLst>
                    <a:ext uri="{9D8B030D-6E8A-4147-A177-3AD203B41FA5}">
                      <a16:colId xmlns:a16="http://schemas.microsoft.com/office/drawing/2014/main" val="2747037460"/>
                    </a:ext>
                  </a:extLst>
                </a:gridCol>
              </a:tblGrid>
              <a:tr h="6911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설명</a:t>
                      </a:r>
                      <a:endParaRPr lang="ko-KR" altLang="en-US" sz="1400" dirty="0">
                        <a:effectLst/>
                        <a:latin typeface="+mn-lt"/>
                      </a:endParaRPr>
                    </a:p>
                  </a:txBody>
                  <a:tcPr marL="63678" marR="63678" marT="31839" marB="318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MACE Incidence (%)</a:t>
                      </a:r>
                    </a:p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all-cause mortality, MI and PCI </a:t>
                      </a:r>
                    </a:p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(excluding non-emergent PCIs)</a:t>
                      </a:r>
                    </a:p>
                  </a:txBody>
                  <a:tcPr marL="63678" marR="63678" marT="31839" marB="318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967251"/>
                  </a:ext>
                </a:extLst>
              </a:tr>
              <a:tr h="521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우울증 선별 음성</a:t>
                      </a:r>
                      <a:endParaRPr lang="ko-KR" altLang="en-US" sz="1400" b="1" dirty="0">
                        <a:effectLst/>
                        <a:latin typeface="+mn-lt"/>
                      </a:endParaRPr>
                    </a:p>
                  </a:txBody>
                  <a:tcPr marL="63678" marR="63678" marT="31839" marB="318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29.6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</a:txBody>
                  <a:tcPr marL="63678" marR="63678" marT="31839" marB="318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941890"/>
                  </a:ext>
                </a:extLst>
              </a:tr>
              <a:tr h="8651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우울증 선별 양성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진단 기준 미달</a:t>
                      </a:r>
                      <a:endParaRPr lang="ko-KR" altLang="en-US" sz="1400" b="1">
                        <a:effectLst/>
                        <a:latin typeface="+mn-lt"/>
                      </a:endParaRPr>
                    </a:p>
                  </a:txBody>
                  <a:tcPr marL="63678" marR="63678" marT="31839" marB="318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43.6</a:t>
                      </a:r>
                      <a:endParaRPr lang="en-US" sz="1400" b="1" dirty="0">
                        <a:effectLst/>
                        <a:latin typeface="+mn-lt"/>
                      </a:endParaRPr>
                    </a:p>
                  </a:txBody>
                  <a:tcPr marL="63678" marR="63678" marT="31839" marB="318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355400"/>
                  </a:ext>
                </a:extLst>
              </a:tr>
              <a:tr h="8651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1500" b="1" u="sng" kern="0" spc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우울증 진단 </a:t>
                      </a:r>
                      <a:r>
                        <a:rPr lang="en-US" altLang="ko-KR" sz="1500" b="1" u="sng" kern="0" spc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+ </a:t>
                      </a:r>
                      <a:r>
                        <a:rPr lang="ko-KR" altLang="en-US" sz="1500" b="1" u="sng" kern="0" spc="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에스시탈로프람</a:t>
                      </a:r>
                      <a:endParaRPr lang="ko-KR" altLang="en-US" sz="1500" b="1" u="sng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63678" marR="63678" marT="31839" marB="318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u="sng" kern="0" spc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40.9</a:t>
                      </a:r>
                      <a:endParaRPr lang="en-US" sz="1400" b="1" u="sng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63678" marR="63678" marT="31839" marB="318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171171"/>
                  </a:ext>
                </a:extLst>
              </a:tr>
              <a:tr h="6358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1500" b="1" u="sng" kern="0" spc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우울증 진단 </a:t>
                      </a:r>
                      <a:r>
                        <a:rPr lang="en-US" altLang="ko-KR" sz="1500" b="1" u="sng" kern="0" spc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+ </a:t>
                      </a:r>
                      <a:r>
                        <a:rPr lang="ko-KR" altLang="en-US" sz="1500" b="1" u="sng" kern="0" spc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플라세보</a:t>
                      </a:r>
                      <a:endParaRPr lang="ko-KR" altLang="en-US" sz="1500" b="1" u="sng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3678" marR="63678" marT="31839" marB="318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u="sng" kern="0" spc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53.6</a:t>
                      </a:r>
                      <a:endParaRPr lang="en-US" sz="1400" b="1" u="sng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3678" marR="63678" marT="31839" marB="318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449661"/>
                  </a:ext>
                </a:extLst>
              </a:tr>
              <a:tr h="8651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1400" b="1" u="sng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우울증 진단 </a:t>
                      </a:r>
                      <a:r>
                        <a:rPr lang="en-US" altLang="ko-KR" sz="1400" b="1" u="sng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+ </a:t>
                      </a:r>
                      <a:r>
                        <a:rPr lang="ko-KR" altLang="en-US" sz="1400" b="1" u="sng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관례적 치료</a:t>
                      </a:r>
                      <a:r>
                        <a:rPr lang="en-US" altLang="ko-KR" sz="1400" b="1" u="sng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(MTO)</a:t>
                      </a:r>
                      <a:endParaRPr lang="ko-KR" altLang="en-US" sz="1400" b="1" u="sng" dirty="0">
                        <a:effectLst/>
                        <a:latin typeface="+mn-lt"/>
                      </a:endParaRPr>
                    </a:p>
                  </a:txBody>
                  <a:tcPr marL="63678" marR="63678" marT="31839" marB="318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u="sng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59.6</a:t>
                      </a:r>
                      <a:endParaRPr lang="en-US" sz="1400" b="1" u="sng" dirty="0">
                        <a:effectLst/>
                        <a:latin typeface="+mn-lt"/>
                      </a:endParaRPr>
                    </a:p>
                  </a:txBody>
                  <a:tcPr marL="63678" marR="63678" marT="31839" marB="318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603407"/>
                  </a:ext>
                </a:extLst>
              </a:tr>
            </a:tbl>
          </a:graphicData>
        </a:graphic>
      </p:graphicFrame>
      <p:sp>
        <p:nvSpPr>
          <p:cNvPr id="11" name="제목 1">
            <a:extLst>
              <a:ext uri="{FF2B5EF4-FFF2-40B4-BE49-F238E27FC236}">
                <a16:creationId xmlns:a16="http://schemas.microsoft.com/office/drawing/2014/main" id="{7D00CBFB-09FC-AB39-77EC-9DD92C3B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00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ko-KR" altLang="en-US" sz="3600" dirty="0"/>
              <a:t>급성 심근경색 환자에서 정기적인 </a:t>
            </a:r>
            <a:r>
              <a:rPr lang="ko-KR" altLang="en-US" sz="3600" b="1" dirty="0"/>
              <a:t>우울증 선별검사</a:t>
            </a:r>
            <a:r>
              <a:rPr lang="ko-KR" altLang="en-US" sz="3600" dirty="0"/>
              <a:t>와 </a:t>
            </a:r>
            <a:br>
              <a:rPr lang="en-US" altLang="ko-KR" sz="3600" dirty="0"/>
            </a:br>
            <a:r>
              <a:rPr lang="ko-KR" altLang="en-US" sz="3600" dirty="0"/>
              <a:t>그에 따른 적절한 우울증 </a:t>
            </a:r>
            <a:r>
              <a:rPr lang="ko-KR" altLang="en-US" sz="3600" b="1" u="sng" dirty="0"/>
              <a:t>치료</a:t>
            </a:r>
            <a:r>
              <a:rPr lang="ko-KR" altLang="en-US" sz="3600" dirty="0"/>
              <a:t>는 </a:t>
            </a:r>
            <a:br>
              <a:rPr lang="en-US" altLang="ko-KR" sz="3600" dirty="0"/>
            </a:br>
            <a:r>
              <a:rPr lang="ko-KR" altLang="en-US" sz="3600" dirty="0"/>
              <a:t>장기적인 심장 결과를 개선할 수 있다</a:t>
            </a:r>
            <a:r>
              <a:rPr lang="en-US" altLang="ko-KR" sz="3600" dirty="0"/>
              <a:t>. (</a:t>
            </a:r>
            <a:r>
              <a:rPr lang="en-US" altLang="ko-KR" sz="3600" b="1" dirty="0"/>
              <a:t>DEPACS study)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9477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132CD-E518-193C-8DAC-85013269C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바닥글 개체 틀 4">
            <a:extLst>
              <a:ext uri="{FF2B5EF4-FFF2-40B4-BE49-F238E27FC236}">
                <a16:creationId xmlns:a16="http://schemas.microsoft.com/office/drawing/2014/main" id="{66DBB548-4234-0D84-A592-4009F88D375C}"/>
              </a:ext>
            </a:extLst>
          </p:cNvPr>
          <p:cNvSpPr txBox="1">
            <a:spLocks/>
          </p:cNvSpPr>
          <p:nvPr/>
        </p:nvSpPr>
        <p:spPr>
          <a:xfrm>
            <a:off x="0" y="6528688"/>
            <a:ext cx="12192000" cy="284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Ref) Psychol Med. 2021 Apr;51(6):964-974.</a:t>
            </a:r>
            <a:endParaRPr lang="ko-KR" altLang="ko-KR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3923C828-2236-2116-B999-6375B50CBF07}"/>
              </a:ext>
            </a:extLst>
          </p:cNvPr>
          <p:cNvGraphicFramePr>
            <a:graphicFrameLocks noGrp="1"/>
          </p:cNvGraphicFramePr>
          <p:nvPr/>
        </p:nvGraphicFramePr>
        <p:xfrm>
          <a:off x="178420" y="2263698"/>
          <a:ext cx="11727634" cy="3913266"/>
        </p:xfrm>
        <a:graphic>
          <a:graphicData uri="http://schemas.openxmlformats.org/drawingml/2006/table">
            <a:tbl>
              <a:tblPr/>
              <a:tblGrid>
                <a:gridCol w="2995284">
                  <a:extLst>
                    <a:ext uri="{9D8B030D-6E8A-4147-A177-3AD203B41FA5}">
                      <a16:colId xmlns:a16="http://schemas.microsoft.com/office/drawing/2014/main" val="3156215371"/>
                    </a:ext>
                  </a:extLst>
                </a:gridCol>
                <a:gridCol w="1066030">
                  <a:extLst>
                    <a:ext uri="{9D8B030D-6E8A-4147-A177-3AD203B41FA5}">
                      <a16:colId xmlns:a16="http://schemas.microsoft.com/office/drawing/2014/main" val="113348799"/>
                    </a:ext>
                  </a:extLst>
                </a:gridCol>
                <a:gridCol w="2066798">
                  <a:extLst>
                    <a:ext uri="{9D8B030D-6E8A-4147-A177-3AD203B41FA5}">
                      <a16:colId xmlns:a16="http://schemas.microsoft.com/office/drawing/2014/main" val="343064405"/>
                    </a:ext>
                  </a:extLst>
                </a:gridCol>
                <a:gridCol w="2408260">
                  <a:extLst>
                    <a:ext uri="{9D8B030D-6E8A-4147-A177-3AD203B41FA5}">
                      <a16:colId xmlns:a16="http://schemas.microsoft.com/office/drawing/2014/main" val="579019772"/>
                    </a:ext>
                  </a:extLst>
                </a:gridCol>
                <a:gridCol w="1408922">
                  <a:extLst>
                    <a:ext uri="{9D8B030D-6E8A-4147-A177-3AD203B41FA5}">
                      <a16:colId xmlns:a16="http://schemas.microsoft.com/office/drawing/2014/main" val="3804424523"/>
                    </a:ext>
                  </a:extLst>
                </a:gridCol>
                <a:gridCol w="905070">
                  <a:extLst>
                    <a:ext uri="{9D8B030D-6E8A-4147-A177-3AD203B41FA5}">
                      <a16:colId xmlns:a16="http://schemas.microsoft.com/office/drawing/2014/main" val="1391229526"/>
                    </a:ext>
                  </a:extLst>
                </a:gridCol>
                <a:gridCol w="877270">
                  <a:extLst>
                    <a:ext uri="{9D8B030D-6E8A-4147-A177-3AD203B41FA5}">
                      <a16:colId xmlns:a16="http://schemas.microsoft.com/office/drawing/2014/main" val="4071632984"/>
                    </a:ext>
                  </a:extLst>
                </a:gridCol>
              </a:tblGrid>
              <a:tr h="4901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Group</a:t>
                      </a:r>
                      <a:endParaRPr lang="en-US" altLang="ko-KR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Sample Size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MACE Incidence (%)</a:t>
                      </a:r>
                      <a:endParaRPr lang="en-US" sz="3600" b="1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u="sng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All-cause Mortality (%)</a:t>
                      </a:r>
                      <a:endParaRPr lang="en-US" sz="3600" b="1" u="sng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Cardiac Death (%)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MI (%)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PCI (%)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333078"/>
                  </a:ext>
                </a:extLst>
              </a:tr>
              <a:tr h="4901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우울증 선별 음성</a:t>
                      </a:r>
                      <a:endParaRPr lang="ko-KR" altLang="en-US" sz="3600" b="1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651</a:t>
                      </a:r>
                      <a:endParaRPr lang="en-US" sz="280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29.6</a:t>
                      </a:r>
                      <a:endParaRPr lang="en-US" sz="4000" b="1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13.2</a:t>
                      </a:r>
                      <a:endParaRPr lang="en-US" sz="4000" b="1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6.3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7.2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11.2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75819"/>
                  </a:ext>
                </a:extLst>
              </a:tr>
              <a:tr h="755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우울증 선별 양성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, </a:t>
                      </a:r>
                    </a:p>
                    <a:p>
                      <a:pPr algn="ctr">
                        <a:buNone/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진단 기준 미달</a:t>
                      </a:r>
                      <a:endParaRPr lang="ko-KR" altLang="en-US" sz="3600" b="1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55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43.6</a:t>
                      </a:r>
                      <a:endParaRPr lang="en-US" sz="4000" b="1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25.5</a:t>
                      </a:r>
                      <a:endParaRPr lang="en-US" sz="4000" b="1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16.4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7.3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10.9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910971"/>
                  </a:ext>
                </a:extLst>
              </a:tr>
              <a:tr h="755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ko-KR" altLang="en-US" sz="1600" b="1" u="sng" kern="0" spc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우울증 진단 </a:t>
                      </a:r>
                      <a:r>
                        <a:rPr lang="en-US" altLang="ko-KR" sz="1600" b="1" u="sng" kern="0" spc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+ </a:t>
                      </a:r>
                      <a:r>
                        <a:rPr lang="ko-KR" altLang="en-US" sz="1600" b="1" u="sng" kern="0" spc="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에스시탈로프람</a:t>
                      </a:r>
                      <a:endParaRPr lang="ko-KR" altLang="en-US" sz="3600" b="1" u="sng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149</a:t>
                      </a:r>
                      <a:endParaRPr lang="en-US" sz="280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40.9</a:t>
                      </a:r>
                      <a:endParaRPr lang="en-US" sz="4000" b="1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u="sng" kern="0" spc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20.8</a:t>
                      </a:r>
                      <a:endParaRPr lang="en-US" sz="4000" b="1" u="sng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10.7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8.1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12.8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5086013"/>
                  </a:ext>
                </a:extLst>
              </a:tr>
              <a:tr h="6669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ko-KR" altLang="en-US" sz="1600" b="1" u="sng" kern="0" spc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우울증 진단 </a:t>
                      </a:r>
                      <a:r>
                        <a:rPr lang="en-US" altLang="ko-KR" sz="1600" b="1" u="sng" kern="0" spc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+ </a:t>
                      </a:r>
                      <a:r>
                        <a:rPr lang="ko-KR" altLang="en-US" sz="1600" b="1" u="sng" kern="0" spc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플라세보</a:t>
                      </a:r>
                      <a:endParaRPr lang="ko-KR" altLang="en-US" sz="3600" b="1" u="sng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151</a:t>
                      </a:r>
                      <a:endParaRPr lang="en-US" sz="280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53.6</a:t>
                      </a:r>
                      <a:endParaRPr lang="en-US" sz="4000" b="1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u="sng" kern="0" spc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24.5</a:t>
                      </a:r>
                      <a:endParaRPr lang="en-US" sz="4000" b="1" u="sng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13.2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15.2</a:t>
                      </a:r>
                      <a:endParaRPr lang="en-US" sz="280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19.9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594905"/>
                  </a:ext>
                </a:extLst>
              </a:tr>
              <a:tr h="7553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ko-KR" altLang="en-US" sz="1600" b="1" u="sng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우울증 진단 </a:t>
                      </a:r>
                      <a:r>
                        <a:rPr lang="en-US" altLang="ko-KR" sz="1600" b="1" u="sng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+ </a:t>
                      </a:r>
                      <a:r>
                        <a:rPr lang="ko-KR" altLang="en-US" sz="1600" b="1" u="sng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관례적 치료</a:t>
                      </a:r>
                      <a:r>
                        <a:rPr lang="en-US" altLang="ko-KR" sz="1600" b="1" u="sng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(MTO)</a:t>
                      </a:r>
                      <a:endParaRPr lang="ko-KR" altLang="en-US" sz="3600" b="1" u="sng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146</a:t>
                      </a:r>
                      <a:endParaRPr lang="en-US" sz="280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59.6</a:t>
                      </a:r>
                      <a:endParaRPr lang="en-US" sz="4000" b="1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u="sng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29.5</a:t>
                      </a:r>
                      <a:endParaRPr lang="en-US" sz="4000" b="1" u="sng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17.1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15.8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23.3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53610" marR="53610" marT="26805" marB="268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601158"/>
                  </a:ext>
                </a:extLst>
              </a:tr>
            </a:tbl>
          </a:graphicData>
        </a:graphic>
      </p:graphicFrame>
      <p:sp>
        <p:nvSpPr>
          <p:cNvPr id="9" name="제목 1">
            <a:extLst>
              <a:ext uri="{FF2B5EF4-FFF2-40B4-BE49-F238E27FC236}">
                <a16:creationId xmlns:a16="http://schemas.microsoft.com/office/drawing/2014/main" id="{F23A15F3-CA8E-AAD1-8A63-42AA0B5D8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00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ko-KR" altLang="en-US" sz="3600" dirty="0"/>
              <a:t>급성 심근경색 환자에서 정기적인 </a:t>
            </a:r>
            <a:r>
              <a:rPr lang="ko-KR" altLang="en-US" sz="3600" b="1" dirty="0"/>
              <a:t>우울증 선별검사</a:t>
            </a:r>
            <a:r>
              <a:rPr lang="ko-KR" altLang="en-US" sz="3600" dirty="0"/>
              <a:t>와 </a:t>
            </a:r>
            <a:br>
              <a:rPr lang="en-US" altLang="ko-KR" sz="3600" dirty="0"/>
            </a:br>
            <a:r>
              <a:rPr lang="ko-KR" altLang="en-US" sz="3600" dirty="0"/>
              <a:t>그에 따른 적절한 우울증 </a:t>
            </a:r>
            <a:r>
              <a:rPr lang="ko-KR" altLang="en-US" sz="3600" b="1" u="sng" dirty="0"/>
              <a:t>치료</a:t>
            </a:r>
            <a:r>
              <a:rPr lang="ko-KR" altLang="en-US" sz="3600" dirty="0"/>
              <a:t>는 </a:t>
            </a:r>
            <a:br>
              <a:rPr lang="en-US" altLang="ko-KR" sz="3600" dirty="0"/>
            </a:br>
            <a:r>
              <a:rPr lang="ko-KR" altLang="en-US" sz="3600" dirty="0"/>
              <a:t>장기적인 심장 결과를 개선할 수 있다</a:t>
            </a:r>
            <a:r>
              <a:rPr lang="en-US" altLang="ko-KR" sz="3600" dirty="0"/>
              <a:t>. (</a:t>
            </a:r>
            <a:r>
              <a:rPr lang="en-US" altLang="ko-KR" sz="3600" b="1" dirty="0"/>
              <a:t>DEPACS study)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83991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A23841-2C63-9AC9-0AE2-2CCD11D18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7047244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2400" b="1" dirty="0"/>
              <a:t>증례 </a:t>
            </a:r>
            <a:r>
              <a:rPr lang="en-US" altLang="ko-KR" sz="2400" b="1" dirty="0"/>
              <a:t>6 - </a:t>
            </a:r>
            <a:r>
              <a:rPr lang="ko-KR" altLang="en-US" sz="2400" b="1" dirty="0"/>
              <a:t>만성통증 환자의 우울증 </a:t>
            </a:r>
            <a:r>
              <a:rPr lang="en-US" altLang="ko-KR" sz="2400" b="1" dirty="0"/>
              <a:t>(</a:t>
            </a:r>
            <a:r>
              <a:rPr lang="ko-KR" altLang="en-US" sz="2400" b="1" dirty="0"/>
              <a:t>환자 배경</a:t>
            </a:r>
            <a:r>
              <a:rPr lang="en-US" altLang="ko-KR" sz="2400" b="1" dirty="0"/>
              <a:t>)</a:t>
            </a:r>
            <a:endParaRPr lang="ko-KR" altLang="en-US" sz="24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98F60F-B00E-11CE-66DB-0638436AA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7047244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ko-KR" altLang="en-US" b="1" dirty="0"/>
              <a:t>환자</a:t>
            </a:r>
            <a:r>
              <a:rPr lang="en-US" altLang="ko-KR" dirty="0"/>
              <a:t>: 45</a:t>
            </a:r>
            <a:r>
              <a:rPr lang="ko-KR" altLang="en-US" dirty="0"/>
              <a:t>세 여성</a:t>
            </a:r>
            <a:r>
              <a:rPr lang="en-US" altLang="ko-KR" dirty="0"/>
              <a:t>, </a:t>
            </a:r>
            <a:r>
              <a:rPr lang="ko-KR" altLang="en-US" dirty="0"/>
              <a:t>섬유근육통 진단 </a:t>
            </a:r>
            <a:r>
              <a:rPr lang="en-US" altLang="ko-KR" dirty="0"/>
              <a:t>5</a:t>
            </a:r>
            <a:r>
              <a:rPr lang="ko-KR" altLang="en-US" dirty="0"/>
              <a:t>년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주소</a:t>
            </a:r>
            <a:r>
              <a:rPr lang="en-US" altLang="ko-KR" dirty="0"/>
              <a:t>: "</a:t>
            </a:r>
            <a:r>
              <a:rPr lang="ko-KR" altLang="en-US" dirty="0"/>
              <a:t>온몸이 아프고</a:t>
            </a:r>
            <a:r>
              <a:rPr lang="en-US" altLang="ko-KR" dirty="0"/>
              <a:t>, </a:t>
            </a:r>
            <a:r>
              <a:rPr lang="ko-KR" altLang="en-US" dirty="0"/>
              <a:t>아무도 내 고통을 이해하지 못해요</a:t>
            </a:r>
            <a:r>
              <a:rPr lang="en-US" altLang="ko-KR" dirty="0"/>
              <a:t>"</a:t>
            </a:r>
          </a:p>
          <a:p>
            <a:pPr>
              <a:lnSpc>
                <a:spcPct val="150000"/>
              </a:lnSpc>
            </a:pPr>
            <a:r>
              <a:rPr lang="ko-KR" altLang="en-US" b="1" dirty="0" err="1"/>
              <a:t>현병력</a:t>
            </a:r>
            <a:r>
              <a:rPr lang="en-US" altLang="ko-KR" dirty="0"/>
              <a:t>: </a:t>
            </a:r>
            <a:r>
              <a:rPr lang="ko-KR" altLang="en-US" dirty="0"/>
              <a:t>전신 통증 </a:t>
            </a:r>
            <a:r>
              <a:rPr lang="en-US" altLang="ko-KR" dirty="0"/>
              <a:t>(VAS 8/10), </a:t>
            </a:r>
            <a:r>
              <a:rPr lang="ko-KR" altLang="en-US" dirty="0"/>
              <a:t>다발성 압통점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동반 증상</a:t>
            </a:r>
            <a:r>
              <a:rPr lang="en-US" altLang="ko-KR" dirty="0"/>
              <a:t>: </a:t>
            </a:r>
            <a:r>
              <a:rPr lang="ko-KR" altLang="en-US" dirty="0"/>
              <a:t>심한 피로</a:t>
            </a:r>
            <a:r>
              <a:rPr lang="en-US" altLang="ko-KR" dirty="0"/>
              <a:t>, </a:t>
            </a:r>
            <a:r>
              <a:rPr lang="ko-KR" altLang="en-US" dirty="0"/>
              <a:t>수면 장애</a:t>
            </a:r>
            <a:r>
              <a:rPr lang="en-US" altLang="ko-KR" dirty="0"/>
              <a:t>, </a:t>
            </a:r>
            <a:r>
              <a:rPr lang="ko-KR" altLang="en-US" dirty="0" err="1"/>
              <a:t>우울감</a:t>
            </a:r>
            <a:r>
              <a:rPr lang="en-US" altLang="ko-KR" dirty="0"/>
              <a:t>, </a:t>
            </a:r>
            <a:r>
              <a:rPr lang="ko-KR" altLang="en-US" dirty="0"/>
              <a:t>사회적 고립</a:t>
            </a:r>
          </a:p>
          <a:p>
            <a:pPr>
              <a:lnSpc>
                <a:spcPct val="150000"/>
              </a:lnSpc>
            </a:pPr>
            <a:r>
              <a:rPr lang="ko-KR" altLang="en-US" b="1" dirty="0" err="1"/>
              <a:t>치료력</a:t>
            </a:r>
            <a:r>
              <a:rPr lang="en-US" altLang="ko-KR" dirty="0"/>
              <a:t>: </a:t>
            </a:r>
            <a:r>
              <a:rPr lang="ko-KR" altLang="en-US" dirty="0"/>
              <a:t>다양한 진통제 효과 없음</a:t>
            </a:r>
            <a:r>
              <a:rPr lang="en-US" altLang="ko-KR" dirty="0"/>
              <a:t>, </a:t>
            </a:r>
            <a:r>
              <a:rPr lang="ko-KR" altLang="en-US" dirty="0"/>
              <a:t>물리치료 중단</a:t>
            </a:r>
          </a:p>
          <a:p>
            <a:pPr>
              <a:lnSpc>
                <a:spcPct val="150000"/>
              </a:lnSpc>
            </a:pPr>
            <a:r>
              <a:rPr lang="ko-KR" altLang="en-US" b="1" dirty="0" err="1"/>
              <a:t>사회력</a:t>
            </a:r>
            <a:r>
              <a:rPr lang="en-US" altLang="ko-KR" dirty="0"/>
              <a:t>: </a:t>
            </a:r>
            <a:r>
              <a:rPr lang="ko-KR" altLang="en-US" dirty="0"/>
              <a:t>직장 퇴사</a:t>
            </a:r>
            <a:r>
              <a:rPr lang="en-US" altLang="ko-KR" dirty="0"/>
              <a:t>, </a:t>
            </a:r>
            <a:r>
              <a:rPr lang="ko-KR" altLang="en-US" dirty="0"/>
              <a:t>가족 관계 악화</a:t>
            </a:r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F56863B-BAC8-8C40-632B-5979FDB29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44" y="0"/>
            <a:ext cx="5144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18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0D8E5E-B9FE-64A4-FB51-73B0DFC1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3200" b="1" dirty="0"/>
              <a:t>증례 </a:t>
            </a:r>
            <a:r>
              <a:rPr lang="en-US" altLang="ko-KR" sz="3200" b="1" dirty="0"/>
              <a:t>6 - </a:t>
            </a:r>
            <a:r>
              <a:rPr lang="ko-KR" altLang="en-US" sz="3200" b="1" dirty="0"/>
              <a:t>만성통증 환자의 우울증 </a:t>
            </a:r>
            <a:r>
              <a:rPr lang="en-US" altLang="ko-KR" sz="3200" b="1" dirty="0"/>
              <a:t>(Screening </a:t>
            </a:r>
            <a:r>
              <a:rPr lang="ko-KR" altLang="en-US" sz="3200" b="1" dirty="0"/>
              <a:t>및 진단</a:t>
            </a:r>
            <a:r>
              <a:rPr lang="en-US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33C8CAE-FC33-771B-8684-B81841AFA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en-US" altLang="ko-KR" b="1" dirty="0"/>
              <a:t>Screening</a:t>
            </a:r>
            <a:r>
              <a:rPr lang="en-US" altLang="ko-KR" dirty="0"/>
              <a:t>: </a:t>
            </a:r>
            <a:r>
              <a:rPr lang="ko-KR" altLang="en-US" dirty="0" err="1"/>
              <a:t>통증클리닉에서</a:t>
            </a:r>
            <a:r>
              <a:rPr lang="ko-KR" altLang="en-US" dirty="0"/>
              <a:t> </a:t>
            </a:r>
            <a:r>
              <a:rPr lang="en-US" altLang="ko-KR" b="1" dirty="0"/>
              <a:t>PHQ-9 </a:t>
            </a:r>
            <a:r>
              <a:rPr lang="ko-KR" altLang="en-US" b="1" dirty="0"/>
              <a:t>시행 → 점수 </a:t>
            </a:r>
            <a:r>
              <a:rPr lang="en-US" altLang="ko-KR" b="1" dirty="0"/>
              <a:t>18</a:t>
            </a:r>
            <a:r>
              <a:rPr lang="ko-KR" altLang="en-US" b="1" dirty="0"/>
              <a:t>점</a:t>
            </a:r>
            <a:r>
              <a:rPr lang="ko-KR" altLang="en-US" dirty="0"/>
              <a:t> </a:t>
            </a:r>
            <a:r>
              <a:rPr lang="en-US" altLang="ko-KR" dirty="0"/>
              <a:t>(</a:t>
            </a:r>
            <a:r>
              <a:rPr lang="ko-KR" altLang="en-US" dirty="0"/>
              <a:t>중등도 우울증</a:t>
            </a:r>
            <a:r>
              <a:rPr lang="en-US" altLang="ko-KR" dirty="0"/>
              <a:t>) </a:t>
            </a:r>
          </a:p>
          <a:p>
            <a:pPr>
              <a:lnSpc>
                <a:spcPct val="160000"/>
              </a:lnSpc>
            </a:pPr>
            <a:r>
              <a:rPr lang="ko-KR" altLang="en-US" b="1" dirty="0"/>
              <a:t>임상 면담</a:t>
            </a:r>
            <a:r>
              <a:rPr lang="en-US" altLang="ko-KR" dirty="0"/>
              <a:t>: </a:t>
            </a:r>
            <a:r>
              <a:rPr lang="ko-KR" altLang="en-US" dirty="0"/>
              <a:t>통증으로 인한 절망감</a:t>
            </a:r>
            <a:r>
              <a:rPr lang="en-US" altLang="ko-KR" dirty="0"/>
              <a:t>, </a:t>
            </a:r>
            <a:r>
              <a:rPr lang="ko-KR" altLang="en-US" dirty="0"/>
              <a:t>삶의 질 현저히 저하</a:t>
            </a:r>
          </a:p>
          <a:p>
            <a:pPr>
              <a:lnSpc>
                <a:spcPct val="160000"/>
              </a:lnSpc>
            </a:pPr>
            <a:r>
              <a:rPr lang="ko-KR" altLang="en-US" b="1" dirty="0"/>
              <a:t>진단</a:t>
            </a:r>
            <a:r>
              <a:rPr lang="en-US" altLang="ko-KR" dirty="0"/>
              <a:t>: </a:t>
            </a:r>
            <a:r>
              <a:rPr lang="ko-KR" altLang="en-US" b="1" dirty="0"/>
              <a:t>주요우울장애</a:t>
            </a:r>
            <a:r>
              <a:rPr lang="ko-KR" altLang="en-US" dirty="0"/>
              <a:t> 및 </a:t>
            </a:r>
            <a:r>
              <a:rPr lang="ko-KR" altLang="en-US" b="1" dirty="0"/>
              <a:t>섬유근육통</a:t>
            </a:r>
            <a:r>
              <a:rPr lang="ko-KR" altLang="en-US" dirty="0"/>
              <a:t> 진단</a:t>
            </a:r>
          </a:p>
          <a:p>
            <a:pPr>
              <a:lnSpc>
                <a:spcPct val="160000"/>
              </a:lnSpc>
            </a:pPr>
            <a:r>
              <a:rPr lang="ko-KR" altLang="en-US" b="1" dirty="0"/>
              <a:t>위험인자</a:t>
            </a:r>
            <a:r>
              <a:rPr lang="en-US" altLang="ko-KR" dirty="0"/>
              <a:t>: </a:t>
            </a:r>
            <a:r>
              <a:rPr lang="ko-KR" altLang="en-US" dirty="0"/>
              <a:t>여성</a:t>
            </a:r>
            <a:r>
              <a:rPr lang="en-US" altLang="ko-KR" dirty="0"/>
              <a:t>, </a:t>
            </a:r>
            <a:r>
              <a:rPr lang="ko-KR" altLang="en-US" dirty="0"/>
              <a:t>젊은 연령</a:t>
            </a:r>
            <a:r>
              <a:rPr lang="en-US" altLang="ko-KR" dirty="0"/>
              <a:t>, </a:t>
            </a:r>
            <a:r>
              <a:rPr lang="ko-KR" altLang="en-US" dirty="0"/>
              <a:t>통증 중증도</a:t>
            </a:r>
            <a:r>
              <a:rPr lang="en-US" altLang="ko-KR" dirty="0"/>
              <a:t>, </a:t>
            </a:r>
            <a:r>
              <a:rPr lang="ko-KR" altLang="en-US" dirty="0"/>
              <a:t>기능 제한</a:t>
            </a:r>
            <a:endParaRPr lang="en-US" altLang="ko-KR" dirty="0"/>
          </a:p>
          <a:p>
            <a:pPr>
              <a:lnSpc>
                <a:spcPct val="160000"/>
              </a:lnSpc>
            </a:pPr>
            <a:r>
              <a:rPr lang="ko-KR" altLang="en-US" b="1" dirty="0"/>
              <a:t>근거</a:t>
            </a:r>
            <a:r>
              <a:rPr lang="en-US" altLang="ko-KR" dirty="0"/>
              <a:t>: </a:t>
            </a:r>
            <a:r>
              <a:rPr lang="ko-KR" altLang="en-US" b="1" dirty="0"/>
              <a:t>만성통증</a:t>
            </a:r>
            <a:r>
              <a:rPr lang="ko-KR" altLang="en-US" dirty="0"/>
              <a:t> 환자 </a:t>
            </a:r>
            <a:r>
              <a:rPr lang="en-US" altLang="ko-KR" b="1" dirty="0"/>
              <a:t>39.3%</a:t>
            </a:r>
            <a:r>
              <a:rPr lang="ko-KR" altLang="en-US" dirty="0"/>
              <a:t>에서 우울증</a:t>
            </a:r>
            <a:r>
              <a:rPr lang="en-US" altLang="ko-KR" dirty="0"/>
              <a:t>, </a:t>
            </a:r>
            <a:r>
              <a:rPr lang="ko-KR" altLang="en-US" b="1" dirty="0"/>
              <a:t>섬유근육통</a:t>
            </a:r>
            <a:r>
              <a:rPr lang="ko-KR" altLang="en-US" dirty="0"/>
              <a:t> </a:t>
            </a:r>
            <a:r>
              <a:rPr lang="en-US" altLang="ko-KR" b="1" dirty="0"/>
              <a:t>54%</a:t>
            </a:r>
            <a:r>
              <a:rPr lang="ko-KR" altLang="en-US" dirty="0"/>
              <a:t>로 가장 높음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4" name="바닥글 개체 틀 4">
            <a:extLst>
              <a:ext uri="{FF2B5EF4-FFF2-40B4-BE49-F238E27FC236}">
                <a16:creationId xmlns:a16="http://schemas.microsoft.com/office/drawing/2014/main" id="{DA3D67BB-4C5F-0792-2408-22547A8A1C05}"/>
              </a:ext>
            </a:extLst>
          </p:cNvPr>
          <p:cNvSpPr txBox="1">
            <a:spLocks/>
          </p:cNvSpPr>
          <p:nvPr/>
        </p:nvSpPr>
        <p:spPr>
          <a:xfrm>
            <a:off x="0" y="6528688"/>
            <a:ext cx="12192000" cy="284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Ref) </a:t>
            </a:r>
            <a:r>
              <a:rPr lang="pt-BR" altLang="ko-KR" dirty="0"/>
              <a:t>JAMA Netw Open. 2025 Mar 3;8(3):e250268.</a:t>
            </a: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458031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D0D966-FFCD-EB7A-2379-8BCF66B94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3600" b="1" dirty="0"/>
              <a:t>부정적 심리 요인이 심혈관 질환에 미치는 영향</a:t>
            </a:r>
            <a:endParaRPr lang="ko-KR" altLang="en-US" sz="3600" dirty="0"/>
          </a:p>
        </p:txBody>
      </p:sp>
      <p:graphicFrame>
        <p:nvGraphicFramePr>
          <p:cNvPr id="4" name="내용 개체 틀 3">
            <a:extLst>
              <a:ext uri="{FF2B5EF4-FFF2-40B4-BE49-F238E27FC236}">
                <a16:creationId xmlns:a16="http://schemas.microsoft.com/office/drawing/2014/main" id="{4473F6CD-DB7F-A21A-C478-FAD606FB5C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6710459"/>
              </p:ext>
            </p:extLst>
          </p:nvPr>
        </p:nvGraphicFramePr>
        <p:xfrm>
          <a:off x="259773" y="1825624"/>
          <a:ext cx="11668991" cy="4367359"/>
        </p:xfrm>
        <a:graphic>
          <a:graphicData uri="http://schemas.openxmlformats.org/drawingml/2006/table">
            <a:tbl>
              <a:tblPr/>
              <a:tblGrid>
                <a:gridCol w="2764265">
                  <a:extLst>
                    <a:ext uri="{9D8B030D-6E8A-4147-A177-3AD203B41FA5}">
                      <a16:colId xmlns:a16="http://schemas.microsoft.com/office/drawing/2014/main" val="3705105129"/>
                    </a:ext>
                  </a:extLst>
                </a:gridCol>
                <a:gridCol w="8904726">
                  <a:extLst>
                    <a:ext uri="{9D8B030D-6E8A-4147-A177-3AD203B41FA5}">
                      <a16:colId xmlns:a16="http://schemas.microsoft.com/office/drawing/2014/main" val="1564968904"/>
                    </a:ext>
                  </a:extLst>
                </a:gridCol>
              </a:tblGrid>
              <a:tr h="41722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1800" dirty="0">
                          <a:effectLst/>
                        </a:rPr>
                        <a:t>심리적 요인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1800" dirty="0">
                          <a:effectLst/>
                        </a:rPr>
                        <a:t>심혈관 건강 영향 및 관련 데이터 </a:t>
                      </a:r>
                      <a:r>
                        <a:rPr lang="en-US" altLang="ko-KR" sz="1800" dirty="0">
                          <a:effectLst/>
                        </a:rPr>
                        <a:t>(</a:t>
                      </a:r>
                      <a:r>
                        <a:rPr lang="ko-KR" altLang="en-US" sz="1800" dirty="0">
                          <a:effectLst/>
                        </a:rPr>
                        <a:t>상대 위험도</a:t>
                      </a:r>
                      <a:r>
                        <a:rPr lang="en-US" altLang="ko-KR" sz="1800" dirty="0">
                          <a:effectLst/>
                        </a:rPr>
                        <a:t>/</a:t>
                      </a:r>
                      <a:r>
                        <a:rPr lang="ko-KR" altLang="en-US" sz="1800" dirty="0" err="1">
                          <a:effectLst/>
                        </a:rPr>
                        <a:t>위험비</a:t>
                      </a:r>
                      <a:r>
                        <a:rPr lang="en-US" altLang="ko-KR" sz="1800" dirty="0">
                          <a:effectLst/>
                        </a:rPr>
                        <a:t>)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203441"/>
                  </a:ext>
                </a:extLst>
              </a:tr>
              <a:tr h="47141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2100" b="1" dirty="0">
                          <a:solidFill>
                            <a:srgbClr val="FF0000"/>
                          </a:solidFill>
                          <a:effectLst/>
                        </a:rPr>
                        <a:t>우울증</a:t>
                      </a:r>
                      <a:r>
                        <a:rPr lang="ko-KR" altLang="en-US" sz="2100" b="1" dirty="0">
                          <a:effectLst/>
                        </a:rPr>
                        <a:t> </a:t>
                      </a:r>
                      <a:r>
                        <a:rPr lang="en-US" altLang="ko-KR" sz="2100" b="1" dirty="0">
                          <a:effectLst/>
                        </a:rPr>
                        <a:t>(</a:t>
                      </a:r>
                      <a:r>
                        <a:rPr lang="en-US" sz="2100" b="1" dirty="0">
                          <a:effectLst/>
                        </a:rPr>
                        <a:t>Depression)</a:t>
                      </a:r>
                      <a:endParaRPr lang="en-US" sz="2100" dirty="0">
                        <a:effectLst/>
                      </a:endParaRP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2100" b="1" dirty="0">
                          <a:solidFill>
                            <a:srgbClr val="FF0000"/>
                          </a:solidFill>
                          <a:effectLst/>
                        </a:rPr>
                        <a:t>심근경색</a:t>
                      </a:r>
                      <a:r>
                        <a:rPr lang="ko-KR" altLang="en-US" sz="2100" dirty="0">
                          <a:effectLst/>
                        </a:rPr>
                        <a:t> 위험 </a:t>
                      </a:r>
                      <a:r>
                        <a:rPr lang="en-US" altLang="ko-KR" sz="2100" b="1" dirty="0">
                          <a:effectLst/>
                        </a:rPr>
                        <a:t>30%</a:t>
                      </a:r>
                      <a:r>
                        <a:rPr lang="en-US" altLang="ko-KR" sz="2100" dirty="0">
                          <a:effectLst/>
                        </a:rPr>
                        <a:t> </a:t>
                      </a:r>
                      <a:r>
                        <a:rPr lang="ko-KR" altLang="en-US" sz="2100" dirty="0">
                          <a:effectLst/>
                        </a:rPr>
                        <a:t>증가</a:t>
                      </a:r>
                      <a:r>
                        <a:rPr lang="en-US" altLang="ko-KR" sz="2100" dirty="0">
                          <a:effectLst/>
                        </a:rPr>
                        <a:t>, </a:t>
                      </a:r>
                      <a:r>
                        <a:rPr lang="ko-KR" altLang="en-US" sz="2100" b="1" dirty="0">
                          <a:solidFill>
                            <a:srgbClr val="FF0000"/>
                          </a:solidFill>
                          <a:effectLst/>
                        </a:rPr>
                        <a:t>뇌졸중</a:t>
                      </a:r>
                      <a:r>
                        <a:rPr lang="ko-KR" altLang="en-US" sz="2100" dirty="0">
                          <a:effectLst/>
                        </a:rPr>
                        <a:t> 위험 </a:t>
                      </a:r>
                      <a:r>
                        <a:rPr lang="en-US" altLang="ko-KR" sz="2100" b="1" dirty="0">
                          <a:effectLst/>
                        </a:rPr>
                        <a:t>45%</a:t>
                      </a:r>
                      <a:r>
                        <a:rPr lang="en-US" altLang="ko-KR" sz="2100" dirty="0">
                          <a:effectLst/>
                        </a:rPr>
                        <a:t> </a:t>
                      </a:r>
                      <a:r>
                        <a:rPr lang="ko-KR" altLang="en-US" sz="2100" dirty="0">
                          <a:effectLst/>
                        </a:rPr>
                        <a:t>증가</a:t>
                      </a:r>
                      <a:r>
                        <a:rPr lang="en-US" altLang="ko-KR" sz="2100" dirty="0">
                          <a:effectLst/>
                        </a:rPr>
                        <a:t>, </a:t>
                      </a:r>
                      <a:r>
                        <a:rPr lang="ko-KR" altLang="en-US" sz="2100" b="1" dirty="0">
                          <a:solidFill>
                            <a:srgbClr val="FF0000"/>
                          </a:solidFill>
                          <a:effectLst/>
                        </a:rPr>
                        <a:t>고혈압</a:t>
                      </a:r>
                      <a:r>
                        <a:rPr lang="ko-KR" altLang="en-US" sz="2100" dirty="0">
                          <a:effectLst/>
                        </a:rPr>
                        <a:t> 위험 </a:t>
                      </a:r>
                      <a:r>
                        <a:rPr lang="en-US" altLang="ko-KR" sz="2100" b="1" dirty="0">
                          <a:effectLst/>
                        </a:rPr>
                        <a:t>42%</a:t>
                      </a:r>
                      <a:r>
                        <a:rPr lang="en-US" altLang="ko-KR" sz="2100" dirty="0">
                          <a:effectLst/>
                        </a:rPr>
                        <a:t> </a:t>
                      </a:r>
                      <a:r>
                        <a:rPr lang="ko-KR" altLang="en-US" sz="2100" dirty="0">
                          <a:effectLst/>
                        </a:rPr>
                        <a:t>증가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557186"/>
                  </a:ext>
                </a:extLst>
              </a:tr>
              <a:tr h="74235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1800" b="1" dirty="0">
                          <a:effectLst/>
                        </a:rPr>
                        <a:t>만성 스트레스 </a:t>
                      </a:r>
                      <a:endParaRPr lang="en-US" altLang="ko-KR" sz="1800" b="1" dirty="0">
                        <a:effectLst/>
                      </a:endParaRPr>
                    </a:p>
                    <a:p>
                      <a:pPr algn="l" fontAlgn="t">
                        <a:buNone/>
                      </a:pPr>
                      <a:r>
                        <a:rPr lang="en-US" altLang="ko-KR" sz="1800" b="1" dirty="0">
                          <a:effectLst/>
                        </a:rPr>
                        <a:t>(</a:t>
                      </a:r>
                      <a:r>
                        <a:rPr lang="en-US" sz="1800" b="1" dirty="0">
                          <a:effectLst/>
                        </a:rPr>
                        <a:t>Chronic Stress)</a:t>
                      </a:r>
                      <a:endParaRPr lang="en-US" sz="1800" dirty="0">
                        <a:effectLst/>
                      </a:endParaRP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1800" dirty="0">
                          <a:effectLst/>
                        </a:rPr>
                        <a:t>직무 스트레스 시 </a:t>
                      </a:r>
                      <a:r>
                        <a:rPr lang="en-US" altLang="ko-KR" sz="1800" dirty="0">
                          <a:effectLst/>
                        </a:rPr>
                        <a:t>CVD </a:t>
                      </a:r>
                      <a:r>
                        <a:rPr lang="ko-KR" altLang="en-US" sz="1800" dirty="0">
                          <a:effectLst/>
                        </a:rPr>
                        <a:t>위험 </a:t>
                      </a:r>
                      <a:r>
                        <a:rPr lang="en-US" altLang="ko-KR" sz="1800" dirty="0">
                          <a:effectLst/>
                        </a:rPr>
                        <a:t>40% </a:t>
                      </a:r>
                      <a:r>
                        <a:rPr lang="ko-KR" altLang="en-US" sz="1800" dirty="0">
                          <a:effectLst/>
                        </a:rPr>
                        <a:t>증가</a:t>
                      </a:r>
                      <a:r>
                        <a:rPr lang="en-US" altLang="ko-KR" sz="1800" dirty="0">
                          <a:effectLst/>
                        </a:rPr>
                        <a:t>, </a:t>
                      </a:r>
                      <a:r>
                        <a:rPr lang="ko-KR" altLang="en-US" sz="1800" dirty="0">
                          <a:effectLst/>
                        </a:rPr>
                        <a:t>높은 스트레스 시 </a:t>
                      </a:r>
                      <a:r>
                        <a:rPr lang="en-US" altLang="ko-KR" sz="1800" dirty="0">
                          <a:effectLst/>
                        </a:rPr>
                        <a:t>CHD </a:t>
                      </a:r>
                      <a:r>
                        <a:rPr lang="ko-KR" altLang="en-US" sz="1800" dirty="0">
                          <a:effectLst/>
                        </a:rPr>
                        <a:t>위험 </a:t>
                      </a:r>
                      <a:r>
                        <a:rPr lang="en-US" altLang="ko-KR" sz="1800" dirty="0">
                          <a:effectLst/>
                        </a:rPr>
                        <a:t>27% </a:t>
                      </a:r>
                      <a:r>
                        <a:rPr lang="ko-KR" altLang="en-US" sz="1800" dirty="0">
                          <a:effectLst/>
                        </a:rPr>
                        <a:t>증가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232177"/>
                  </a:ext>
                </a:extLst>
              </a:tr>
              <a:tr h="74235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1800" b="1" dirty="0">
                          <a:effectLst/>
                        </a:rPr>
                        <a:t>불안 </a:t>
                      </a:r>
                      <a:r>
                        <a:rPr lang="en-US" altLang="ko-KR" sz="1800" b="1" dirty="0">
                          <a:effectLst/>
                        </a:rPr>
                        <a:t>(</a:t>
                      </a:r>
                      <a:r>
                        <a:rPr lang="en-US" sz="1800" b="1" dirty="0">
                          <a:effectLst/>
                        </a:rPr>
                        <a:t>Anxiety)</a:t>
                      </a:r>
                      <a:endParaRPr lang="en-US" sz="1800" dirty="0">
                        <a:effectLst/>
                      </a:endParaRP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1800" dirty="0">
                          <a:effectLst/>
                        </a:rPr>
                        <a:t>심혈관 사망률 </a:t>
                      </a:r>
                      <a:r>
                        <a:rPr lang="en-US" altLang="ko-KR" sz="1800" dirty="0">
                          <a:effectLst/>
                        </a:rPr>
                        <a:t>41% </a:t>
                      </a:r>
                      <a:r>
                        <a:rPr lang="ko-KR" altLang="en-US" sz="1800" dirty="0">
                          <a:effectLst/>
                        </a:rPr>
                        <a:t>증가</a:t>
                      </a:r>
                      <a:r>
                        <a:rPr lang="en-US" altLang="ko-KR" sz="1800" dirty="0">
                          <a:effectLst/>
                        </a:rPr>
                        <a:t>, CHD </a:t>
                      </a:r>
                      <a:r>
                        <a:rPr lang="ko-KR" altLang="en-US" sz="1800" dirty="0">
                          <a:effectLst/>
                        </a:rPr>
                        <a:t>위험 </a:t>
                      </a:r>
                      <a:r>
                        <a:rPr lang="en-US" altLang="ko-KR" sz="1800" dirty="0">
                          <a:effectLst/>
                        </a:rPr>
                        <a:t>41% </a:t>
                      </a:r>
                      <a:r>
                        <a:rPr lang="ko-KR" altLang="en-US" sz="1800" dirty="0">
                          <a:effectLst/>
                        </a:rPr>
                        <a:t>증가</a:t>
                      </a:r>
                      <a:r>
                        <a:rPr lang="en-US" altLang="ko-KR" sz="1800" dirty="0">
                          <a:effectLst/>
                        </a:rPr>
                        <a:t>, </a:t>
                      </a:r>
                      <a:r>
                        <a:rPr lang="ko-KR" altLang="en-US" sz="1800" dirty="0">
                          <a:effectLst/>
                        </a:rPr>
                        <a:t>뇌졸중 위험 </a:t>
                      </a:r>
                      <a:r>
                        <a:rPr lang="en-US" altLang="ko-KR" sz="1800" dirty="0">
                          <a:effectLst/>
                        </a:rPr>
                        <a:t>71% </a:t>
                      </a:r>
                      <a:r>
                        <a:rPr lang="ko-KR" altLang="en-US" sz="1800" dirty="0">
                          <a:effectLst/>
                        </a:rPr>
                        <a:t>증가</a:t>
                      </a:r>
                      <a:r>
                        <a:rPr lang="en-US" altLang="ko-KR" sz="1800" dirty="0">
                          <a:effectLst/>
                        </a:rPr>
                        <a:t>, </a:t>
                      </a:r>
                      <a:r>
                        <a:rPr lang="ko-KR" altLang="en-US" sz="1800" dirty="0">
                          <a:effectLst/>
                        </a:rPr>
                        <a:t>관상동맥 경련 위험 유의미한 증가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11550"/>
                  </a:ext>
                </a:extLst>
              </a:tr>
              <a:tr h="74235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1800" b="1" dirty="0">
                          <a:effectLst/>
                        </a:rPr>
                        <a:t>분노 및 적대감 </a:t>
                      </a:r>
                      <a:endParaRPr lang="en-US" altLang="ko-KR" sz="1800" b="1" dirty="0">
                        <a:effectLst/>
                      </a:endParaRPr>
                    </a:p>
                    <a:p>
                      <a:pPr algn="l" fontAlgn="t">
                        <a:buNone/>
                      </a:pPr>
                      <a:r>
                        <a:rPr lang="en-US" altLang="ko-KR" sz="1800" b="1" dirty="0">
                          <a:effectLst/>
                        </a:rPr>
                        <a:t>(</a:t>
                      </a:r>
                      <a:r>
                        <a:rPr lang="en-US" sz="1800" b="1" dirty="0">
                          <a:effectLst/>
                        </a:rPr>
                        <a:t>Anger/Hostility)</a:t>
                      </a:r>
                      <a:endParaRPr lang="en-US" sz="1800" dirty="0">
                        <a:effectLst/>
                      </a:endParaRP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1800" dirty="0">
                          <a:effectLst/>
                        </a:rPr>
                        <a:t>분노 폭발 후 </a:t>
                      </a:r>
                      <a:r>
                        <a:rPr lang="en-US" altLang="ko-KR" sz="1800" dirty="0">
                          <a:effectLst/>
                        </a:rPr>
                        <a:t>2</a:t>
                      </a:r>
                      <a:r>
                        <a:rPr lang="ko-KR" altLang="en-US" sz="1800" dirty="0">
                          <a:effectLst/>
                        </a:rPr>
                        <a:t>시간 이내 심혈관 사건 발생률 급증</a:t>
                      </a:r>
                      <a:r>
                        <a:rPr lang="en-US" altLang="ko-KR" sz="1800" dirty="0">
                          <a:effectLst/>
                        </a:rPr>
                        <a:t>, CHD </a:t>
                      </a:r>
                      <a:r>
                        <a:rPr lang="ko-KR" altLang="en-US" sz="1800" dirty="0">
                          <a:effectLst/>
                        </a:rPr>
                        <a:t>발생 위험 </a:t>
                      </a:r>
                      <a:r>
                        <a:rPr lang="en-US" altLang="ko-KR" sz="1800" dirty="0">
                          <a:effectLst/>
                        </a:rPr>
                        <a:t>19% </a:t>
                      </a:r>
                      <a:r>
                        <a:rPr lang="ko-KR" altLang="en-US" sz="1800" dirty="0">
                          <a:effectLst/>
                        </a:rPr>
                        <a:t>증가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171717"/>
                  </a:ext>
                </a:extLst>
              </a:tr>
              <a:tr h="41722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800" b="1">
                          <a:effectLst/>
                        </a:rPr>
                        <a:t>PTSD</a:t>
                      </a:r>
                      <a:endParaRPr lang="en-US" sz="1800">
                        <a:effectLst/>
                      </a:endParaRP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1800" dirty="0">
                          <a:effectLst/>
                        </a:rPr>
                        <a:t>관상동맥 질환 위험 </a:t>
                      </a:r>
                      <a:r>
                        <a:rPr lang="en-US" altLang="ko-KR" sz="1800" dirty="0">
                          <a:effectLst/>
                        </a:rPr>
                        <a:t>61% </a:t>
                      </a:r>
                      <a:r>
                        <a:rPr lang="ko-KR" altLang="en-US" sz="1800" dirty="0">
                          <a:effectLst/>
                        </a:rPr>
                        <a:t>증가 </a:t>
                      </a:r>
                      <a:r>
                        <a:rPr lang="en-US" altLang="ko-KR" sz="1800" dirty="0">
                          <a:effectLst/>
                        </a:rPr>
                        <a:t>(</a:t>
                      </a:r>
                      <a:r>
                        <a:rPr lang="ko-KR" altLang="en-US" sz="1800" dirty="0">
                          <a:effectLst/>
                        </a:rPr>
                        <a:t>우울증 보정 후에도 </a:t>
                      </a:r>
                      <a:r>
                        <a:rPr lang="en-US" altLang="ko-KR" sz="1800" dirty="0">
                          <a:effectLst/>
                        </a:rPr>
                        <a:t>46% </a:t>
                      </a:r>
                      <a:r>
                        <a:rPr lang="ko-KR" altLang="en-US" sz="1800" dirty="0">
                          <a:effectLst/>
                        </a:rPr>
                        <a:t>증가 유지</a:t>
                      </a:r>
                      <a:r>
                        <a:rPr lang="en-US" altLang="ko-KR" sz="1800" dirty="0">
                          <a:effectLst/>
                        </a:rPr>
                        <a:t>)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307935"/>
                  </a:ext>
                </a:extLst>
              </a:tr>
              <a:tr h="41722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1800" b="1">
                          <a:effectLst/>
                        </a:rPr>
                        <a:t>사회적 고립</a:t>
                      </a:r>
                      <a:r>
                        <a:rPr lang="en-US" altLang="ko-KR" sz="1800" b="1">
                          <a:effectLst/>
                        </a:rPr>
                        <a:t>/</a:t>
                      </a:r>
                      <a:r>
                        <a:rPr lang="ko-KR" altLang="en-US" sz="1800" b="1">
                          <a:effectLst/>
                        </a:rPr>
                        <a:t>외로움</a:t>
                      </a:r>
                      <a:endParaRPr lang="ko-KR" altLang="en-US" sz="1800">
                        <a:effectLst/>
                      </a:endParaRP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1800" dirty="0">
                          <a:effectLst/>
                        </a:rPr>
                        <a:t>심혈관 사건 발생 위험 </a:t>
                      </a:r>
                      <a:r>
                        <a:rPr lang="en-US" altLang="ko-KR" sz="1800" dirty="0">
                          <a:effectLst/>
                        </a:rPr>
                        <a:t>50% </a:t>
                      </a:r>
                      <a:r>
                        <a:rPr lang="ko-KR" altLang="en-US" sz="1800" dirty="0">
                          <a:effectLst/>
                        </a:rPr>
                        <a:t>증가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508375"/>
                  </a:ext>
                </a:extLst>
              </a:tr>
              <a:tr h="41722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ko-KR" altLang="en-US" sz="1800" b="1">
                          <a:effectLst/>
                        </a:rPr>
                        <a:t>비관주의 </a:t>
                      </a:r>
                      <a:r>
                        <a:rPr lang="en-US" altLang="ko-KR" sz="1800" b="1">
                          <a:effectLst/>
                        </a:rPr>
                        <a:t>(</a:t>
                      </a:r>
                      <a:r>
                        <a:rPr lang="en-US" sz="1800" b="1">
                          <a:effectLst/>
                        </a:rPr>
                        <a:t>Pessimism)</a:t>
                      </a:r>
                      <a:endParaRPr lang="en-US" sz="1800">
                        <a:effectLst/>
                      </a:endParaRP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altLang="ko-KR" sz="1800" dirty="0">
                          <a:effectLst/>
                        </a:rPr>
                        <a:t>CHD </a:t>
                      </a:r>
                      <a:r>
                        <a:rPr lang="ko-KR" altLang="en-US" sz="1800" dirty="0">
                          <a:effectLst/>
                        </a:rPr>
                        <a:t>사망률 예측 인자 </a:t>
                      </a:r>
                      <a:r>
                        <a:rPr lang="en-US" altLang="ko-KR" sz="1800" dirty="0">
                          <a:effectLst/>
                        </a:rPr>
                        <a:t>(</a:t>
                      </a:r>
                      <a:r>
                        <a:rPr lang="ko-KR" altLang="en-US" sz="1800" dirty="0">
                          <a:effectLst/>
                        </a:rPr>
                        <a:t>최고 사분위군 위험도 </a:t>
                      </a:r>
                      <a:r>
                        <a:rPr lang="en-US" altLang="ko-KR" sz="1800" dirty="0">
                          <a:effectLst/>
                        </a:rPr>
                        <a:t>2.17</a:t>
                      </a:r>
                      <a:r>
                        <a:rPr lang="ko-KR" altLang="en-US" sz="1800" dirty="0">
                          <a:effectLst/>
                        </a:rPr>
                        <a:t>배</a:t>
                      </a:r>
                      <a:r>
                        <a:rPr lang="en-US" altLang="ko-KR" sz="1800" dirty="0">
                          <a:effectLst/>
                        </a:rPr>
                        <a:t>)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608372"/>
                  </a:ext>
                </a:extLst>
              </a:tr>
            </a:tbl>
          </a:graphicData>
        </a:graphic>
      </p:graphicFrame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C5977FF-BBA4-AEAC-57EA-8EDDF6E8F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28688"/>
            <a:ext cx="9144000" cy="284688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altLang="ko-KR" dirty="0"/>
              <a:t>Ref) </a:t>
            </a:r>
            <a:r>
              <a:rPr lang="pt-BR" altLang="ko-KR" dirty="0"/>
              <a:t>Circulation. 2021 Mar 9;143(10):e763-e783.</a:t>
            </a: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271992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847056-2025-FC75-5D04-51ACD9990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3600" b="1" dirty="0"/>
              <a:t>증례 </a:t>
            </a:r>
            <a:r>
              <a:rPr lang="en-US" altLang="ko-KR" sz="3600" b="1" dirty="0"/>
              <a:t>6 - </a:t>
            </a:r>
            <a:r>
              <a:rPr lang="ko-KR" altLang="en-US" sz="3600" b="1" dirty="0"/>
              <a:t>만성통증 환자의 우울증 </a:t>
            </a:r>
            <a:r>
              <a:rPr lang="en-US" altLang="ko-KR" sz="3600" b="1" dirty="0"/>
              <a:t>(</a:t>
            </a:r>
            <a:r>
              <a:rPr lang="ko-KR" altLang="en-US" sz="3600" b="1" dirty="0"/>
              <a:t>치료 및 결과</a:t>
            </a:r>
            <a:r>
              <a:rPr lang="en-US" altLang="ko-KR" sz="3600" b="1" dirty="0"/>
              <a:t>)</a:t>
            </a:r>
            <a:endParaRPr lang="ko-KR" altLang="en-US" sz="36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FB730C1-852C-7513-E97F-159B9A9C9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1</a:t>
            </a:r>
            <a:r>
              <a:rPr lang="ko-KR" altLang="en-US" b="1" dirty="0"/>
              <a:t>차 치료</a:t>
            </a:r>
            <a:r>
              <a:rPr lang="en-US" altLang="ko-KR" dirty="0"/>
              <a:t>: </a:t>
            </a:r>
            <a:r>
              <a:rPr lang="en-US" altLang="ko-KR" b="1" dirty="0"/>
              <a:t>Duloxetine 30~60 mg</a:t>
            </a:r>
            <a:r>
              <a:rPr lang="ko-KR" altLang="en-US" dirty="0"/>
              <a:t> 시작 </a:t>
            </a:r>
            <a:r>
              <a:rPr lang="en-US" altLang="ko-KR" dirty="0"/>
              <a:t>(</a:t>
            </a:r>
            <a:r>
              <a:rPr lang="ko-KR" altLang="en-US" dirty="0"/>
              <a:t>통증 및 우울증 동시 치료</a:t>
            </a:r>
            <a:r>
              <a:rPr lang="en-US" altLang="ko-KR" dirty="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비약물치료</a:t>
            </a:r>
            <a:r>
              <a:rPr lang="en-US" altLang="ko-KR" dirty="0"/>
              <a:t>: </a:t>
            </a:r>
            <a:r>
              <a:rPr lang="ko-KR" altLang="en-US" dirty="0" err="1"/>
              <a:t>수용전념치료</a:t>
            </a:r>
            <a:r>
              <a:rPr lang="en-US" altLang="ko-KR" dirty="0"/>
              <a:t>(ACT)</a:t>
            </a:r>
            <a:r>
              <a:rPr lang="ko-KR" altLang="en-US" dirty="0"/>
              <a:t> </a:t>
            </a:r>
            <a:r>
              <a:rPr lang="en-US" altLang="ko-KR" dirty="0"/>
              <a:t>10</a:t>
            </a:r>
            <a:r>
              <a:rPr lang="ko-KR" altLang="en-US" dirty="0"/>
              <a:t>회기</a:t>
            </a:r>
            <a:r>
              <a:rPr lang="en-US" altLang="ko-KR" dirty="0"/>
              <a:t>, </a:t>
            </a:r>
            <a:r>
              <a:rPr lang="ko-KR" altLang="en-US" dirty="0" err="1"/>
              <a:t>마음챙김</a:t>
            </a:r>
            <a:r>
              <a:rPr lang="ko-KR" altLang="en-US" dirty="0"/>
              <a:t> 기반 개입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b="1" dirty="0"/>
              <a:t>운동치료</a:t>
            </a:r>
            <a:r>
              <a:rPr lang="en-US" altLang="ko-KR" dirty="0"/>
              <a:t>: </a:t>
            </a:r>
            <a:r>
              <a:rPr lang="ko-KR" altLang="en-US" dirty="0" err="1"/>
              <a:t>저강도</a:t>
            </a:r>
            <a:r>
              <a:rPr lang="ko-KR" altLang="en-US" dirty="0"/>
              <a:t> 유산소 </a:t>
            </a:r>
            <a:r>
              <a:rPr lang="ko-KR" altLang="en-US" b="1" dirty="0"/>
              <a:t>운동</a:t>
            </a:r>
            <a:r>
              <a:rPr lang="ko-KR" altLang="en-US" dirty="0"/>
              <a:t> 및 </a:t>
            </a:r>
            <a:r>
              <a:rPr lang="ko-KR" altLang="en-US" b="1" dirty="0"/>
              <a:t>스트레칭</a:t>
            </a:r>
            <a:r>
              <a:rPr lang="ko-KR" altLang="en-US" dirty="0"/>
              <a:t> 주 </a:t>
            </a:r>
            <a:r>
              <a:rPr lang="en-US" altLang="ko-KR" dirty="0"/>
              <a:t>3</a:t>
            </a:r>
            <a:r>
              <a:rPr lang="ko-KR" altLang="en-US" dirty="0"/>
              <a:t>회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b="1" dirty="0"/>
              <a:t>통증 관리</a:t>
            </a:r>
            <a:r>
              <a:rPr lang="en-US" altLang="ko-KR" dirty="0"/>
              <a:t>: </a:t>
            </a:r>
            <a:r>
              <a:rPr lang="ko-KR" altLang="en-US" dirty="0"/>
              <a:t>다학제적 통증 재활 프로그램 참여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b="1" dirty="0"/>
              <a:t>12</a:t>
            </a:r>
            <a:r>
              <a:rPr lang="ko-KR" altLang="en-US" b="1" dirty="0"/>
              <a:t>주 결과</a:t>
            </a:r>
            <a:r>
              <a:rPr lang="en-US" altLang="ko-KR" dirty="0"/>
              <a:t>: PHQ-9 10</a:t>
            </a:r>
            <a:r>
              <a:rPr lang="ko-KR" altLang="en-US" dirty="0"/>
              <a:t>점</a:t>
            </a:r>
            <a:r>
              <a:rPr lang="en-US" altLang="ko-KR" dirty="0"/>
              <a:t>, VAS 5/10, </a:t>
            </a:r>
            <a:r>
              <a:rPr lang="ko-KR" altLang="en-US" dirty="0"/>
              <a:t>수면 개선</a:t>
            </a:r>
            <a:r>
              <a:rPr lang="en-US" altLang="ko-KR" dirty="0"/>
              <a:t>, </a:t>
            </a:r>
            <a:r>
              <a:rPr lang="ko-KR" altLang="en-US" dirty="0"/>
              <a:t>사회활동 재개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근거</a:t>
            </a:r>
            <a:r>
              <a:rPr lang="en-US" altLang="ko-KR" dirty="0"/>
              <a:t>: </a:t>
            </a:r>
            <a:r>
              <a:rPr lang="en-US" altLang="ko-KR" b="1" dirty="0"/>
              <a:t>Duloxetine</a:t>
            </a:r>
            <a:r>
              <a:rPr lang="ko-KR" altLang="en-US" dirty="0"/>
              <a:t>은 </a:t>
            </a:r>
            <a:r>
              <a:rPr lang="ko-KR" altLang="en-US" b="1" dirty="0"/>
              <a:t>통증 강도 감소</a:t>
            </a:r>
            <a:r>
              <a:rPr lang="ko-KR" altLang="en-US" dirty="0"/>
              <a:t> 및 </a:t>
            </a:r>
            <a:r>
              <a:rPr lang="ko-KR" altLang="en-US" b="1" dirty="0"/>
              <a:t>우울증 개선 </a:t>
            </a:r>
          </a:p>
          <a:p>
            <a:pPr>
              <a:lnSpc>
                <a:spcPct val="15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7863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B4BAF-0724-E3E0-399F-0770102A9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6F892E-097B-4456-D43A-DC9B03DE5A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항우울제를 처방할 때 </a:t>
            </a:r>
            <a:br>
              <a:rPr lang="en-US" altLang="ko-KR" dirty="0"/>
            </a:br>
            <a:r>
              <a:rPr lang="ko-KR" altLang="en-US" dirty="0"/>
              <a:t>환자와 보호자 교육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8885176-DC50-D4FC-9D4D-FB4EE9A6E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644" y="4119824"/>
            <a:ext cx="11304396" cy="1306286"/>
          </a:xfrm>
        </p:spPr>
        <p:txBody>
          <a:bodyPr>
            <a:normAutofit/>
          </a:bodyPr>
          <a:lstStyle/>
          <a:p>
            <a:r>
              <a:rPr lang="en-US" altLang="ko-KR" dirty="0"/>
              <a:t>Ref) </a:t>
            </a:r>
            <a:r>
              <a:rPr lang="ko-KR" altLang="en-US" dirty="0"/>
              <a:t>일차 의료용 우울증 임상진료지침</a:t>
            </a:r>
            <a:endParaRPr lang="en-US" altLang="ko-KR" dirty="0"/>
          </a:p>
          <a:p>
            <a:r>
              <a:rPr lang="ko-KR" altLang="en-US" dirty="0">
                <a:hlinkClick r:id="rId2"/>
              </a:rPr>
              <a:t>임상진료지침정보센터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96822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87918D-4031-52C8-3B4A-E99CBEE0E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dirty="0"/>
              <a:t>항우울제를 처방할 때 환자교육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F894E0-6476-7300-905F-BE0F41260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ko-KR" altLang="en-US" dirty="0"/>
              <a:t> 치료효과가 나타나기 이전에 </a:t>
            </a:r>
            <a:r>
              <a:rPr lang="ko-KR" altLang="en-US" b="1" dirty="0">
                <a:solidFill>
                  <a:srgbClr val="FF0000"/>
                </a:solidFill>
              </a:rPr>
              <a:t>약물의 부작용</a:t>
            </a:r>
            <a:r>
              <a:rPr lang="ko-KR" altLang="en-US" dirty="0"/>
              <a:t>이 나타날 수 있으며</a:t>
            </a:r>
            <a:r>
              <a:rPr lang="en-US" altLang="ko-KR" dirty="0"/>
              <a:t>, </a:t>
            </a:r>
            <a:r>
              <a:rPr lang="ko-KR" altLang="en-US" b="1" dirty="0">
                <a:solidFill>
                  <a:srgbClr val="FF0000"/>
                </a:solidFill>
              </a:rPr>
              <a:t>이는 대부분 시간이 경과하면 없어진다</a:t>
            </a:r>
            <a:r>
              <a:rPr lang="en-US" altLang="ko-KR" b="1" dirty="0">
                <a:solidFill>
                  <a:srgbClr val="FF0000"/>
                </a:solidFill>
              </a:rPr>
              <a:t>.</a:t>
            </a:r>
            <a:r>
              <a:rPr lang="en-US" altLang="ko-KR" dirty="0"/>
              <a:t> </a:t>
            </a:r>
          </a:p>
          <a:p>
            <a:pPr>
              <a:lnSpc>
                <a:spcPct val="170000"/>
              </a:lnSpc>
            </a:pPr>
            <a:r>
              <a:rPr lang="en-US" altLang="ko-KR" dirty="0"/>
              <a:t> </a:t>
            </a:r>
            <a:r>
              <a:rPr lang="ko-KR" altLang="en-US" dirty="0"/>
              <a:t>대부분의 경우 치료효과가 나타나기 시작한 이후로 </a:t>
            </a:r>
            <a:r>
              <a:rPr lang="en-US" altLang="ko-KR" b="1" dirty="0">
                <a:solidFill>
                  <a:srgbClr val="FF0000"/>
                </a:solidFill>
              </a:rPr>
              <a:t>6</a:t>
            </a:r>
            <a:r>
              <a:rPr lang="ko-KR" altLang="en-US" b="1" dirty="0">
                <a:solidFill>
                  <a:srgbClr val="FF0000"/>
                </a:solidFill>
              </a:rPr>
              <a:t>개월</a:t>
            </a:r>
            <a:r>
              <a:rPr lang="en-US" altLang="ko-KR" b="1" dirty="0">
                <a:solidFill>
                  <a:srgbClr val="FF0000"/>
                </a:solidFill>
              </a:rPr>
              <a:t>-</a:t>
            </a:r>
            <a:r>
              <a:rPr lang="en-US" altLang="ko-KR" sz="3200" b="1" u="sng" dirty="0">
                <a:solidFill>
                  <a:srgbClr val="FF0000"/>
                </a:solidFill>
              </a:rPr>
              <a:t>1</a:t>
            </a:r>
            <a:r>
              <a:rPr lang="ko-KR" altLang="en-US" sz="3200" b="1" u="sng" dirty="0">
                <a:solidFill>
                  <a:srgbClr val="FF0000"/>
                </a:solidFill>
              </a:rPr>
              <a:t>년 이상의 치료</a:t>
            </a:r>
            <a:r>
              <a:rPr lang="ko-KR" altLang="en-US" dirty="0"/>
              <a:t>가 필요하다</a:t>
            </a:r>
            <a:r>
              <a:rPr lang="en-US" altLang="ko-KR" dirty="0"/>
              <a:t>. </a:t>
            </a:r>
          </a:p>
          <a:p>
            <a:pPr>
              <a:lnSpc>
                <a:spcPct val="170000"/>
              </a:lnSpc>
            </a:pPr>
            <a:r>
              <a:rPr lang="en-US" altLang="ko-KR" dirty="0"/>
              <a:t> </a:t>
            </a:r>
            <a:r>
              <a:rPr lang="en-US" altLang="ko-KR" b="1" dirty="0">
                <a:solidFill>
                  <a:srgbClr val="FF0000"/>
                </a:solidFill>
              </a:rPr>
              <a:t>2</a:t>
            </a:r>
            <a:r>
              <a:rPr lang="ko-KR" altLang="en-US" b="1" dirty="0">
                <a:solidFill>
                  <a:srgbClr val="FF0000"/>
                </a:solidFill>
              </a:rPr>
              <a:t>주후부터 증상의 호전</a:t>
            </a:r>
            <a:r>
              <a:rPr lang="ko-KR" altLang="en-US" dirty="0"/>
              <a:t>이 나타날 수 있으나 </a:t>
            </a:r>
            <a:r>
              <a:rPr lang="ko-KR" altLang="en-US" b="1" dirty="0" err="1">
                <a:solidFill>
                  <a:srgbClr val="FF0000"/>
                </a:solidFill>
              </a:rPr>
              <a:t>완전관해</a:t>
            </a:r>
            <a:r>
              <a:rPr lang="ko-KR" altLang="en-US" b="1" dirty="0">
                <a:solidFill>
                  <a:srgbClr val="FF0000"/>
                </a:solidFill>
              </a:rPr>
              <a:t> 및 회복에는 더 많은 시간</a:t>
            </a:r>
            <a:r>
              <a:rPr lang="ko-KR" altLang="en-US" dirty="0"/>
              <a:t>이 필요할 수 있다</a:t>
            </a:r>
            <a:r>
              <a:rPr lang="en-US" altLang="ko-KR" dirty="0"/>
              <a:t>. </a:t>
            </a:r>
          </a:p>
          <a:p>
            <a:pPr>
              <a:lnSpc>
                <a:spcPct val="170000"/>
              </a:lnSpc>
            </a:pPr>
            <a:r>
              <a:rPr lang="en-US" altLang="ko-KR" dirty="0"/>
              <a:t> </a:t>
            </a:r>
            <a:r>
              <a:rPr lang="ko-KR" altLang="en-US" dirty="0"/>
              <a:t>증상의 호전이 있다고 해도 </a:t>
            </a:r>
            <a:r>
              <a:rPr lang="ko-KR" altLang="en-US" b="1" dirty="0">
                <a:solidFill>
                  <a:srgbClr val="FF0000"/>
                </a:solidFill>
              </a:rPr>
              <a:t>약물을 임의로 감량해서는 안 되며</a:t>
            </a:r>
            <a:r>
              <a:rPr lang="en-US" altLang="ko-KR" dirty="0"/>
              <a:t>, </a:t>
            </a:r>
            <a:r>
              <a:rPr lang="ko-KR" altLang="en-US" dirty="0"/>
              <a:t>의사의 지시대로 복용해야 한다</a:t>
            </a:r>
            <a:r>
              <a:rPr lang="en-US" altLang="ko-KR" dirty="0"/>
              <a:t>. </a:t>
            </a:r>
            <a:r>
              <a:rPr lang="ko-KR" altLang="en-US" b="1" u="sng" dirty="0">
                <a:solidFill>
                  <a:srgbClr val="FF0000"/>
                </a:solidFill>
              </a:rPr>
              <a:t>조기에 항우울제 치료를 중단하는 것은 증상의 재발가능성을 높이게 되며</a:t>
            </a:r>
            <a:r>
              <a:rPr lang="en-US" altLang="ko-KR" b="1" u="sng" dirty="0">
                <a:solidFill>
                  <a:srgbClr val="FF0000"/>
                </a:solidFill>
              </a:rPr>
              <a:t>, </a:t>
            </a:r>
            <a:r>
              <a:rPr lang="ko-KR" altLang="en-US" b="1" u="sng" dirty="0">
                <a:solidFill>
                  <a:srgbClr val="FF0000"/>
                </a:solidFill>
              </a:rPr>
              <a:t>재발의 횟수가 증가할수록 치료가 더욱 어려워진다</a:t>
            </a:r>
            <a:r>
              <a:rPr lang="en-US" altLang="ko-KR" b="1" u="sng" dirty="0">
                <a:solidFill>
                  <a:srgbClr val="FF0000"/>
                </a:solidFill>
              </a:rPr>
              <a:t>. </a:t>
            </a:r>
          </a:p>
          <a:p>
            <a:pPr>
              <a:lnSpc>
                <a:spcPct val="170000"/>
              </a:lnSpc>
            </a:pPr>
            <a:r>
              <a:rPr lang="en-US" altLang="ko-KR" dirty="0"/>
              <a:t> </a:t>
            </a:r>
            <a:r>
              <a:rPr lang="ko-KR" altLang="en-US" b="1" u="sng" dirty="0">
                <a:solidFill>
                  <a:srgbClr val="FF0000"/>
                </a:solidFill>
              </a:rPr>
              <a:t>의사와 상의하지 않고 약물을 중단해서는 안 된다</a:t>
            </a:r>
            <a:r>
              <a:rPr lang="en-US" altLang="ko-KR" b="1" u="sng" dirty="0">
                <a:solidFill>
                  <a:srgbClr val="FF0000"/>
                </a:solidFill>
              </a:rPr>
              <a:t>.</a:t>
            </a:r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ko-KR" altLang="en-US" dirty="0"/>
              <a:t>약물의 부작용은 복용 용량이나 스케줄의 변경 등으로 간단하게 해결될 수 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직사각형 6">
            <a:extLst>
              <a:ext uri="{FF2B5EF4-FFF2-40B4-BE49-F238E27FC236}">
                <a16:creationId xmlns:a16="http://schemas.microsoft.com/office/drawing/2014/main" id="{B96F7A53-9AC4-CE86-3024-E8C196910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40761"/>
            <a:ext cx="12192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/>
              <a:t>Ref) </a:t>
            </a:r>
            <a:r>
              <a:rPr lang="ko-KR" altLang="en-US" sz="1400" dirty="0"/>
              <a:t>일차 의료용 우울증 임상진료지침 </a:t>
            </a:r>
            <a:r>
              <a:rPr lang="ko-KR" altLang="en-US" sz="1400" dirty="0">
                <a:hlinkClick r:id="rId2"/>
              </a:rPr>
              <a:t>임상진료지침정보센터</a:t>
            </a:r>
            <a:endParaRPr lang="en-US" altLang="ko-KR" sz="1100" dirty="0"/>
          </a:p>
        </p:txBody>
      </p:sp>
    </p:spTree>
    <p:extLst>
      <p:ext uri="{BB962C8B-B14F-4D97-AF65-F5344CB8AC3E}">
        <p14:creationId xmlns:p14="http://schemas.microsoft.com/office/powerpoint/2010/main" val="1181019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AFA0F-7AA6-3728-FD8B-0BFEF6507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20B94D-D78D-2B3A-CB78-4EE10E304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/>
              <a:t>항우울제를 처방할 때 환자와 보호자 교육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5888627-808F-8B84-F4AD-9E2553C2A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ko-KR" altLang="en-US" sz="2400" dirty="0"/>
              <a:t> 우울증은 성격적인 문제가 아니라 </a:t>
            </a:r>
            <a:r>
              <a:rPr lang="ko-KR" altLang="en-US" sz="2400" b="1" dirty="0">
                <a:solidFill>
                  <a:srgbClr val="FF0000"/>
                </a:solidFill>
              </a:rPr>
              <a:t>의학적인 질병</a:t>
            </a:r>
            <a:r>
              <a:rPr lang="ko-KR" altLang="en-US" sz="2400" dirty="0"/>
              <a:t>이다</a:t>
            </a:r>
            <a:r>
              <a:rPr lang="en-US" altLang="ko-KR" sz="2400" dirty="0"/>
              <a:t>. </a:t>
            </a:r>
          </a:p>
          <a:p>
            <a:pPr>
              <a:lnSpc>
                <a:spcPct val="170000"/>
              </a:lnSpc>
            </a:pPr>
            <a:r>
              <a:rPr lang="en-US" altLang="ko-KR" sz="2400" dirty="0"/>
              <a:t> </a:t>
            </a:r>
            <a:r>
              <a:rPr lang="ko-KR" altLang="en-US" sz="2400" dirty="0"/>
              <a:t>대부분의 경우 </a:t>
            </a:r>
            <a:r>
              <a:rPr lang="ko-KR" altLang="en-US" sz="2400" b="1" dirty="0">
                <a:solidFill>
                  <a:srgbClr val="FF0000"/>
                </a:solidFill>
              </a:rPr>
              <a:t>치료에 의해 호전</a:t>
            </a:r>
            <a:r>
              <a:rPr lang="ko-KR" altLang="en-US" sz="2400" dirty="0"/>
              <a:t>이 가능하다</a:t>
            </a:r>
            <a:r>
              <a:rPr lang="en-US" altLang="ko-KR" sz="2400" dirty="0"/>
              <a:t>. </a:t>
            </a:r>
          </a:p>
          <a:p>
            <a:pPr>
              <a:lnSpc>
                <a:spcPct val="170000"/>
              </a:lnSpc>
            </a:pPr>
            <a:r>
              <a:rPr lang="en-US" altLang="ko-KR" sz="2400" dirty="0"/>
              <a:t> </a:t>
            </a:r>
            <a:r>
              <a:rPr lang="ko-KR" altLang="en-US" sz="2400" dirty="0" err="1"/>
              <a:t>급성기</a:t>
            </a:r>
            <a:r>
              <a:rPr lang="ko-KR" altLang="en-US" sz="2400" dirty="0"/>
              <a:t> 치료 목표는 완전하게 증상이 없어지는 관해이지만 유지기의 치료 목표는 </a:t>
            </a:r>
            <a:r>
              <a:rPr lang="ko-KR" altLang="en-US" sz="2400" b="1" u="sng" dirty="0">
                <a:solidFill>
                  <a:srgbClr val="FF0000"/>
                </a:solidFill>
              </a:rPr>
              <a:t>단순히 증상이 좋아지는 게 아니라 재발방지가 중요</a:t>
            </a:r>
            <a:r>
              <a:rPr lang="ko-KR" altLang="en-US" sz="2400" dirty="0"/>
              <a:t>하다</a:t>
            </a:r>
            <a:r>
              <a:rPr lang="en-US" altLang="ko-KR" sz="2400" dirty="0"/>
              <a:t>. </a:t>
            </a:r>
            <a:r>
              <a:rPr lang="ko-KR" altLang="en-US" sz="2400" dirty="0"/>
              <a:t>환자 및 가족들은 </a:t>
            </a:r>
            <a:r>
              <a:rPr lang="ko-KR" altLang="en-US" sz="2400" b="1" u="sng" dirty="0">
                <a:solidFill>
                  <a:srgbClr val="FF0000"/>
                </a:solidFill>
              </a:rPr>
              <a:t>재발의 조기 징후에 대해서 잘 알고 있어야</a:t>
            </a:r>
            <a:r>
              <a:rPr lang="ko-KR" altLang="en-US" sz="2400" dirty="0"/>
              <a:t> 하며</a:t>
            </a:r>
            <a:r>
              <a:rPr lang="en-US" altLang="ko-KR" sz="2400" dirty="0"/>
              <a:t>, </a:t>
            </a:r>
            <a:r>
              <a:rPr lang="ko-KR" altLang="en-US" sz="2400" dirty="0"/>
              <a:t>이러한 징후가 나타날 경우 즉시 의료진의 도움을 구해야 한다</a:t>
            </a:r>
            <a:r>
              <a:rPr lang="en-US" altLang="ko-KR" sz="2400" dirty="0"/>
              <a:t>.</a:t>
            </a:r>
          </a:p>
        </p:txBody>
      </p:sp>
      <p:sp>
        <p:nvSpPr>
          <p:cNvPr id="4" name="직사각형 6">
            <a:extLst>
              <a:ext uri="{FF2B5EF4-FFF2-40B4-BE49-F238E27FC236}">
                <a16:creationId xmlns:a16="http://schemas.microsoft.com/office/drawing/2014/main" id="{56E886FC-17E2-2334-7DED-3E0169EA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40761"/>
            <a:ext cx="12192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/>
              <a:t>Ref) </a:t>
            </a:r>
            <a:r>
              <a:rPr lang="ko-KR" altLang="en-US" sz="1400" dirty="0"/>
              <a:t>일차 의료용 우울증 임상진료지침 </a:t>
            </a:r>
            <a:r>
              <a:rPr lang="ko-KR" altLang="en-US" sz="1400" dirty="0">
                <a:hlinkClick r:id="rId2"/>
              </a:rPr>
              <a:t>임상진료지침정보센터</a:t>
            </a:r>
            <a:endParaRPr lang="en-US" altLang="ko-KR" sz="1100" dirty="0"/>
          </a:p>
        </p:txBody>
      </p:sp>
    </p:spTree>
    <p:extLst>
      <p:ext uri="{BB962C8B-B14F-4D97-AF65-F5344CB8AC3E}">
        <p14:creationId xmlns:p14="http://schemas.microsoft.com/office/powerpoint/2010/main" val="12655883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8463F4-C87C-63F9-4D3B-AED6159A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691"/>
            <a:ext cx="12192000" cy="768927"/>
          </a:xfrm>
        </p:spPr>
        <p:txBody>
          <a:bodyPr>
            <a:normAutofit/>
          </a:bodyPr>
          <a:lstStyle/>
          <a:p>
            <a:pPr algn="ctr"/>
            <a:r>
              <a:rPr lang="ko-KR" altLang="en-US" b="1" dirty="0"/>
              <a:t>비약물치료</a:t>
            </a:r>
            <a:endParaRPr lang="ko-KR" altLang="en-US" dirty="0"/>
          </a:p>
        </p:txBody>
      </p:sp>
      <p:graphicFrame>
        <p:nvGraphicFramePr>
          <p:cNvPr id="4" name="내용 개체 틀 3">
            <a:extLst>
              <a:ext uri="{FF2B5EF4-FFF2-40B4-BE49-F238E27FC236}">
                <a16:creationId xmlns:a16="http://schemas.microsoft.com/office/drawing/2014/main" id="{6931932C-6740-8D42-3F77-00B7951391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3352390"/>
              </p:ext>
            </p:extLst>
          </p:nvPr>
        </p:nvGraphicFramePr>
        <p:xfrm>
          <a:off x="166255" y="893618"/>
          <a:ext cx="11824854" cy="5611091"/>
        </p:xfrm>
        <a:graphic>
          <a:graphicData uri="http://schemas.openxmlformats.org/drawingml/2006/table">
            <a:tbl>
              <a:tblPr/>
              <a:tblGrid>
                <a:gridCol w="2141920">
                  <a:extLst>
                    <a:ext uri="{9D8B030D-6E8A-4147-A177-3AD203B41FA5}">
                      <a16:colId xmlns:a16="http://schemas.microsoft.com/office/drawing/2014/main" val="878897587"/>
                    </a:ext>
                  </a:extLst>
                </a:gridCol>
                <a:gridCol w="1224734">
                  <a:extLst>
                    <a:ext uri="{9D8B030D-6E8A-4147-A177-3AD203B41FA5}">
                      <a16:colId xmlns:a16="http://schemas.microsoft.com/office/drawing/2014/main" val="3484151457"/>
                    </a:ext>
                  </a:extLst>
                </a:gridCol>
                <a:gridCol w="4852555">
                  <a:extLst>
                    <a:ext uri="{9D8B030D-6E8A-4147-A177-3AD203B41FA5}">
                      <a16:colId xmlns:a16="http://schemas.microsoft.com/office/drawing/2014/main" val="538019804"/>
                    </a:ext>
                  </a:extLst>
                </a:gridCol>
                <a:gridCol w="3605645">
                  <a:extLst>
                    <a:ext uri="{9D8B030D-6E8A-4147-A177-3AD203B41FA5}">
                      <a16:colId xmlns:a16="http://schemas.microsoft.com/office/drawing/2014/main" val="4106132245"/>
                    </a:ext>
                  </a:extLst>
                </a:gridCol>
              </a:tblGrid>
              <a:tr h="602056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dirty="0">
                          <a:effectLst/>
                          <a:latin typeface="+mn-lt"/>
                        </a:rPr>
                        <a:t>치료 유형</a:t>
                      </a: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dirty="0">
                          <a:effectLst/>
                          <a:latin typeface="+mn-lt"/>
                        </a:rPr>
                        <a:t>정의</a:t>
                      </a: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핵심 환자 교육 문구</a:t>
                      </a:r>
                      <a:endParaRPr lang="ko-KR" altLang="en-US" sz="1600" b="0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일일 실천 사항</a:t>
                      </a:r>
                      <a:endParaRPr lang="en-US" sz="1600" b="0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775628"/>
                  </a:ext>
                </a:extLst>
              </a:tr>
              <a:tr h="1907959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8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인지행동치료</a:t>
                      </a:r>
                      <a:r>
                        <a:rPr lang="ko-KR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ko-KR" sz="18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CBT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Cognitive &amp; Behavioral Therapies;)</a:t>
                      </a:r>
                      <a:endParaRPr lang="en-US" sz="1600" b="0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dirty="0">
                          <a:effectLst/>
                          <a:latin typeface="+mn-lt"/>
                        </a:rPr>
                        <a:t>부정적 사고</a:t>
                      </a:r>
                      <a:r>
                        <a:rPr lang="en-US" altLang="ko-KR" sz="1600" b="0" dirty="0">
                          <a:effectLst/>
                          <a:latin typeface="+mn-lt"/>
                        </a:rPr>
                        <a:t>-</a:t>
                      </a:r>
                      <a:r>
                        <a:rPr lang="ko-KR" altLang="en-US" sz="1600" b="0" dirty="0">
                          <a:effectLst/>
                          <a:latin typeface="+mn-lt"/>
                        </a:rPr>
                        <a:t>행동 수정</a:t>
                      </a: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생각이 감정을 만듭니다</a:t>
                      </a: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생각은 사실이 아닙니다</a:t>
                      </a: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</a:p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800" b="1" dirty="0">
                          <a:effectLst/>
                          <a:latin typeface="+mn-lt"/>
                        </a:rPr>
                        <a:t>"</a:t>
                      </a:r>
                      <a:r>
                        <a:rPr lang="ko-KR" altLang="en-US" sz="1800" b="1" dirty="0">
                          <a:effectLst/>
                          <a:latin typeface="+mn-lt"/>
                        </a:rPr>
                        <a:t>작은 활동부터 시작하세요</a:t>
                      </a:r>
                      <a:r>
                        <a:rPr lang="en-US" altLang="ko-KR" sz="1800" b="1" dirty="0">
                          <a:effectLst/>
                          <a:latin typeface="+mn-lt"/>
                        </a:rPr>
                        <a:t>. </a:t>
                      </a:r>
                      <a:r>
                        <a:rPr lang="ko-KR" altLang="en-US" sz="1800" b="1" dirty="0">
                          <a:effectLst/>
                          <a:latin typeface="+mn-lt"/>
                        </a:rPr>
                        <a:t>완벽하지 않아도 괜찮습니다</a:t>
                      </a:r>
                      <a:r>
                        <a:rPr lang="en-US" altLang="ko-KR" sz="1800" b="1" dirty="0">
                          <a:effectLst/>
                          <a:latin typeface="+mn-lt"/>
                        </a:rPr>
                        <a:t>"</a:t>
                      </a:r>
                      <a:endParaRPr lang="ko-KR" altLang="en-US" sz="1800" b="1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활동 일지 작성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부정적 사고 기록 및 도전</a:t>
                      </a:r>
                      <a:endParaRPr lang="en-US" altLang="ko-KR" sz="1600" b="0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14325"/>
                  </a:ext>
                </a:extLst>
              </a:tr>
              <a:tr h="3101076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800" b="1" i="0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수용전념치료</a:t>
                      </a:r>
                      <a:r>
                        <a:rPr lang="ko-KR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ko-KR" sz="18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Acceptance Commitment Therapy)</a:t>
                      </a:r>
                      <a:endParaRPr lang="en-US" sz="1600" b="0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>
                          <a:effectLst/>
                          <a:latin typeface="+mn-lt"/>
                        </a:rPr>
                        <a:t>심리적 유연성 증진</a:t>
                      </a: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고통을 피하지 말고 수용하세요</a:t>
                      </a: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." </a:t>
                      </a:r>
                    </a:p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당신은 통증이 아닙니다</a:t>
                      </a: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통증을 경험하고 있을 뿐입니다</a:t>
                      </a: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</a:p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가치를 향해 행동하세요</a:t>
                      </a: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ko-KR" altLang="en-US" sz="1800" b="1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가치 점검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탈융합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생각과 나를 분리하여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생각이 반드시 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'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사실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'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이 아님을 깨닫는 과정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전념 행동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자신의 가치에 부합하는 행동을 지금 이 순간 구체적으로 실천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ko-KR" sz="1600" b="0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587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807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FCDFA-C087-C77C-A9C8-BA6F0431A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17CDBB-DBBF-E87F-CC54-57107975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691"/>
            <a:ext cx="12192000" cy="768927"/>
          </a:xfrm>
        </p:spPr>
        <p:txBody>
          <a:bodyPr>
            <a:normAutofit/>
          </a:bodyPr>
          <a:lstStyle/>
          <a:p>
            <a:pPr algn="ctr"/>
            <a:r>
              <a:rPr lang="ko-KR" altLang="en-US" b="1" dirty="0"/>
              <a:t>비약물치료</a:t>
            </a:r>
            <a:endParaRPr lang="ko-KR" altLang="en-US" dirty="0"/>
          </a:p>
        </p:txBody>
      </p:sp>
      <p:graphicFrame>
        <p:nvGraphicFramePr>
          <p:cNvPr id="4" name="내용 개체 틀 3">
            <a:extLst>
              <a:ext uri="{FF2B5EF4-FFF2-40B4-BE49-F238E27FC236}">
                <a16:creationId xmlns:a16="http://schemas.microsoft.com/office/drawing/2014/main" id="{196E0B55-0D91-7696-4277-9FBC2CF048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9722051"/>
              </p:ext>
            </p:extLst>
          </p:nvPr>
        </p:nvGraphicFramePr>
        <p:xfrm>
          <a:off x="176645" y="893617"/>
          <a:ext cx="11814463" cy="5600701"/>
        </p:xfrm>
        <a:graphic>
          <a:graphicData uri="http://schemas.openxmlformats.org/drawingml/2006/table">
            <a:tbl>
              <a:tblPr/>
              <a:tblGrid>
                <a:gridCol w="2131530">
                  <a:extLst>
                    <a:ext uri="{9D8B030D-6E8A-4147-A177-3AD203B41FA5}">
                      <a16:colId xmlns:a16="http://schemas.microsoft.com/office/drawing/2014/main" val="878897587"/>
                    </a:ext>
                  </a:extLst>
                </a:gridCol>
                <a:gridCol w="1224734">
                  <a:extLst>
                    <a:ext uri="{9D8B030D-6E8A-4147-A177-3AD203B41FA5}">
                      <a16:colId xmlns:a16="http://schemas.microsoft.com/office/drawing/2014/main" val="3484151457"/>
                    </a:ext>
                  </a:extLst>
                </a:gridCol>
                <a:gridCol w="4852554">
                  <a:extLst>
                    <a:ext uri="{9D8B030D-6E8A-4147-A177-3AD203B41FA5}">
                      <a16:colId xmlns:a16="http://schemas.microsoft.com/office/drawing/2014/main" val="538019804"/>
                    </a:ext>
                  </a:extLst>
                </a:gridCol>
                <a:gridCol w="3605645">
                  <a:extLst>
                    <a:ext uri="{9D8B030D-6E8A-4147-A177-3AD203B41FA5}">
                      <a16:colId xmlns:a16="http://schemas.microsoft.com/office/drawing/2014/main" val="4106132245"/>
                    </a:ext>
                  </a:extLst>
                </a:gridCol>
              </a:tblGrid>
              <a:tr h="656937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dirty="0">
                          <a:effectLst/>
                          <a:latin typeface="+mn-lt"/>
                        </a:rPr>
                        <a:t>치료 유형</a:t>
                      </a: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dirty="0">
                          <a:effectLst/>
                          <a:latin typeface="+mn-lt"/>
                        </a:rPr>
                        <a:t>정의</a:t>
                      </a: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핵심 환자 교육 문구</a:t>
                      </a:r>
                      <a:endParaRPr lang="ko-KR" altLang="en-US" sz="1600" b="0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일일 실천 사항</a:t>
                      </a:r>
                      <a:endParaRPr lang="en-US" sz="1600" b="0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775628"/>
                  </a:ext>
                </a:extLst>
              </a:tr>
              <a:tr h="2081880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800" b="1" i="0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마음챙김</a:t>
                      </a:r>
                      <a:r>
                        <a:rPr lang="en-US" altLang="ko-KR" sz="18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8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기반 개입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ko-KR" sz="18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MBI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Mindfulness-Based Interventions)</a:t>
                      </a:r>
                      <a:endParaRPr lang="ko-KR" altLang="en-US" sz="1600" b="0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dirty="0">
                          <a:effectLst/>
                          <a:latin typeface="+mn-lt"/>
                        </a:rPr>
                        <a:t>현재 순간 비판단적 자각</a:t>
                      </a: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지금 여기에 머무르세요</a:t>
                      </a: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과거 후회와 미래 걱정에서 벗어나세요</a:t>
                      </a: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</a:p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판단하지 말고 관찰하세요</a:t>
                      </a: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ko-KR" altLang="en-US" sz="1800" b="1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호흡 명상 </a:t>
                      </a:r>
                      <a:endParaRPr lang="en-US" altLang="ko-KR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바디 스캔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머리부터 발끝까지 신체 감각을 세밀하게 알아차리는 연습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ko-KR" sz="1600" b="0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633526"/>
                  </a:ext>
                </a:extLst>
              </a:tr>
              <a:tr h="1430942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운동</a:t>
                      </a: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>
                          <a:effectLst/>
                          <a:latin typeface="+mn-lt"/>
                        </a:rPr>
                        <a:t>구조화된 신체활동</a:t>
                      </a: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조금이라도 하는 것이 전혀 안 하는 것보다 낫습니다</a:t>
                      </a: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ko-KR" altLang="en-US" sz="1800" b="1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매일 또는 격일 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30-60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분 운동</a:t>
                      </a:r>
                      <a:endParaRPr lang="en-US" altLang="ko-KR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t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dirty="0">
                          <a:effectLst/>
                          <a:latin typeface="+mn-lt"/>
                        </a:rPr>
                        <a:t>걷기</a:t>
                      </a:r>
                      <a:r>
                        <a:rPr lang="en-US" altLang="ko-KR" sz="1600" b="0" dirty="0">
                          <a:effectLst/>
                          <a:latin typeface="+mn-lt"/>
                        </a:rPr>
                        <a:t>/</a:t>
                      </a:r>
                      <a:r>
                        <a:rPr lang="ko-KR" altLang="en-US" sz="1600" b="0" dirty="0">
                          <a:effectLst/>
                          <a:latin typeface="+mn-lt"/>
                        </a:rPr>
                        <a:t>조깅</a:t>
                      </a:r>
                      <a:r>
                        <a:rPr lang="en-US" altLang="ko-KR" sz="16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ko-KR" altLang="en-US" sz="1600" b="0" dirty="0">
                          <a:effectLst/>
                          <a:latin typeface="+mn-lt"/>
                        </a:rPr>
                        <a:t>저항 운동</a:t>
                      </a: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940271"/>
                  </a:ext>
                </a:extLst>
              </a:tr>
              <a:tr h="1430942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스트레스 관리</a:t>
                      </a: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>
                          <a:effectLst/>
                          <a:latin typeface="+mn-lt"/>
                        </a:rPr>
                        <a:t>이완 및 문제 해결</a:t>
                      </a: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문제를 작은 조각으로 나누고</a:t>
                      </a: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즐거운 활동을 계획하고</a:t>
                      </a: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성취에 집중하세요</a:t>
                      </a:r>
                      <a:r>
                        <a:rPr lang="en-US" altLang="ko-K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ko-KR" altLang="en-US" sz="1800" b="1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점진적 근육 이완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호흡 훈련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문제 해결</a:t>
                      </a:r>
                      <a:r>
                        <a:rPr lang="en-US" altLang="ko-K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자가 관리 계획</a:t>
                      </a:r>
                      <a:endParaRPr lang="en-US" altLang="ko-KR" sz="1600" b="0" dirty="0">
                        <a:effectLst/>
                        <a:latin typeface="+mn-lt"/>
                      </a:endParaRPr>
                    </a:p>
                  </a:txBody>
                  <a:tcPr marL="54392" marR="5439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157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828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0D9D14-33CA-423F-8462-CC67BD44C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/>
              <a:t>만성질환자 우울증 관리의 핵심 원칙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7CD409-D1CB-6689-7375-0853D9F95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ko-KR" altLang="en-US" dirty="0"/>
              <a:t>만성질환 환자의 우울증은 </a:t>
            </a:r>
            <a:r>
              <a:rPr lang="ko-KR" altLang="en-US" b="1" dirty="0"/>
              <a:t>매우 흔하며</a:t>
            </a:r>
            <a:r>
              <a:rPr lang="ko-KR" altLang="en-US" dirty="0"/>
              <a:t> </a:t>
            </a:r>
            <a:r>
              <a:rPr lang="en-US" altLang="ko-KR" dirty="0"/>
              <a:t>(14-60%) </a:t>
            </a:r>
            <a:r>
              <a:rPr lang="ko-KR" altLang="en-US" b="1" dirty="0"/>
              <a:t>예후를 악화</a:t>
            </a:r>
            <a:r>
              <a:rPr lang="ko-KR" altLang="en-US" dirty="0"/>
              <a:t>시킴 </a:t>
            </a:r>
            <a:endParaRPr lang="en-US" altLang="ko-KR" dirty="0"/>
          </a:p>
          <a:p>
            <a:pPr>
              <a:lnSpc>
                <a:spcPct val="170000"/>
              </a:lnSpc>
            </a:pPr>
            <a:r>
              <a:rPr lang="ko-KR" altLang="en-US" dirty="0"/>
              <a:t>우울증과 만성질환은 </a:t>
            </a:r>
            <a:r>
              <a:rPr lang="ko-KR" altLang="en-US" b="1" dirty="0"/>
              <a:t>양방향 관계</a:t>
            </a:r>
            <a:r>
              <a:rPr lang="en-US" altLang="ko-KR" dirty="0"/>
              <a:t>: </a:t>
            </a:r>
            <a:r>
              <a:rPr lang="ko-KR" altLang="en-US" dirty="0"/>
              <a:t>서로를 악화시키는 악순환 형성</a:t>
            </a:r>
            <a:endParaRPr lang="en-US" altLang="ko-KR" dirty="0"/>
          </a:p>
          <a:p>
            <a:pPr>
              <a:lnSpc>
                <a:spcPct val="170000"/>
              </a:lnSpc>
            </a:pPr>
            <a:r>
              <a:rPr lang="ko-KR" altLang="en-US" b="1" dirty="0"/>
              <a:t>정기적 선별검사</a:t>
            </a:r>
            <a:r>
              <a:rPr lang="ko-KR" altLang="en-US" dirty="0"/>
              <a:t>는 조기 발견 및 치료의 핵심 </a:t>
            </a:r>
            <a:r>
              <a:rPr lang="en-US" altLang="ko-KR" dirty="0"/>
              <a:t>(PHQ-2, PHQ-9)</a:t>
            </a:r>
          </a:p>
          <a:p>
            <a:pPr>
              <a:lnSpc>
                <a:spcPct val="170000"/>
              </a:lnSpc>
            </a:pPr>
            <a:r>
              <a:rPr lang="ko-KR" altLang="en-US" b="1" dirty="0"/>
              <a:t>약물치료</a:t>
            </a:r>
            <a:r>
              <a:rPr lang="en-US" altLang="ko-KR" dirty="0"/>
              <a:t>: SSRI (</a:t>
            </a:r>
            <a:r>
              <a:rPr lang="en-US" altLang="ko-KR" b="1" dirty="0">
                <a:solidFill>
                  <a:srgbClr val="FF0000"/>
                </a:solidFill>
              </a:rPr>
              <a:t>Escitalopram</a:t>
            </a:r>
            <a:r>
              <a:rPr lang="en-US" altLang="ko-KR" dirty="0"/>
              <a:t>, </a:t>
            </a:r>
            <a:r>
              <a:rPr lang="en-US" altLang="ko-KR" b="1" dirty="0">
                <a:solidFill>
                  <a:srgbClr val="FF0000"/>
                </a:solidFill>
              </a:rPr>
              <a:t>Sertraline</a:t>
            </a:r>
            <a:r>
              <a:rPr lang="en-US" altLang="ko-KR" dirty="0"/>
              <a:t>), </a:t>
            </a:r>
            <a:r>
              <a:rPr lang="en-US" altLang="ko-KR" b="1" dirty="0">
                <a:solidFill>
                  <a:srgbClr val="FF0000"/>
                </a:solidFill>
              </a:rPr>
              <a:t>Duloxetine</a:t>
            </a:r>
            <a:r>
              <a:rPr lang="ko-KR" altLang="en-US" dirty="0"/>
              <a:t>이 대부분의 만성질환에서 효과적이고 안전</a:t>
            </a:r>
            <a:endParaRPr lang="en-US" altLang="ko-KR" dirty="0"/>
          </a:p>
          <a:p>
            <a:pPr>
              <a:lnSpc>
                <a:spcPct val="170000"/>
              </a:lnSpc>
            </a:pPr>
            <a:r>
              <a:rPr lang="ko-KR" altLang="en-US" b="1" dirty="0"/>
              <a:t>비약물치료</a:t>
            </a:r>
            <a:r>
              <a:rPr lang="en-US" altLang="ko-KR" dirty="0"/>
              <a:t>: CBT, ACT, </a:t>
            </a:r>
            <a:r>
              <a:rPr lang="ko-KR" altLang="en-US" dirty="0" err="1"/>
              <a:t>마음챙김</a:t>
            </a:r>
            <a:r>
              <a:rPr lang="en-US" altLang="ko-KR" dirty="0"/>
              <a:t>, </a:t>
            </a:r>
            <a:r>
              <a:rPr lang="ko-KR" altLang="en-US" dirty="0"/>
              <a:t>운동은 약물치료와 동등하거나 병용 시 상승 효과</a:t>
            </a:r>
            <a:endParaRPr lang="en-US" altLang="ko-KR" dirty="0"/>
          </a:p>
          <a:p>
            <a:pPr>
              <a:lnSpc>
                <a:spcPct val="170000"/>
              </a:lnSpc>
            </a:pPr>
            <a:r>
              <a:rPr lang="ko-KR" altLang="en-US" b="1" dirty="0"/>
              <a:t>협력적 치료 모델</a:t>
            </a:r>
            <a:r>
              <a:rPr lang="ko-KR" altLang="en-US" dirty="0"/>
              <a:t>이 가장 효과적인 통합 관리 전략 </a:t>
            </a:r>
            <a:r>
              <a:rPr lang="en-US" altLang="ko-KR" dirty="0"/>
              <a:t>(1</a:t>
            </a:r>
            <a:r>
              <a:rPr lang="ko-KR" altLang="en-US" dirty="0" err="1"/>
              <a:t>차진료</a:t>
            </a:r>
            <a:r>
              <a:rPr lang="en-US" altLang="ko-KR" dirty="0"/>
              <a:t>-</a:t>
            </a:r>
            <a:r>
              <a:rPr lang="ko-KR" altLang="en-US" dirty="0"/>
              <a:t>전문의</a:t>
            </a:r>
            <a:r>
              <a:rPr lang="en-US" altLang="ko-KR" dirty="0"/>
              <a:t>-</a:t>
            </a:r>
            <a:r>
              <a:rPr lang="ko-KR" altLang="en-US" dirty="0"/>
              <a:t>정신건강 전문가 협력</a:t>
            </a:r>
            <a:r>
              <a:rPr lang="en-US" altLang="ko-KR" dirty="0"/>
              <a:t>)</a:t>
            </a:r>
          </a:p>
          <a:p>
            <a:pPr>
              <a:lnSpc>
                <a:spcPct val="170000"/>
              </a:lnSpc>
            </a:pPr>
            <a:r>
              <a:rPr lang="ko-KR" altLang="en-US" b="1" dirty="0"/>
              <a:t>다학제적 접근</a:t>
            </a:r>
            <a:r>
              <a:rPr lang="ko-KR" altLang="en-US" dirty="0"/>
              <a:t>으로 </a:t>
            </a:r>
            <a:r>
              <a:rPr lang="ko-KR" altLang="en-US" b="1" dirty="0">
                <a:solidFill>
                  <a:srgbClr val="FF0000"/>
                </a:solidFill>
              </a:rPr>
              <a:t>우울증</a:t>
            </a:r>
            <a:r>
              <a:rPr lang="ko-KR" altLang="en-US" dirty="0"/>
              <a:t>과 </a:t>
            </a:r>
            <a:r>
              <a:rPr lang="ko-KR" altLang="en-US" b="1" dirty="0">
                <a:solidFill>
                  <a:srgbClr val="FF0000"/>
                </a:solidFill>
              </a:rPr>
              <a:t>만성질환</a:t>
            </a:r>
            <a:r>
              <a:rPr lang="ko-KR" altLang="en-US" dirty="0"/>
              <a:t>을 </a:t>
            </a:r>
            <a:r>
              <a:rPr lang="ko-KR" altLang="en-US" b="1" dirty="0">
                <a:solidFill>
                  <a:srgbClr val="FF0000"/>
                </a:solidFill>
              </a:rPr>
              <a:t>동시</a:t>
            </a:r>
            <a:r>
              <a:rPr lang="ko-KR" altLang="en-US" dirty="0"/>
              <a:t>에 </a:t>
            </a:r>
            <a:r>
              <a:rPr lang="ko-KR" altLang="en-US" b="1" dirty="0">
                <a:solidFill>
                  <a:srgbClr val="FF0000"/>
                </a:solidFill>
              </a:rPr>
              <a:t>관리</a:t>
            </a:r>
            <a:r>
              <a:rPr lang="ko-KR" altLang="en-US" dirty="0"/>
              <a:t>해야 함</a:t>
            </a:r>
            <a:endParaRPr lang="en-US" altLang="ko-KR" dirty="0"/>
          </a:p>
          <a:p>
            <a:pPr>
              <a:lnSpc>
                <a:spcPct val="17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8446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16A21-8F4E-1C59-B986-A3C37EFD9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AB6F10-828C-021D-37E3-5F08EE80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/>
              <a:t>만성질환자 우울증 관리의 핵심 원칙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8582F9D-FE87-433D-66AA-535E14EF8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/>
              <a:t>선별검사 시스템화</a:t>
            </a:r>
            <a:r>
              <a:rPr lang="en-US" altLang="ko-KR" sz="2400" dirty="0"/>
              <a:t>: </a:t>
            </a:r>
            <a:r>
              <a:rPr lang="ko-KR" altLang="en-US" sz="2400" dirty="0"/>
              <a:t>모든 만성질환 환자에게 연 </a:t>
            </a:r>
            <a:r>
              <a:rPr lang="en-US" altLang="ko-KR" sz="2400" dirty="0"/>
              <a:t>1-2</a:t>
            </a:r>
            <a:r>
              <a:rPr lang="ko-KR" altLang="en-US" sz="2400" dirty="0"/>
              <a:t>회 우울증 선별 </a:t>
            </a:r>
            <a:r>
              <a:rPr lang="en-US" altLang="ko-KR" sz="2400" dirty="0"/>
              <a:t>(ADA, AHA, AASLD </a:t>
            </a:r>
            <a:r>
              <a:rPr lang="ko-KR" altLang="en-US" sz="2400" dirty="0"/>
              <a:t>권고</a:t>
            </a:r>
            <a:r>
              <a:rPr lang="en-US" altLang="ko-KR" sz="2400" dirty="0"/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/>
              <a:t>생활습관 개입 통합</a:t>
            </a:r>
            <a:r>
              <a:rPr lang="en-US" altLang="ko-KR" sz="2400" dirty="0"/>
              <a:t>: </a:t>
            </a:r>
            <a:r>
              <a:rPr lang="ko-KR" altLang="en-US" sz="2400" dirty="0"/>
              <a:t>운동</a:t>
            </a:r>
            <a:r>
              <a:rPr lang="en-US" altLang="ko-KR" sz="2400" dirty="0"/>
              <a:t>, </a:t>
            </a:r>
            <a:r>
              <a:rPr lang="ko-KR" altLang="en-US" sz="2400" dirty="0"/>
              <a:t>영양</a:t>
            </a:r>
            <a:r>
              <a:rPr lang="en-US" altLang="ko-KR" sz="2400" dirty="0"/>
              <a:t>, </a:t>
            </a:r>
            <a:r>
              <a:rPr lang="ko-KR" altLang="en-US" sz="2400" dirty="0"/>
              <a:t>수면</a:t>
            </a:r>
            <a:r>
              <a:rPr lang="en-US" altLang="ko-KR" sz="2400" dirty="0"/>
              <a:t>, </a:t>
            </a:r>
            <a:r>
              <a:rPr lang="ko-KR" altLang="en-US" sz="2400" dirty="0"/>
              <a:t>스트레스 관리는 치료의 </a:t>
            </a:r>
            <a:r>
              <a:rPr lang="ko-KR" altLang="en-US" sz="2400" b="1" dirty="0"/>
              <a:t>기초 요소</a:t>
            </a:r>
            <a:r>
              <a:rPr lang="ko-KR" altLang="en-US" sz="2400" dirty="0"/>
              <a:t> </a:t>
            </a:r>
            <a:endParaRPr lang="en-US" altLang="ko-KR" sz="2400" dirty="0"/>
          </a:p>
          <a:p>
            <a:pPr>
              <a:lnSpc>
                <a:spcPct val="150000"/>
              </a:lnSpc>
            </a:pPr>
            <a:r>
              <a:rPr lang="ko-KR" altLang="en-US" sz="2400" b="1" dirty="0"/>
              <a:t>장기 추적관찰</a:t>
            </a:r>
            <a:r>
              <a:rPr lang="en-US" altLang="ko-KR" sz="2400" dirty="0"/>
              <a:t>: 3-6</a:t>
            </a:r>
            <a:r>
              <a:rPr lang="ko-KR" altLang="en-US" sz="2400" dirty="0"/>
              <a:t>개월 이상 추적</a:t>
            </a:r>
            <a:r>
              <a:rPr lang="en-US" altLang="ko-KR" sz="2400" dirty="0"/>
              <a:t>, </a:t>
            </a:r>
            <a:r>
              <a:rPr lang="ko-KR" altLang="en-US" sz="2400" dirty="0"/>
              <a:t>재발 예방 전략 수립 </a:t>
            </a:r>
            <a:endParaRPr lang="en-US" altLang="ko-KR" sz="2400" dirty="0"/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FF0000"/>
                </a:solidFill>
              </a:rPr>
              <a:t>우울증 치료</a:t>
            </a:r>
            <a:r>
              <a:rPr lang="ko-KR" altLang="en-US" sz="2400" dirty="0"/>
              <a:t>는 </a:t>
            </a:r>
            <a:r>
              <a:rPr lang="ko-KR" altLang="en-US" sz="2400" b="1" dirty="0">
                <a:solidFill>
                  <a:srgbClr val="FF0000"/>
                </a:solidFill>
              </a:rPr>
              <a:t>만성질환 관리의 필수 요소</a:t>
            </a:r>
            <a:r>
              <a:rPr lang="ko-KR" altLang="en-US" sz="2400" dirty="0"/>
              <a:t>이며 </a:t>
            </a:r>
            <a:r>
              <a:rPr lang="ko-KR" altLang="en-US" sz="2400" b="1" dirty="0"/>
              <a:t>삶의 질 개선 </a:t>
            </a:r>
            <a:r>
              <a:rPr lang="ko-KR" altLang="en-US" sz="2400" dirty="0"/>
              <a:t>및</a:t>
            </a:r>
            <a:r>
              <a:rPr lang="ko-KR" altLang="en-US" sz="2400" b="1" dirty="0"/>
              <a:t> 예후 향상</a:t>
            </a:r>
            <a:r>
              <a:rPr lang="ko-KR" altLang="en-US" sz="2400" dirty="0"/>
              <a:t>에 기여</a:t>
            </a:r>
            <a:endParaRPr lang="en-US" altLang="ko-KR" sz="2400" dirty="0"/>
          </a:p>
          <a:p>
            <a:pPr>
              <a:lnSpc>
                <a:spcPct val="150000"/>
              </a:lnSpc>
            </a:pP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569767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18EE5D-62CC-4529-D39B-1D9D9E45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4447"/>
            <a:ext cx="12192000" cy="196480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800" dirty="0"/>
              <a:t>"</a:t>
            </a:r>
            <a:r>
              <a:rPr lang="ko-KR" altLang="en-US" sz="4800" dirty="0"/>
              <a:t>약물의 효과는 </a:t>
            </a:r>
            <a:br>
              <a:rPr lang="en-US" altLang="ko-KR" sz="4800" dirty="0"/>
            </a:br>
            <a:r>
              <a:rPr lang="ko-KR" altLang="en-US" sz="4800" dirty="0"/>
              <a:t>환자가 그것을 복용할 때에만 나타난다</a:t>
            </a:r>
            <a:r>
              <a:rPr lang="en-US" altLang="ko-KR" sz="4800" dirty="0"/>
              <a:t>"</a:t>
            </a:r>
            <a:endParaRPr lang="ko-KR" altLang="en-US" sz="4800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72B4B1E-75FC-C5C8-A7A2-8970776FC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99716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FA2FB-5873-294B-7F03-7C960763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D00CCE4-280B-D213-5838-F88F2078A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401934"/>
            <a:ext cx="12191999" cy="604945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400" dirty="0" err="1">
                <a:solidFill>
                  <a:schemeClr val="tx1"/>
                </a:solidFill>
                <a:latin typeface="+mj-lt"/>
              </a:rPr>
              <a:t>혈압약</a:t>
            </a:r>
            <a:r>
              <a:rPr lang="ko-KR" altLang="en-US" sz="4400" dirty="0">
                <a:solidFill>
                  <a:schemeClr val="tx1"/>
                </a:solidFill>
                <a:latin typeface="+mj-lt"/>
              </a:rPr>
              <a:t> 당뇨약처럼 우울증약 </a:t>
            </a:r>
            <a:endParaRPr lang="en-US" altLang="ko-KR" sz="4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solidFill>
                  <a:schemeClr val="tx1"/>
                </a:solidFill>
                <a:latin typeface="+mj-lt"/>
              </a:rPr>
              <a:t>꼭 매일 잘 드세요</a:t>
            </a:r>
            <a:r>
              <a:rPr lang="en-US" altLang="ko-KR" sz="44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altLang="ko-KR" sz="4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solidFill>
                  <a:schemeClr val="tx1"/>
                </a:solidFill>
                <a:latin typeface="+mj-lt"/>
              </a:rPr>
              <a:t>꼭 매일 집 밖으로 나와서 </a:t>
            </a:r>
            <a:endParaRPr lang="en-US" altLang="ko-KR" sz="4400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solidFill>
                  <a:schemeClr val="tx1"/>
                </a:solidFill>
                <a:latin typeface="+mj-lt"/>
              </a:rPr>
              <a:t>햇빛도 보고 조금이라도 걸으세요</a:t>
            </a:r>
            <a:r>
              <a:rPr lang="en-US" altLang="ko-KR" sz="4400" dirty="0">
                <a:solidFill>
                  <a:schemeClr val="tx1"/>
                </a:solidFill>
                <a:latin typeface="+mj-lt"/>
              </a:rPr>
              <a:t>.</a:t>
            </a:r>
            <a:endParaRPr lang="ko-KR" altLang="en-US" sz="4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3552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A08261-F637-015D-83F4-18C9F04C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/>
              <a:t>만성질환별 우울증 유병률과 위험요인</a:t>
            </a:r>
            <a:endParaRPr lang="ko-KR" altLang="en-US" dirty="0"/>
          </a:p>
        </p:txBody>
      </p:sp>
      <p:graphicFrame>
        <p:nvGraphicFramePr>
          <p:cNvPr id="4" name="내용 개체 틀 3">
            <a:extLst>
              <a:ext uri="{FF2B5EF4-FFF2-40B4-BE49-F238E27FC236}">
                <a16:creationId xmlns:a16="http://schemas.microsoft.com/office/drawing/2014/main" id="{8C476314-C2B0-EA16-6852-D3AE56FD3D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279106"/>
              </p:ext>
            </p:extLst>
          </p:nvPr>
        </p:nvGraphicFramePr>
        <p:xfrm>
          <a:off x="791441" y="1794594"/>
          <a:ext cx="10609118" cy="4698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2935">
                  <a:extLst>
                    <a:ext uri="{9D8B030D-6E8A-4147-A177-3AD203B41FA5}">
                      <a16:colId xmlns:a16="http://schemas.microsoft.com/office/drawing/2014/main" val="4134097933"/>
                    </a:ext>
                  </a:extLst>
                </a:gridCol>
                <a:gridCol w="3148446">
                  <a:extLst>
                    <a:ext uri="{9D8B030D-6E8A-4147-A177-3AD203B41FA5}">
                      <a16:colId xmlns:a16="http://schemas.microsoft.com/office/drawing/2014/main" val="3045186318"/>
                    </a:ext>
                  </a:extLst>
                </a:gridCol>
                <a:gridCol w="5787737">
                  <a:extLst>
                    <a:ext uri="{9D8B030D-6E8A-4147-A177-3AD203B41FA5}">
                      <a16:colId xmlns:a16="http://schemas.microsoft.com/office/drawing/2014/main" val="2184219598"/>
                    </a:ext>
                  </a:extLst>
                </a:gridCol>
              </a:tblGrid>
              <a:tr h="671183"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만성질환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유병률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주요 위험인자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196416"/>
                  </a:ext>
                </a:extLst>
              </a:tr>
              <a:tr h="671183"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당뇨병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28-35%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여성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합병증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인슐린 치료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낮은 순응도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291123"/>
                  </a:ext>
                </a:extLst>
              </a:tr>
              <a:tr h="671183"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>
                          <a:solidFill>
                            <a:schemeClr val="tx1"/>
                          </a:solidFill>
                          <a:effectLst/>
                        </a:rPr>
                        <a:t>고혈압</a:t>
                      </a:r>
                      <a:endParaRPr lang="ko-KR" sz="2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14-56% (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평균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 27%)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여성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조절되지 않는 혈압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이환기간 증가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262343"/>
                  </a:ext>
                </a:extLst>
              </a:tr>
              <a:tr h="671183"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>
                          <a:solidFill>
                            <a:schemeClr val="tx1"/>
                          </a:solidFill>
                          <a:effectLst/>
                        </a:rPr>
                        <a:t>간질환</a:t>
                      </a:r>
                      <a:endParaRPr lang="ko-KR" sz="2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30-60% (</a:t>
                      </a:r>
                      <a:r>
                        <a:rPr lang="ko-KR" sz="2000" kern="100">
                          <a:solidFill>
                            <a:schemeClr val="tx1"/>
                          </a:solidFill>
                          <a:effectLst/>
                        </a:rPr>
                        <a:t>간경변</a:t>
                      </a: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ko-KR" sz="2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젊은 연령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여성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낮은 삶의 질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간암 두려움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89724"/>
                  </a:ext>
                </a:extLst>
              </a:tr>
              <a:tr h="671183"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altLang="en-US" sz="2000" kern="100" dirty="0" err="1">
                          <a:solidFill>
                            <a:schemeClr val="tx1"/>
                          </a:solidFill>
                          <a:effectLst/>
                        </a:rPr>
                        <a:t>만성콩팥병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26.5%</a:t>
                      </a:r>
                      <a:endParaRPr lang="ko-KR" sz="2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여성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낮은 사회경제적 지위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혈액투석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GFR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감소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60016"/>
                  </a:ext>
                </a:extLst>
              </a:tr>
              <a:tr h="671183"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>
                          <a:solidFill>
                            <a:schemeClr val="tx1"/>
                          </a:solidFill>
                          <a:effectLst/>
                        </a:rPr>
                        <a:t>심혈관질환</a:t>
                      </a:r>
                      <a:endParaRPr lang="ko-KR" sz="2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en-US" alt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15-20% (</a:t>
                      </a:r>
                      <a:r>
                        <a:rPr lang="ko-KR" alt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심부전 </a:t>
                      </a:r>
                      <a:r>
                        <a:rPr lang="en-US" alt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20-42%)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여성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젊은 연령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ICD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삽입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심부전 중증도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42577"/>
                  </a:ext>
                </a:extLst>
              </a:tr>
              <a:tr h="671183"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>
                          <a:solidFill>
                            <a:schemeClr val="tx1"/>
                          </a:solidFill>
                          <a:effectLst/>
                        </a:rPr>
                        <a:t>만성통증</a:t>
                      </a:r>
                      <a:endParaRPr lang="ko-KR" sz="2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39.3%</a:t>
                      </a:r>
                      <a:endParaRPr lang="ko-KR" sz="2000" kern="10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800"/>
                        </a:spcAft>
                        <a:buNone/>
                      </a:pP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통증 중증도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기능 제한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ko-KR" sz="2000" kern="100" dirty="0">
                          <a:solidFill>
                            <a:schemeClr val="tx1"/>
                          </a:solidFill>
                          <a:effectLst/>
                        </a:rPr>
                        <a:t>우울증 과거력</a:t>
                      </a:r>
                      <a:endParaRPr lang="ko-KR" sz="20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07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8818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09800" y="419450"/>
            <a:ext cx="7772400" cy="1392573"/>
          </a:xfrm>
        </p:spPr>
        <p:txBody>
          <a:bodyPr>
            <a:normAutofit/>
          </a:bodyPr>
          <a:lstStyle/>
          <a:p>
            <a:r>
              <a:rPr lang="ko-KR" altLang="en-US" b="1" dirty="0"/>
              <a:t>감사합니다</a:t>
            </a:r>
            <a:r>
              <a:rPr lang="en-US" altLang="ko-KR" b="1" dirty="0"/>
              <a:t>.</a:t>
            </a:r>
            <a:endParaRPr lang="ko-KR" altLang="en-US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86B314D-C75A-6D32-A074-28F866D96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1220"/>
            <a:ext cx="12192000" cy="35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6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AF8B5-C71E-8F86-94E4-6A7D565AE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2023B1-3933-5F2D-28B6-C44FC910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4406"/>
            <a:ext cx="12192000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b="1" dirty="0">
                <a:solidFill>
                  <a:srgbClr val="FF0000"/>
                </a:solidFill>
              </a:rPr>
              <a:t>우울증 선별과 진단</a:t>
            </a:r>
            <a:r>
              <a:rPr lang="en-US" altLang="ko-KR" sz="3600" dirty="0"/>
              <a:t>: </a:t>
            </a:r>
            <a:r>
              <a:rPr lang="en-US" altLang="ko-KR" sz="3600" b="1" dirty="0"/>
              <a:t>PHQ-2</a:t>
            </a:r>
            <a:br>
              <a:rPr lang="en-US" altLang="ko-KR" sz="3600" dirty="0"/>
            </a:br>
            <a:r>
              <a:rPr lang="ko-KR" altLang="en-US" sz="2400" b="1" dirty="0">
                <a:solidFill>
                  <a:srgbClr val="00B050"/>
                </a:solidFill>
              </a:rPr>
              <a:t>당신은 자주 일상적인 활동에 흥미나 즐거움의 감소 때문에 고민하고 있습니까</a:t>
            </a:r>
            <a:r>
              <a:rPr lang="en-US" altLang="ko-KR" sz="2400" b="1" dirty="0">
                <a:solidFill>
                  <a:srgbClr val="00B050"/>
                </a:solidFill>
              </a:rPr>
              <a:t>?</a:t>
            </a:r>
            <a:br>
              <a:rPr lang="en-US" altLang="ko-KR" sz="2400" b="1" dirty="0">
                <a:solidFill>
                  <a:srgbClr val="00B050"/>
                </a:solidFill>
              </a:rPr>
            </a:br>
            <a:r>
              <a:rPr lang="ko-KR" altLang="en-US" sz="2400" b="1" dirty="0">
                <a:solidFill>
                  <a:srgbClr val="7030A0"/>
                </a:solidFill>
              </a:rPr>
              <a:t>당신은 자주 기분이 쳐지거나 우울하거나 희망이 없다는 느낌으로 고민하고 있습니까</a:t>
            </a:r>
            <a:r>
              <a:rPr lang="en-US" altLang="ko-KR" sz="2400" b="1" dirty="0">
                <a:solidFill>
                  <a:srgbClr val="7030A0"/>
                </a:solidFill>
              </a:rPr>
              <a:t>?</a:t>
            </a:r>
            <a:endParaRPr lang="ko-KR" alt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6682021-2321-5E2C-0E64-3F5E6CF26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95" y="2129883"/>
            <a:ext cx="11496907" cy="404708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ko-KR" altLang="en-US" dirty="0"/>
              <a:t>정기적인 우울증 선별검사를 위해 </a:t>
            </a:r>
            <a:r>
              <a:rPr lang="en-US" altLang="ko-KR" b="1" dirty="0"/>
              <a:t>PHQ-2</a:t>
            </a:r>
            <a:r>
              <a:rPr lang="ko-KR" altLang="en-US" dirty="0"/>
              <a:t>를 이용할 수 있다</a:t>
            </a:r>
            <a:r>
              <a:rPr lang="en-US" altLang="ko-KR" dirty="0"/>
              <a:t>. (Patient Health Questionnaire, PHQ)</a:t>
            </a:r>
          </a:p>
          <a:p>
            <a:pPr>
              <a:lnSpc>
                <a:spcPct val="170000"/>
              </a:lnSpc>
            </a:pPr>
            <a:r>
              <a:rPr lang="en-US" altLang="ko-KR" dirty="0"/>
              <a:t>PHQ-2</a:t>
            </a:r>
            <a:r>
              <a:rPr lang="ko-KR" altLang="en-US" dirty="0"/>
              <a:t>에서 양성이거나 만성질환 환자의 경우에는 </a:t>
            </a:r>
            <a:r>
              <a:rPr lang="en-US" altLang="ko-KR" b="1" dirty="0"/>
              <a:t>PHQ-9</a:t>
            </a:r>
            <a:r>
              <a:rPr lang="ko-KR" altLang="en-US" dirty="0"/>
              <a:t>을 고려한다</a:t>
            </a:r>
            <a:r>
              <a:rPr lang="en-US" altLang="ko-KR" dirty="0"/>
              <a:t>.</a:t>
            </a:r>
          </a:p>
          <a:p>
            <a:pPr>
              <a:lnSpc>
                <a:spcPct val="170000"/>
              </a:lnSpc>
            </a:pPr>
            <a:r>
              <a:rPr lang="ko-KR" altLang="en-US" dirty="0"/>
              <a:t>현재 병력과 더불어 </a:t>
            </a:r>
            <a:r>
              <a:rPr lang="ko-KR" altLang="en-US" b="1" dirty="0"/>
              <a:t>과거 </a:t>
            </a:r>
            <a:r>
              <a:rPr lang="ko-KR" altLang="en-US" b="1" dirty="0" err="1"/>
              <a:t>우울삽화</a:t>
            </a:r>
            <a:r>
              <a:rPr lang="ko-KR" altLang="en-US" dirty="0" err="1"/>
              <a:t>의</a:t>
            </a:r>
            <a:r>
              <a:rPr lang="ko-KR" altLang="en-US" dirty="0"/>
              <a:t> 횟수나 </a:t>
            </a:r>
            <a:r>
              <a:rPr lang="ko-KR" altLang="en-US" b="1" dirty="0"/>
              <a:t>최근 스트레스요인</a:t>
            </a:r>
            <a:r>
              <a:rPr lang="ko-KR" altLang="en-US" dirty="0"/>
              <a:t>과 증상의 심각도</a:t>
            </a:r>
            <a:r>
              <a:rPr lang="en-US" altLang="ko-KR" dirty="0"/>
              <a:t>, </a:t>
            </a:r>
            <a:r>
              <a:rPr lang="ko-KR" altLang="en-US" b="1" dirty="0"/>
              <a:t>자살경향성</a:t>
            </a:r>
            <a:r>
              <a:rPr lang="en-US" altLang="ko-KR" dirty="0"/>
              <a:t>, </a:t>
            </a:r>
            <a:r>
              <a:rPr lang="ko-KR" altLang="en-US" b="1" dirty="0"/>
              <a:t>정신과적 동반질환</a:t>
            </a:r>
            <a:r>
              <a:rPr lang="ko-KR" altLang="en-US" dirty="0"/>
              <a:t> 등을 함께 평가한다</a:t>
            </a:r>
            <a:r>
              <a:rPr lang="en-US" altLang="ko-KR" dirty="0"/>
              <a:t>.</a:t>
            </a:r>
          </a:p>
          <a:p>
            <a:pPr>
              <a:lnSpc>
                <a:spcPct val="170000"/>
              </a:lnSpc>
            </a:pPr>
            <a:r>
              <a:rPr lang="ko-KR" altLang="en-US" b="1" dirty="0"/>
              <a:t>치매</a:t>
            </a:r>
            <a:r>
              <a:rPr lang="ko-KR" altLang="en-US" dirty="0"/>
              <a:t>나 </a:t>
            </a:r>
            <a:r>
              <a:rPr lang="ko-KR" altLang="en-US" b="1" dirty="0" err="1"/>
              <a:t>섬망</a:t>
            </a:r>
            <a:r>
              <a:rPr lang="en-US" altLang="ko-KR" dirty="0"/>
              <a:t>, </a:t>
            </a:r>
            <a:r>
              <a:rPr lang="ko-KR" altLang="en-US" b="1" dirty="0"/>
              <a:t>갑상선기능저하</a:t>
            </a:r>
            <a:r>
              <a:rPr lang="ko-KR" altLang="en-US" dirty="0"/>
              <a:t> 등과 신체질환 그리고 </a:t>
            </a:r>
            <a:r>
              <a:rPr lang="ko-KR" altLang="en-US" b="1" dirty="0"/>
              <a:t>음주</a:t>
            </a:r>
            <a:r>
              <a:rPr lang="en-US" altLang="ko-KR" dirty="0"/>
              <a:t>, </a:t>
            </a:r>
            <a:r>
              <a:rPr lang="ko-KR" altLang="en-US" b="1" dirty="0"/>
              <a:t>스테로이드</a:t>
            </a:r>
            <a:r>
              <a:rPr lang="ko-KR" altLang="en-US" dirty="0"/>
              <a:t>나 </a:t>
            </a:r>
            <a:r>
              <a:rPr lang="ko-KR" altLang="en-US" b="1" dirty="0"/>
              <a:t>신경안정제</a:t>
            </a:r>
            <a:r>
              <a:rPr lang="ko-KR" altLang="en-US" dirty="0"/>
              <a:t>와 같은 약물복용 이력 등 </a:t>
            </a:r>
            <a:r>
              <a:rPr lang="ko-KR" altLang="en-US" b="1" dirty="0"/>
              <a:t>우울증을 유발하는 요인</a:t>
            </a:r>
            <a:r>
              <a:rPr lang="ko-KR" altLang="en-US" dirty="0"/>
              <a:t>들에 대해 평가한다</a:t>
            </a:r>
            <a:r>
              <a:rPr lang="en-US" altLang="ko-KR" dirty="0"/>
              <a:t>.</a:t>
            </a:r>
          </a:p>
          <a:p>
            <a:pPr>
              <a:lnSpc>
                <a:spcPct val="170000"/>
              </a:lnSpc>
            </a:pPr>
            <a:r>
              <a:rPr lang="ko-KR" altLang="en-US" b="1" u="sng" dirty="0"/>
              <a:t>우울증상의 심각도를 평가</a:t>
            </a:r>
            <a:r>
              <a:rPr lang="ko-KR" altLang="en-US" dirty="0"/>
              <a:t>하기 위해 </a:t>
            </a:r>
            <a:r>
              <a:rPr lang="en-US" altLang="ko-KR" b="1" u="sng" dirty="0"/>
              <a:t>PHQ-9</a:t>
            </a:r>
            <a:r>
              <a:rPr lang="ko-KR" altLang="en-US" dirty="0"/>
              <a:t>을 이용할 수 있다</a:t>
            </a:r>
            <a:r>
              <a:rPr lang="en-US" altLang="ko-KR" dirty="0"/>
              <a:t>.</a:t>
            </a:r>
          </a:p>
        </p:txBody>
      </p:sp>
      <p:sp>
        <p:nvSpPr>
          <p:cNvPr id="4" name="바닥글 개체 틀 4">
            <a:extLst>
              <a:ext uri="{FF2B5EF4-FFF2-40B4-BE49-F238E27FC236}">
                <a16:creationId xmlns:a16="http://schemas.microsoft.com/office/drawing/2014/main" id="{DE4185B4-C94A-770C-9ED0-1A018148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28688"/>
            <a:ext cx="9144000" cy="284688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altLang="ko-KR" dirty="0"/>
              <a:t>Ref) </a:t>
            </a:r>
            <a:r>
              <a:rPr lang="ko-KR" altLang="en-US" dirty="0"/>
              <a:t>일차 의료용 근거기반 우울증 임상진료지침 </a:t>
            </a:r>
            <a:r>
              <a:rPr lang="en-US" altLang="ko-KR" dirty="0"/>
              <a:t>2022</a:t>
            </a: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844654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2549F-198A-3B6A-B610-E09A64597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B1C581-5ADF-7DD8-8955-3E0574608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195" y="379156"/>
            <a:ext cx="5835805" cy="93668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/>
              <a:t>PHQ-2 </a:t>
            </a:r>
            <a:r>
              <a:rPr lang="ko-KR" altLang="en-US" dirty="0"/>
              <a:t>설문지</a:t>
            </a:r>
            <a:r>
              <a:rPr lang="en-US" altLang="ko-KR" dirty="0"/>
              <a:t>: </a:t>
            </a:r>
            <a:br>
              <a:rPr lang="en-US" altLang="ko-KR" dirty="0"/>
            </a:br>
            <a:r>
              <a:rPr lang="ko-KR" altLang="en-US" dirty="0"/>
              <a:t>총점 </a:t>
            </a:r>
            <a:r>
              <a:rPr lang="en-US" altLang="ko-KR" b="1" dirty="0">
                <a:solidFill>
                  <a:srgbClr val="FF0000"/>
                </a:solidFill>
              </a:rPr>
              <a:t>2</a:t>
            </a:r>
            <a:r>
              <a:rPr lang="ko-KR" altLang="en-US" b="1" dirty="0">
                <a:solidFill>
                  <a:srgbClr val="FF0000"/>
                </a:solidFill>
              </a:rPr>
              <a:t>점</a:t>
            </a:r>
            <a:r>
              <a:rPr lang="ko-KR" altLang="en-US" dirty="0"/>
              <a:t>이 최적 절단 점</a:t>
            </a:r>
          </a:p>
        </p:txBody>
      </p:sp>
      <p:sp>
        <p:nvSpPr>
          <p:cNvPr id="4" name="바닥글 개체 틀 4">
            <a:extLst>
              <a:ext uri="{FF2B5EF4-FFF2-40B4-BE49-F238E27FC236}">
                <a16:creationId xmlns:a16="http://schemas.microsoft.com/office/drawing/2014/main" id="{FCAACB9F-A7FE-3F35-D091-8A77343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858" y="6528688"/>
            <a:ext cx="5676130" cy="284688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altLang="ko-KR" dirty="0"/>
              <a:t>Ref) </a:t>
            </a:r>
            <a:r>
              <a:rPr lang="ko-KR" altLang="en-US" dirty="0"/>
              <a:t>일차 의료용 근거기반 우울증 임상진료지침 </a:t>
            </a:r>
            <a:r>
              <a:rPr lang="en-US" altLang="ko-KR" dirty="0"/>
              <a:t>2022</a:t>
            </a:r>
            <a:endParaRPr lang="ko-KR" altLang="ko-KR" dirty="0"/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E02E3ABF-4FA5-F2E4-58E3-1244A9C01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6478859" cy="6870439"/>
          </a:xfrm>
        </p:spPr>
      </p:pic>
    </p:spTree>
    <p:extLst>
      <p:ext uri="{BB962C8B-B14F-4D97-AF65-F5344CB8AC3E}">
        <p14:creationId xmlns:p14="http://schemas.microsoft.com/office/powerpoint/2010/main" val="4052833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4F7DB-EF40-1931-396C-DC5CD8A8D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ACA9F2-9CA6-A19A-4DA4-D7845FAC0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878" y="365125"/>
            <a:ext cx="6449122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/>
              <a:t>PHQ-9 </a:t>
            </a:r>
            <a:r>
              <a:rPr lang="ko-KR" altLang="en-US" dirty="0"/>
              <a:t>설문지</a:t>
            </a:r>
            <a:r>
              <a:rPr lang="en-US" altLang="ko-KR" dirty="0"/>
              <a:t>: </a:t>
            </a:r>
            <a:br>
              <a:rPr lang="en-US" altLang="ko-KR" dirty="0"/>
            </a:br>
            <a:r>
              <a:rPr lang="ko-KR" altLang="en-US" dirty="0"/>
              <a:t>총점 </a:t>
            </a:r>
            <a:r>
              <a:rPr lang="en-US" altLang="ko-KR" b="1" dirty="0">
                <a:solidFill>
                  <a:srgbClr val="FF0000"/>
                </a:solidFill>
              </a:rPr>
              <a:t>10</a:t>
            </a:r>
            <a:r>
              <a:rPr lang="ko-KR" altLang="en-US" b="1" dirty="0">
                <a:solidFill>
                  <a:srgbClr val="FF0000"/>
                </a:solidFill>
              </a:rPr>
              <a:t>점</a:t>
            </a:r>
            <a:r>
              <a:rPr lang="ko-KR" altLang="en-US" dirty="0"/>
              <a:t> 이상</a:t>
            </a:r>
            <a:r>
              <a:rPr lang="en-US" altLang="ko-KR" dirty="0"/>
              <a:t> </a:t>
            </a:r>
            <a:r>
              <a:rPr lang="ko-KR" altLang="en-US" dirty="0"/>
              <a:t>우울증</a:t>
            </a:r>
          </a:p>
        </p:txBody>
      </p:sp>
      <p:sp>
        <p:nvSpPr>
          <p:cNvPr id="4" name="바닥글 개체 틀 4">
            <a:extLst>
              <a:ext uri="{FF2B5EF4-FFF2-40B4-BE49-F238E27FC236}">
                <a16:creationId xmlns:a16="http://schemas.microsoft.com/office/drawing/2014/main" id="{54BF42D5-BE85-EC76-C560-F2E0789B6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41072" y="6528688"/>
            <a:ext cx="6950928" cy="284688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altLang="ko-KR" dirty="0"/>
              <a:t>Ref) </a:t>
            </a:r>
            <a:r>
              <a:rPr lang="ko-KR" altLang="en-US" dirty="0"/>
              <a:t>일차 의료용 근거기반 우울증 임상진료지침 </a:t>
            </a:r>
            <a:r>
              <a:rPr lang="en-US" altLang="ko-KR" dirty="0"/>
              <a:t>2022</a:t>
            </a:r>
            <a:endParaRPr lang="ko-KR" altLang="ko-KR" dirty="0"/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A2FDD668-8DB7-6A05-35F0-55B6C22F3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32" y="56511"/>
            <a:ext cx="5706346" cy="677372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162A7-401B-987C-1BA0-96CD1F3C5108}"/>
              </a:ext>
            </a:extLst>
          </p:cNvPr>
          <p:cNvSpPr txBox="1"/>
          <p:nvPr/>
        </p:nvSpPr>
        <p:spPr>
          <a:xfrm>
            <a:off x="5835165" y="2707063"/>
            <a:ext cx="6241605" cy="2116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PHQ-9은 우울증 </a:t>
            </a:r>
            <a:r>
              <a:rPr lang="ko-KR" altLang="en-US" b="1" dirty="0"/>
              <a:t>심각도</a:t>
            </a:r>
            <a:r>
              <a:rPr lang="ko-KR" altLang="en-US" dirty="0"/>
              <a:t> 측정을 평가하고 일차 진료현장에서 </a:t>
            </a:r>
            <a:r>
              <a:rPr lang="ko-KR" altLang="en-US" b="1" dirty="0"/>
              <a:t>우울증을 발견하고 모니터링</a:t>
            </a:r>
            <a:r>
              <a:rPr lang="ko-KR" altLang="en-US" dirty="0"/>
              <a:t>하기 위한 도구로서 검증됨</a:t>
            </a:r>
            <a:endParaRPr lang="en-US" altLang="ko-KR" dirty="0"/>
          </a:p>
          <a:p>
            <a:pPr>
              <a:lnSpc>
                <a:spcPct val="150000"/>
              </a:lnSpc>
            </a:pP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우울증상의 </a:t>
            </a:r>
            <a:r>
              <a:rPr lang="ko-KR" altLang="en-US" b="1" dirty="0"/>
              <a:t>심각도</a:t>
            </a:r>
            <a:r>
              <a:rPr lang="ko-KR" altLang="en-US" dirty="0"/>
              <a:t>를 정량화하고 치료 경과에 따른 </a:t>
            </a:r>
            <a:r>
              <a:rPr lang="ko-KR" altLang="en-US" b="1" dirty="0"/>
              <a:t>치료 반응 및 </a:t>
            </a:r>
            <a:r>
              <a:rPr lang="ko-KR" altLang="en-US" b="1" dirty="0" err="1"/>
              <a:t>관해를</a:t>
            </a:r>
            <a:r>
              <a:rPr lang="ko-KR" altLang="en-US" b="1" dirty="0"/>
              <a:t> 평가</a:t>
            </a:r>
            <a:r>
              <a:rPr lang="ko-KR" altLang="en-US" dirty="0"/>
              <a:t>하기 위한 표준화된 도구 </a:t>
            </a:r>
          </a:p>
        </p:txBody>
      </p:sp>
    </p:spTree>
    <p:extLst>
      <p:ext uri="{BB962C8B-B14F-4D97-AF65-F5344CB8AC3E}">
        <p14:creationId xmlns:p14="http://schemas.microsoft.com/office/powerpoint/2010/main" val="3732557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DA6EE8-BBD7-AA10-456C-B1689A9AF3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2025</a:t>
            </a:r>
            <a:r>
              <a:rPr lang="ko-KR" altLang="en-US" dirty="0"/>
              <a:t>년 한국형 우울장애 </a:t>
            </a:r>
            <a:br>
              <a:rPr lang="en-US" altLang="ko-KR" dirty="0"/>
            </a:br>
            <a:r>
              <a:rPr lang="ko-KR" altLang="en-US" dirty="0"/>
              <a:t>약물치료 지침서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54C7968-F344-7CD8-4B34-3BDFF7673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3965"/>
            <a:ext cx="9144000" cy="16557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Korean Medication Algorithm Project for Depressive Disorder, 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KMAP-DD 2025</a:t>
            </a:r>
          </a:p>
          <a:p>
            <a:pPr>
              <a:lnSpc>
                <a:spcPct val="150000"/>
              </a:lnSpc>
            </a:pPr>
            <a:r>
              <a:rPr lang="ko-KR" altLang="en-US" dirty="0" err="1"/>
              <a:t>대한우울조울병학회</a:t>
            </a:r>
            <a:r>
              <a:rPr lang="en-US" altLang="ko-KR" dirty="0"/>
              <a:t>, </a:t>
            </a:r>
            <a:r>
              <a:rPr lang="ko-KR" altLang="en-US" dirty="0"/>
              <a:t>대한정신약물학회</a:t>
            </a:r>
          </a:p>
        </p:txBody>
      </p:sp>
    </p:spTree>
    <p:extLst>
      <p:ext uri="{BB962C8B-B14F-4D97-AF65-F5344CB8AC3E}">
        <p14:creationId xmlns:p14="http://schemas.microsoft.com/office/powerpoint/2010/main" val="4022238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6796</TotalTime>
  <Words>3669</Words>
  <Application>Microsoft Office PowerPoint</Application>
  <PresentationFormat>와이드스크린</PresentationFormat>
  <Paragraphs>459</Paragraphs>
  <Slides>50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50</vt:i4>
      </vt:variant>
    </vt:vector>
  </HeadingPairs>
  <TitlesOfParts>
    <vt:vector size="53" baseType="lpstr">
      <vt:lpstr>맑은 고딕</vt:lpstr>
      <vt:lpstr>Arial</vt:lpstr>
      <vt:lpstr>Office 테마</vt:lpstr>
      <vt:lpstr>PowerPoint 프레젠테이션</vt:lpstr>
      <vt:lpstr>만성질환과 우울증의 관계</vt:lpstr>
      <vt:lpstr>우울증이 만성질환에 미치는 영향</vt:lpstr>
      <vt:lpstr>부정적 심리 요인이 심혈관 질환에 미치는 영향</vt:lpstr>
      <vt:lpstr>만성질환별 우울증 유병률과 위험요인</vt:lpstr>
      <vt:lpstr>우울증 선별과 진단: PHQ-2 당신은 자주 일상적인 활동에 흥미나 즐거움의 감소 때문에 고민하고 있습니까? 당신은 자주 기분이 쳐지거나 우울하거나 희망이 없다는 느낌으로 고민하고 있습니까?</vt:lpstr>
      <vt:lpstr>PHQ-2 설문지:  총점 2점이 최적 절단 점</vt:lpstr>
      <vt:lpstr>PHQ-9 설문지:  총점 10점 이상 우울증</vt:lpstr>
      <vt:lpstr>2025년 한국형 우울장애  약물치료 지침서</vt:lpstr>
      <vt:lpstr>1단계(초기) 치료전략</vt:lpstr>
      <vt:lpstr>1단계 치료에서  항우울제의 선택</vt:lpstr>
      <vt:lpstr>1단계 치료에서 항정신병약물의 선택</vt:lpstr>
      <vt:lpstr>약물 부작용에 따른 항우울제의 선택</vt:lpstr>
      <vt:lpstr>약물 안정성을 고려한 항우울제의 선택</vt:lpstr>
      <vt:lpstr>신체질환과 공존하는 우울증에서 항우울제의 선택</vt:lpstr>
      <vt:lpstr>증례 1 - 당뇨병 환자의 우울증 (환자 배경)</vt:lpstr>
      <vt:lpstr>증례 1 - 당뇨병 환자의 우울증 (Screening 및 진단)</vt:lpstr>
      <vt:lpstr>증례 1 - 당뇨병 환자의 우울증 (치료 및 결과)</vt:lpstr>
      <vt:lpstr>증례 2 - 고혈압 환자의 우울증 (환자 배경)</vt:lpstr>
      <vt:lpstr>증례 2 - 고혈압 환자의 우울증 (Screening 및 진단)</vt:lpstr>
      <vt:lpstr>증례 2 - 고혈압 환자의 우울증 (치료 및 결과)</vt:lpstr>
      <vt:lpstr>증례 3 - 간경변 환자의 우울증 (환자 배경)</vt:lpstr>
      <vt:lpstr>증례 3 - 간경변 환자의 우울증 (Screening 및 진단)</vt:lpstr>
      <vt:lpstr>증례 3 - 간경변 환자의 우울증 (치료 및 결과)</vt:lpstr>
      <vt:lpstr>증례 4 - 만성콩팥병 환자의 우울증 (환자 배경)</vt:lpstr>
      <vt:lpstr>증례 4 - 만성콩팥병 환자의 우울증 (Screening 및 진단)</vt:lpstr>
      <vt:lpstr>증례 4 - 만성콩팥병 환자의 우울증 (치료 및 결과)</vt:lpstr>
      <vt:lpstr>증례 5 - 심혈관질환 환자의 우울증 (환자 배경)</vt:lpstr>
      <vt:lpstr>증례 5 - 심혈관질환 환자의 우울증 (Screening 및 진단)</vt:lpstr>
      <vt:lpstr>증례 5 - 심혈관질환 환자의 우울증 (치료 및 결과)</vt:lpstr>
      <vt:lpstr>PowerPoint 프레젠테이션</vt:lpstr>
      <vt:lpstr>급성 관상동맥증후군 후 우울증에  에스시탈로프람 치료가  장기적인 심장 결과를 개선할 수 있다. </vt:lpstr>
      <vt:lpstr>급성 관상동맥증후군 후 우울증에 에스시탈로프람 치료가  장기적인 심장 결과를 개선할 수 있다. </vt:lpstr>
      <vt:lpstr>심혈관 질환 환자의  우울증 선별 및 관리</vt:lpstr>
      <vt:lpstr>급성 심근경색 환자에서 정기적인 우울증 선별검사와  그에 따른 적절한 우울증 치료는  장기적인 심장 결과를 개선할 수 있다. (DEPACS study)</vt:lpstr>
      <vt:lpstr>급성 심근경색 환자에서 정기적인 우울증 선별검사와  그에 따른 적절한 우울증 치료는  장기적인 심장 결과를 개선할 수 있다. (DEPACS study)</vt:lpstr>
      <vt:lpstr>급성 심근경색 환자에서 정기적인 우울증 선별검사와  그에 따른 적절한 우울증 치료는  장기적인 심장 결과를 개선할 수 있다. (DEPACS study)</vt:lpstr>
      <vt:lpstr>증례 6 - 만성통증 환자의 우울증 (환자 배경)</vt:lpstr>
      <vt:lpstr>증례 6 - 만성통증 환자의 우울증 (Screening 및 진단)</vt:lpstr>
      <vt:lpstr>증례 6 - 만성통증 환자의 우울증 (치료 및 결과)</vt:lpstr>
      <vt:lpstr>항우울제를 처방할 때  환자와 보호자 교육</vt:lpstr>
      <vt:lpstr>항우울제를 처방할 때 환자교육</vt:lpstr>
      <vt:lpstr>항우울제를 처방할 때 환자와 보호자 교육</vt:lpstr>
      <vt:lpstr>비약물치료</vt:lpstr>
      <vt:lpstr>비약물치료</vt:lpstr>
      <vt:lpstr>만성질환자 우울증 관리의 핵심 원칙</vt:lpstr>
      <vt:lpstr>만성질환자 우울증 관리의 핵심 원칙</vt:lpstr>
      <vt:lpstr>"약물의 효과는  환자가 그것을 복용할 때에만 나타난다"</vt:lpstr>
      <vt:lpstr>PowerPoint 프레젠테이션</vt:lpstr>
      <vt:lpstr>감사합니다.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PC</dc:creator>
  <cp:lastModifiedBy>정식 손</cp:lastModifiedBy>
  <cp:revision>851</cp:revision>
  <cp:lastPrinted>2021-01-08T03:47:15Z</cp:lastPrinted>
  <dcterms:created xsi:type="dcterms:W3CDTF">2020-10-15T06:59:52Z</dcterms:created>
  <dcterms:modified xsi:type="dcterms:W3CDTF">2026-03-24T01:24:20Z</dcterms:modified>
</cp:coreProperties>
</file>