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1" r:id="rId1"/>
  </p:sldMasterIdLst>
  <p:notesMasterIdLst>
    <p:notesMasterId r:id="rId61"/>
  </p:notesMasterIdLst>
  <p:sldIdLst>
    <p:sldId id="2147375751" r:id="rId2"/>
    <p:sldId id="7929" r:id="rId3"/>
    <p:sldId id="2147375753" r:id="rId4"/>
    <p:sldId id="2147375913" r:id="rId5"/>
    <p:sldId id="2147375914" r:id="rId6"/>
    <p:sldId id="2147375878" r:id="rId7"/>
    <p:sldId id="2147375801" r:id="rId8"/>
    <p:sldId id="2147375740" r:id="rId9"/>
    <p:sldId id="2147375915" r:id="rId10"/>
    <p:sldId id="2147375916" r:id="rId11"/>
    <p:sldId id="2147375917" r:id="rId12"/>
    <p:sldId id="2147375862" r:id="rId13"/>
    <p:sldId id="2147375757" r:id="rId14"/>
    <p:sldId id="2147375733" r:id="rId15"/>
    <p:sldId id="2147375829" r:id="rId16"/>
    <p:sldId id="2147375693" r:id="rId17"/>
    <p:sldId id="2147375869" r:id="rId18"/>
    <p:sldId id="2147375856" r:id="rId19"/>
    <p:sldId id="2147375861" r:id="rId20"/>
    <p:sldId id="598" r:id="rId21"/>
    <p:sldId id="633" r:id="rId22"/>
    <p:sldId id="2147375879" r:id="rId23"/>
    <p:sldId id="2147375900" r:id="rId24"/>
    <p:sldId id="600" r:id="rId25"/>
    <p:sldId id="601" r:id="rId26"/>
    <p:sldId id="2147375888" r:id="rId27"/>
    <p:sldId id="2147375890" r:id="rId28"/>
    <p:sldId id="2147375903" r:id="rId29"/>
    <p:sldId id="2147375904" r:id="rId30"/>
    <p:sldId id="2147375905" r:id="rId31"/>
    <p:sldId id="2147375906" r:id="rId32"/>
    <p:sldId id="2147375907" r:id="rId33"/>
    <p:sldId id="2147375908" r:id="rId34"/>
    <p:sldId id="2147375909" r:id="rId35"/>
    <p:sldId id="2147375910" r:id="rId36"/>
    <p:sldId id="2147375901" r:id="rId37"/>
    <p:sldId id="603" r:id="rId38"/>
    <p:sldId id="604" r:id="rId39"/>
    <p:sldId id="608" r:id="rId40"/>
    <p:sldId id="2147375898" r:id="rId41"/>
    <p:sldId id="641" r:id="rId42"/>
    <p:sldId id="2147375762" r:id="rId43"/>
    <p:sldId id="2147375687" r:id="rId44"/>
    <p:sldId id="2147375688" r:id="rId45"/>
    <p:sldId id="2147375689" r:id="rId46"/>
    <p:sldId id="2147375864" r:id="rId47"/>
    <p:sldId id="2147375748" r:id="rId48"/>
    <p:sldId id="2147375690" r:id="rId49"/>
    <p:sldId id="2147375883" r:id="rId50"/>
    <p:sldId id="2147375691" r:id="rId51"/>
    <p:sldId id="2147375729" r:id="rId52"/>
    <p:sldId id="2147374059" r:id="rId53"/>
    <p:sldId id="2147375764" r:id="rId54"/>
    <p:sldId id="2147375814" r:id="rId55"/>
    <p:sldId id="2147375815" r:id="rId56"/>
    <p:sldId id="2147375911" r:id="rId57"/>
    <p:sldId id="2147375912" r:id="rId58"/>
    <p:sldId id="2147375820" r:id="rId59"/>
    <p:sldId id="2147375735" r:id="rId6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2512FF86-720B-46B8-82E1-25ECE994F49F}">
          <p14:sldIdLst>
            <p14:sldId id="2147375751"/>
            <p14:sldId id="7929"/>
            <p14:sldId id="2147375753"/>
            <p14:sldId id="2147375913"/>
            <p14:sldId id="2147375914"/>
            <p14:sldId id="2147375878"/>
            <p14:sldId id="2147375801"/>
            <p14:sldId id="2147375740"/>
            <p14:sldId id="2147375915"/>
            <p14:sldId id="2147375916"/>
            <p14:sldId id="2147375917"/>
            <p14:sldId id="2147375862"/>
            <p14:sldId id="2147375757"/>
            <p14:sldId id="2147375733"/>
            <p14:sldId id="2147375829"/>
            <p14:sldId id="2147375693"/>
            <p14:sldId id="2147375869"/>
            <p14:sldId id="2147375856"/>
            <p14:sldId id="2147375861"/>
            <p14:sldId id="598"/>
            <p14:sldId id="633"/>
            <p14:sldId id="2147375879"/>
            <p14:sldId id="2147375900"/>
            <p14:sldId id="600"/>
            <p14:sldId id="601"/>
            <p14:sldId id="2147375888"/>
            <p14:sldId id="2147375890"/>
            <p14:sldId id="2147375903"/>
            <p14:sldId id="2147375904"/>
            <p14:sldId id="2147375905"/>
            <p14:sldId id="2147375906"/>
            <p14:sldId id="2147375907"/>
            <p14:sldId id="2147375908"/>
            <p14:sldId id="2147375909"/>
            <p14:sldId id="2147375910"/>
            <p14:sldId id="2147375901"/>
            <p14:sldId id="603"/>
            <p14:sldId id="604"/>
            <p14:sldId id="608"/>
            <p14:sldId id="2147375898"/>
            <p14:sldId id="641"/>
            <p14:sldId id="2147375762"/>
            <p14:sldId id="2147375687"/>
            <p14:sldId id="2147375688"/>
            <p14:sldId id="2147375689"/>
            <p14:sldId id="2147375864"/>
            <p14:sldId id="2147375748"/>
            <p14:sldId id="2147375690"/>
            <p14:sldId id="2147375883"/>
            <p14:sldId id="2147375691"/>
            <p14:sldId id="2147375729"/>
            <p14:sldId id="2147374059"/>
            <p14:sldId id="2147375764"/>
            <p14:sldId id="2147375814"/>
            <p14:sldId id="2147375815"/>
            <p14:sldId id="2147375911"/>
            <p14:sldId id="2147375912"/>
            <p14:sldId id="2147375820"/>
            <p14:sldId id="21473757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ah Lee" initials="ML" lastIdx="2" clrIdx="0"/>
  <p:cmAuthor id="2" name="Min Jee Kim" initials="MJK" lastIdx="1" clrIdx="1"/>
  <p:cmAuthor id="3" name="Hayeon Park" initials="HP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5BA9"/>
    <a:srgbClr val="FF6600"/>
    <a:srgbClr val="0033CC"/>
    <a:srgbClr val="008000"/>
    <a:srgbClr val="CCCCFF"/>
    <a:srgbClr val="969696"/>
    <a:srgbClr val="99FFCC"/>
    <a:srgbClr val="4C4C4C"/>
    <a:srgbClr val="369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TxStyle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TxStyle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TxStyle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TxStyle/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6" autoAdjust="0"/>
    <p:restoredTop sz="96883" autoAdjust="0"/>
  </p:normalViewPr>
  <p:slideViewPr>
    <p:cSldViewPr snapToGrid="0">
      <p:cViewPr varScale="1">
        <p:scale>
          <a:sx n="142" d="100"/>
          <a:sy n="142" d="100"/>
        </p:scale>
        <p:origin x="1026" y="342"/>
      </p:cViewPr>
      <p:guideLst>
        <p:guide orient="horz" pos="2158"/>
        <p:guide pos="3838"/>
      </p:guideLst>
    </p:cSldViewPr>
  </p:slideViewPr>
  <p:outlineViewPr>
    <p:cViewPr>
      <p:scale>
        <a:sx n="33" d="100"/>
        <a:sy n="33" d="100"/>
      </p:scale>
      <p:origin x="0" y="-265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10D71582-E07C-4808-A99E-B94224266F21}" type="datetime1">
              <a:rPr lang="en-GB"/>
              <a:pPr lvl="0">
                <a:defRPr/>
              </a:pPr>
              <a:t>12/04/2026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6CF6FC67-5319-4782-BDCD-D3A52F2FE692}" type="slidenum">
              <a:rPr lang="en-GB"/>
              <a:pPr lvl="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732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8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latinLnBrk="1">
              <a:defRPr/>
            </a:pPr>
            <a:endParaRPr lang="ko-KR" altLang="en-US" b="0">
              <a:solidFill>
                <a:srgbClr val="0000FF"/>
              </a:solidFill>
              <a:latin typeface="Wingdings"/>
              <a:sym typeface="Wingding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fld id="{9D5125E1-05FB-4882-85C0-B825A6053E47}" type="slidenum">
              <a:rPr kumimoji="0" lang="ko-KR" altLang="en-US" sz="1200" b="0" i="0" u="none" strike="noStrike" kern="1200" cap="none" spc="0" normalizeH="0" baseline="0" noProof="0" smtClean="0"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>
              <a:solidFill>
                <a:prstClr val="black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536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Evaluated over a one year time-horizon,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Escitalopram </a:t>
            </a:r>
            <a:r>
              <a:rPr kumimoji="0" lang="en-US" altLang="ko-KR" sz="1200" b="1" i="0" u="none" strike="noStrike" kern="1200" cap="none" spc="0" normalizeH="0" baseline="0" noProof="0" dirty="0">
                <a:ln>
                  <a:noFill/>
                </a:ln>
                <a:solidFill>
                  <a:srgbClr val="005BA9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was found to be the most favorable pharmacological treatment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in terms of remission, with a probability of remission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† 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of 47%</a:t>
            </a:r>
            <a:r>
              <a:rPr kumimoji="0" lang="en-US" altLang="ko-KR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1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 </a:t>
            </a:r>
            <a:endParaRPr lang="ko-KR" altLang="en-US" dirty="0"/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  <a:p>
            <a:endParaRPr lang="ko-KR" altLang="en-US" dirty="0">
              <a:ea typeface="맑은 고딕"/>
              <a:cs typeface="Calibri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F6FC67-5319-4782-BDCD-D3A52F2FE6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12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>
            <a:extLst>
              <a:ext uri="{FF2B5EF4-FFF2-40B4-BE49-F238E27FC236}">
                <a16:creationId xmlns:a16="http://schemas.microsoft.com/office/drawing/2014/main" id="{7EC7FBB7-2E33-5CC2-2FFF-7E55DE3086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>
            <a:extLst>
              <a:ext uri="{FF2B5EF4-FFF2-40B4-BE49-F238E27FC236}">
                <a16:creationId xmlns:a16="http://schemas.microsoft.com/office/drawing/2014/main" id="{FF0196E7-2D18-DF2E-FB4A-0B49DB4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불안</a:t>
            </a:r>
            <a:r>
              <a:rPr lang="en-US" altLang="ko-KR"/>
              <a:t>, </a:t>
            </a:r>
            <a:r>
              <a:rPr lang="ko-KR" altLang="en-US"/>
              <a:t>불면</a:t>
            </a:r>
            <a:r>
              <a:rPr lang="en-US" altLang="ko-KR"/>
              <a:t>, </a:t>
            </a:r>
            <a:r>
              <a:rPr lang="ko-KR" altLang="en-US"/>
              <a:t>식욕감퇴</a:t>
            </a:r>
            <a:r>
              <a:rPr lang="en-US" altLang="ko-KR"/>
              <a:t>, </a:t>
            </a:r>
            <a:r>
              <a:rPr lang="ko-KR" altLang="en-US"/>
              <a:t>위장장애에 좋다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4276" name="슬라이드 번호 개체 틀 3">
            <a:extLst>
              <a:ext uri="{FF2B5EF4-FFF2-40B4-BE49-F238E27FC236}">
                <a16:creationId xmlns:a16="http://schemas.microsoft.com/office/drawing/2014/main" id="{8C78E654-67CA-B5FC-97ED-86FA67460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39A92051-4DA8-40A7-A086-19954AF699E0}" type="slidenum">
              <a:rPr lang="en-US" altLang="ko-KR" b="0"/>
              <a:pPr/>
              <a:t>39</a:t>
            </a:fld>
            <a:endParaRPr lang="en-US" altLang="ko-KR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>
            <a:extLst>
              <a:ext uri="{FF2B5EF4-FFF2-40B4-BE49-F238E27FC236}">
                <a16:creationId xmlns:a16="http://schemas.microsoft.com/office/drawing/2014/main" id="{7EC7FBB7-2E33-5CC2-2FFF-7E55DE3086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슬라이드 노트 개체 틀 2">
            <a:extLst>
              <a:ext uri="{FF2B5EF4-FFF2-40B4-BE49-F238E27FC236}">
                <a16:creationId xmlns:a16="http://schemas.microsoft.com/office/drawing/2014/main" id="{FF0196E7-2D18-DF2E-FB4A-0B49DB4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불안</a:t>
            </a:r>
            <a:r>
              <a:rPr lang="en-US" altLang="ko-KR"/>
              <a:t>, </a:t>
            </a:r>
            <a:r>
              <a:rPr lang="ko-KR" altLang="en-US"/>
              <a:t>불면</a:t>
            </a:r>
            <a:r>
              <a:rPr lang="en-US" altLang="ko-KR"/>
              <a:t>, </a:t>
            </a:r>
            <a:r>
              <a:rPr lang="ko-KR" altLang="en-US"/>
              <a:t>식욕감퇴</a:t>
            </a:r>
            <a:r>
              <a:rPr lang="en-US" altLang="ko-KR"/>
              <a:t>, </a:t>
            </a:r>
            <a:r>
              <a:rPr lang="ko-KR" altLang="en-US"/>
              <a:t>위장장애에 좋다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54276" name="슬라이드 번호 개체 틀 3">
            <a:extLst>
              <a:ext uri="{FF2B5EF4-FFF2-40B4-BE49-F238E27FC236}">
                <a16:creationId xmlns:a16="http://schemas.microsoft.com/office/drawing/2014/main" id="{8C78E654-67CA-B5FC-97ED-86FA67460C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39A92051-4DA8-40A7-A086-19954AF699E0}" type="slidenum">
              <a:rPr lang="en-US" altLang="ko-KR" b="0"/>
              <a:pPr/>
              <a:t>40</a:t>
            </a:fld>
            <a:endParaRPr lang="en-US" altLang="ko-KR" b="0"/>
          </a:p>
        </p:txBody>
      </p:sp>
    </p:spTree>
    <p:extLst>
      <p:ext uri="{BB962C8B-B14F-4D97-AF65-F5344CB8AC3E}">
        <p14:creationId xmlns:p14="http://schemas.microsoft.com/office/powerpoint/2010/main" val="328852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슬라이드 이미지 개체 틀 1">
            <a:extLst>
              <a:ext uri="{FF2B5EF4-FFF2-40B4-BE49-F238E27FC236}">
                <a16:creationId xmlns:a16="http://schemas.microsoft.com/office/drawing/2014/main" id="{1B4993E4-0C60-B632-EF61-15928B281C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슬라이드 노트 개체 틀 2">
            <a:extLst>
              <a:ext uri="{FF2B5EF4-FFF2-40B4-BE49-F238E27FC236}">
                <a16:creationId xmlns:a16="http://schemas.microsoft.com/office/drawing/2014/main" id="{535C13D4-87FA-3CFE-8E61-17D1D8B0B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ko-KR" altLang="en-US"/>
              <a:t>무기력</a:t>
            </a:r>
            <a:r>
              <a:rPr lang="en-US" altLang="ko-KR"/>
              <a:t>, </a:t>
            </a:r>
            <a:r>
              <a:rPr lang="ko-KR" altLang="en-US"/>
              <a:t>비만</a:t>
            </a:r>
            <a:r>
              <a:rPr lang="en-US" altLang="ko-KR"/>
              <a:t>, </a:t>
            </a:r>
            <a:r>
              <a:rPr lang="ko-KR" altLang="en-US"/>
              <a:t>흡연에 효과 있다</a:t>
            </a:r>
            <a:r>
              <a:rPr lang="en-US" altLang="ko-KR"/>
              <a:t>.</a:t>
            </a:r>
          </a:p>
          <a:p>
            <a:r>
              <a:rPr lang="ko-KR" altLang="en-US"/>
              <a:t>아침에 투여</a:t>
            </a:r>
          </a:p>
        </p:txBody>
      </p:sp>
      <p:sp>
        <p:nvSpPr>
          <p:cNvPr id="51204" name="슬라이드 번호 개체 틀 3">
            <a:extLst>
              <a:ext uri="{FF2B5EF4-FFF2-40B4-BE49-F238E27FC236}">
                <a16:creationId xmlns:a16="http://schemas.microsoft.com/office/drawing/2014/main" id="{F4817FE9-CA8D-CD30-1335-AF819F69E2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fld id="{E5DCAA4A-F767-4B69-AB6E-5DDCC19A063F}" type="slidenum">
              <a:rPr lang="en-US" altLang="ko-KR" b="0"/>
              <a:pPr/>
              <a:t>41</a:t>
            </a:fld>
            <a:endParaRPr lang="en-US" altLang="ko-KR" b="0"/>
          </a:p>
        </p:txBody>
      </p:sp>
    </p:spTree>
    <p:extLst>
      <p:ext uri="{BB962C8B-B14F-4D97-AF65-F5344CB8AC3E}">
        <p14:creationId xmlns:p14="http://schemas.microsoft.com/office/powerpoint/2010/main" val="102799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SzTx/>
              <a:buFont typeface="Wingdings" pitchFamily="-96" charset="2"/>
              <a:buNone/>
              <a:tabLst/>
              <a:defRPr/>
            </a:pPr>
            <a:fld id="{944EDA3F-80DD-41ED-98FD-DB83C0B9D6D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75200"/>
                </a:buClr>
                <a:buSzTx/>
                <a:buFont typeface="Wingdings" pitchFamily="-96" charset="2"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>
              <a:cs typeface="Calibri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CF6FC67-5319-4782-BDCD-D3A52F2FE692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3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L_Cipralex_R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00" y="5948114"/>
            <a:ext cx="3397250" cy="6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erson jumping in the air&#10;&#10;Description automatically generated">
            <a:extLst>
              <a:ext uri="{FF2B5EF4-FFF2-40B4-BE49-F238E27FC236}">
                <a16:creationId xmlns:a16="http://schemas.microsoft.com/office/drawing/2014/main" id="{9AEC81AA-3460-4149-97DF-2DCAC2F58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" y="0"/>
            <a:ext cx="12187768" cy="5468456"/>
          </a:xfrm>
          <a:prstGeom prst="rect">
            <a:avLst/>
          </a:prstGeom>
        </p:spPr>
      </p:pic>
      <p:sp>
        <p:nvSpPr>
          <p:cNvPr id="583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3070" y="3835275"/>
            <a:ext cx="6195449" cy="825245"/>
          </a:xfrm>
        </p:spPr>
        <p:txBody>
          <a:bodyPr/>
          <a:lstStyle>
            <a:lvl1pPr marL="0" indent="0">
              <a:buFont typeface="Times" pitchFamily="18" charset="0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da-DK" noProof="0"/>
          </a:p>
        </p:txBody>
      </p:sp>
      <p:sp>
        <p:nvSpPr>
          <p:cNvPr id="583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3068" y="2430232"/>
            <a:ext cx="6195449" cy="1081282"/>
          </a:xfrm>
        </p:spPr>
        <p:txBody>
          <a:bodyPr anchor="t"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da-DK" noProof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1E1DFD8-3085-2CF8-9701-135EBE4AF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60336" y="5927680"/>
            <a:ext cx="4868901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11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2A55A25-AC0D-70C2-EFD4-E06FAD26328F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B5134"/>
                </a:solidFill>
              </a:defRPr>
            </a:lvl1pPr>
          </a:lstStyle>
          <a:p>
            <a:r>
              <a:rPr lang="en-US" noProof="0"/>
              <a:t>[Agenda Heading]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7167" indent="-357167">
              <a:buFontTx/>
              <a:buBlip>
                <a:blip r:embed="rId2"/>
              </a:buBlip>
              <a:defRPr lang="en-US" dirty="0" smtClean="0">
                <a:solidFill>
                  <a:srgbClr val="4E4D3A"/>
                </a:solidFill>
              </a:defRPr>
            </a:lvl1pPr>
            <a:lvl2pPr>
              <a:buFontTx/>
              <a:buBlip>
                <a:blip r:embed="rId2"/>
              </a:buBlip>
              <a:defRPr lang="en-US" dirty="0" smtClean="0">
                <a:solidFill>
                  <a:srgbClr val="4E4D3A"/>
                </a:solidFill>
              </a:defRPr>
            </a:lvl2pPr>
            <a:lvl3pPr>
              <a:buFontTx/>
              <a:buBlip>
                <a:blip r:embed="rId2"/>
              </a:buBlip>
              <a:defRPr lang="en-US" dirty="0" smtClean="0">
                <a:solidFill>
                  <a:srgbClr val="4E4D3A"/>
                </a:solidFill>
              </a:defRPr>
            </a:lvl3pPr>
            <a:lvl4pPr>
              <a:buFontTx/>
              <a:buBlip>
                <a:blip r:embed="rId2"/>
              </a:buBlip>
              <a:defRPr lang="en-US" dirty="0" smtClean="0">
                <a:solidFill>
                  <a:srgbClr val="4E4D3A"/>
                </a:solidFill>
              </a:defRPr>
            </a:lvl4pPr>
            <a:lvl5pPr>
              <a:buFontTx/>
              <a:buBlip>
                <a:blip r:embed="rId2"/>
              </a:buBlip>
              <a:defRPr lang="da-DK" dirty="0">
                <a:solidFill>
                  <a:srgbClr val="4E4D3A"/>
                </a:solidFill>
              </a:defRPr>
            </a:lvl5pPr>
          </a:lstStyle>
          <a:p>
            <a:pPr marL="341293" lvl="0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Klik for at redigere i master</a:t>
            </a:r>
          </a:p>
          <a:p>
            <a:pPr marL="607977" lvl="2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Andet niveau</a:t>
            </a:r>
          </a:p>
          <a:p>
            <a:pPr marL="879423" lvl="4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Tredje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BE3E-27AC-43DE-A021-75828ED76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42789" y="5869853"/>
            <a:ext cx="4812073" cy="248737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err="1"/>
              <a:t>Abb</a:t>
            </a:r>
            <a:r>
              <a:rPr lang="en-US"/>
              <a:t> &amp; footnotes</a:t>
            </a:r>
            <a:endParaRPr lang="en-GB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058529" y="5869853"/>
            <a:ext cx="4791243" cy="248737"/>
          </a:xfr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/>
              <a:t>reference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7BA2636A-E5D4-226C-3E57-C080937D80D6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BE3E-27AC-43DE-A021-75828ED76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951" y="278690"/>
            <a:ext cx="10960440" cy="79199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i master</a:t>
            </a:r>
            <a:endParaRPr lang="en-US" noProof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42789" y="5869853"/>
            <a:ext cx="4812073" cy="248737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err="1"/>
              <a:t>Abb</a:t>
            </a:r>
            <a:r>
              <a:rPr lang="en-US"/>
              <a:t> &amp; footnotes</a:t>
            </a:r>
            <a:endParaRPr lang="en-GB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058529" y="5869853"/>
            <a:ext cx="4791243" cy="248737"/>
          </a:xfr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/>
              <a:t>reference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1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F1C65E8-F960-9788-EDF0-7C2F7B762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" y="-16041"/>
            <a:ext cx="12288252" cy="61623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11" name="Rektangel 1"/>
          <p:cNvSpPr/>
          <p:nvPr userDrawn="1"/>
        </p:nvSpPr>
        <p:spPr>
          <a:xfrm>
            <a:off x="615952" y="1373189"/>
            <a:ext cx="7916333" cy="40957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 sz="1799"/>
          </a:p>
        </p:txBody>
      </p:sp>
      <p:sp>
        <p:nvSpPr>
          <p:cNvPr id="2" name="Rektangel 1"/>
          <p:cNvSpPr/>
          <p:nvPr userDrawn="1"/>
        </p:nvSpPr>
        <p:spPr>
          <a:xfrm>
            <a:off x="615952" y="1373189"/>
            <a:ext cx="7916333" cy="4095750"/>
          </a:xfrm>
          <a:prstGeom prst="rect">
            <a:avLst/>
          </a:prstGeom>
          <a:solidFill>
            <a:srgbClr val="CC2623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da-DK" sz="1799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15952" y="1373189"/>
            <a:ext cx="7916333" cy="1385888"/>
          </a:xfrm>
          <a:noFill/>
        </p:spPr>
        <p:txBody>
          <a:bodyPr lIns="180000" tIns="0" rIns="180000" bIns="0" anchor="b" anchorCtr="0">
            <a:normAutofit/>
          </a:bodyPr>
          <a:lstStyle>
            <a:lvl1pPr algn="l">
              <a:lnSpc>
                <a:spcPct val="100000"/>
              </a:lnSpc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[Divider title – 3 lines MAX]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15952" y="2759077"/>
            <a:ext cx="7916333" cy="2709863"/>
          </a:xfrm>
        </p:spPr>
        <p:txBody>
          <a:bodyPr lIns="180000" tIns="72000" rIns="72000"/>
          <a:lstStyle>
            <a:lvl1pPr marL="0" indent="0">
              <a:buFontTx/>
              <a:buNone/>
              <a:defRPr>
                <a:solidFill>
                  <a:srgbClr val="FFFFFF"/>
                </a:solidFill>
              </a:defRPr>
            </a:lvl1pPr>
            <a:lvl2pPr marL="357167" indent="0">
              <a:buFontTx/>
              <a:buNone/>
              <a:defRPr>
                <a:solidFill>
                  <a:srgbClr val="FFFFFF"/>
                </a:solidFill>
              </a:defRPr>
            </a:lvl2pPr>
            <a:lvl3pPr marL="719096" indent="0">
              <a:buFontTx/>
              <a:buNone/>
              <a:defRPr>
                <a:solidFill>
                  <a:srgbClr val="FFFFFF"/>
                </a:solidFill>
              </a:defRPr>
            </a:lvl3pPr>
            <a:lvl4pPr marL="98578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257226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7" name="Pladsholder til dato 1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Pladsholder til sidefod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Pladsholder til diasnumm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AC7BE3E-27AC-43DE-A021-75828ED76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16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5AE0BE8D-ACF6-1ADC-0E8A-AEC7B12A8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B5134"/>
                </a:solidFill>
              </a:defRPr>
            </a:lvl1pPr>
          </a:lstStyle>
          <a:p>
            <a:r>
              <a:rPr lang="da-DK" noProof="0"/>
              <a:t>Klik for at redigere i master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52" y="1339851"/>
            <a:ext cx="10960100" cy="288000"/>
          </a:xfrm>
        </p:spPr>
        <p:txBody>
          <a:bodyPr anchor="b"/>
          <a:lstStyle>
            <a:lvl1pPr marL="0" indent="0">
              <a:buNone/>
              <a:defRPr sz="1799" b="1">
                <a:solidFill>
                  <a:schemeClr val="tx2"/>
                </a:solidFill>
              </a:defRPr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da-DK" noProof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2" y="1700810"/>
            <a:ext cx="10960100" cy="4176117"/>
          </a:xfrm>
        </p:spPr>
        <p:txBody>
          <a:bodyPr/>
          <a:lstStyle>
            <a:lvl1pPr marL="268273" indent="-268273">
              <a:defRPr sz="1799"/>
            </a:lvl1pPr>
            <a:lvl2pPr marL="447649" indent="-266684">
              <a:defRPr sz="1599"/>
            </a:lvl2pPr>
            <a:lvl3pPr marL="715921" indent="-180964">
              <a:tabLst/>
              <a:defRPr sz="1400"/>
            </a:lvl3pPr>
            <a:lvl4pPr marL="715921" indent="-180964">
              <a:defRPr sz="1400"/>
            </a:lvl4pPr>
            <a:lvl5pPr marL="715921" indent="-180964">
              <a:defRPr sz="1400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en-US" noProof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BE3E-27AC-43DE-A021-75828ED76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342789" y="5869853"/>
            <a:ext cx="4812073" cy="248737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err="1"/>
              <a:t>Abb</a:t>
            </a:r>
            <a:r>
              <a:rPr lang="en-US"/>
              <a:t> &amp; footnotes</a:t>
            </a:r>
            <a:endParaRPr lang="en-GB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7058529" y="5869853"/>
            <a:ext cx="4791243" cy="248737"/>
          </a:xfr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err="1"/>
              <a:t>Abb</a:t>
            </a:r>
            <a:r>
              <a:rPr lang="en-US"/>
              <a:t> &amp; footnotes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57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E4D3A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4E4D3A"/>
                </a:solidFill>
              </a:rPr>
              <a:t>NOT FOR PROMOTIONAL USE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7BE3E-27AC-43DE-A021-75828ED76538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951" y="278690"/>
            <a:ext cx="10960440" cy="791999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i master</a:t>
            </a:r>
            <a:endParaRPr lang="en-US" noProof="0"/>
          </a:p>
        </p:txBody>
      </p:sp>
      <p:pic>
        <p:nvPicPr>
          <p:cNvPr id="5" name="Picture 10" descr="L_Lexapro_R">
            <a:extLst>
              <a:ext uri="{FF2B5EF4-FFF2-40B4-BE49-F238E27FC236}">
                <a16:creationId xmlns:a16="http://schemas.microsoft.com/office/drawing/2014/main" id="{CF82DF25-8AA3-27FE-E635-AA546048BA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2"/>
          <a:stretch/>
        </p:blipFill>
        <p:spPr bwMode="auto">
          <a:xfrm>
            <a:off x="342789" y="6197586"/>
            <a:ext cx="1184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C60153DF-83FC-6848-EF60-9C5C84F5BD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E830522-882D-F822-C796-19C81CF2A2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789" y="5892998"/>
            <a:ext cx="359695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8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7CEAB6-5046-237D-83C0-39C7D5182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0BEC43A-DCDA-4258-8E39-37C7C1B53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6248399"/>
            <a:ext cx="4605712" cy="398464"/>
          </a:xfrm>
        </p:spPr>
        <p:txBody>
          <a:bodyPr anchor="b"/>
          <a:lstStyle>
            <a:lvl1pPr marL="0" indent="0" algn="l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85A4AED-76B2-423B-B07D-761BE621A0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3116" y="6248399"/>
            <a:ext cx="4115575" cy="398464"/>
          </a:xfrm>
        </p:spPr>
        <p:txBody>
          <a:bodyPr anchor="b"/>
          <a:lstStyle>
            <a:lvl1pPr marL="0" indent="0" algn="r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47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3D8716E-3707-73D2-6B9C-9D03B7EE46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5952" y="1600765"/>
            <a:ext cx="10960100" cy="422536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da-DK" dirty="0"/>
            </a:lvl5pPr>
          </a:lstStyle>
          <a:p>
            <a:pPr marL="341293" lvl="0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Klik for at redigere i master</a:t>
            </a:r>
          </a:p>
          <a:p>
            <a:pPr marL="341293" lvl="1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Andet niveau</a:t>
            </a:r>
          </a:p>
          <a:p>
            <a:pPr marL="341293" lvl="2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Tredje niveau</a:t>
            </a:r>
          </a:p>
          <a:p>
            <a:pPr marL="341293" lvl="3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Fjerde niveau</a:t>
            </a:r>
          </a:p>
          <a:p>
            <a:pPr marL="341293" lvl="4" indent="-341293" fontAlgn="base">
              <a:lnSpc>
                <a:spcPts val="2199"/>
              </a:lnSpc>
              <a:spcAft>
                <a:spcPct val="0"/>
              </a:spcAft>
            </a:pPr>
            <a:r>
              <a:rPr lang="da-DK" noProof="0"/>
              <a:t>Femte niveau</a:t>
            </a:r>
            <a:endParaRPr lang="en-US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5" hasCustomPrompt="1"/>
          </p:nvPr>
        </p:nvSpPr>
        <p:spPr>
          <a:xfrm>
            <a:off x="201473" y="6493308"/>
            <a:ext cx="4812073" cy="248737"/>
          </a:xfr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err="1"/>
              <a:t>Abb</a:t>
            </a:r>
            <a:r>
              <a:rPr lang="en-US"/>
              <a:t> &amp; footnotes</a:t>
            </a:r>
            <a:endParaRPr lang="en-GB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6" hasCustomPrompt="1"/>
          </p:nvPr>
        </p:nvSpPr>
        <p:spPr>
          <a:xfrm>
            <a:off x="5129977" y="6493731"/>
            <a:ext cx="4063900" cy="248737"/>
          </a:xfrm>
        </p:spPr>
        <p:txBody>
          <a:bodyPr anchor="b"/>
          <a:lstStyle>
            <a:lvl1pPr marL="0" indent="0" algn="r">
              <a:buFont typeface="Arial" panose="020B0604020202020204" pitchFamily="34" charset="0"/>
              <a:buNone/>
              <a:defRPr sz="800"/>
            </a:lvl1pPr>
            <a:lvl2pPr marL="357167" indent="0">
              <a:buFont typeface="Arial" panose="020B0604020202020204" pitchFamily="34" charset="0"/>
              <a:buNone/>
              <a:defRPr sz="800"/>
            </a:lvl2pPr>
            <a:lvl3pPr marL="719096" indent="0">
              <a:buFont typeface="Arial" panose="020B0604020202020204" pitchFamily="34" charset="0"/>
              <a:buNone/>
              <a:defRPr sz="800"/>
            </a:lvl3pPr>
            <a:lvl4pPr marL="985780" indent="0">
              <a:buFont typeface="Arial" panose="020B0604020202020204" pitchFamily="34" charset="0"/>
              <a:buNone/>
              <a:defRPr sz="800"/>
            </a:lvl4pPr>
            <a:lvl5pPr marL="1257226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/>
              <a:t>reference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93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with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915E6B5F-CBB2-9926-06F8-6D9184B1B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96454" y="1612800"/>
            <a:ext cx="5512249" cy="42927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598" y="1612800"/>
            <a:ext cx="5486400" cy="4292697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DD34-1249-47CC-BFD7-8E0D5B25C0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9A58-81B6-45CA-942E-0BA877DBDF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5A2222-E7B9-4EAD-926E-7D2A665C6CD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2D6C0-F5BF-90E3-21EB-8061E0C4E302}"/>
              </a:ext>
            </a:extLst>
          </p:cNvPr>
          <p:cNvSpPr txBox="1"/>
          <p:nvPr userDrawn="1"/>
        </p:nvSpPr>
        <p:spPr>
          <a:xfrm>
            <a:off x="10277124" y="6628015"/>
            <a:ext cx="177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/>
              <a:t>For medical training only</a:t>
            </a:r>
            <a:endParaRPr lang="ko-KR" altLang="en-US" sz="11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318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B2C35F4-0A52-7BAF-1985-8C7177E66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2304" y="1499196"/>
            <a:ext cx="5486399" cy="4773726"/>
          </a:xfrm>
        </p:spPr>
        <p:txBody>
          <a:bodyPr/>
          <a:lstStyle>
            <a:lvl1pPr>
              <a:defRPr sz="2666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866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598" y="1499196"/>
            <a:ext cx="5486400" cy="4773726"/>
          </a:xfrm>
        </p:spPr>
        <p:txBody>
          <a:bodyPr/>
          <a:lstStyle>
            <a:lvl1pPr>
              <a:defRPr sz="2666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866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0118" y="6390592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218995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8FCBF-3C73-4384-AEFC-EB2017091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B4351-46F1-4A2B-9F46-7756EEC1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047F4-F5B4-4020-93DD-48B68244C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9619E-D3F1-41EA-AB33-D7D1EB2A740B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8BEF618-DA2E-8365-42F9-0BE34C484C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3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jumping in the air&#10;&#10;Description automatically generated">
            <a:extLst>
              <a:ext uri="{FF2B5EF4-FFF2-40B4-BE49-F238E27FC236}">
                <a16:creationId xmlns:a16="http://schemas.microsoft.com/office/drawing/2014/main" id="{24E2A015-ACD2-4D0E-B4E5-E73982A9C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470355"/>
          </a:xfrm>
          <a:prstGeom prst="rect">
            <a:avLst/>
          </a:prstGeom>
        </p:spPr>
      </p:pic>
      <p:sp>
        <p:nvSpPr>
          <p:cNvPr id="14234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6198" y="2193587"/>
            <a:ext cx="6195449" cy="108128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 err="1"/>
              <a:t>Click</a:t>
            </a:r>
            <a:r>
              <a:rPr lang="da-DK" noProof="0"/>
              <a:t> to </a:t>
            </a:r>
            <a:r>
              <a:rPr lang="da-DK" noProof="0" err="1"/>
              <a:t>edit</a:t>
            </a:r>
            <a:r>
              <a:rPr lang="da-DK" noProof="0"/>
              <a:t> Master </a:t>
            </a:r>
            <a:r>
              <a:rPr lang="da-DK" noProof="0" err="1"/>
              <a:t>title</a:t>
            </a:r>
            <a:r>
              <a:rPr lang="da-DK" noProof="0"/>
              <a:t> </a:t>
            </a:r>
            <a:r>
              <a:rPr lang="da-DK" noProof="0" err="1"/>
              <a:t>style</a:t>
            </a:r>
            <a:endParaRPr lang="da-DK" noProof="0"/>
          </a:p>
        </p:txBody>
      </p:sp>
      <p:sp>
        <p:nvSpPr>
          <p:cNvPr id="1423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6197" y="3429001"/>
            <a:ext cx="6195450" cy="825245"/>
          </a:xfrm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6893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95E83B0F-80EA-3184-F2B2-159FA5794C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ED97EA14-9A29-A0C3-67B5-1F9EAE3F6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48097F82-328F-C1B5-C44D-CBCC2AA47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6881E-D0FE-442B-BDD0-F5C95349A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56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B80BB7F3-F393-37B3-DEBF-5ED04D73BC7E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5865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B51BF67-C109-0A76-4AB8-8D94AF1624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8" y="1600199"/>
            <a:ext cx="5384798" cy="2195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8" y="1600199"/>
            <a:ext cx="5384798" cy="2195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608035" y="3984219"/>
            <a:ext cx="5384798" cy="2195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half" idx="4"/>
          </p:nvPr>
        </p:nvSpPr>
        <p:spPr>
          <a:xfrm>
            <a:off x="6196036" y="3984219"/>
            <a:ext cx="5384798" cy="2195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089" y="6247264"/>
            <a:ext cx="2133234" cy="457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en-US" altLang="ko-KR" sz="10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C2C7752-36E4-4178-AC0C-8840E95F3767}" type="datetime1">
              <a:rPr kumimoji="0" lang="en-US" altLang="ko-KR" sz="1000" b="0" i="0" u="none" baseline="0">
                <a:solidFill>
                  <a:schemeClr val="tx1"/>
                </a:solidFill>
                <a:latin typeface="Yoon 윤고딕 760"/>
                <a:cs typeface="Yoon 윤고딕 760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4/12/2026</a:t>
            </a:fld>
            <a:endParaRPr kumimoji="0" lang="en-US" altLang="ko-KR" sz="1000" b="0" i="0" u="none" baseline="0">
              <a:solidFill>
                <a:schemeClr val="tx1"/>
              </a:solidFill>
              <a:latin typeface="Yoon 윤고딕 760"/>
              <a:cs typeface="Yoon 윤고딕 760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3604" y="6247264"/>
            <a:ext cx="2895087" cy="457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en-US" altLang="ko-KR" sz="10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ko-KR" altLang="en-US" sz="1000" b="0" i="0" u="none" baseline="0">
              <a:solidFill>
                <a:schemeClr val="tx1"/>
              </a:solidFill>
              <a:latin typeface="Yoon 윤고딕 780"/>
              <a:ea typeface="맑은 고딕"/>
              <a:cs typeface="Yoon 윤고딕 780"/>
            </a:endParaRPr>
          </a:p>
        </p:txBody>
      </p:sp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2028" y="6247264"/>
            <a:ext cx="2133178" cy="45708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en-US" altLang="ko-KR" sz="1000" b="0" i="0" u="none" baseline="0">
                <a:solidFill>
                  <a:schemeClr val="tx1"/>
                </a:solidFill>
                <a:latin typeface="굴림"/>
                <a:ea typeface="굴림"/>
              </a:defRPr>
            </a:lvl1pPr>
          </a:lstStyle>
          <a:p>
            <a:pPr marL="0" lvl="0" indent="0" algn="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39025760-DA3A-4042-AC96-F89C9FA55309}" type="slidenum">
              <a:rPr kumimoji="0" lang="en-US" altLang="ko-KR" sz="1000" b="0" i="0" u="none" baseline="0">
                <a:solidFill>
                  <a:schemeClr val="tx1"/>
                </a:solidFill>
                <a:latin typeface="Arial"/>
                <a:ea typeface="맑은 고딕"/>
                <a:cs typeface="Arial"/>
              </a:rPr>
              <a:pPr marL="0" lvl="0" indent="0" algn="r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‹#›</a:t>
            </a:fld>
            <a:endParaRPr kumimoji="0" lang="en-US" altLang="ko-KR" sz="1000" b="0" i="0" u="none" baseline="0">
              <a:solidFill>
                <a:schemeClr val="tx1"/>
              </a:solidFill>
              <a:latin typeface="Arial"/>
              <a:ea typeface="맑은 고딕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88577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91440"/>
            <a:ext cx="11101388" cy="98964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400" spc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4350" y="1406236"/>
            <a:ext cx="11101388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288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 sz="1800" b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576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‒"/>
              <a:tabLst/>
              <a:defRPr sz="18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864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‒"/>
              <a:tabLst/>
              <a:defRPr sz="18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152000" marR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‒"/>
              <a:tabLst/>
              <a:defRPr sz="18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438339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마스터 텍스트 스타일 편집</a:t>
            </a:r>
          </a:p>
          <a:p>
            <a:pPr marL="288000" marR="0" lvl="1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둘째 수준</a:t>
            </a:r>
          </a:p>
          <a:p>
            <a:pPr marL="288000" marR="0" lvl="2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셋째 수준</a:t>
            </a:r>
          </a:p>
          <a:p>
            <a:pPr marL="288000" marR="0" lvl="3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넷째 수준</a:t>
            </a:r>
          </a:p>
          <a:p>
            <a:pPr marL="288000" marR="0" lvl="4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F8200"/>
              </a:buClr>
              <a:buSzPct val="135000"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다섯째 수준</a:t>
            </a:r>
            <a:endParaRPr 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DD14D24F-7CD6-4F2E-984A-30C0728C2CF4}"/>
              </a:ext>
            </a:extLst>
          </p:cNvPr>
          <p:cNvSpPr/>
          <p:nvPr userDrawn="1"/>
        </p:nvSpPr>
        <p:spPr>
          <a:xfrm>
            <a:off x="228600" y="6019800"/>
            <a:ext cx="13716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FD85D6-63A2-67BD-422C-3D87C1AAA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32285" y="5927680"/>
            <a:ext cx="359695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56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FF96C6-A28C-4A5D-A3D8-15C40BCC3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40"/>
            <a:ext cx="12192000" cy="5470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570F2-AA6A-49D8-91FB-79644B56F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2C559-2866-44DA-BB6B-05608F72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CA33B-C702-46CF-BB4D-170093BD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DD6EB-1EB2-4902-8FC1-B4EE2D2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D99B1-EB18-4829-A954-A3C11DDFCA1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85C9900-4AFC-4F16-B32F-D13EC9FB89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71998" y="1381417"/>
            <a:ext cx="3648000" cy="3648000"/>
          </a:xfrm>
          <a:ln w="12700">
            <a:solidFill>
              <a:schemeClr val="accent2"/>
            </a:solidFill>
          </a:ln>
        </p:spPr>
        <p:txBody>
          <a:bodyPr lIns="360000" tIns="108000" rIns="360000" bIns="108000" anchor="ctr" anchorCtr="0"/>
          <a:lstStyle>
            <a:lvl1pPr marL="0" indent="0">
              <a:buFontTx/>
              <a:buNone/>
              <a:defRPr sz="1866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599">
                <a:solidFill>
                  <a:schemeClr val="bg1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24D0A1-B60E-455C-BBCD-9557A3C34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1381417"/>
            <a:ext cx="3648000" cy="3648000"/>
          </a:xfrm>
          <a:ln w="12700">
            <a:solidFill>
              <a:schemeClr val="accent2"/>
            </a:solidFill>
          </a:ln>
        </p:spPr>
        <p:txBody>
          <a:bodyPr lIns="360000" tIns="108000" rIns="360000" bIns="108000" anchor="ctr" anchorCtr="0"/>
          <a:lstStyle>
            <a:lvl1pPr marL="0" indent="0">
              <a:buFontTx/>
              <a:buNone/>
              <a:defRPr sz="1866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599">
                <a:solidFill>
                  <a:schemeClr val="bg1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C5C48C1-588C-4408-8DD6-57C1EEF439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5631" y="1381417"/>
            <a:ext cx="3648000" cy="3648000"/>
          </a:xfrm>
          <a:ln w="12700">
            <a:solidFill>
              <a:schemeClr val="accent2"/>
            </a:solidFill>
          </a:ln>
        </p:spPr>
        <p:txBody>
          <a:bodyPr lIns="360000" tIns="108000" rIns="360000" bIns="108000" anchor="ctr" anchorCtr="0"/>
          <a:lstStyle>
            <a:lvl1pPr marL="0" indent="0">
              <a:buFontTx/>
              <a:buNone/>
              <a:defRPr sz="1866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599">
                <a:solidFill>
                  <a:schemeClr val="bg1"/>
                </a:solidFill>
              </a:defRPr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24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2FDEF625-17C0-BC2A-3F44-02861994A1A6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86834" y="1600764"/>
            <a:ext cx="11197167" cy="4622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0118" y="6374491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6109210" y="6391419"/>
            <a:ext cx="4875107" cy="287778"/>
          </a:xfrm>
        </p:spPr>
        <p:txBody>
          <a:bodyPr anchor="b"/>
          <a:lstStyle>
            <a:lvl1pPr marL="0" indent="0" algn="r">
              <a:buNone/>
              <a:defRPr sz="800" b="1"/>
            </a:lvl1pPr>
            <a:lvl2pPr marL="768100" indent="0">
              <a:buNone/>
              <a:defRPr sz="1200"/>
            </a:lvl2pPr>
            <a:lvl3pPr marL="1523505" indent="0">
              <a:buNone/>
              <a:defRPr sz="1200"/>
            </a:lvl3pPr>
            <a:lvl4pPr marL="2162530" indent="0">
              <a:buNone/>
              <a:defRPr sz="1200"/>
            </a:lvl4pPr>
            <a:lvl5pPr marL="2721149" indent="0">
              <a:buNone/>
              <a:defRPr sz="1200"/>
            </a:lvl5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48926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23008" y="3733707"/>
            <a:ext cx="10363200" cy="1815539"/>
          </a:xfrm>
        </p:spPr>
        <p:txBody>
          <a:bodyPr anchor="t"/>
          <a:lstStyle>
            <a:lvl1pPr algn="l">
              <a:defRPr sz="4265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220893" y="1600291"/>
            <a:ext cx="10363200" cy="1999632"/>
          </a:xfrm>
        </p:spPr>
        <p:txBody>
          <a:bodyPr anchor="b"/>
          <a:lstStyle>
            <a:lvl1pPr marL="0" indent="0">
              <a:buNone/>
              <a:defRPr sz="2666"/>
            </a:lvl1pPr>
            <a:lvl2pPr marL="609402" indent="0">
              <a:buNone/>
              <a:defRPr sz="2399"/>
            </a:lvl2pPr>
            <a:lvl3pPr marL="1218804" indent="0">
              <a:buNone/>
              <a:defRPr sz="2133"/>
            </a:lvl3pPr>
            <a:lvl4pPr marL="1828206" indent="0">
              <a:buNone/>
              <a:defRPr sz="1866"/>
            </a:lvl4pPr>
            <a:lvl5pPr marL="2437608" indent="0">
              <a:buNone/>
              <a:defRPr sz="1866"/>
            </a:lvl5pPr>
            <a:lvl6pPr marL="3047009" indent="0">
              <a:buNone/>
              <a:defRPr sz="1866"/>
            </a:lvl6pPr>
            <a:lvl7pPr marL="3656411" indent="0">
              <a:buNone/>
              <a:defRPr sz="1866"/>
            </a:lvl7pPr>
            <a:lvl8pPr marL="4265813" indent="0">
              <a:buNone/>
              <a:defRPr sz="1866"/>
            </a:lvl8pPr>
            <a:lvl9pPr marL="4875215" indent="0">
              <a:buNone/>
              <a:defRPr sz="186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C996F959-3691-E078-BFA2-DAD9080F4494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78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EBE80BE4-A13D-DDCF-0A50-D010574E046C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22304" y="1499196"/>
            <a:ext cx="5486399" cy="4773726"/>
          </a:xfrm>
        </p:spPr>
        <p:txBody>
          <a:bodyPr/>
          <a:lstStyle>
            <a:lvl1pPr>
              <a:defRPr sz="2666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866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598" y="1499196"/>
            <a:ext cx="5486400" cy="4773726"/>
          </a:xfrm>
        </p:spPr>
        <p:txBody>
          <a:bodyPr/>
          <a:lstStyle>
            <a:lvl1pPr>
              <a:defRPr sz="2666"/>
            </a:lvl1pPr>
            <a:lvl2pPr>
              <a:defRPr sz="2399"/>
            </a:lvl2pPr>
            <a:lvl3pPr>
              <a:defRPr sz="2133"/>
            </a:lvl3pPr>
            <a:lvl4pPr>
              <a:defRPr sz="1866"/>
            </a:lvl4pPr>
            <a:lvl5pPr>
              <a:defRPr sz="1866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0118" y="6390592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5A804BB-DE59-4AEC-A9DA-B43CA3EC2F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5999" y="6391419"/>
            <a:ext cx="4875107" cy="287778"/>
          </a:xfrm>
        </p:spPr>
        <p:txBody>
          <a:bodyPr anchor="b"/>
          <a:lstStyle>
            <a:lvl1pPr marL="0" indent="0" algn="r">
              <a:buNone/>
              <a:defRPr sz="800" b="1"/>
            </a:lvl1pPr>
            <a:lvl2pPr marL="768100" indent="0">
              <a:buNone/>
              <a:defRPr sz="1200"/>
            </a:lvl2pPr>
            <a:lvl3pPr marL="1523505" indent="0">
              <a:buNone/>
              <a:defRPr sz="1200"/>
            </a:lvl3pPr>
            <a:lvl4pPr marL="2162530" indent="0">
              <a:buNone/>
              <a:defRPr sz="1200"/>
            </a:lvl4pPr>
            <a:lvl5pPr marL="2721149" indent="0">
              <a:buNone/>
              <a:defRPr sz="1200"/>
            </a:lvl5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51185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E892C25B-0268-A5A1-40D4-86E59DE451F4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66071"/>
            <a:ext cx="10972801" cy="9299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1" y="1514790"/>
            <a:ext cx="5386918" cy="593818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589" y="2210176"/>
            <a:ext cx="5386918" cy="4164314"/>
          </a:xfrm>
        </p:spPr>
        <p:txBody>
          <a:bodyPr/>
          <a:lstStyle>
            <a:lvl1pPr>
              <a:defRPr sz="2399"/>
            </a:lvl1pPr>
            <a:lvl2pPr>
              <a:defRPr sz="2133"/>
            </a:lvl2pPr>
            <a:lvl3pPr>
              <a:defRPr sz="1866"/>
            </a:lvl3pPr>
            <a:lvl4pPr>
              <a:defRPr sz="1599"/>
            </a:lvl4pPr>
            <a:lvl5pPr>
              <a:defRPr sz="1599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79" y="1514790"/>
            <a:ext cx="5389033" cy="593818"/>
          </a:xfrm>
        </p:spPr>
        <p:txBody>
          <a:bodyPr anchor="b"/>
          <a:lstStyle>
            <a:lvl1pPr marL="0" indent="0">
              <a:buNone/>
              <a:defRPr sz="2666" b="1"/>
            </a:lvl1pPr>
            <a:lvl2pPr marL="609402" indent="0">
              <a:buNone/>
              <a:defRPr sz="2666" b="1"/>
            </a:lvl2pPr>
            <a:lvl3pPr marL="1218804" indent="0">
              <a:buNone/>
              <a:defRPr sz="2399" b="1"/>
            </a:lvl3pPr>
            <a:lvl4pPr marL="1828206" indent="0">
              <a:buNone/>
              <a:defRPr sz="2133" b="1"/>
            </a:lvl4pPr>
            <a:lvl5pPr marL="2437608" indent="0">
              <a:buNone/>
              <a:defRPr sz="2133" b="1"/>
            </a:lvl5pPr>
            <a:lvl6pPr marL="3047009" indent="0">
              <a:buNone/>
              <a:defRPr sz="2133" b="1"/>
            </a:lvl6pPr>
            <a:lvl7pPr marL="3656411" indent="0">
              <a:buNone/>
              <a:defRPr sz="2133" b="1"/>
            </a:lvl7pPr>
            <a:lvl8pPr marL="4265813" indent="0">
              <a:buNone/>
              <a:defRPr sz="2133" b="1"/>
            </a:lvl8pPr>
            <a:lvl9pPr marL="4875215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79" y="2210178"/>
            <a:ext cx="5389033" cy="4164314"/>
          </a:xfrm>
        </p:spPr>
        <p:txBody>
          <a:bodyPr/>
          <a:lstStyle>
            <a:lvl1pPr>
              <a:defRPr sz="2399"/>
            </a:lvl1pPr>
            <a:lvl2pPr>
              <a:defRPr sz="2133"/>
            </a:lvl2pPr>
            <a:lvl3pPr>
              <a:defRPr sz="1866"/>
            </a:lvl3pPr>
            <a:lvl4pPr>
              <a:defRPr sz="1599"/>
            </a:lvl4pPr>
            <a:lvl5pPr>
              <a:defRPr sz="1599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609589" y="6468610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05797DBE-D04B-450B-9FEC-454E6D8FC8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93379" y="6469436"/>
            <a:ext cx="4875107" cy="287778"/>
          </a:xfrm>
        </p:spPr>
        <p:txBody>
          <a:bodyPr anchor="b"/>
          <a:lstStyle>
            <a:lvl1pPr marL="0" indent="0" algn="r">
              <a:buNone/>
              <a:defRPr sz="800" b="1"/>
            </a:lvl1pPr>
            <a:lvl2pPr marL="768100" indent="0">
              <a:buNone/>
              <a:defRPr sz="1200"/>
            </a:lvl2pPr>
            <a:lvl3pPr marL="1523505" indent="0">
              <a:buNone/>
              <a:defRPr sz="1200"/>
            </a:lvl3pPr>
            <a:lvl4pPr marL="2162530" indent="0">
              <a:buNone/>
              <a:defRPr sz="1200"/>
            </a:lvl4pPr>
            <a:lvl5pPr marL="2721149" indent="0">
              <a:buNone/>
              <a:defRPr sz="1200"/>
            </a:lvl5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90449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D84BF285-2521-0E30-BE50-F1CF837AD2F7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243240" y="6491335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2602019F-32EE-4AE2-B315-F639B1707C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29175" y="6492161"/>
            <a:ext cx="4248151" cy="287778"/>
          </a:xfrm>
        </p:spPr>
        <p:txBody>
          <a:bodyPr anchor="b"/>
          <a:lstStyle>
            <a:lvl1pPr marL="0" indent="0" algn="r">
              <a:buNone/>
              <a:defRPr sz="800" b="1"/>
            </a:lvl1pPr>
            <a:lvl2pPr marL="768100" indent="0">
              <a:buNone/>
              <a:defRPr sz="1200"/>
            </a:lvl2pPr>
            <a:lvl3pPr marL="1523505" indent="0">
              <a:buNone/>
              <a:defRPr sz="1200"/>
            </a:lvl3pPr>
            <a:lvl4pPr marL="2162530" indent="0">
              <a:buNone/>
              <a:defRPr sz="1200"/>
            </a:lvl4pPr>
            <a:lvl5pPr marL="2721149" indent="0">
              <a:buNone/>
              <a:defRPr sz="1200"/>
            </a:lvl5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8526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396CB9F-C767-8466-3AA5-88039598BB21}"/>
              </a:ext>
            </a:extLst>
          </p:cNvPr>
          <p:cNvSpPr/>
          <p:nvPr userDrawn="1"/>
        </p:nvSpPr>
        <p:spPr>
          <a:xfrm>
            <a:off x="8595360" y="5961888"/>
            <a:ext cx="3596640" cy="89611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" name="Content Placeholder 6"/>
          <p:cNvSpPr>
            <a:spLocks noGrp="1"/>
          </p:cNvSpPr>
          <p:nvPr>
            <p:ph sz="quarter" idx="11" hasCustomPrompt="1"/>
          </p:nvPr>
        </p:nvSpPr>
        <p:spPr>
          <a:xfrm>
            <a:off x="510118" y="6492943"/>
            <a:ext cx="4512733" cy="288604"/>
          </a:xfrm>
        </p:spPr>
        <p:txBody>
          <a:bodyPr anchor="b"/>
          <a:lstStyle>
            <a:lvl1pPr marL="0" indent="0">
              <a:buNone/>
              <a:defRPr sz="800" b="1"/>
            </a:lvl1pPr>
          </a:lstStyle>
          <a:p>
            <a:pPr lvl="0"/>
            <a:r>
              <a:rPr lang="en-GB"/>
              <a:t>Footnote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49BB99D-F03F-4B4B-90C3-17B7308006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95999" y="6493770"/>
            <a:ext cx="4875107" cy="287778"/>
          </a:xfrm>
        </p:spPr>
        <p:txBody>
          <a:bodyPr anchor="b"/>
          <a:lstStyle>
            <a:lvl1pPr marL="0" indent="0" algn="r">
              <a:buNone/>
              <a:defRPr sz="800" b="1"/>
            </a:lvl1pPr>
            <a:lvl2pPr marL="768100" indent="0">
              <a:buNone/>
              <a:defRPr sz="1200"/>
            </a:lvl2pPr>
            <a:lvl3pPr marL="1523505" indent="0">
              <a:buNone/>
              <a:defRPr sz="1200"/>
            </a:lvl3pPr>
            <a:lvl4pPr marL="2162530" indent="0">
              <a:buNone/>
              <a:defRPr sz="1200"/>
            </a:lvl4pPr>
            <a:lvl5pPr marL="2721149" indent="0">
              <a:buNone/>
              <a:defRPr sz="1200"/>
            </a:lvl5pPr>
          </a:lstStyle>
          <a:p>
            <a:pPr lvl="0"/>
            <a:r>
              <a:rPr lang="en-GB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71507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 userDrawn="1"/>
        </p:nvSpPr>
        <p:spPr bwMode="auto">
          <a:xfrm>
            <a:off x="11737595" y="6469767"/>
            <a:ext cx="349775" cy="25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 pitchFamily="2" charset="2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E8A654A6-3662-4461-BD09-63EE53BBCD3D}" type="slidenum">
              <a:rPr lang="en-GB" sz="1066">
                <a:solidFill>
                  <a:srgbClr val="F37502"/>
                </a:solidFill>
              </a:rPr>
              <a:pPr algn="r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GB" sz="1066">
              <a:solidFill>
                <a:srgbClr val="F37502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78202" y="488432"/>
            <a:ext cx="10999403" cy="8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da-DK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2EB5E8-B851-4C3A-8508-D04369C93779}"/>
              </a:ext>
            </a:extLst>
          </p:cNvPr>
          <p:cNvCxnSpPr/>
          <p:nvPr userDrawn="1"/>
        </p:nvCxnSpPr>
        <p:spPr>
          <a:xfrm>
            <a:off x="478201" y="1373759"/>
            <a:ext cx="1123136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7">
            <a:extLst>
              <a:ext uri="{FF2B5EF4-FFF2-40B4-BE49-F238E27FC236}">
                <a16:creationId xmlns:a16="http://schemas.microsoft.com/office/drawing/2014/main" id="{A0E68DFA-77C3-4A64-8731-1AC0BBB17E89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42" y="6315074"/>
            <a:ext cx="1265171" cy="483774"/>
          </a:xfrm>
          <a:prstGeom prst="rect">
            <a:avLst/>
          </a:prstGeom>
        </p:spPr>
      </p:pic>
      <p:pic>
        <p:nvPicPr>
          <p:cNvPr id="3" name="Picture 10" descr="L_Lexapro_R">
            <a:extLst>
              <a:ext uri="{FF2B5EF4-FFF2-40B4-BE49-F238E27FC236}">
                <a16:creationId xmlns:a16="http://schemas.microsoft.com/office/drawing/2014/main" id="{6491A4D3-244A-04D8-38AE-4C48E24B8E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2"/>
          <a:stretch/>
        </p:blipFill>
        <p:spPr bwMode="auto">
          <a:xfrm>
            <a:off x="10553213" y="6294316"/>
            <a:ext cx="1184382" cy="50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7874DB35-349B-E9CE-99BB-80173F8ECBDB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260336" y="5927680"/>
            <a:ext cx="4868901" cy="89619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2" y="1752059"/>
            <a:ext cx="10969603" cy="47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976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2" r:id="rId10"/>
    <p:sldLayoutId id="2147483834" r:id="rId11"/>
    <p:sldLayoutId id="2147483835" r:id="rId12"/>
    <p:sldLayoutId id="2147483837" r:id="rId13"/>
    <p:sldLayoutId id="2147483839" r:id="rId14"/>
    <p:sldLayoutId id="2147483840" r:id="rId15"/>
    <p:sldLayoutId id="2147483841" r:id="rId16"/>
    <p:sldLayoutId id="2147483843" r:id="rId17"/>
    <p:sldLayoutId id="2147483844" r:id="rId18"/>
    <p:sldLayoutId id="2147483846" r:id="rId19"/>
    <p:sldLayoutId id="2147483849" r:id="rId20"/>
    <p:sldLayoutId id="2147483850" r:id="rId21"/>
    <p:sldLayoutId id="2147483851" r:id="rId22"/>
    <p:sldLayoutId id="2147483852" r:id="rId23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199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999" b="1">
          <a:solidFill>
            <a:schemeClr val="tx2"/>
          </a:solidFill>
          <a:latin typeface="Arial" charset="0"/>
        </a:defRPr>
      </a:lvl5pPr>
      <a:lvl6pPr marL="609402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98">
          <a:solidFill>
            <a:schemeClr val="tx2"/>
          </a:solidFill>
          <a:latin typeface="Arial" charset="0"/>
        </a:defRPr>
      </a:lvl6pPr>
      <a:lvl7pPr marL="1218804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98">
          <a:solidFill>
            <a:schemeClr val="tx2"/>
          </a:solidFill>
          <a:latin typeface="Arial" charset="0"/>
        </a:defRPr>
      </a:lvl7pPr>
      <a:lvl8pPr marL="1828206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98">
          <a:solidFill>
            <a:schemeClr val="tx2"/>
          </a:solidFill>
          <a:latin typeface="Arial" charset="0"/>
        </a:defRPr>
      </a:lvl8pPr>
      <a:lvl9pPr marL="2437608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798">
          <a:solidFill>
            <a:schemeClr val="tx2"/>
          </a:solidFill>
          <a:latin typeface="Arial" charset="0"/>
        </a:defRPr>
      </a:lvl9pPr>
    </p:titleStyle>
    <p:bodyStyle>
      <a:lvl1pPr marL="514184" indent="-514184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666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1269587" indent="-5014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399">
          <a:solidFill>
            <a:schemeClr val="tx1"/>
          </a:solidFill>
          <a:latin typeface="Arial" pitchFamily="34" charset="0"/>
        </a:defRPr>
      </a:lvl2pPr>
      <a:lvl3pPr marL="1908613" indent="-38510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2133">
          <a:solidFill>
            <a:schemeClr val="tx1"/>
          </a:solidFill>
          <a:latin typeface="Arial" pitchFamily="34" charset="0"/>
        </a:defRPr>
      </a:lvl3pPr>
      <a:lvl4pPr marL="2467231" indent="-3047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866">
          <a:solidFill>
            <a:schemeClr val="tx1"/>
          </a:solidFill>
          <a:latin typeface="Arial" pitchFamily="34" charset="0"/>
        </a:defRPr>
      </a:lvl4pPr>
      <a:lvl5pPr marL="3025850" indent="-30470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Times" pitchFamily="18" charset="0"/>
        <a:buChar char="•"/>
        <a:defRPr sz="1599">
          <a:solidFill>
            <a:schemeClr val="tx1"/>
          </a:solidFill>
          <a:latin typeface="Arial" pitchFamily="34" charset="0"/>
        </a:defRPr>
      </a:lvl5pPr>
      <a:lvl6pPr marL="3635251" indent="-304701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866">
          <a:solidFill>
            <a:schemeClr val="tx1"/>
          </a:solidFill>
          <a:latin typeface="+mn-lt"/>
        </a:defRPr>
      </a:lvl6pPr>
      <a:lvl7pPr marL="4244653" indent="-304701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866">
          <a:solidFill>
            <a:schemeClr val="tx1"/>
          </a:solidFill>
          <a:latin typeface="+mn-lt"/>
        </a:defRPr>
      </a:lvl7pPr>
      <a:lvl8pPr marL="4854055" indent="-304701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866">
          <a:solidFill>
            <a:schemeClr val="tx1"/>
          </a:solidFill>
          <a:latin typeface="+mn-lt"/>
        </a:defRPr>
      </a:lvl8pPr>
      <a:lvl9pPr marL="5463457" indent="-304701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buChar char="•"/>
        <a:defRPr sz="1866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entrez/eutils/elink.fcgi?dbfrom=pubmed&amp;retmode=ref&amp;cmd=prlinks&amp;id=30726688" TargetMode="Externa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entrez/eutils/elink.fcgi?dbfrom=pubmed&amp;retmode=ref&amp;cmd=prlinks&amp;id=30726688" TargetMode="Externa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5613CD0E-7A66-B26E-957E-D1CE13320AF3}"/>
              </a:ext>
            </a:extLst>
          </p:cNvPr>
          <p:cNvSpPr txBox="1">
            <a:spLocks/>
          </p:cNvSpPr>
          <p:nvPr/>
        </p:nvSpPr>
        <p:spPr bwMode="auto">
          <a:xfrm>
            <a:off x="717550" y="266184"/>
            <a:ext cx="10267353" cy="216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4800" dirty="0"/>
              <a:t>일차의료에서 항우울제 </a:t>
            </a:r>
            <a:endParaRPr lang="en-US" altLang="ko-KR" sz="4800" dirty="0"/>
          </a:p>
          <a:p>
            <a:pPr algn="ctr">
              <a:lnSpc>
                <a:spcPct val="150000"/>
              </a:lnSpc>
            </a:pPr>
            <a:r>
              <a:rPr lang="ko-KR" altLang="en-US" sz="4800" dirty="0"/>
              <a:t>효율적으로 처방하기 </a:t>
            </a:r>
            <a:endParaRPr lang="en-US" altLang="ko-KR" sz="4000" kern="0" dirty="0">
              <a:solidFill>
                <a:srgbClr val="FFFFFF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3238500" y="3356002"/>
            <a:ext cx="6195450" cy="1884396"/>
          </a:xfrm>
          <a:prstGeom prst="rect">
            <a:avLst/>
          </a:prstGeom>
        </p:spPr>
        <p:txBody>
          <a:bodyPr/>
          <a:lstStyle>
            <a:lvl1pPr marL="514184" indent="-5141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666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269587" indent="-50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399">
                <a:solidFill>
                  <a:schemeClr val="tx1"/>
                </a:solidFill>
                <a:latin typeface="Arial" pitchFamily="34" charset="0"/>
              </a:defRPr>
            </a:lvl2pPr>
            <a:lvl3pPr marL="1908613" indent="-3851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133">
                <a:solidFill>
                  <a:schemeClr val="tx1"/>
                </a:solidFill>
                <a:latin typeface="Arial" pitchFamily="34" charset="0"/>
              </a:defRPr>
            </a:lvl3pPr>
            <a:lvl4pPr marL="2467231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Arial" pitchFamily="34" charset="0"/>
              </a:defRPr>
            </a:lvl4pPr>
            <a:lvl5pPr marL="3025850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599">
                <a:solidFill>
                  <a:schemeClr val="tx1"/>
                </a:solidFill>
                <a:latin typeface="Arial" pitchFamily="34" charset="0"/>
              </a:defRPr>
            </a:lvl5pPr>
            <a:lvl6pPr marL="3635251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6pPr>
            <a:lvl7pPr marL="4244653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7pPr>
            <a:lvl8pPr marL="4854055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8pPr>
            <a:lvl9pPr marL="5463457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  <a:defRPr/>
            </a:pPr>
            <a:r>
              <a:rPr lang="ko-KR" altLang="en-US" sz="3600" b="1" kern="0" dirty="0">
                <a:solidFill>
                  <a:srgbClr val="99FFCC"/>
                </a:solidFill>
              </a:rPr>
              <a:t>김 영 식</a:t>
            </a:r>
            <a:r>
              <a:rPr lang="en-US" altLang="ko-KR" sz="3600" b="1" kern="0" dirty="0">
                <a:solidFill>
                  <a:srgbClr val="99FFCC"/>
                </a:solidFill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ko-KR" altLang="en-US" sz="2400" b="1" kern="0" dirty="0">
                <a:solidFill>
                  <a:srgbClr val="99FFCC"/>
                </a:solidFill>
              </a:rPr>
              <a:t>서울아산병원 가정의학과 명예교수</a:t>
            </a:r>
            <a:endParaRPr lang="en-US" altLang="ko-KR" sz="2400" b="1" kern="0" dirty="0">
              <a:solidFill>
                <a:srgbClr val="99FFCC"/>
              </a:solidFill>
            </a:endParaRPr>
          </a:p>
          <a:p>
            <a:pPr marL="0" indent="0" algn="ctr">
              <a:spcAft>
                <a:spcPts val="0"/>
              </a:spcAft>
              <a:buNone/>
              <a:defRPr/>
            </a:pPr>
            <a:r>
              <a:rPr lang="ko-KR" altLang="en-US" sz="2400" b="1" kern="0" dirty="0" err="1">
                <a:solidFill>
                  <a:srgbClr val="99FFCC"/>
                </a:solidFill>
              </a:rPr>
              <a:t>서울아산김영식의원</a:t>
            </a:r>
            <a:r>
              <a:rPr lang="ko-KR" altLang="en-US" sz="2400" b="1" kern="0" dirty="0">
                <a:solidFill>
                  <a:srgbClr val="99FFCC"/>
                </a:solidFill>
              </a:rPr>
              <a:t> 원장</a:t>
            </a:r>
            <a:endParaRPr lang="ko-KR" altLang="en-US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403193-3A7F-50FA-5A40-76EB9B50D69F}"/>
              </a:ext>
            </a:extLst>
          </p:cNvPr>
          <p:cNvSpPr txBox="1"/>
          <p:nvPr/>
        </p:nvSpPr>
        <p:spPr>
          <a:xfrm>
            <a:off x="406400" y="5999289"/>
            <a:ext cx="83633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2026</a:t>
            </a:r>
            <a:r>
              <a:rPr lang="ko-KR" altLang="en-US" sz="2800" b="1" dirty="0"/>
              <a:t>년 </a:t>
            </a:r>
            <a:r>
              <a:rPr lang="ko-KR" altLang="en-US" sz="2800" b="1" dirty="0" err="1"/>
              <a:t>임상우울증학회</a:t>
            </a:r>
            <a:r>
              <a:rPr lang="ko-KR" altLang="en-US" sz="2800" b="1" dirty="0"/>
              <a:t> 춘계학술대회  </a:t>
            </a:r>
            <a:r>
              <a:rPr lang="en-US" altLang="ko-KR" sz="2800" b="1" dirty="0"/>
              <a:t>2026. 4. 12.</a:t>
            </a:r>
            <a:endParaRPr lang="ko-KR" altLang="en-US" sz="2800" b="1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2FF772-9B67-3E0D-F809-D144793D1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h image">
            <a:extLst>
              <a:ext uri="{FF2B5EF4-FFF2-40B4-BE49-F238E27FC236}">
                <a16:creationId xmlns:a16="http://schemas.microsoft.com/office/drawing/2014/main" id="{C26583F7-C5AF-63F8-AF83-D19C23634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98" y="1716053"/>
            <a:ext cx="888927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>
            <a:extLst>
              <a:ext uri="{FF2B5EF4-FFF2-40B4-BE49-F238E27FC236}">
                <a16:creationId xmlns:a16="http://schemas.microsoft.com/office/drawing/2014/main" id="{FB5BF42E-9C33-821D-4DCF-073533D555F9}"/>
              </a:ext>
            </a:extLst>
          </p:cNvPr>
          <p:cNvSpPr txBox="1">
            <a:spLocks/>
          </p:cNvSpPr>
          <p:nvPr/>
        </p:nvSpPr>
        <p:spPr>
          <a:xfrm>
            <a:off x="976084" y="265936"/>
            <a:ext cx="9565641" cy="9571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44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우울증 진료비 </a:t>
            </a:r>
            <a:r>
              <a:rPr lang="en-US" altLang="ko-KR" sz="36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2019-2023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kern="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D851B-15DD-851A-A3B4-44BCE84C3885}"/>
              </a:ext>
            </a:extLst>
          </p:cNvPr>
          <p:cNvSpPr txBox="1"/>
          <p:nvPr/>
        </p:nvSpPr>
        <p:spPr>
          <a:xfrm>
            <a:off x="10623176" y="1707776"/>
            <a:ext cx="123712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0066FF"/>
                </a:solidFill>
              </a:rPr>
              <a:t>단위</a:t>
            </a:r>
            <a:r>
              <a:rPr lang="en-US" altLang="ko-KR" b="1" dirty="0">
                <a:solidFill>
                  <a:srgbClr val="0066FF"/>
                </a:solidFill>
              </a:rPr>
              <a:t>: </a:t>
            </a:r>
            <a:r>
              <a:rPr lang="ko-KR" altLang="en-US" b="1" dirty="0">
                <a:solidFill>
                  <a:srgbClr val="0066FF"/>
                </a:solidFill>
              </a:rPr>
              <a:t>억원</a:t>
            </a:r>
          </a:p>
        </p:txBody>
      </p:sp>
    </p:spTree>
    <p:extLst>
      <p:ext uri="{BB962C8B-B14F-4D97-AF65-F5344CB8AC3E}">
        <p14:creationId xmlns:p14="http://schemas.microsoft.com/office/powerpoint/2010/main" val="58399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ph image">
            <a:extLst>
              <a:ext uri="{FF2B5EF4-FFF2-40B4-BE49-F238E27FC236}">
                <a16:creationId xmlns:a16="http://schemas.microsoft.com/office/drawing/2014/main" id="{19BDBE59-0707-D6AB-7B81-F856AB54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07" y="1488695"/>
            <a:ext cx="10250299" cy="508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36381EE-E6C2-FD36-2EA9-A36DBCCF2416}"/>
              </a:ext>
            </a:extLst>
          </p:cNvPr>
          <p:cNvSpPr txBox="1">
            <a:spLocks/>
          </p:cNvSpPr>
          <p:nvPr/>
        </p:nvSpPr>
        <p:spPr>
          <a:xfrm>
            <a:off x="976084" y="265936"/>
            <a:ext cx="9565641" cy="9571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44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성별</a:t>
            </a:r>
            <a:r>
              <a:rPr lang="en-US" altLang="ko-KR" sz="44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44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연령별 우울증 환자수 </a:t>
            </a:r>
            <a:r>
              <a:rPr lang="en-US" altLang="ko-KR" sz="36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2024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kern="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C40D73-DC59-C194-3911-B8C16F13F513}"/>
              </a:ext>
            </a:extLst>
          </p:cNvPr>
          <p:cNvSpPr txBox="1"/>
          <p:nvPr/>
        </p:nvSpPr>
        <p:spPr>
          <a:xfrm>
            <a:off x="10773400" y="1596741"/>
            <a:ext cx="123712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066FF"/>
                </a:solidFill>
              </a:rPr>
              <a:t>단위</a:t>
            </a:r>
            <a:r>
              <a:rPr lang="en-US" altLang="ko-KR" b="1" dirty="0">
                <a:solidFill>
                  <a:srgbClr val="0066FF"/>
                </a:solidFill>
              </a:rPr>
              <a:t>: </a:t>
            </a:r>
            <a:r>
              <a:rPr lang="ko-KR" altLang="en-US" b="1" dirty="0">
                <a:solidFill>
                  <a:srgbClr val="0066FF"/>
                </a:solidFill>
              </a:rPr>
              <a:t>명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2A790F7-38FE-F162-E087-5CD2033AEB71}"/>
              </a:ext>
            </a:extLst>
          </p:cNvPr>
          <p:cNvSpPr/>
          <p:nvPr/>
        </p:nvSpPr>
        <p:spPr>
          <a:xfrm>
            <a:off x="3352800" y="6278880"/>
            <a:ext cx="457200" cy="27432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82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4A9EFA5-1F28-8E67-4867-8DE4E04BF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7" y="1437789"/>
            <a:ext cx="9405257" cy="5367960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3FE01422-5932-27EB-6109-F8891BF8FF5E}"/>
              </a:ext>
            </a:extLst>
          </p:cNvPr>
          <p:cNvSpPr txBox="1">
            <a:spLocks/>
          </p:cNvSpPr>
          <p:nvPr/>
        </p:nvSpPr>
        <p:spPr>
          <a:xfrm>
            <a:off x="976084" y="205424"/>
            <a:ext cx="9565641" cy="9571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항우울제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처방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진료과목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kern="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2A740-4813-015A-6197-7F13876D316D}"/>
              </a:ext>
            </a:extLst>
          </p:cNvPr>
          <p:cNvSpPr txBox="1"/>
          <p:nvPr/>
        </p:nvSpPr>
        <p:spPr>
          <a:xfrm>
            <a:off x="75414" y="2799760"/>
            <a:ext cx="1329179" cy="40011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미국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21%</a:t>
            </a:r>
            <a:endParaRPr lang="ko-KR" altLang="en-US" sz="2000" b="1" dirty="0">
              <a:solidFill>
                <a:srgbClr val="0066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E0F03BDD-0817-7AF4-ECAE-84811D4C3336}"/>
              </a:ext>
            </a:extLst>
          </p:cNvPr>
          <p:cNvSpPr/>
          <p:nvPr/>
        </p:nvSpPr>
        <p:spPr>
          <a:xfrm>
            <a:off x="5118100" y="2832100"/>
            <a:ext cx="7874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94B0865-2688-3F35-6464-26F830B17404}"/>
              </a:ext>
            </a:extLst>
          </p:cNvPr>
          <p:cNvSpPr/>
          <p:nvPr/>
        </p:nvSpPr>
        <p:spPr>
          <a:xfrm>
            <a:off x="7931150" y="2832100"/>
            <a:ext cx="787400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A5296032-42F2-142B-D45A-8F5B5E547CF3}"/>
              </a:ext>
            </a:extLst>
          </p:cNvPr>
          <p:cNvSpPr/>
          <p:nvPr/>
        </p:nvSpPr>
        <p:spPr>
          <a:xfrm>
            <a:off x="4262718" y="3193676"/>
            <a:ext cx="1606923" cy="2837329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ln w="38100">
                <a:solidFill>
                  <a:srgbClr val="7030A0"/>
                </a:solidFill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A3F6B-A4E7-6C75-46C9-3D5F3B33ABEF}"/>
              </a:ext>
            </a:extLst>
          </p:cNvPr>
          <p:cNvSpPr txBox="1"/>
          <p:nvPr/>
        </p:nvSpPr>
        <p:spPr>
          <a:xfrm>
            <a:off x="5909983" y="3697942"/>
            <a:ext cx="665629" cy="36933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7030A0"/>
                </a:solidFill>
              </a:rPr>
              <a:t>19</a:t>
            </a:r>
            <a:r>
              <a:rPr lang="ko-KR" altLang="en-US" b="1" dirty="0">
                <a:solidFill>
                  <a:srgbClr val="7030A0"/>
                </a:solidFill>
              </a:rPr>
              <a:t>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67614-5484-A3C6-7E5D-7C724ACC7282}"/>
              </a:ext>
            </a:extLst>
          </p:cNvPr>
          <p:cNvSpPr txBox="1"/>
          <p:nvPr/>
        </p:nvSpPr>
        <p:spPr>
          <a:xfrm>
            <a:off x="322729" y="3709148"/>
            <a:ext cx="806824" cy="36933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7030A0"/>
                </a:solidFill>
              </a:rPr>
              <a:t>109</a:t>
            </a:r>
            <a:r>
              <a:rPr lang="ko-KR" altLang="en-US" b="1" dirty="0">
                <a:solidFill>
                  <a:srgbClr val="7030A0"/>
                </a:solidFill>
              </a:rPr>
              <a:t>만</a:t>
            </a:r>
          </a:p>
        </p:txBody>
      </p:sp>
    </p:spTree>
    <p:extLst>
      <p:ext uri="{BB962C8B-B14F-4D97-AF65-F5344CB8AC3E}">
        <p14:creationId xmlns:p14="http://schemas.microsoft.com/office/powerpoint/2010/main" val="171612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B20266-1E2D-C521-C9A6-077D4023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  <p:pic>
        <p:nvPicPr>
          <p:cNvPr id="11" name="그림 10" descr="텍스트, 로고, 그래픽, 폰트이(가) 표시된 사진&#10;&#10;자동 생성된 설명">
            <a:extLst>
              <a:ext uri="{FF2B5EF4-FFF2-40B4-BE49-F238E27FC236}">
                <a16:creationId xmlns:a16="http://schemas.microsoft.com/office/drawing/2014/main" id="{82EA6CBC-D6D9-8CD6-3D54-A68B1AB9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5621856"/>
            <a:ext cx="1173248" cy="1173248"/>
          </a:xfrm>
          <a:prstGeom prst="rect">
            <a:avLst/>
          </a:prstGeom>
        </p:spPr>
      </p:pic>
      <p:sp>
        <p:nvSpPr>
          <p:cNvPr id="3" name="제목 5">
            <a:extLst>
              <a:ext uri="{FF2B5EF4-FFF2-40B4-BE49-F238E27FC236}">
                <a16:creationId xmlns:a16="http://schemas.microsoft.com/office/drawing/2014/main" id="{F62C3987-E194-59B9-A5A8-A33CD2096CB9}"/>
              </a:ext>
            </a:extLst>
          </p:cNvPr>
          <p:cNvSpPr txBox="1">
            <a:spLocks/>
          </p:cNvSpPr>
          <p:nvPr/>
        </p:nvSpPr>
        <p:spPr bwMode="auto">
          <a:xfrm>
            <a:off x="680634" y="1340741"/>
            <a:ext cx="10392294" cy="15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3200" kern="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2. Pharmacological Treatment</a:t>
            </a:r>
            <a:r>
              <a:rPr lang="en-US" altLang="ko-KR" sz="3200" kern="0" dirty="0"/>
              <a:t> of Depression </a:t>
            </a:r>
            <a:br>
              <a:rPr lang="en-US" altLang="ko-KR" sz="3200" kern="0" dirty="0"/>
            </a:br>
            <a:endParaRPr lang="en-US" altLang="ko-KR" sz="3200" kern="0" dirty="0"/>
          </a:p>
        </p:txBody>
      </p:sp>
    </p:spTree>
    <p:extLst>
      <p:ext uri="{BB962C8B-B14F-4D97-AF65-F5344CB8AC3E}">
        <p14:creationId xmlns:p14="http://schemas.microsoft.com/office/powerpoint/2010/main" val="2899624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456068" y="295785"/>
            <a:ext cx="10999403" cy="83794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ko-KR" altLang="en-US" sz="40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한국형 우울장애 약물치료지침 </a:t>
            </a:r>
            <a:r>
              <a:rPr lang="en-US" altLang="ko-KR" sz="40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KMAP-DD 2021(4</a:t>
            </a:r>
            <a:r>
              <a:rPr lang="en-US" altLang="ko-KR" sz="4000" baseline="300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th</a:t>
            </a:r>
            <a:r>
              <a:rPr lang="en-US" altLang="ko-KR" sz="40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)</a:t>
            </a:r>
            <a:br>
              <a:rPr lang="en-US" altLang="ko-KR" sz="3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</a:br>
            <a:r>
              <a:rPr lang="en-US" altLang="ko-KR" sz="2400" dirty="0">
                <a:solidFill>
                  <a:srgbClr val="0066FF"/>
                </a:solidFill>
              </a:rPr>
              <a:t>Korean Medication Algorithm Project for Depressive Disorder</a:t>
            </a:r>
            <a:r>
              <a:rPr lang="en-US" altLang="ko-KR" sz="3200" dirty="0">
                <a:solidFill>
                  <a:srgbClr val="0066FF"/>
                </a:solidFill>
                <a:latin typeface="Arial"/>
                <a:ea typeface="+mn-ea"/>
                <a:cs typeface="Arial"/>
              </a:rPr>
              <a:t> </a:t>
            </a:r>
            <a:endParaRPr lang="ko-KR" altLang="en-US" sz="3200" dirty="0">
              <a:solidFill>
                <a:srgbClr val="0066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6067" y="1526687"/>
            <a:ext cx="11101388" cy="426720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>
                <a:solidFill>
                  <a:srgbClr val="EF8200"/>
                </a:solidFill>
              </a:rPr>
              <a:t>1</a:t>
            </a:r>
            <a:r>
              <a:rPr lang="ko-KR" altLang="en-US" sz="2400" b="1" dirty="0">
                <a:solidFill>
                  <a:srgbClr val="EF8200"/>
                </a:solidFill>
              </a:rPr>
              <a:t>단계</a:t>
            </a:r>
            <a:r>
              <a:rPr lang="en-US" altLang="ko-KR" sz="2400" b="1" dirty="0">
                <a:solidFill>
                  <a:srgbClr val="EF8200"/>
                </a:solidFill>
              </a:rPr>
              <a:t> </a:t>
            </a:r>
            <a:r>
              <a:rPr lang="ko-KR" altLang="en-US" sz="2400" b="1" dirty="0">
                <a:solidFill>
                  <a:srgbClr val="EF8200"/>
                </a:solidFill>
              </a:rPr>
              <a:t>치료전략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643685" y="3309064"/>
            <a:ext cx="1563660" cy="307777"/>
          </a:xfrm>
          <a:prstGeom prst="rect">
            <a:avLst/>
          </a:prstGeom>
          <a:solidFill>
            <a:srgbClr val="F5A1AE"/>
          </a:solidFill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400" b="0" i="0" u="none" strike="noStrike" kern="1200" cap="none" spc="0" normalizeH="0" baseline="0"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(2012 AD mono) </a:t>
            </a:r>
            <a:endParaRPr kumimoji="0" lang="ko-KR" altLang="en-US" sz="1400" b="0" i="0" u="none" strike="noStrike" kern="1200" cap="none" spc="0" normalizeH="0" baseline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graphicFrame>
        <p:nvGraphicFramePr>
          <p:cNvPr id="4" name="표 4"/>
          <p:cNvGraphicFramePr>
            <a:graphicFrameLocks noGrp="1"/>
          </p:cNvGraphicFramePr>
          <p:nvPr/>
        </p:nvGraphicFramePr>
        <p:xfrm>
          <a:off x="3119968" y="1626897"/>
          <a:ext cx="8437487" cy="4397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9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6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8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368">
                <a:tc gridSpan="2"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ko-KR" altLang="en-US" sz="2400" dirty="0">
                          <a:solidFill>
                            <a:schemeClr val="bg1"/>
                          </a:solidFill>
                        </a:rPr>
                        <a:t>임상 삽화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2400" dirty="0">
                          <a:solidFill>
                            <a:schemeClr val="bg1"/>
                          </a:solidFill>
                        </a:rPr>
                        <a:t>차 선택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ko-KR" altLang="en-US" sz="2400" dirty="0">
                          <a:solidFill>
                            <a:schemeClr val="bg1"/>
                          </a:solidFill>
                        </a:rPr>
                        <a:t>차 선택</a:t>
                      </a:r>
                      <a:endParaRPr lang="ko-KR" altLang="en-US" sz="2400" dirty="0">
                        <a:solidFill>
                          <a:schemeClr val="bg1"/>
                        </a:solidFill>
                        <a:latin typeface="맑은 고딕"/>
                        <a:ea typeface="맑은 고딕"/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59">
                <a:tc gridSpan="2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2400" b="1" dirty="0"/>
                        <a:t>Mild-</a:t>
                      </a:r>
                      <a:r>
                        <a:rPr lang="ko-KR" altLang="en-US" sz="2400" b="1" dirty="0"/>
                        <a:t> </a:t>
                      </a:r>
                      <a:r>
                        <a:rPr lang="en-US" altLang="ko-KR" sz="2400" b="1" dirty="0"/>
                        <a:t>moderate</a:t>
                      </a:r>
                      <a:r>
                        <a:rPr lang="ko-KR" altLang="en-US" sz="2400" b="1" dirty="0"/>
                        <a:t> </a:t>
                      </a:r>
                      <a:r>
                        <a:rPr lang="en-US" altLang="ko-KR" sz="2400" b="1" dirty="0"/>
                        <a:t>episode</a:t>
                      </a:r>
                      <a:endParaRPr lang="ko-KR" alt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 latinLnBrk="1">
                        <a:defRPr/>
                      </a:pP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AD mono</a:t>
                      </a:r>
                      <a:endParaRPr lang="ko-KR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000" b="1" dirty="0"/>
                        <a:t>AD</a:t>
                      </a:r>
                      <a:r>
                        <a:rPr lang="ko-KR" altLang="en-US" sz="2000" b="1" dirty="0"/>
                        <a:t> </a:t>
                      </a:r>
                      <a:r>
                        <a:rPr lang="en-US" altLang="ko-KR" sz="2000" b="1" dirty="0"/>
                        <a:t>+</a:t>
                      </a:r>
                      <a:r>
                        <a:rPr lang="ko-KR" altLang="en-US" sz="2000" b="1" dirty="0"/>
                        <a:t> </a:t>
                      </a:r>
                      <a:r>
                        <a:rPr lang="en-US" altLang="ko-KR" sz="2000" b="1" dirty="0"/>
                        <a:t>AD</a:t>
                      </a:r>
                    </a:p>
                    <a:p>
                      <a:pPr lvl="0" latinLnBrk="1">
                        <a:defRPr/>
                      </a:pPr>
                      <a:r>
                        <a:rPr lang="en-US" altLang="ko-KR" sz="2000" i="1" dirty="0"/>
                        <a:t>AD + AAP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551">
                <a:tc rowSpan="2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r>
                        <a:rPr lang="en-US" altLang="ko-KR" sz="2400" b="1" dirty="0"/>
                        <a:t>Severe episode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400" b="1" dirty="0"/>
                        <a:t>(psychotic ft. </a:t>
                      </a:r>
                      <a:r>
                        <a:rPr lang="ko-KR" altLang="en-US" sz="2400" b="1" dirty="0"/>
                        <a:t>동반</a:t>
                      </a:r>
                      <a:r>
                        <a:rPr lang="en-US" altLang="ko-KR" sz="2400" b="1" dirty="0"/>
                        <a:t>x)</a:t>
                      </a:r>
                      <a:endParaRPr lang="ko-KR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000" b="1" dirty="0"/>
                        <a:t>AD mono</a:t>
                      </a:r>
                    </a:p>
                    <a:p>
                      <a:pPr lvl="0" latinLnBrk="1">
                        <a:defRPr/>
                      </a:pPr>
                      <a:r>
                        <a:rPr lang="en-US" altLang="ko-KR" sz="2000" dirty="0"/>
                        <a:t>AD + AAP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000" b="1" dirty="0"/>
                        <a:t>AD + AD</a:t>
                      </a:r>
                    </a:p>
                    <a:p>
                      <a:pPr lvl="0" latinLnBrk="1">
                        <a:defRPr/>
                      </a:pPr>
                      <a:r>
                        <a:rPr lang="en-US" altLang="ko-KR" sz="2000" dirty="0"/>
                        <a:t>AD  + MS</a:t>
                      </a:r>
                    </a:p>
                    <a:p>
                      <a:pPr marL="0" marR="0" lvl="0" indent="0" algn="l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000" dirty="0"/>
                        <a:t>AAP mono</a:t>
                      </a:r>
                      <a:endParaRPr lang="en-US" altLang="ko-KR" sz="20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142">
                <a:tc vMerge="1">
                  <a:txBody>
                    <a:bodyPr/>
                    <a:lstStyle/>
                    <a:p>
                      <a:pPr lvl="0" algn="ctr" latinLnBrk="1">
                        <a:defRPr/>
                      </a:pPr>
                      <a:endParaRPr lang="en-US" altLang="ko-KR"/>
                    </a:p>
                  </a:txBody>
                  <a:tcP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400" b="1" dirty="0"/>
                        <a:t>(psychotic ft. </a:t>
                      </a:r>
                      <a:r>
                        <a:rPr lang="ko-KR" altLang="en-US" sz="2400" b="1" dirty="0"/>
                        <a:t>동반</a:t>
                      </a:r>
                      <a:r>
                        <a:rPr lang="en-US" altLang="ko-KR" sz="2400" b="1" dirty="0"/>
                        <a:t>O)</a:t>
                      </a:r>
                      <a:endParaRPr lang="ko-KR" alt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latinLnBrk="1"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</a:rPr>
                        <a:t>AD + 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000" dirty="0"/>
                        <a:t>AAP mono</a:t>
                      </a:r>
                    </a:p>
                    <a:p>
                      <a:pPr marL="0" marR="0" lvl="0" indent="0" algn="l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000" dirty="0"/>
                        <a:t>AD + MS</a:t>
                      </a:r>
                    </a:p>
                    <a:p>
                      <a:pPr marL="0" marR="0" lvl="0" indent="0" algn="l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000" i="1" dirty="0"/>
                        <a:t>AD + AD</a:t>
                      </a:r>
                    </a:p>
                    <a:p>
                      <a:pPr marL="0" marR="0" lvl="0" indent="0" algn="l" defTabSz="4572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2000" i="1" dirty="0"/>
                        <a:t>AD mono</a:t>
                      </a:r>
                      <a:endParaRPr lang="ko-KR" altLang="en-US" sz="20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사각형: 둥근 모서리 9"/>
          <p:cNvSpPr/>
          <p:nvPr/>
        </p:nvSpPr>
        <p:spPr>
          <a:xfrm>
            <a:off x="7207345" y="2129598"/>
            <a:ext cx="1421881" cy="2974485"/>
          </a:xfrm>
          <a:prstGeom prst="roundRect">
            <a:avLst>
              <a:gd name="adj" fmla="val 4631"/>
            </a:avLst>
          </a:prstGeom>
          <a:noFill/>
          <a:ln w="38100">
            <a:solidFill>
              <a:srgbClr val="00B05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kumimoji="0" lang="ko-KR" altLang="en-US" sz="900" b="1" i="0" u="none" strike="noStrike" kern="1200" cap="none" spc="0" normalizeH="0" baseline="0">
              <a:solidFill>
                <a:prstClr val="white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9747A69-ED0F-68B6-51FA-169720F10163}"/>
              </a:ext>
            </a:extLst>
          </p:cNvPr>
          <p:cNvSpPr/>
          <p:nvPr/>
        </p:nvSpPr>
        <p:spPr>
          <a:xfrm>
            <a:off x="7207344" y="2175787"/>
            <a:ext cx="3125375" cy="3018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F52ADBD-D2AF-217A-04B0-56F68159817E}"/>
              </a:ext>
            </a:extLst>
          </p:cNvPr>
          <p:cNvSpPr/>
          <p:nvPr/>
        </p:nvSpPr>
        <p:spPr>
          <a:xfrm>
            <a:off x="7207344" y="3069992"/>
            <a:ext cx="3115216" cy="3018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D43302-EB57-2E2C-BA4C-229000683FB0}"/>
              </a:ext>
            </a:extLst>
          </p:cNvPr>
          <p:cNvSpPr txBox="1"/>
          <p:nvPr/>
        </p:nvSpPr>
        <p:spPr>
          <a:xfrm>
            <a:off x="556056" y="6262989"/>
            <a:ext cx="8662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800" b="1" i="0" u="none" strike="noStrike" dirty="0">
                <a:solidFill>
                  <a:srgbClr val="0066FF"/>
                </a:solidFill>
                <a:effectLst/>
                <a:latin typeface="맑은 고딕"/>
                <a:ea typeface="맑은 고딕"/>
                <a:cs typeface="+mj-cs"/>
              </a:rPr>
              <a:t>AD=Anti-Depressant,  AAP=Atypical Anti-Psychotics,  MS=Mood Stabilizer</a:t>
            </a:r>
            <a:endParaRPr lang="ko-KR" altLang="en-US" b="1" dirty="0">
              <a:solidFill>
                <a:srgbClr val="0066FF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E1E891-6E98-2E7C-0FD9-E74ED7C0A7C9}"/>
              </a:ext>
            </a:extLst>
          </p:cNvPr>
          <p:cNvSpPr/>
          <p:nvPr/>
        </p:nvSpPr>
        <p:spPr>
          <a:xfrm>
            <a:off x="9286239" y="3415432"/>
            <a:ext cx="1046481" cy="3018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5068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3A40AD12-B83E-E2C7-8A7C-A8E0363E5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934" y="436623"/>
            <a:ext cx="8433487" cy="56176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2BF016-073A-853C-0BE6-E28D8DDAB30E}"/>
              </a:ext>
            </a:extLst>
          </p:cNvPr>
          <p:cNvSpPr txBox="1"/>
          <p:nvPr/>
        </p:nvSpPr>
        <p:spPr>
          <a:xfrm>
            <a:off x="1299005" y="6216133"/>
            <a:ext cx="3483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i="0" u="none" strike="noStrike" dirty="0">
                <a:solidFill>
                  <a:srgbClr val="FF0000"/>
                </a:solidFill>
                <a:effectLst/>
                <a:latin typeface="맑은 고딕"/>
                <a:ea typeface="맑은 고딕"/>
                <a:cs typeface="+mj-cs"/>
              </a:rPr>
              <a:t>*TOC=Treatment of choice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E6CDE2-5210-58D3-952D-98F7D0F4BCC3}"/>
              </a:ext>
            </a:extLst>
          </p:cNvPr>
          <p:cNvSpPr/>
          <p:nvPr/>
        </p:nvSpPr>
        <p:spPr>
          <a:xfrm>
            <a:off x="4322041" y="835079"/>
            <a:ext cx="1226143" cy="3018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B35C515-A67C-702B-8D45-5DBD240A1438}"/>
              </a:ext>
            </a:extLst>
          </p:cNvPr>
          <p:cNvSpPr/>
          <p:nvPr/>
        </p:nvSpPr>
        <p:spPr>
          <a:xfrm>
            <a:off x="4332347" y="3421754"/>
            <a:ext cx="1226143" cy="30181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C921946-43F9-C7EF-EB4E-417244D209A9}"/>
              </a:ext>
            </a:extLst>
          </p:cNvPr>
          <p:cNvSpPr/>
          <p:nvPr/>
        </p:nvSpPr>
        <p:spPr>
          <a:xfrm>
            <a:off x="4345047" y="2235846"/>
            <a:ext cx="1226143" cy="307777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rgbClr val="0066FF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2206B14-E280-4A17-D766-68F143DD363E}"/>
              </a:ext>
            </a:extLst>
          </p:cNvPr>
          <p:cNvSpPr/>
          <p:nvPr/>
        </p:nvSpPr>
        <p:spPr>
          <a:xfrm>
            <a:off x="4306946" y="4564832"/>
            <a:ext cx="1226143" cy="307777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rgbClr val="0066FF"/>
              </a:solidFill>
              <a:effectLst/>
              <a:latin typeface="Arial"/>
              <a:cs typeface="Arial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FC99C37-9A53-6306-40C4-7829C1585B27}"/>
              </a:ext>
            </a:extLst>
          </p:cNvPr>
          <p:cNvSpPr/>
          <p:nvPr/>
        </p:nvSpPr>
        <p:spPr>
          <a:xfrm>
            <a:off x="4332346" y="1401430"/>
            <a:ext cx="1314691" cy="30181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1191E61C-99CE-76F3-E4B8-1A3067346FCC}"/>
              </a:ext>
            </a:extLst>
          </p:cNvPr>
          <p:cNvSpPr/>
          <p:nvPr/>
        </p:nvSpPr>
        <p:spPr>
          <a:xfrm>
            <a:off x="4324118" y="3747148"/>
            <a:ext cx="1314691" cy="301817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6F326DF-21B0-3F17-4EB9-8CCC5F9C29FB}"/>
              </a:ext>
            </a:extLst>
          </p:cNvPr>
          <p:cNvSpPr/>
          <p:nvPr/>
        </p:nvSpPr>
        <p:spPr>
          <a:xfrm>
            <a:off x="4338697" y="5709296"/>
            <a:ext cx="1226143" cy="307777"/>
          </a:xfrm>
          <a:prstGeom prst="rec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rgbClr val="0066FF"/>
              </a:solidFill>
              <a:effectLst/>
              <a:latin typeface="Arial"/>
              <a:cs typeface="Arial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3EB696B-DB5B-F5E2-0863-FD20F2E2FE78}"/>
              </a:ext>
            </a:extLst>
          </p:cNvPr>
          <p:cNvSpPr/>
          <p:nvPr/>
        </p:nvSpPr>
        <p:spPr>
          <a:xfrm>
            <a:off x="4319646" y="2831282"/>
            <a:ext cx="1226143" cy="307777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rgbClr val="0066FF"/>
              </a:solidFill>
              <a:effectLst/>
              <a:latin typeface="Arial"/>
              <a:cs typeface="Arial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CAD8186-24C2-80F2-D600-6D5A14E5F419}"/>
              </a:ext>
            </a:extLst>
          </p:cNvPr>
          <p:cNvSpPr/>
          <p:nvPr/>
        </p:nvSpPr>
        <p:spPr>
          <a:xfrm>
            <a:off x="7319386" y="1096630"/>
            <a:ext cx="1103253" cy="62041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7C2ADF-403E-A776-5149-C1B9073E42BE}"/>
              </a:ext>
            </a:extLst>
          </p:cNvPr>
          <p:cNvSpPr/>
          <p:nvPr/>
        </p:nvSpPr>
        <p:spPr>
          <a:xfrm>
            <a:off x="7330592" y="4005676"/>
            <a:ext cx="1103253" cy="62041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454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3793"/>
          <p:cNvSpPr txBox="1"/>
          <p:nvPr/>
        </p:nvSpPr>
        <p:spPr>
          <a:xfrm>
            <a:off x="2239062" y="260889"/>
            <a:ext cx="8064627" cy="953921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>
            <a:spAutoFit/>
          </a:bodyPr>
          <a:lstStyle/>
          <a:p>
            <a:pPr marL="0" lvl="0" indent="0" algn="ct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800" b="1" i="0" u="none" baseline="0">
                <a:solidFill>
                  <a:srgbClr val="008000">
                    <a:alpha val="100000"/>
                  </a:srgbClr>
                </a:solidFill>
                <a:latin typeface="Arial Narrow"/>
                <a:ea typeface="HY견명조"/>
              </a:rPr>
              <a:t>Comparative Acceptability &amp; Efficacy of</a:t>
            </a:r>
            <a:r>
              <a:rPr kumimoji="1" lang="ko-KR" altLang="en-US" sz="2800" b="1" i="0" u="none" baseline="0">
                <a:solidFill>
                  <a:srgbClr val="008000">
                    <a:alpha val="100000"/>
                  </a:srgbClr>
                </a:solidFill>
                <a:latin typeface="Arial Narrow"/>
                <a:ea typeface="HY견명조"/>
              </a:rPr>
              <a:t> </a:t>
            </a:r>
            <a:r>
              <a:rPr kumimoji="1" lang="en-US" altLang="ko-KR" sz="2800" b="1" i="0" u="none" baseline="0">
                <a:solidFill>
                  <a:srgbClr val="008000">
                    <a:alpha val="100000"/>
                  </a:srgbClr>
                </a:solidFill>
                <a:latin typeface="Arial Narrow"/>
                <a:ea typeface="HY견명조"/>
              </a:rPr>
              <a:t>Antidepressants</a:t>
            </a:r>
          </a:p>
          <a:p>
            <a:pPr marL="0" lvl="0" indent="0" algn="ctr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800" b="1" i="0" u="none" baseline="0">
                <a:solidFill>
                  <a:srgbClr val="008000">
                    <a:alpha val="100000"/>
                  </a:srgbClr>
                </a:solidFill>
                <a:latin typeface="Arial Narrow"/>
                <a:ea typeface="HY견명조"/>
              </a:rPr>
              <a:t>in Head-to-Head Studies, 2018</a:t>
            </a:r>
            <a:endParaRPr kumimoji="1" lang="ko-KR" altLang="en-US" sz="2800" b="1" i="0" u="none">
              <a:solidFill>
                <a:schemeClr val="tx1"/>
              </a:solidFill>
              <a:latin typeface="굴림"/>
              <a:ea typeface="HY견명조"/>
            </a:endParaRPr>
          </a:p>
        </p:txBody>
      </p:sp>
      <p:grpSp>
        <p:nvGrpSpPr>
          <p:cNvPr id="33795" name="Group 1"/>
          <p:cNvGrpSpPr/>
          <p:nvPr/>
        </p:nvGrpSpPr>
        <p:grpSpPr>
          <a:xfrm>
            <a:off x="2383517" y="1629088"/>
            <a:ext cx="7775715" cy="4679071"/>
            <a:chOff x="858696" y="1628476"/>
            <a:chExt cx="7775715" cy="4679072"/>
          </a:xfrm>
        </p:grpSpPr>
        <p:pic>
          <p:nvPicPr>
            <p:cNvPr id="33797" name="그림 33796"/>
            <p:cNvPicPr>
              <a:picLocks noChangeAspect="1"/>
            </p:cNvPicPr>
            <p:nvPr/>
          </p:nvPicPr>
          <p:blipFill rotWithShape="1">
            <a:blip r:embed="rId2">
              <a:lum/>
            </a:blip>
            <a:stretch>
              <a:fillRect/>
            </a:stretch>
          </p:blipFill>
          <p:spPr>
            <a:xfrm>
              <a:off x="858696" y="1628476"/>
              <a:ext cx="7775715" cy="4679071"/>
            </a:xfrm>
            <a:prstGeom prst="rect">
              <a:avLst/>
            </a:prstGeom>
            <a:noFill/>
            <a:ln w="9544" cap="flat" cmpd="sng" algn="ctr">
              <a:solidFill>
                <a:srgbClr val="008000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</p:pic>
        <p:sp>
          <p:nvSpPr>
            <p:cNvPr id="33798" name="TextBox 33797"/>
            <p:cNvSpPr txBox="1"/>
            <p:nvPr/>
          </p:nvSpPr>
          <p:spPr>
            <a:xfrm>
              <a:off x="5794919" y="2634754"/>
              <a:ext cx="1152296" cy="288911"/>
            </a:xfrm>
            <a:prstGeom prst="rect">
              <a:avLst/>
            </a:prstGeom>
            <a:noFill/>
            <a:ln w="28634" cap="flat" cmpd="sng" algn="ctr">
              <a:solidFill>
                <a:srgbClr val="FF0000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lIns="91440" tIns="45720" rIns="91440" bIns="45720" anchor="t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1" i="0" u="none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33799" name="TextBox 33798"/>
            <p:cNvSpPr txBox="1"/>
            <p:nvPr/>
          </p:nvSpPr>
          <p:spPr>
            <a:xfrm>
              <a:off x="7448792" y="2203061"/>
              <a:ext cx="1082469" cy="269821"/>
            </a:xfrm>
            <a:prstGeom prst="rect">
              <a:avLst/>
            </a:prstGeom>
            <a:noFill/>
            <a:ln w="28634" cap="flat" cmpd="sng" algn="ctr">
              <a:solidFill>
                <a:srgbClr val="008000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lIns="91440" tIns="45720" rIns="91440" bIns="45720" anchor="t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1" i="0" u="none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33800" name="TextBox 33799"/>
            <p:cNvSpPr txBox="1"/>
            <p:nvPr/>
          </p:nvSpPr>
          <p:spPr>
            <a:xfrm>
              <a:off x="5074315" y="2339535"/>
              <a:ext cx="1079287" cy="215846"/>
            </a:xfrm>
            <a:prstGeom prst="rect">
              <a:avLst/>
            </a:prstGeom>
            <a:noFill/>
            <a:ln w="28634" cap="flat" cmpd="sng" algn="ctr">
              <a:solidFill>
                <a:srgbClr val="0066CC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lIns="91440" tIns="45720" rIns="91440" bIns="45720" anchor="t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1" i="0" u="none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33801" name="TextBox 33800"/>
            <p:cNvSpPr txBox="1"/>
            <p:nvPr/>
          </p:nvSpPr>
          <p:spPr>
            <a:xfrm>
              <a:off x="4064855" y="3266497"/>
              <a:ext cx="1082469" cy="260277"/>
            </a:xfrm>
            <a:prstGeom prst="rect">
              <a:avLst/>
            </a:prstGeom>
            <a:noFill/>
            <a:ln w="28634" cap="flat" cmpd="sng" algn="ctr">
              <a:solidFill>
                <a:srgbClr val="7030A0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lIns="91440" tIns="45720" rIns="91440" bIns="45720" anchor="t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1" i="0" u="none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  <p:sp>
          <p:nvSpPr>
            <p:cNvPr id="33802" name="TextBox 33801"/>
            <p:cNvSpPr txBox="1"/>
            <p:nvPr/>
          </p:nvSpPr>
          <p:spPr>
            <a:xfrm>
              <a:off x="5953608" y="3095081"/>
              <a:ext cx="936450" cy="215846"/>
            </a:xfrm>
            <a:prstGeom prst="rect">
              <a:avLst/>
            </a:prstGeom>
            <a:noFill/>
            <a:ln w="28634" cap="flat" cmpd="sng" algn="ctr">
              <a:solidFill>
                <a:srgbClr val="FF9900">
                  <a:alpha val="100000"/>
                </a:srgbClr>
              </a:solidFill>
              <a:prstDash val="solid"/>
              <a:round/>
              <a:headEnd w="med" len="med"/>
              <a:tailEnd w="med" len="med"/>
            </a:ln>
          </p:spPr>
          <p:txBody>
            <a:bodyPr vert="horz" lIns="91440" tIns="45720" rIns="91440" bIns="45720" anchor="t">
              <a:noAutofit/>
            </a:bodyPr>
            <a:lstStyle/>
            <a:p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kumimoji="1" lang="ko-KR" altLang="en-US" sz="1800" b="1" i="0" u="none" baseline="0">
                <a:solidFill>
                  <a:schemeClr val="tx1"/>
                </a:solidFill>
                <a:latin typeface="굴림"/>
                <a:ea typeface="굴림"/>
              </a:endParaRPr>
            </a:p>
          </p:txBody>
        </p:sp>
      </p:grpSp>
      <p:sp>
        <p:nvSpPr>
          <p:cNvPr id="33796" name="직사각형 10"/>
          <p:cNvSpPr/>
          <p:nvPr/>
        </p:nvSpPr>
        <p:spPr>
          <a:xfrm>
            <a:off x="7681146" y="6445862"/>
            <a:ext cx="2736850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1600" b="1" i="1" u="none" strike="noStrike" kern="1200" cap="none" spc="0" normalizeH="0" baseline="0">
                <a:solidFill>
                  <a:srgbClr val="0066F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Lancet 2018; 391: 1357–66 </a:t>
            </a:r>
            <a:endParaRPr kumimoji="1" lang="ko-KR" altLang="en-US" sz="1600" b="1" i="1" u="none" strike="noStrike" kern="1200" cap="none" spc="0" normalizeH="0" baseline="0">
              <a:solidFill>
                <a:srgbClr val="0066F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8289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66CB04D-1678-9EF5-B264-3A692759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23" y="1720110"/>
            <a:ext cx="8489950" cy="478524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2A999883-B044-EDFA-F91B-B0C81F0D2144}"/>
              </a:ext>
            </a:extLst>
          </p:cNvPr>
          <p:cNvSpPr txBox="1">
            <a:spLocks/>
          </p:cNvSpPr>
          <p:nvPr/>
        </p:nvSpPr>
        <p:spPr>
          <a:xfrm>
            <a:off x="1123950" y="408442"/>
            <a:ext cx="10248900" cy="8651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메타분석에 근거한 항우울제 우수한 효능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9B33CA9-7815-5319-0620-837AEEE2D1E4}"/>
              </a:ext>
            </a:extLst>
          </p:cNvPr>
          <p:cNvSpPr/>
          <p:nvPr/>
        </p:nvSpPr>
        <p:spPr>
          <a:xfrm>
            <a:off x="1894788" y="2739293"/>
            <a:ext cx="1715678" cy="53180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85304C7-333D-51F9-4A5F-A1B841D6B79B}"/>
              </a:ext>
            </a:extLst>
          </p:cNvPr>
          <p:cNvSpPr/>
          <p:nvPr/>
        </p:nvSpPr>
        <p:spPr>
          <a:xfrm>
            <a:off x="1894787" y="4958499"/>
            <a:ext cx="1649690" cy="490194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64097842-CC0A-950D-8EAE-E4660424A6EF}"/>
              </a:ext>
            </a:extLst>
          </p:cNvPr>
          <p:cNvSpPr/>
          <p:nvPr/>
        </p:nvSpPr>
        <p:spPr>
          <a:xfrm>
            <a:off x="1913641" y="3506771"/>
            <a:ext cx="1677971" cy="509048"/>
          </a:xfrm>
          <a:prstGeom prst="rect">
            <a:avLst/>
          </a:prstGeom>
          <a:noFill/>
          <a:ln w="28575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rgbClr val="0066FF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299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6842-74D2-4C36-8871-1AA071F1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95" y="327445"/>
            <a:ext cx="11197167" cy="837909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2666" dirty="0"/>
              <a:t>Patients treated with </a:t>
            </a:r>
            <a:r>
              <a:rPr lang="en-US" sz="2666" dirty="0">
                <a:solidFill>
                  <a:srgbClr val="00B050"/>
                </a:solidFill>
              </a:rPr>
              <a:t>Escitalopram</a:t>
            </a:r>
            <a:r>
              <a:rPr lang="en-US" sz="2666" dirty="0"/>
              <a:t> had a numerically </a:t>
            </a:r>
            <a:r>
              <a:rPr lang="en-US" sz="2666" dirty="0">
                <a:solidFill>
                  <a:schemeClr val="accent2"/>
                </a:solidFill>
              </a:rPr>
              <a:t>higher remission</a:t>
            </a:r>
            <a:r>
              <a:rPr lang="en-US" sz="2666" baseline="30000" dirty="0">
                <a:solidFill>
                  <a:schemeClr val="accent2"/>
                </a:solidFill>
              </a:rPr>
              <a:t>†</a:t>
            </a:r>
            <a:r>
              <a:rPr lang="en-US" sz="2666" dirty="0">
                <a:solidFill>
                  <a:schemeClr val="accent2"/>
                </a:solidFill>
              </a:rPr>
              <a:t> </a:t>
            </a:r>
            <a:r>
              <a:rPr lang="en-US" altLang="ko-KR" sz="2666" dirty="0">
                <a:solidFill>
                  <a:schemeClr val="accent2"/>
                </a:solidFill>
              </a:rPr>
              <a:t>rate</a:t>
            </a:r>
            <a:r>
              <a:rPr lang="ko-KR" altLang="en-US" sz="2666" dirty="0">
                <a:solidFill>
                  <a:schemeClr val="accent2"/>
                </a:solidFill>
              </a:rPr>
              <a:t> </a:t>
            </a:r>
            <a:r>
              <a:rPr lang="en-US" sz="2666" dirty="0"/>
              <a:t>vs. </a:t>
            </a:r>
            <a:r>
              <a:rPr lang="en-US" sz="2666" dirty="0">
                <a:solidFill>
                  <a:srgbClr val="005BA9"/>
                </a:solidFill>
              </a:rPr>
              <a:t>other antidepressants</a:t>
            </a:r>
            <a:r>
              <a:rPr lang="en-US" sz="2666" baseline="30000" dirty="0">
                <a:solidFill>
                  <a:srgbClr val="005BA9"/>
                </a:solidFill>
              </a:rPr>
              <a:t>1</a:t>
            </a:r>
            <a:endParaRPr lang="en-US" baseline="30000" dirty="0">
              <a:solidFill>
                <a:srgbClr val="005BA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3C003-7E35-4A07-823F-115D8A07CB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7732" y="6502254"/>
            <a:ext cx="7623143" cy="288593"/>
          </a:xfrm>
        </p:spPr>
        <p:txBody>
          <a:bodyPr/>
          <a:lstStyle/>
          <a:p>
            <a:endParaRPr lang="en-US" b="0" dirty="0"/>
          </a:p>
          <a:p>
            <a:r>
              <a:rPr lang="en-US" dirty="0"/>
              <a:t>Adapted from: </a:t>
            </a:r>
            <a:r>
              <a:rPr lang="en-US" b="0" dirty="0" err="1"/>
              <a:t>Ramsberg</a:t>
            </a:r>
            <a:r>
              <a:rPr lang="en-US" b="0" dirty="0"/>
              <a:t> J et al. 2012. †Remission was reported as primary or secondary endpoint and defined as HAM-D score ≤7 or as MADRS score ≤12. </a:t>
            </a:r>
          </a:p>
          <a:p>
            <a:r>
              <a:rPr lang="en-US" b="0" dirty="0"/>
              <a:t>		   HAM-D, Hamilton Depression Rating Scale; MADRS, Montgomery-</a:t>
            </a:r>
            <a:r>
              <a:rPr lang="en-US" b="0" dirty="0" err="1"/>
              <a:t>Åsberg</a:t>
            </a:r>
            <a:r>
              <a:rPr lang="en-US" b="0" dirty="0"/>
              <a:t> Depression Rating Scale.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3F7787-79EB-4206-903B-842A2B769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539" y="1378428"/>
            <a:ext cx="8696092" cy="4959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FB4CE2-D51E-2DFA-D4B2-AF1FDEB0C29D}"/>
              </a:ext>
            </a:extLst>
          </p:cNvPr>
          <p:cNvSpPr txBox="1"/>
          <p:nvPr/>
        </p:nvSpPr>
        <p:spPr>
          <a:xfrm>
            <a:off x="2632436" y="1531011"/>
            <a:ext cx="789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47%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liss Pro Regular"/>
                <a:ea typeface="+mn-ea"/>
                <a:cs typeface="Arial" pitchFamily="34" charset="0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121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08F5024-4B8F-DB9A-B3FB-AABFCB03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081" y="210683"/>
            <a:ext cx="5770161" cy="6533017"/>
          </a:xfrm>
          <a:prstGeom prst="rect">
            <a:avLst/>
          </a:prstGeom>
          <a:ln>
            <a:noFill/>
          </a:ln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538DF567-1478-1F24-872D-55FB74B3CA7F}"/>
              </a:ext>
            </a:extLst>
          </p:cNvPr>
          <p:cNvSpPr txBox="1">
            <a:spLocks/>
          </p:cNvSpPr>
          <p:nvPr/>
        </p:nvSpPr>
        <p:spPr>
          <a:xfrm>
            <a:off x="355600" y="1668464"/>
            <a:ext cx="5448300" cy="19129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2023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우울증 외래 적정성 평가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63164F6E-98C4-1E0B-165F-0BF3E4244E66}"/>
              </a:ext>
            </a:extLst>
          </p:cNvPr>
          <p:cNvSpPr/>
          <p:nvPr/>
        </p:nvSpPr>
        <p:spPr>
          <a:xfrm>
            <a:off x="7689850" y="2438400"/>
            <a:ext cx="3473450" cy="215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C0B031E-9C40-4961-5A48-79DEE5190280}"/>
              </a:ext>
            </a:extLst>
          </p:cNvPr>
          <p:cNvSpPr/>
          <p:nvPr/>
        </p:nvSpPr>
        <p:spPr>
          <a:xfrm>
            <a:off x="7696200" y="5816600"/>
            <a:ext cx="3473450" cy="215900"/>
          </a:xfrm>
          <a:prstGeom prst="rect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E260D82-B20B-5880-CF95-2E99D2219A0C}"/>
              </a:ext>
            </a:extLst>
          </p:cNvPr>
          <p:cNvSpPr/>
          <p:nvPr/>
        </p:nvSpPr>
        <p:spPr>
          <a:xfrm>
            <a:off x="7689850" y="6045200"/>
            <a:ext cx="3473450" cy="215900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784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A705-2695-40FF-A097-997A2753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88432"/>
            <a:ext cx="10631167" cy="837941"/>
          </a:xfrm>
        </p:spPr>
        <p:txBody>
          <a:bodyPr/>
          <a:lstStyle/>
          <a:p>
            <a:r>
              <a:rPr lang="da-DK" dirty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438" y="1909316"/>
            <a:ext cx="9542162" cy="3723134"/>
          </a:xfrm>
        </p:spPr>
        <p:txBody>
          <a:bodyPr/>
          <a:lstStyle/>
          <a:p>
            <a:pPr lvl="0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ko-KR" sz="2800" b="1" kern="0" dirty="0"/>
              <a:t>Current Status of Depression Treatment</a:t>
            </a:r>
            <a:r>
              <a:rPr lang="en-US" altLang="ko-KR" sz="2800" b="1" dirty="0"/>
              <a:t> </a:t>
            </a:r>
          </a:p>
          <a:p>
            <a:pPr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altLang="ko-KR" sz="2800" b="1" dirty="0"/>
              <a:t>Pharmacological Treatment of Depression </a:t>
            </a:r>
          </a:p>
          <a:p>
            <a:pPr lvl="0">
              <a:lnSpc>
                <a:spcPct val="130000"/>
              </a:lnSpc>
              <a:buFont typeface="+mj-lt"/>
              <a:buAutoNum type="arabicPeriod"/>
              <a:defRPr/>
            </a:pPr>
            <a:r>
              <a:rPr kumimoji="1" lang="en-US" altLang="ko-KR" sz="2800" b="1" dirty="0">
                <a:cs typeface="Arial" panose="020B0604020202020204" pitchFamily="34" charset="0"/>
              </a:rPr>
              <a:t>SSRI &amp; SMS</a:t>
            </a:r>
          </a:p>
          <a:p>
            <a:pPr lvl="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altLang="ko-KR" sz="2800" b="1" kern="0" dirty="0"/>
              <a:t>SNRI, Mirtazapine, Bupropion, Agomelatine</a:t>
            </a:r>
          </a:p>
          <a:p>
            <a:pPr lvl="0">
              <a:lnSpc>
                <a:spcPct val="130000"/>
              </a:lnSpc>
              <a:buFont typeface="+mj-lt"/>
              <a:buAutoNum type="arabicPeriod"/>
              <a:defRPr/>
            </a:pPr>
            <a:r>
              <a:rPr kumimoji="1" lang="en-US" altLang="ko-KR" sz="2800" b="1" dirty="0">
                <a:cs typeface="Arial" panose="020B0604020202020204" pitchFamily="34" charset="0"/>
              </a:rPr>
              <a:t>Treatment-Resistant Depression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699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제목 1">
            <a:extLst>
              <a:ext uri="{FF2B5EF4-FFF2-40B4-BE49-F238E27FC236}">
                <a16:creationId xmlns:a16="http://schemas.microsoft.com/office/drawing/2014/main" id="{D9B99D56-45C2-BFEF-D101-0E28160E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44035" name="내용 개체 틀 2">
            <a:extLst>
              <a:ext uri="{FF2B5EF4-FFF2-40B4-BE49-F238E27FC236}">
                <a16:creationId xmlns:a16="http://schemas.microsoft.com/office/drawing/2014/main" id="{2E7217EC-0367-3F49-F89D-959B8D0B7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184" y="1711411"/>
            <a:ext cx="10793626" cy="4972050"/>
          </a:xfrm>
        </p:spPr>
        <p:txBody>
          <a:bodyPr/>
          <a:lstStyle/>
          <a:p>
            <a:pPr marL="265113" indent="-2651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전통적 항우울제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삼환계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항우울제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(amitriptyline, nortriptyline, imipramine),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5113" indent="-26511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선택 항우울제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SSRI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(Selective serotonin reuptake inhibitors: citalopram,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escitalopram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			fluoxetine, fluvoxamine, paroxetine, sertraline)</a:t>
            </a:r>
          </a:p>
          <a:p>
            <a:pPr marL="895350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SNRI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(Serotonin-norepinephrine reuptake inhibitors: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desvenlafaxine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			venlafaxine, duloxetine)</a:t>
            </a:r>
          </a:p>
          <a:p>
            <a:pPr marL="895350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NaSSA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(Noradrenergic and specific serotonergic antidepressants: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mirtazapine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95350" lvl="1" indent="-271463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kumimoji="1"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SMS </a:t>
            </a:r>
            <a:r>
              <a:rPr kumimoji="1"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(Serotonin modulator &amp; stimulator: </a:t>
            </a:r>
            <a:r>
              <a:rPr kumimoji="1"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vortioxetine</a:t>
            </a:r>
            <a:r>
              <a:rPr kumimoji="1"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제목 1">
            <a:extLst>
              <a:ext uri="{FF2B5EF4-FFF2-40B4-BE49-F238E27FC236}">
                <a16:creationId xmlns:a16="http://schemas.microsoft.com/office/drawing/2014/main" id="{69B789EC-B3B6-5CEC-7CC2-D993A14C6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45059" name="내용 개체 틀 2">
            <a:extLst>
              <a:ext uri="{FF2B5EF4-FFF2-40B4-BE49-F238E27FC236}">
                <a16:creationId xmlns:a16="http://schemas.microsoft.com/office/drawing/2014/main" id="{A2485593-FD1E-834E-E0E4-4F850067A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25" y="1736124"/>
            <a:ext cx="11232290" cy="3972698"/>
          </a:xfrm>
        </p:spPr>
        <p:txBody>
          <a:bodyPr/>
          <a:lstStyle/>
          <a:p>
            <a:pPr marL="265113" indent="-265113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265113" algn="l"/>
              </a:tabLst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차 선택 항우울제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NDRI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(Norepinephrine-dopamine reuptake inhibitors: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bupropion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Melatonergic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AD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with melatonin agonist &amp; serotonin antagonist (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agomelatine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SSRE</a:t>
            </a:r>
            <a:r>
              <a:rPr lang="en-US" altLang="ko-KR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(Selective serotonin reuptake enhancer: </a:t>
            </a:r>
            <a:r>
              <a:rPr lang="en-US" altLang="ko-KR" sz="20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tianeptine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RIMA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(Reversible Inhibitor of MAO-A: moclobemide)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SARI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(Serotonin antagonist &amp; reuptake inhibitor: trazodone)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NaRI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(Noradrenergic reuptake inhibitor: reboxetine)</a:t>
            </a:r>
          </a:p>
          <a:p>
            <a:pPr marL="895350" lvl="1" indent="-357188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0643BD-7924-3024-0BE8-D85DFAB7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040" y="1794722"/>
            <a:ext cx="8963120" cy="4122751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8A3A3DF3-056A-993D-68FA-BDC141AC99ED}"/>
              </a:ext>
            </a:extLst>
          </p:cNvPr>
          <p:cNvSpPr txBox="1">
            <a:spLocks/>
          </p:cNvSpPr>
          <p:nvPr/>
        </p:nvSpPr>
        <p:spPr>
          <a:xfrm>
            <a:off x="1981200" y="277814"/>
            <a:ext cx="8229600" cy="8651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선택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요인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E02D57D-B101-65D1-EF97-5B651DD4C3FC}"/>
              </a:ext>
            </a:extLst>
          </p:cNvPr>
          <p:cNvSpPr/>
          <p:nvPr/>
        </p:nvSpPr>
        <p:spPr>
          <a:xfrm>
            <a:off x="2460396" y="2752627"/>
            <a:ext cx="3091992" cy="84841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18648A8-EFAD-3AFB-B8B8-85DC72870AC0}"/>
              </a:ext>
            </a:extLst>
          </p:cNvPr>
          <p:cNvSpPr/>
          <p:nvPr/>
        </p:nvSpPr>
        <p:spPr>
          <a:xfrm>
            <a:off x="7203649" y="2744770"/>
            <a:ext cx="3495774" cy="8845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685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B20266-1E2D-C521-C9A6-077D4023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  <p:pic>
        <p:nvPicPr>
          <p:cNvPr id="11" name="그림 10" descr="텍스트, 로고, 그래픽, 폰트이(가) 표시된 사진&#10;&#10;자동 생성된 설명">
            <a:extLst>
              <a:ext uri="{FF2B5EF4-FFF2-40B4-BE49-F238E27FC236}">
                <a16:creationId xmlns:a16="http://schemas.microsoft.com/office/drawing/2014/main" id="{82EA6CBC-D6D9-8CD6-3D54-A68B1AB9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5621856"/>
            <a:ext cx="1173248" cy="1173248"/>
          </a:xfrm>
          <a:prstGeom prst="rect">
            <a:avLst/>
          </a:prstGeom>
        </p:spPr>
      </p:pic>
      <p:sp>
        <p:nvSpPr>
          <p:cNvPr id="3" name="제목 5">
            <a:extLst>
              <a:ext uri="{FF2B5EF4-FFF2-40B4-BE49-F238E27FC236}">
                <a16:creationId xmlns:a16="http://schemas.microsoft.com/office/drawing/2014/main" id="{F62C3987-E194-59B9-A5A8-A33CD2096CB9}"/>
              </a:ext>
            </a:extLst>
          </p:cNvPr>
          <p:cNvSpPr txBox="1">
            <a:spLocks/>
          </p:cNvSpPr>
          <p:nvPr/>
        </p:nvSpPr>
        <p:spPr bwMode="auto">
          <a:xfrm>
            <a:off x="979084" y="1283591"/>
            <a:ext cx="10392294" cy="15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3600" kern="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3.  SSRI  &amp;  SMS</a:t>
            </a:r>
            <a:r>
              <a:rPr lang="en-US" altLang="ko-KR" sz="3600" kern="0" dirty="0"/>
              <a:t> </a:t>
            </a:r>
            <a:br>
              <a:rPr lang="en-US" altLang="ko-KR" sz="3200" kern="0" dirty="0"/>
            </a:br>
            <a:endParaRPr lang="en-US" altLang="ko-KR" sz="3200" kern="0" dirty="0"/>
          </a:p>
        </p:txBody>
      </p:sp>
    </p:spTree>
    <p:extLst>
      <p:ext uri="{BB962C8B-B14F-4D97-AF65-F5344CB8AC3E}">
        <p14:creationId xmlns:p14="http://schemas.microsoft.com/office/powerpoint/2010/main" val="98213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>
            <a:extLst>
              <a:ext uri="{FF2B5EF4-FFF2-40B4-BE49-F238E27FC236}">
                <a16:creationId xmlns:a16="http://schemas.microsoft.com/office/drawing/2014/main" id="{BB33BEF1-BAE9-4E2E-0E0F-D173555C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50179" name="내용 개체 틀 2">
            <a:extLst>
              <a:ext uri="{FF2B5EF4-FFF2-40B4-BE49-F238E27FC236}">
                <a16:creationId xmlns:a16="http://schemas.microsoft.com/office/drawing/2014/main" id="{A2EC62A4-AC58-C285-D95E-407A92987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ko-KR" sz="24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SSRI</a:t>
            </a:r>
            <a:r>
              <a:rPr lang="ko-KR" altLang="en-US" sz="2400" dirty="0">
                <a:solidFill>
                  <a:srgbClr val="0033CC"/>
                </a:solidFill>
              </a:rPr>
              <a:t>  </a:t>
            </a:r>
            <a:r>
              <a:rPr lang="ko-KR" altLang="en-US" sz="24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선택적 세로토닌 재흡수 </a:t>
            </a:r>
            <a:r>
              <a:rPr lang="ko-KR" altLang="en-US" sz="24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</a:t>
            </a:r>
            <a:endParaRPr lang="en-US" altLang="ko-KR" sz="2400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삼환계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보다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항콜린성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부작용이나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심혈관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독성이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적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안전하고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내약성이</a:t>
            </a:r>
            <a:r>
              <a:rPr lang="en-US" altLang="ko-KR" sz="20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좋으며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투약중단율이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낮다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경증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중등증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우울증에서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1차 </a:t>
            </a:r>
            <a:r>
              <a:rPr lang="en-US" altLang="ko-KR" sz="20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선택약제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권장</a:t>
            </a:r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강박장애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0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공황장애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에도 효과적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외래진료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1차의료에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더욱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적합하다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SSRI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간에도 효과의 차이</a:t>
            </a: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대부분의 임상자료는 차이 없음</a:t>
            </a:r>
          </a:p>
          <a:p>
            <a:pPr lvl="1"/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제목 1">
            <a:extLst>
              <a:ext uri="{FF2B5EF4-FFF2-40B4-BE49-F238E27FC236}">
                <a16:creationId xmlns:a16="http://schemas.microsoft.com/office/drawing/2014/main" id="{4DDA7E68-184C-91D3-4675-407A21C14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30723" name="내용 개체 틀 2">
            <a:extLst>
              <a:ext uri="{FF2B5EF4-FFF2-40B4-BE49-F238E27FC236}">
                <a16:creationId xmlns:a16="http://schemas.microsoft.com/office/drawing/2014/main" id="{1E875AB6-7786-DA93-D7D5-BC66F750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477" y="1600201"/>
            <a:ext cx="9746650" cy="4530725"/>
          </a:xfrm>
        </p:spPr>
        <p:txBody>
          <a:bodyPr/>
          <a:lstStyle/>
          <a:p>
            <a:pPr marL="358775" indent="-358775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400" b="1" dirty="0">
                <a:solidFill>
                  <a:srgbClr val="0033CC"/>
                </a:solidFill>
                <a:latin typeface="맑은 고딕" pitchFamily="50" charset="-127"/>
                <a:ea typeface="맑은 고딕" pitchFamily="50" charset="-127"/>
              </a:rPr>
              <a:t>SSRI</a:t>
            </a:r>
            <a:r>
              <a:rPr lang="ko-KR" altLang="en-US" sz="24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선택적 세로토닌 재흡수 </a:t>
            </a:r>
            <a:r>
              <a:rPr lang="ko-KR" altLang="en-US" sz="24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</a:t>
            </a:r>
            <a:endParaRPr lang="en-US" altLang="ko-KR" sz="2400" b="1" dirty="0">
              <a:solidFill>
                <a:srgbClr val="0033CC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706437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부작용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971550" lvl="2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위장관계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오심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구토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설사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식욕감퇴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불면</a:t>
            </a: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971550" lvl="2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66FF"/>
              </a:buClr>
              <a:buFont typeface="Wingdings" panose="05000000000000000000" pitchFamily="2" charset="2"/>
              <a:buChar char="§"/>
              <a:defRPr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성기능장애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남성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사정장애</a:t>
            </a:r>
            <a:r>
              <a:rPr lang="en-US" altLang="ko-KR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발기부전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여성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성욕감퇴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성흥분장애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706437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Fluoxetine: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다른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SSRI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와 비교하여 </a:t>
            </a:r>
            <a:r>
              <a:rPr lang="ko-KR" altLang="en-US" sz="20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식욕감퇴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로 인한 체중감소  ⇒ 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			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비만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대사증후군이 함께 있을 때 고려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pPr marL="706437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altLang="ko-KR" sz="2000" b="1" dirty="0">
                <a:solidFill>
                  <a:srgbClr val="0066FF"/>
                </a:solidFill>
                <a:latin typeface="맑은 고딕" pitchFamily="50" charset="-127"/>
                <a:ea typeface="맑은 고딕" pitchFamily="50" charset="-127"/>
              </a:rPr>
              <a:t>Escitalopram: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약물상호작용이 적고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약물순응도와</a:t>
            </a: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 효과가 우수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>
                <a:latin typeface="맑은 고딕" pitchFamily="50" charset="-127"/>
                <a:ea typeface="맑은 고딕" pitchFamily="50" charset="-127"/>
              </a:rPr>
              <a:t>렉사프로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marL="706437" lvl="1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ko-KR" altLang="en-US" sz="2000" b="1" dirty="0">
                <a:latin typeface="맑은 고딕" pitchFamily="50" charset="-127"/>
                <a:ea typeface="맑은 고딕" pitchFamily="50" charset="-127"/>
              </a:rPr>
              <a:t>임신중 사용</a:t>
            </a:r>
            <a:r>
              <a:rPr lang="en-US" altLang="ko-KR" sz="2000" b="1" dirty="0">
                <a:latin typeface="맑은 고딕" pitchFamily="50" charset="-127"/>
                <a:ea typeface="맑은 고딕" pitchFamily="50" charset="-127"/>
              </a:rPr>
              <a:t>: Sertraline, Escitalopram, Fluoxetine</a:t>
            </a:r>
          </a:p>
          <a:p>
            <a:pPr marL="706437" lvl="1" indent="-3429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 marL="363537" lvl="1" indent="0">
              <a:lnSpc>
                <a:spcPct val="150000"/>
              </a:lnSpc>
              <a:buNone/>
              <a:defRPr/>
            </a:pPr>
            <a:endParaRPr lang="ko-KR" altLang="en-US" sz="2000" b="1" dirty="0">
              <a:latin typeface="맑은 고딕" pitchFamily="50" charset="-127"/>
              <a:ea typeface="맑은 고딕" pitchFamily="50" charset="-127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lang="en-US" altLang="ko-KR" sz="2000" b="1" dirty="0">
              <a:latin typeface="맑은 고딕" pitchFamily="50" charset="-127"/>
              <a:ea typeface="맑은 고딕" pitchFamily="50" charset="-127"/>
            </a:endParaRPr>
          </a:p>
          <a:p>
            <a:pPr>
              <a:defRPr/>
            </a:pPr>
            <a:endParaRPr lang="en-US" altLang="ko-KR" sz="2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표 368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93616"/>
              </p:ext>
            </p:extLst>
          </p:nvPr>
        </p:nvGraphicFramePr>
        <p:xfrm>
          <a:off x="1270000" y="1457407"/>
          <a:ext cx="9721850" cy="4327443"/>
        </p:xfrm>
        <a:graphic>
          <a:graphicData uri="http://schemas.openxmlformats.org/drawingml/2006/table">
            <a:tbl>
              <a:tblPr firstRow="1" bandRow="1"/>
              <a:tblGrid>
                <a:gridCol w="2854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231">
                <a:tc row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8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SSRI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99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Dose (mg)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>
                      <a:noFill/>
                    </a:lnL>
                    <a:lnR>
                      <a:noFill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Adverse effects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231">
                <a:tc v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Starting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Standard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981">
                <a:tc>
                  <a:txBody>
                    <a:bodyPr/>
                    <a:lstStyle/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Citalopram</a:t>
                      </a:r>
                    </a:p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Escitalopram</a:t>
                      </a:r>
                      <a:endParaRPr kumimoji="0" lang="en-US" altLang="ko-KR" sz="2000" b="1" i="0" u="none" baseline="0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Fluoxetine</a:t>
                      </a:r>
                    </a:p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Fluvoxamine</a:t>
                      </a:r>
                    </a:p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Paroxetine</a:t>
                      </a:r>
                    </a:p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Sertraline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50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50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20-40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10-20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20-40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100-250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20-40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50-150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 dirty="0">
                        <a:solidFill>
                          <a:srgbClr val="FF0000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5" name="TextBox 36884"/>
          <p:cNvSpPr txBox="1"/>
          <p:nvPr/>
        </p:nvSpPr>
        <p:spPr>
          <a:xfrm>
            <a:off x="1523736" y="43888"/>
            <a:ext cx="184774" cy="369418"/>
          </a:xfrm>
          <a:prstGeom prst="rect">
            <a:avLst/>
          </a:prstGeom>
          <a:noFill/>
          <a:ln>
            <a:noFill/>
          </a:ln>
        </p:spPr>
        <p:txBody>
          <a:bodyPr vert="horz" wrap="none" lIns="91461" tIns="45731" rIns="91461" bIns="45731" anchor="ctr">
            <a:spAutoFit/>
          </a:bodyPr>
          <a:lstStyle/>
          <a:p>
            <a:pPr eaLnBrk="0" latinLnBrk="1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ko-KR" b="1">
              <a:latin typeface="굴림"/>
              <a:ea typeface="굴림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EC4ED97-3DDB-FB90-EBDB-0071D02B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</p:spTree>
    <p:extLst>
      <p:ext uri="{BB962C8B-B14F-4D97-AF65-F5344CB8AC3E}">
        <p14:creationId xmlns:p14="http://schemas.microsoft.com/office/powerpoint/2010/main" val="28653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Escitalopram(Lexapro)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효능 및 효과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E2D2-55AF-EE5F-C96C-A20DAAE9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550" y="1911350"/>
            <a:ext cx="8115300" cy="3736686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주요 우울장애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공황장애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사회불안장애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(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사회공포증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)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범불안장애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강박장애</a:t>
            </a:r>
            <a:endParaRPr lang="ko-KR" altLang="en-US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609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Escitalopram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부작용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472EA7C0-148B-9A82-2FD8-12D1CB71D575}"/>
              </a:ext>
            </a:extLst>
          </p:cNvPr>
          <p:cNvGraphicFramePr>
            <a:graphicFrameLocks noGrp="1"/>
          </p:cNvGraphicFramePr>
          <p:nvPr/>
        </p:nvGraphicFramePr>
        <p:xfrm>
          <a:off x="991674" y="1685999"/>
          <a:ext cx="10464087" cy="4333964"/>
        </p:xfrm>
        <a:graphic>
          <a:graphicData uri="http://schemas.openxmlformats.org/drawingml/2006/table">
            <a:tbl>
              <a:tblPr/>
              <a:tblGrid>
                <a:gridCol w="1854557">
                  <a:extLst>
                    <a:ext uri="{9D8B030D-6E8A-4147-A177-3AD203B41FA5}">
                      <a16:colId xmlns:a16="http://schemas.microsoft.com/office/drawing/2014/main" val="4012871991"/>
                    </a:ext>
                  </a:extLst>
                </a:gridCol>
                <a:gridCol w="2672366">
                  <a:extLst>
                    <a:ext uri="{9D8B030D-6E8A-4147-A177-3AD203B41FA5}">
                      <a16:colId xmlns:a16="http://schemas.microsoft.com/office/drawing/2014/main" val="938069957"/>
                    </a:ext>
                  </a:extLst>
                </a:gridCol>
                <a:gridCol w="5937164">
                  <a:extLst>
                    <a:ext uri="{9D8B030D-6E8A-4147-A177-3AD203B41FA5}">
                      <a16:colId xmlns:a16="http://schemas.microsoft.com/office/drawing/2014/main" val="998030115"/>
                    </a:ext>
                  </a:extLst>
                </a:gridCol>
              </a:tblGrid>
              <a:tr h="205352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2400" b="1" dirty="0">
                          <a:effectLst/>
                        </a:rPr>
                        <a:t>빈도</a:t>
                      </a:r>
                    </a:p>
                  </a:txBody>
                  <a:tcPr marL="41082" marR="41082" marT="20541" marB="2054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2400" b="1" dirty="0">
                          <a:effectLst/>
                        </a:rPr>
                        <a:t>부작용 </a:t>
                      </a:r>
                    </a:p>
                  </a:txBody>
                  <a:tcPr marL="41082" marR="41082" marT="20541" marB="2054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2400" b="1" dirty="0">
                          <a:effectLst/>
                        </a:rPr>
                        <a:t>경과 및 조치</a:t>
                      </a:r>
                    </a:p>
                  </a:txBody>
                  <a:tcPr marL="41082" marR="41082" marT="20541" marB="20541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9445579"/>
                  </a:ext>
                </a:extLst>
              </a:tr>
              <a:tr h="2564160"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2400" b="1" dirty="0">
                          <a:effectLst/>
                        </a:rPr>
                        <a:t>매우 흔함</a:t>
                      </a:r>
                      <a:br>
                        <a:rPr lang="ko-KR" altLang="en-US" sz="2400" dirty="0">
                          <a:effectLst/>
                        </a:rPr>
                      </a:br>
                      <a:r>
                        <a:rPr lang="en-US" altLang="ko-KR" sz="2400" dirty="0">
                          <a:effectLst/>
                        </a:rPr>
                        <a:t>(10% </a:t>
                      </a:r>
                      <a:r>
                        <a:rPr lang="ko-KR" altLang="en-US" sz="2400" dirty="0">
                          <a:effectLst/>
                        </a:rPr>
                        <a:t>이상</a:t>
                      </a:r>
                      <a:r>
                        <a:rPr lang="en-US" altLang="ko-KR" sz="2400" dirty="0">
                          <a:effectLst/>
                        </a:rPr>
                        <a:t>)</a:t>
                      </a: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두통</a:t>
                      </a:r>
                      <a:r>
                        <a:rPr lang="en-US" altLang="ko-KR" sz="2000" b="1" dirty="0">
                          <a:effectLst/>
                        </a:rPr>
                        <a:t>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졸림</a:t>
                      </a:r>
                      <a:endParaRPr lang="en-US" altLang="ko-KR" sz="2000" b="1" dirty="0">
                        <a:effectLst/>
                      </a:endParaRP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불면</a:t>
                      </a:r>
                      <a:r>
                        <a:rPr lang="en-US" altLang="ko-KR" sz="2000" b="1" dirty="0">
                          <a:effectLst/>
                        </a:rPr>
                        <a:t>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effectLst/>
                        </a:rPr>
                        <a:t>사정장애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effectLst/>
                        </a:rPr>
                        <a:t>남성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effectLst/>
                        </a:rPr>
                        <a:t>오심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ko-KR" altLang="en-US" sz="2000" b="1" dirty="0">
                          <a:solidFill>
                            <a:srgbClr val="FF0000"/>
                          </a:solidFill>
                          <a:effectLst/>
                        </a:rPr>
                        <a:t>구역</a:t>
                      </a:r>
                      <a:r>
                        <a:rPr lang="en-US" altLang="ko-KR" sz="2000" b="1" dirty="0">
                          <a:solidFill>
                            <a:srgbClr val="FF0000"/>
                          </a:solidFill>
                          <a:effectLst/>
                        </a:rPr>
                        <a:t>) 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  <a:r>
                        <a:rPr lang="ko-KR" altLang="en-US" sz="2000" b="1" dirty="0">
                          <a:effectLst/>
                        </a:rPr>
                        <a:t>설사</a:t>
                      </a: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복용 초기에 흔하며 점차 호전</a:t>
                      </a:r>
                      <a:r>
                        <a:rPr lang="en-US" altLang="ko-KR" sz="2000" b="1" dirty="0">
                          <a:effectLst/>
                        </a:rPr>
                        <a:t>.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저녁 또는 </a:t>
                      </a:r>
                      <a:r>
                        <a:rPr lang="ko-KR" altLang="en-US" sz="2000" b="1" dirty="0">
                          <a:solidFill>
                            <a:srgbClr val="0066FF"/>
                          </a:solidFill>
                          <a:effectLst/>
                        </a:rPr>
                        <a:t>취침 전 복용</a:t>
                      </a:r>
                      <a:r>
                        <a:rPr lang="ko-KR" altLang="en-US" sz="2000" b="1" dirty="0">
                          <a:effectLst/>
                        </a:rPr>
                        <a:t>으로 조절 가능</a:t>
                      </a:r>
                      <a:r>
                        <a:rPr lang="en-US" altLang="ko-KR" sz="2000" b="1" dirty="0">
                          <a:effectLst/>
                        </a:rPr>
                        <a:t>.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아침 복용이 권장됨</a:t>
                      </a:r>
                      <a:r>
                        <a:rPr lang="en-US" altLang="ko-KR" sz="2000" b="1" dirty="0">
                          <a:effectLst/>
                        </a:rPr>
                        <a:t>.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용량 조절이나 </a:t>
                      </a:r>
                      <a:r>
                        <a:rPr lang="ko-KR" altLang="en-US" sz="2000" b="1" dirty="0">
                          <a:solidFill>
                            <a:srgbClr val="0066FF"/>
                          </a:solidFill>
                          <a:effectLst/>
                        </a:rPr>
                        <a:t>약물 교체</a:t>
                      </a:r>
                      <a:r>
                        <a:rPr lang="en-US" altLang="ko-KR" sz="2000" b="1" dirty="0">
                          <a:effectLst/>
                        </a:rPr>
                        <a:t>.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식후 복용으로 완화될 수 있음 </a:t>
                      </a:r>
                      <a:r>
                        <a:rPr lang="en-US" altLang="ko-KR" sz="2000" b="1" dirty="0">
                          <a:effectLst/>
                        </a:rPr>
                        <a:t>.</a:t>
                      </a: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FDF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3576692"/>
                  </a:ext>
                </a:extLst>
              </a:tr>
              <a:tr h="1190974"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2400" b="1" dirty="0">
                          <a:effectLst/>
                        </a:rPr>
                        <a:t>흔함</a:t>
                      </a:r>
                      <a:br>
                        <a:rPr lang="ko-KR" altLang="en-US" sz="2400" dirty="0">
                          <a:effectLst/>
                        </a:rPr>
                      </a:br>
                      <a:r>
                        <a:rPr lang="en-US" altLang="ko-KR" sz="2400" dirty="0">
                          <a:effectLst/>
                        </a:rPr>
                        <a:t>(1% ~ 10%)</a:t>
                      </a: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변비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  <a:r>
                        <a:rPr lang="ko-KR" altLang="en-US" sz="2000" b="1" dirty="0">
                          <a:effectLst/>
                        </a:rPr>
                        <a:t>구토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  <a:r>
                        <a:rPr lang="ko-KR" altLang="en-US" sz="2000" b="1" dirty="0">
                          <a:effectLst/>
                        </a:rPr>
                        <a:t>구갈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발한 증가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</a:p>
                    <a:p>
                      <a:pPr algn="l" fontAlgn="base">
                        <a:lnSpc>
                          <a:spcPct val="150000"/>
                        </a:lnSpc>
                      </a:pPr>
                      <a:r>
                        <a:rPr lang="ko-KR" altLang="en-US" sz="2000" b="1" dirty="0">
                          <a:effectLst/>
                        </a:rPr>
                        <a:t>관절통</a:t>
                      </a:r>
                      <a:r>
                        <a:rPr lang="en-US" altLang="ko-KR" sz="2000" b="1" dirty="0">
                          <a:effectLst/>
                        </a:rPr>
                        <a:t>, </a:t>
                      </a:r>
                      <a:r>
                        <a:rPr lang="ko-KR" altLang="en-US" sz="2000" b="1" dirty="0">
                          <a:effectLst/>
                        </a:rPr>
                        <a:t>근육통</a:t>
                      </a: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50000"/>
                        </a:lnSpc>
                      </a:pPr>
                      <a:endParaRPr lang="en-US" altLang="ko-KR" sz="2000" dirty="0">
                        <a:effectLst/>
                      </a:endParaRPr>
                    </a:p>
                  </a:txBody>
                  <a:tcPr marL="41082" marR="41082" marT="20541" marB="2054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9E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0241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07AC086B-3970-E03F-6C79-9261ADFF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297673"/>
            <a:ext cx="2909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4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Escitalopram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부작용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AC086B-3970-E03F-6C79-9261ADFF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297673"/>
            <a:ext cx="2909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B6144-E91D-AE07-B099-7579520E833D}"/>
              </a:ext>
            </a:extLst>
          </p:cNvPr>
          <p:cNvSpPr txBox="1"/>
          <p:nvPr/>
        </p:nvSpPr>
        <p:spPr>
          <a:xfrm>
            <a:off x="727656" y="1509024"/>
            <a:ext cx="10947042" cy="4270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정신건강 관련 부작용</a:t>
            </a:r>
            <a:endParaRPr lang="ko-KR" altLang="en-US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자살 충동 및 행동 증가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복용 초기</a:t>
            </a: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,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Pretendard"/>
              </a:rPr>
              <a:t>청소년 및 젊은 성인</a:t>
            </a:r>
            <a:r>
              <a:rPr lang="en-US" altLang="ko-KR" sz="2400" b="1" i="0" dirty="0">
                <a:solidFill>
                  <a:srgbClr val="FF0000"/>
                </a:solidFill>
                <a:effectLst/>
                <a:latin typeface="Pretendard"/>
              </a:rPr>
              <a:t>(18~24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Pretendard"/>
              </a:rPr>
              <a:t>세</a:t>
            </a:r>
            <a:r>
              <a:rPr lang="en-US" altLang="ko-KR" sz="2400" b="1" i="0" dirty="0">
                <a:solidFill>
                  <a:srgbClr val="FF0000"/>
                </a:solidFill>
                <a:effectLst/>
                <a:latin typeface="Pretendard"/>
              </a:rPr>
              <a:t>) </a:t>
            </a:r>
            <a:r>
              <a:rPr lang="ko-KR" altLang="en-US" sz="2400" b="1" i="0" dirty="0">
                <a:solidFill>
                  <a:srgbClr val="FF0000"/>
                </a:solidFill>
                <a:effectLst/>
                <a:latin typeface="Pretendard"/>
              </a:rPr>
              <a:t> </a:t>
            </a:r>
            <a:endParaRPr lang="en-US" altLang="ko-KR" sz="2400" b="1" i="0" dirty="0">
              <a:solidFill>
                <a:srgbClr val="FF0000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불안 증상 증가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공황장애의 경우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투여 초기 일시적 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(2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주 이내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)</a:t>
            </a:r>
          </a:p>
          <a:p>
            <a:pPr lvl="1" algn="l">
              <a:lnSpc>
                <a:spcPct val="120000"/>
              </a:lnSpc>
            </a:pP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                                   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낮은 용량으로 시작하여 조절할 수 있다 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.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조증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경조증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 유발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조증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경조증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병력이 있는 환자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신체적 부작용</a:t>
            </a:r>
            <a:endParaRPr lang="ko-KR" altLang="en-US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심장 관련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심전도 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QT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연장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심실성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부정맥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드물게 보고됨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. </a:t>
            </a: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체중 증가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장기 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복용시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체중 증가 보고됨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.</a:t>
            </a:r>
            <a:endParaRPr lang="ko-KR" altLang="en-US" sz="2400" b="1" i="0" dirty="0">
              <a:solidFill>
                <a:srgbClr val="090909"/>
              </a:solidFill>
              <a:effectLst/>
              <a:latin typeface="Pretendard"/>
            </a:endParaRPr>
          </a:p>
        </p:txBody>
      </p:sp>
    </p:spTree>
    <p:extLst>
      <p:ext uri="{BB962C8B-B14F-4D97-AF65-F5344CB8AC3E}">
        <p14:creationId xmlns:p14="http://schemas.microsoft.com/office/powerpoint/2010/main" val="71624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B20266-1E2D-C521-C9A6-077D4023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  <p:pic>
        <p:nvPicPr>
          <p:cNvPr id="11" name="그림 10" descr="텍스트, 로고, 그래픽, 폰트이(가) 표시된 사진&#10;&#10;자동 생성된 설명">
            <a:extLst>
              <a:ext uri="{FF2B5EF4-FFF2-40B4-BE49-F238E27FC236}">
                <a16:creationId xmlns:a16="http://schemas.microsoft.com/office/drawing/2014/main" id="{82EA6CBC-D6D9-8CD6-3D54-A68B1AB9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5621856"/>
            <a:ext cx="1173248" cy="1173248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D33A97E8-6118-44E7-8FA5-D3F63FBD2BF3}"/>
              </a:ext>
            </a:extLst>
          </p:cNvPr>
          <p:cNvSpPr txBox="1">
            <a:spLocks/>
          </p:cNvSpPr>
          <p:nvPr/>
        </p:nvSpPr>
        <p:spPr bwMode="auto">
          <a:xfrm>
            <a:off x="718235" y="1279187"/>
            <a:ext cx="9528701" cy="10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br>
              <a:rPr lang="en-US" altLang="ko-KR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Current Status of Depression Treatment</a:t>
            </a:r>
            <a:r>
              <a:rPr lang="en-US" altLang="ko-KR" sz="3200" kern="0" dirty="0"/>
              <a:t> </a:t>
            </a:r>
            <a:br>
              <a:rPr lang="en-US" altLang="ko-KR" sz="3200" kern="0" dirty="0"/>
            </a:br>
            <a:endParaRPr lang="ko-KR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93125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Escitalopram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부작용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AC086B-3970-E03F-6C79-9261ADFF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297673"/>
            <a:ext cx="2909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B6144-E91D-AE07-B099-7579520E833D}"/>
              </a:ext>
            </a:extLst>
          </p:cNvPr>
          <p:cNvSpPr txBox="1"/>
          <p:nvPr/>
        </p:nvSpPr>
        <p:spPr>
          <a:xfrm>
            <a:off x="727656" y="1509024"/>
            <a:ext cx="10947042" cy="3236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약물 상호작용 및 기타</a:t>
            </a:r>
            <a:endParaRPr lang="ko-KR" altLang="en-US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세로토닌 증후군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</a:t>
            </a: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트라마돌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트립탄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삼환계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 항우울제  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병용시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발생 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			  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☞ </a:t>
            </a: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불안과 초조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 err="1">
                <a:solidFill>
                  <a:srgbClr val="090909"/>
                </a:solidFill>
                <a:latin typeface="Pretendard"/>
              </a:rPr>
              <a:t>섬망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발열과 발한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 err="1">
                <a:solidFill>
                  <a:srgbClr val="090909"/>
                </a:solidFill>
                <a:latin typeface="Pretendard"/>
              </a:rPr>
              <a:t>빈맥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구역질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 </a:t>
            </a:r>
            <a:endParaRPr lang="en-US" altLang="ko-KR" sz="2400" b="1" i="0" dirty="0">
              <a:solidFill>
                <a:srgbClr val="090909"/>
              </a:solidFill>
              <a:effectLst/>
              <a:latin typeface="Pretendard"/>
            </a:endParaRPr>
          </a:p>
          <a:p>
            <a:pPr lvl="1" algn="l">
              <a:lnSpc>
                <a:spcPct val="120000"/>
              </a:lnSpc>
            </a:pP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			  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☞ 발생 </a:t>
            </a:r>
            <a:r>
              <a:rPr lang="ko-KR" altLang="en-US" sz="2400" b="1" i="0" dirty="0">
                <a:solidFill>
                  <a:srgbClr val="0066FF"/>
                </a:solidFill>
                <a:effectLst/>
                <a:latin typeface="Pretendard"/>
              </a:rPr>
              <a:t>즉시 복용을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400" b="1" i="0" dirty="0">
                <a:solidFill>
                  <a:srgbClr val="0066FF"/>
                </a:solidFill>
                <a:effectLst/>
                <a:latin typeface="Pretendard"/>
              </a:rPr>
              <a:t>중단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한다 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.</a:t>
            </a:r>
          </a:p>
          <a:p>
            <a:pPr lvl="1" algn="l">
              <a:lnSpc>
                <a:spcPct val="120000"/>
              </a:lnSpc>
            </a:pPr>
            <a:endParaRPr lang="en-US" altLang="ko-KR" sz="24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금단 증상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갑작스럽게 중단할 경우 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어지러움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불면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감정변화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등 발생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.</a:t>
            </a:r>
          </a:p>
          <a:p>
            <a:pPr lvl="1" algn="l">
              <a:lnSpc>
                <a:spcPct val="120000"/>
              </a:lnSpc>
            </a:pP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			   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☞ </a:t>
            </a:r>
            <a:r>
              <a:rPr lang="ko-KR" altLang="en-US" sz="2400" b="1" dirty="0">
                <a:solidFill>
                  <a:srgbClr val="0066FF"/>
                </a:solidFill>
                <a:latin typeface="Pretendard"/>
              </a:rPr>
              <a:t>천천히 감량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한다</a:t>
            </a: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.</a:t>
            </a:r>
            <a:endParaRPr lang="ko-KR" altLang="en-US" sz="2400" b="1" i="0" dirty="0">
              <a:solidFill>
                <a:srgbClr val="090909"/>
              </a:solidFill>
              <a:effectLst/>
              <a:latin typeface="Pretendard"/>
            </a:endParaRPr>
          </a:p>
        </p:txBody>
      </p:sp>
    </p:spTree>
    <p:extLst>
      <p:ext uri="{BB962C8B-B14F-4D97-AF65-F5344CB8AC3E}">
        <p14:creationId xmlns:p14="http://schemas.microsoft.com/office/powerpoint/2010/main" val="257861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표 36865"/>
          <p:cNvGraphicFramePr>
            <a:graphicFrameLocks noGrp="1"/>
          </p:cNvGraphicFramePr>
          <p:nvPr/>
        </p:nvGraphicFramePr>
        <p:xfrm>
          <a:off x="1155700" y="2114551"/>
          <a:ext cx="9721850" cy="3067049"/>
        </p:xfrm>
        <a:graphic>
          <a:graphicData uri="http://schemas.openxmlformats.org/drawingml/2006/table">
            <a:tbl>
              <a:tblPr firstRow="1" bandRow="1"/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023">
                <a:tc row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8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SMS</a:t>
                      </a:r>
                      <a:endParaRPr kumimoji="0" lang="en-US" altLang="ko-KR" sz="2000" b="1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FF99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Dose (mg)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>
                      <a:noFill/>
                    </a:lnL>
                    <a:lnR>
                      <a:noFill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Adverse effects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023">
                <a:tc v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Starting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Standard</a:t>
                      </a: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CCCCFF">
                        <a:alpha val="10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anorexia, nausea,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insomnia,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sexual dysfunction</a:t>
                      </a: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: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ejaculation,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retarded orgasm</a:t>
                      </a:r>
                      <a:endParaRPr kumimoji="0" lang="en-US" altLang="ko-KR" sz="2000" b="1" i="0" u="none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3" marR="10473" marT="10473" marB="10473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5003">
                <a:tc>
                  <a:txBody>
                    <a:bodyPr/>
                    <a:lstStyle/>
                    <a:p>
                      <a:pPr marL="53982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FF0000"/>
                          </a:solidFill>
                          <a:latin typeface="맑은 고딕"/>
                          <a:ea typeface="맑은 고딕"/>
                        </a:rPr>
                        <a:t>Vortioxetine</a:t>
                      </a:r>
                      <a:endParaRPr kumimoji="0" lang="en-US" altLang="ko-KR" sz="2000" b="1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10</a:t>
                      </a:r>
                    </a:p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5(&gt;65</a:t>
                      </a:r>
                      <a:r>
                        <a:rPr kumimoji="0" lang="ko-KR" altLang="en-US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세</a:t>
                      </a: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)</a:t>
                      </a:r>
                      <a:endParaRPr kumimoji="0" lang="en-US" altLang="ko-KR" sz="2000" b="1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맑은 고딕"/>
                          <a:ea typeface="맑은 고딕"/>
                        </a:rPr>
                        <a:t>5-20</a:t>
                      </a:r>
                      <a:endParaRPr kumimoji="0" lang="ko-KR" altLang="en-US" sz="2000" b="1" i="0" u="none" dirty="0">
                        <a:solidFill>
                          <a:srgbClr val="000000">
                            <a:alpha val="100000"/>
                          </a:srgbClr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en-US" altLang="ko-KR" sz="2399" b="1" i="0" kern="1200" dirty="0">
                          <a:solidFill>
                            <a:srgbClr val="0066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Nausea</a:t>
                      </a:r>
                      <a:r>
                        <a:rPr lang="en-US" altLang="ko-KR" sz="2399" b="0" i="0" kern="1200" dirty="0">
                          <a:solidFill>
                            <a:srgbClr val="0066F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가장 흔한</a:t>
                      </a:r>
                      <a:r>
                        <a:rPr lang="en-US" altLang="ko-KR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부작용 </a:t>
                      </a:r>
                      <a:r>
                        <a:rPr lang="en-US" altLang="ko-KR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(1/10) </a:t>
                      </a: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lang="en-US" altLang="ko-KR" sz="2000" b="1" dirty="0">
                          <a:solidFill>
                            <a:srgbClr val="0066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Somnolence</a:t>
                      </a:r>
                      <a:r>
                        <a:rPr lang="en-US" altLang="ko-KR" sz="20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kumimoji="0" lang="en-US" altLang="ko-KR" sz="2000" b="1" i="0" u="none" baseline="0" dirty="0">
                          <a:solidFill>
                            <a:srgbClr val="0066FF">
                              <a:alpha val="100000"/>
                            </a:srgb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sexual dysfunction </a:t>
                      </a:r>
                      <a:r>
                        <a:rPr kumimoji="0" lang="ko-KR" altLang="en-US" sz="2000" b="1" i="0" u="none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거의</a:t>
                      </a:r>
                      <a:r>
                        <a:rPr kumimoji="0" lang="en-US" altLang="ko-KR" sz="2000" b="1" i="0" u="none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kumimoji="0" lang="ko-KR" altLang="en-US" sz="2000" b="1" i="0" u="none" baseline="0" dirty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없음</a:t>
                      </a:r>
                      <a:endParaRPr kumimoji="0" lang="en-US" altLang="ko-KR" sz="2000" b="1" i="0" u="none" baseline="0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  <a:p>
                      <a:pPr marL="127016" lvl="0" indent="0" algn="l" rtl="0" eaLnBrk="1" latinLnBrk="1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/>
                      </a:pPr>
                      <a:r>
                        <a:rPr kumimoji="0" lang="en-US" altLang="ko-KR" sz="2000" b="1" i="0" u="none" baseline="0" dirty="0">
                          <a:solidFill>
                            <a:srgbClr val="0066FF"/>
                          </a:solidFill>
                          <a:latin typeface="맑은 고딕"/>
                          <a:ea typeface="맑은 고딕"/>
                        </a:rPr>
                        <a:t>Appetite &amp; Weight</a:t>
                      </a:r>
                      <a:r>
                        <a:rPr kumimoji="0" lang="ko-KR" altLang="en-US" sz="2000" b="1" i="0" u="none" baseline="0" dirty="0">
                          <a:solidFill>
                            <a:srgbClr val="0066FF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↑</a:t>
                      </a:r>
                      <a:r>
                        <a:rPr kumimoji="0" lang="ko-KR" altLang="en-US" sz="2000" b="1" i="0" u="none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적은</a:t>
                      </a:r>
                      <a:r>
                        <a:rPr kumimoji="0" lang="en-US" altLang="ko-KR" sz="2000" b="1" i="0" u="none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kumimoji="0" lang="ko-KR" altLang="en-US" sz="2000" b="1" i="0" u="none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편임</a:t>
                      </a:r>
                      <a:endParaRPr kumimoji="0" lang="en-US" altLang="ko-KR" sz="2000" b="1" i="0" u="none" dirty="0">
                        <a:solidFill>
                          <a:schemeClr val="tx1"/>
                        </a:solidFill>
                        <a:latin typeface="맑은 고딕"/>
                        <a:ea typeface="맑은 고딕"/>
                      </a:endParaRPr>
                    </a:p>
                  </a:txBody>
                  <a:tcPr marL="10475" marR="10475" marT="10475" marB="10475" anchor="ctr">
                    <a:lnL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16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1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5" name="TextBox 36884"/>
          <p:cNvSpPr txBox="1"/>
          <p:nvPr/>
        </p:nvSpPr>
        <p:spPr>
          <a:xfrm>
            <a:off x="1523736" y="43888"/>
            <a:ext cx="184774" cy="369418"/>
          </a:xfrm>
          <a:prstGeom prst="rect">
            <a:avLst/>
          </a:prstGeom>
          <a:noFill/>
          <a:ln>
            <a:noFill/>
          </a:ln>
        </p:spPr>
        <p:txBody>
          <a:bodyPr vert="horz" wrap="none" lIns="91461" tIns="45731" rIns="91461" bIns="45731" anchor="ctr">
            <a:spAutoFit/>
          </a:bodyPr>
          <a:lstStyle/>
          <a:p>
            <a:pPr eaLnBrk="0" latinLnBrk="1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ko-KR" b="1">
              <a:latin typeface="굴림"/>
              <a:ea typeface="굴림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EC4ED97-3DDB-FB90-EBDB-0071D02B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513484"/>
            <a:ext cx="10784264" cy="86518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  <a:br>
              <a:rPr lang="en-US" altLang="ko-KR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r>
              <a:rPr kumimoji="1" lang="en-US" altLang="ko-KR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SMS </a:t>
            </a:r>
            <a:r>
              <a:rPr kumimoji="1"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1" lang="en-US" altLang="ko-KR" sz="28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Serotonin modulator &amp; stimulator</a:t>
            </a:r>
            <a:r>
              <a:rPr kumimoji="1"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b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</a:br>
            <a:endParaRPr lang="ko-KR" altLang="en-US" sz="280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8469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Vortioxetine(Brintellix)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효능 및 효과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E2D2-55AF-EE5F-C96C-A20DAAE9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650" y="1822450"/>
            <a:ext cx="8115300" cy="3736686"/>
          </a:xfrm>
        </p:spPr>
        <p:txBody>
          <a:bodyPr>
            <a:normAutofit lnSpcReduction="10000"/>
          </a:bodyPr>
          <a:lstStyle/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주요 우울장애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066FF"/>
                </a:solidFill>
                <a:effectLst/>
                <a:latin typeface="Pretendard"/>
              </a:rPr>
              <a:t>인지기능</a:t>
            </a:r>
            <a:r>
              <a:rPr lang="en-US" altLang="ko-KR" sz="2800" b="1" i="0" dirty="0">
                <a:solidFill>
                  <a:srgbClr val="0066FF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066FF"/>
                </a:solidFill>
                <a:effectLst/>
                <a:latin typeface="Pretendard"/>
              </a:rPr>
              <a:t>개선</a:t>
            </a:r>
            <a:endParaRPr lang="en-US" altLang="ko-KR" sz="2800" b="1" i="0" dirty="0">
              <a:solidFill>
                <a:srgbClr val="0066FF"/>
              </a:solidFill>
              <a:effectLst/>
              <a:latin typeface="Pretendard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집중력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기억력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정신적 명료도 향상</a:t>
            </a:r>
            <a:endParaRPr lang="en-US" altLang="ko-KR" sz="2400" b="1" dirty="0">
              <a:solidFill>
                <a:srgbClr val="090909"/>
              </a:solidFill>
              <a:latin typeface="Pretendard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인지기능 저하를 동반한 우울증에 효과적</a:t>
            </a:r>
            <a:endParaRPr lang="en-US" altLang="ko-KR" sz="2400" b="1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불안 감소 효과</a:t>
            </a:r>
            <a:endParaRPr lang="en-US" altLang="ko-KR" sz="2800" b="1" i="0" dirty="0">
              <a:solidFill>
                <a:srgbClr val="090909"/>
              </a:solidFill>
              <a:effectLst/>
              <a:latin typeface="Pretendard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일부 환자에서 불안 증상 개선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 </a:t>
            </a:r>
            <a:endParaRPr lang="en-US" altLang="ko-KR" sz="2400" i="0" dirty="0">
              <a:solidFill>
                <a:srgbClr val="090909"/>
              </a:solidFill>
              <a:effectLst/>
              <a:latin typeface="Pretendard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2042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Vortioxetine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장점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E2D2-55AF-EE5F-C96C-A20DAAE9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550" y="1993900"/>
            <a:ext cx="8115300" cy="3412836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성기능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부작용이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비교적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적다</a:t>
            </a:r>
            <a:r>
              <a:rPr lang="en-US" altLang="ko-KR" sz="2800" b="1" dirty="0">
                <a:solidFill>
                  <a:srgbClr val="090909"/>
                </a:solidFill>
                <a:latin typeface="Pretendard"/>
              </a:rPr>
              <a:t>.</a:t>
            </a:r>
            <a:endParaRPr lang="en-US" altLang="ko-KR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체중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영향이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크지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않다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. </a:t>
            </a:r>
            <a:endParaRPr lang="en-US" altLang="ko-KR" sz="2400" b="1" i="0" dirty="0">
              <a:solidFill>
                <a:srgbClr val="090909"/>
              </a:solidFill>
              <a:effectLst/>
              <a:latin typeface="Pretendard"/>
            </a:endParaRP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금단</a:t>
            </a:r>
            <a:r>
              <a:rPr lang="en-US" altLang="ko-KR" sz="28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증상</a:t>
            </a:r>
            <a:r>
              <a:rPr lang="ko-KR" altLang="en-US" sz="2800" b="1" dirty="0">
                <a:solidFill>
                  <a:srgbClr val="090909"/>
                </a:solidFill>
                <a:latin typeface="Pretendard"/>
              </a:rPr>
              <a:t>의</a:t>
            </a:r>
            <a:r>
              <a:rPr lang="en-US" altLang="ko-KR" sz="2800" b="1" dirty="0">
                <a:solidFill>
                  <a:srgbClr val="090909"/>
                </a:solidFill>
                <a:latin typeface="Pretendard"/>
              </a:rPr>
              <a:t> </a:t>
            </a:r>
            <a:r>
              <a:rPr lang="ko-KR" altLang="en-US" sz="2800" b="1" dirty="0">
                <a:solidFill>
                  <a:srgbClr val="090909"/>
                </a:solidFill>
                <a:latin typeface="Pretendard"/>
              </a:rPr>
              <a:t>위험이</a:t>
            </a:r>
            <a:r>
              <a:rPr lang="en-US" altLang="ko-KR" sz="2800" b="1" dirty="0">
                <a:solidFill>
                  <a:srgbClr val="090909"/>
                </a:solidFill>
                <a:latin typeface="Pretendard"/>
              </a:rPr>
              <a:t> </a:t>
            </a:r>
            <a:r>
              <a:rPr lang="ko-KR" altLang="en-US" sz="2800" b="1" dirty="0">
                <a:solidFill>
                  <a:srgbClr val="090909"/>
                </a:solidFill>
                <a:latin typeface="Pretendard"/>
              </a:rPr>
              <a:t>낮다</a:t>
            </a:r>
            <a:r>
              <a:rPr lang="en-US" altLang="ko-KR" sz="2800" b="1" dirty="0">
                <a:solidFill>
                  <a:srgbClr val="090909"/>
                </a:solidFill>
                <a:latin typeface="Pretendard"/>
              </a:rPr>
              <a:t>.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 </a:t>
            </a:r>
            <a:endParaRPr lang="en-US" altLang="ko-KR" sz="2400" i="0" dirty="0">
              <a:solidFill>
                <a:srgbClr val="090909"/>
              </a:solidFill>
              <a:effectLst/>
              <a:latin typeface="Pretendard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5221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Vortioxetine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부작용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AEE2D2-55AF-EE5F-C96C-A20DAAE99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50" y="1733550"/>
            <a:ext cx="9880600" cy="4171950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위장관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: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오심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구토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변비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소화불량</a:t>
            </a:r>
            <a:endParaRPr lang="en-US" altLang="ko-KR" sz="3600" b="1" i="0" dirty="0">
              <a:solidFill>
                <a:srgbClr val="090909"/>
              </a:solidFill>
              <a:effectLst/>
              <a:latin typeface="Pretendard"/>
            </a:endParaRPr>
          </a:p>
          <a:p>
            <a:pPr lvl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ko-KR" sz="3100" b="1" i="0" kern="120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Nausea:</a:t>
            </a:r>
            <a:r>
              <a:rPr lang="en-US" altLang="ko-KR" sz="3100" b="0" i="0" kern="1200" dirty="0">
                <a:solidFill>
                  <a:srgbClr val="0066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가장 흔한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부작용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(1/10),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대개 경증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중등도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marL="127016" lvl="0" indent="0" algn="l" rtl="0" eaLnBrk="1" latinLnBrk="1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처음 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 이내 발생하고 일시적</a:t>
            </a:r>
            <a:r>
              <a:rPr lang="en-US" altLang="ko-KR" sz="3100" b="1" kern="1200" dirty="0">
                <a:solidFill>
                  <a:schemeClr val="tx1"/>
                </a:solidFill>
                <a:latin typeface="+mn-lt"/>
                <a:ea typeface="+mn-ea"/>
              </a:rPr>
              <a:t>,</a:t>
            </a:r>
            <a:r>
              <a:rPr lang="ko-KR" altLang="en-US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여성에서 더 흔하다</a:t>
            </a:r>
            <a:r>
              <a:rPr lang="en-US" altLang="ko-KR" sz="31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27016" lvl="0" indent="0" algn="l" rtl="0" eaLnBrk="1" latinLnBrk="1" hangingPunct="1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en-US" altLang="ko-KR" sz="3100" b="0" i="0" dirty="0">
                <a:solidFill>
                  <a:srgbClr val="090909"/>
                </a:solidFill>
                <a:effectLst/>
                <a:latin typeface="Pretendard"/>
              </a:rPr>
              <a:t>                       </a:t>
            </a:r>
            <a:r>
              <a:rPr lang="en-US" altLang="ko-KR" sz="3100" b="1" i="0" dirty="0">
                <a:solidFill>
                  <a:srgbClr val="0066FF"/>
                </a:solidFill>
                <a:effectLst/>
                <a:latin typeface="Pretendard"/>
              </a:rPr>
              <a:t>☞   </a:t>
            </a:r>
            <a:r>
              <a:rPr lang="ko-KR" altLang="en-US" sz="3100" b="1" i="0" dirty="0">
                <a:solidFill>
                  <a:srgbClr val="0066FF"/>
                </a:solidFill>
                <a:effectLst/>
                <a:latin typeface="Pretendard"/>
              </a:rPr>
              <a:t>식후</a:t>
            </a:r>
            <a:r>
              <a:rPr lang="en-US" altLang="ko-KR" sz="3100" b="1" i="0" dirty="0">
                <a:solidFill>
                  <a:srgbClr val="0066FF"/>
                </a:solidFill>
                <a:effectLst/>
                <a:latin typeface="Pretendard"/>
              </a:rPr>
              <a:t> </a:t>
            </a:r>
            <a:r>
              <a:rPr lang="ko-KR" altLang="en-US" sz="3100" b="1" i="0" dirty="0">
                <a:solidFill>
                  <a:srgbClr val="0066FF"/>
                </a:solidFill>
                <a:effectLst/>
                <a:latin typeface="Pretendard"/>
              </a:rPr>
              <a:t>복용이</a:t>
            </a:r>
            <a:r>
              <a:rPr lang="en-US" altLang="ko-KR" sz="3100" b="1" i="0" dirty="0">
                <a:solidFill>
                  <a:srgbClr val="0066FF"/>
                </a:solidFill>
                <a:effectLst/>
                <a:latin typeface="Pretendard"/>
              </a:rPr>
              <a:t> </a:t>
            </a:r>
            <a:r>
              <a:rPr lang="ko-KR" altLang="en-US" sz="3100" b="1" i="0" dirty="0">
                <a:solidFill>
                  <a:srgbClr val="0066FF"/>
                </a:solidFill>
                <a:effectLst/>
                <a:latin typeface="Pretendard"/>
              </a:rPr>
              <a:t>도움이</a:t>
            </a:r>
            <a:r>
              <a:rPr lang="en-US" altLang="ko-KR" sz="3100" b="1" i="0" dirty="0">
                <a:solidFill>
                  <a:srgbClr val="0066FF"/>
                </a:solidFill>
                <a:effectLst/>
                <a:latin typeface="Pretendard"/>
              </a:rPr>
              <a:t> </a:t>
            </a:r>
            <a:r>
              <a:rPr lang="ko-KR" altLang="en-US" sz="3100" b="1" i="0" dirty="0">
                <a:solidFill>
                  <a:srgbClr val="0066FF"/>
                </a:solidFill>
                <a:effectLst/>
                <a:latin typeface="Pretendard"/>
              </a:rPr>
              <a:t>된다</a:t>
            </a:r>
            <a:r>
              <a:rPr lang="en-US" altLang="ko-KR" sz="3100" b="1" i="0" dirty="0">
                <a:solidFill>
                  <a:srgbClr val="0066FF"/>
                </a:solidFill>
                <a:effectLst/>
                <a:latin typeface="Pretendard"/>
              </a:rPr>
              <a:t>  </a:t>
            </a:r>
          </a:p>
          <a:p>
            <a:pPr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신경계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: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어지러움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두통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졸림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또는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불면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,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이상한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3600" b="1" i="0" dirty="0">
                <a:solidFill>
                  <a:srgbClr val="090909"/>
                </a:solidFill>
                <a:effectLst/>
                <a:latin typeface="Pretendard"/>
              </a:rPr>
              <a:t>꿈</a:t>
            </a:r>
            <a:r>
              <a:rPr lang="en-US" altLang="ko-KR" sz="36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</a:p>
          <a:p>
            <a:pPr algn="l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기타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: </a:t>
            </a: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가려움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발한 증가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, </a:t>
            </a: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피로감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- </a:t>
            </a: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대부분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 </a:t>
            </a:r>
            <a:r>
              <a:rPr lang="ko-KR" altLang="en-US" sz="3600" b="1" dirty="0">
                <a:solidFill>
                  <a:srgbClr val="090909"/>
                </a:solidFill>
                <a:latin typeface="Pretendard"/>
              </a:rPr>
              <a:t>경증</a:t>
            </a:r>
            <a:r>
              <a:rPr lang="en-US" altLang="ko-KR" sz="3600" b="1" dirty="0">
                <a:solidFill>
                  <a:srgbClr val="090909"/>
                </a:solidFill>
                <a:latin typeface="Pretendard"/>
              </a:rPr>
              <a:t>  </a:t>
            </a:r>
            <a:endParaRPr lang="en-US" altLang="ko-KR" sz="3600" i="0" dirty="0">
              <a:solidFill>
                <a:srgbClr val="090909"/>
              </a:solidFill>
              <a:effectLst/>
              <a:latin typeface="Pretendard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344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E202FE-C895-1C7D-35CB-3D8319D9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81000"/>
            <a:ext cx="11101388" cy="700088"/>
          </a:xfrm>
        </p:spPr>
        <p:txBody>
          <a:bodyPr>
            <a:noAutofit/>
          </a:bodyPr>
          <a:lstStyle/>
          <a:p>
            <a:pPr algn="ctr"/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Vortioxetine</a:t>
            </a:r>
            <a:r>
              <a:rPr lang="ko-KR" altLang="en-US" sz="4000" b="1" i="0" dirty="0">
                <a:solidFill>
                  <a:srgbClr val="090909"/>
                </a:solidFill>
                <a:effectLst/>
                <a:latin typeface="Pretendard"/>
              </a:rPr>
              <a:t> 부작용</a:t>
            </a:r>
            <a:r>
              <a:rPr lang="en-US" altLang="ko-KR" sz="4000" b="1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endParaRPr lang="ko-KR" altLang="en-US" sz="4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7AC086B-3970-E03F-6C79-9261ADFF6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1297673"/>
            <a:ext cx="290915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ko-KR" altLang="ko-K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6B6144-E91D-AE07-B099-7579520E833D}"/>
              </a:ext>
            </a:extLst>
          </p:cNvPr>
          <p:cNvSpPr txBox="1"/>
          <p:nvPr/>
        </p:nvSpPr>
        <p:spPr>
          <a:xfrm>
            <a:off x="850005" y="1908269"/>
            <a:ext cx="10947042" cy="4002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b="1" i="0" dirty="0">
                <a:solidFill>
                  <a:srgbClr val="090909"/>
                </a:solidFill>
                <a:effectLst/>
                <a:latin typeface="Pretendard"/>
              </a:rPr>
              <a:t>정신건강 관련 부작용</a:t>
            </a:r>
            <a:endParaRPr lang="ko-KR" altLang="en-US" sz="28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자살 생각 증가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복용 초기</a:t>
            </a:r>
            <a:r>
              <a:rPr lang="en-US" altLang="ko-KR" sz="2400" dirty="0">
                <a:solidFill>
                  <a:srgbClr val="090909"/>
                </a:solidFill>
                <a:latin typeface="Pretendard"/>
              </a:rPr>
              <a:t>,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Pretendard"/>
              </a:rPr>
              <a:t>청소년 및 젊은 성인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Pretendard"/>
              </a:rPr>
              <a:t>(18~24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Pretendard"/>
              </a:rPr>
              <a:t>세</a:t>
            </a:r>
            <a:r>
              <a:rPr lang="en-US" altLang="ko-KR" sz="2400" b="0" i="0" dirty="0">
                <a:solidFill>
                  <a:srgbClr val="FF0000"/>
                </a:solidFill>
                <a:effectLst/>
                <a:latin typeface="Pretendard"/>
              </a:rPr>
              <a:t>) </a:t>
            </a:r>
            <a:r>
              <a:rPr lang="ko-KR" altLang="en-US" sz="2400" b="0" i="0" dirty="0">
                <a:solidFill>
                  <a:srgbClr val="FF0000"/>
                </a:solidFill>
                <a:effectLst/>
                <a:latin typeface="Pretendard"/>
              </a:rPr>
              <a:t> </a:t>
            </a:r>
            <a:endParaRPr lang="en-US" altLang="ko-KR" sz="2400" b="1" i="0" dirty="0">
              <a:solidFill>
                <a:srgbClr val="FF0000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불안 초조감 증가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</a:t>
            </a:r>
            <a:endParaRPr lang="en-US" altLang="ko-KR" sz="2400" b="0" i="0" dirty="0">
              <a:solidFill>
                <a:srgbClr val="090909"/>
              </a:solidFill>
              <a:effectLst/>
              <a:latin typeface="Pretendard"/>
            </a:endParaRP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조증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1" i="0" dirty="0" err="1">
                <a:solidFill>
                  <a:srgbClr val="090909"/>
                </a:solidFill>
                <a:effectLst/>
                <a:latin typeface="Pretendard"/>
              </a:rPr>
              <a:t>경조증</a:t>
            </a:r>
            <a:r>
              <a:rPr lang="ko-KR" altLang="en-US" sz="2400" b="1" i="0" dirty="0">
                <a:solidFill>
                  <a:srgbClr val="090909"/>
                </a:solidFill>
                <a:effectLst/>
                <a:latin typeface="Pretendard"/>
              </a:rPr>
              <a:t> 유발</a:t>
            </a:r>
            <a:r>
              <a:rPr lang="en-US" altLang="ko-KR" sz="2400" b="1" i="0" dirty="0">
                <a:solidFill>
                  <a:srgbClr val="090909"/>
                </a:solidFill>
                <a:effectLst/>
                <a:latin typeface="Pretendard"/>
              </a:rPr>
              <a:t>: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 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조증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/</a:t>
            </a:r>
            <a:r>
              <a:rPr lang="ko-KR" altLang="en-US" sz="2400" b="0" i="0" dirty="0" err="1">
                <a:solidFill>
                  <a:srgbClr val="090909"/>
                </a:solidFill>
                <a:effectLst/>
                <a:latin typeface="Pretendard"/>
              </a:rPr>
              <a:t>경조증</a:t>
            </a:r>
            <a:r>
              <a:rPr lang="ko-KR" altLang="en-US" sz="2400" b="0" i="0" dirty="0">
                <a:solidFill>
                  <a:srgbClr val="090909"/>
                </a:solidFill>
                <a:effectLst/>
                <a:latin typeface="Pretendard"/>
              </a:rPr>
              <a:t> 병력이 있는 환자</a:t>
            </a:r>
            <a:r>
              <a:rPr lang="en-US" altLang="ko-KR" sz="2400" b="0" i="0" dirty="0">
                <a:solidFill>
                  <a:srgbClr val="090909"/>
                </a:solidFill>
                <a:effectLst/>
                <a:latin typeface="Pretendard"/>
              </a:rPr>
              <a:t> </a:t>
            </a:r>
          </a:p>
          <a:p>
            <a:pPr marL="742950" lvl="1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세로토닌 증후군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: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세로토닌 작용 약과 병용 시 </a:t>
            </a:r>
            <a:endParaRPr lang="en-US" altLang="ko-KR" sz="2400" dirty="0">
              <a:solidFill>
                <a:srgbClr val="090909"/>
              </a:solidFill>
              <a:latin typeface="Pretendard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2400" dirty="0">
              <a:solidFill>
                <a:srgbClr val="090909"/>
              </a:solidFill>
              <a:latin typeface="Pretendard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solidFill>
                  <a:srgbClr val="090909"/>
                </a:solidFill>
                <a:latin typeface="Pretendard"/>
              </a:rPr>
              <a:t>임산부 사용</a:t>
            </a:r>
            <a:r>
              <a:rPr lang="en-US" altLang="ko-KR" sz="2400" b="1" dirty="0">
                <a:solidFill>
                  <a:srgbClr val="090909"/>
                </a:solidFill>
                <a:latin typeface="Pretendard"/>
              </a:rPr>
              <a:t>: </a:t>
            </a:r>
            <a:r>
              <a:rPr lang="ko-KR" altLang="en-US" sz="2400" dirty="0">
                <a:solidFill>
                  <a:srgbClr val="090909"/>
                </a:solidFill>
                <a:latin typeface="Pretendard"/>
              </a:rPr>
              <a:t>자료 없음</a:t>
            </a:r>
            <a:endParaRPr lang="en-US" altLang="ko-KR" sz="2400" b="0" i="0" dirty="0">
              <a:solidFill>
                <a:srgbClr val="090909"/>
              </a:solidFill>
              <a:effectLst/>
              <a:latin typeface="Pretendard"/>
            </a:endParaRPr>
          </a:p>
        </p:txBody>
      </p:sp>
    </p:spTree>
    <p:extLst>
      <p:ext uri="{BB962C8B-B14F-4D97-AF65-F5344CB8AC3E}">
        <p14:creationId xmlns:p14="http://schemas.microsoft.com/office/powerpoint/2010/main" val="3776333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B20266-1E2D-C521-C9A6-077D4023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  <p:pic>
        <p:nvPicPr>
          <p:cNvPr id="11" name="그림 10" descr="텍스트, 로고, 그래픽, 폰트이(가) 표시된 사진&#10;&#10;자동 생성된 설명">
            <a:extLst>
              <a:ext uri="{FF2B5EF4-FFF2-40B4-BE49-F238E27FC236}">
                <a16:creationId xmlns:a16="http://schemas.microsoft.com/office/drawing/2014/main" id="{82EA6CBC-D6D9-8CD6-3D54-A68B1AB9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5621856"/>
            <a:ext cx="1173248" cy="1173248"/>
          </a:xfrm>
          <a:prstGeom prst="rect">
            <a:avLst/>
          </a:prstGeom>
        </p:spPr>
      </p:pic>
      <p:sp>
        <p:nvSpPr>
          <p:cNvPr id="3" name="제목 5">
            <a:extLst>
              <a:ext uri="{FF2B5EF4-FFF2-40B4-BE49-F238E27FC236}">
                <a16:creationId xmlns:a16="http://schemas.microsoft.com/office/drawing/2014/main" id="{F62C3987-E194-59B9-A5A8-A33CD2096CB9}"/>
              </a:ext>
            </a:extLst>
          </p:cNvPr>
          <p:cNvSpPr txBox="1">
            <a:spLocks/>
          </p:cNvSpPr>
          <p:nvPr/>
        </p:nvSpPr>
        <p:spPr bwMode="auto">
          <a:xfrm>
            <a:off x="692150" y="1283591"/>
            <a:ext cx="10679228" cy="158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ko-KR" sz="3600" kern="0" dirty="0"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>4.  SNRI, Mirtazapine, Bupropion, Agomelatine</a:t>
            </a:r>
            <a:r>
              <a:rPr lang="en-US" altLang="ko-KR" sz="3600" kern="0" dirty="0"/>
              <a:t> </a:t>
            </a:r>
            <a:br>
              <a:rPr lang="en-US" altLang="ko-KR" sz="3200" kern="0" dirty="0"/>
            </a:br>
            <a:endParaRPr lang="en-US" altLang="ko-KR" sz="3200" kern="0" dirty="0"/>
          </a:p>
        </p:txBody>
      </p:sp>
    </p:spTree>
    <p:extLst>
      <p:ext uri="{BB962C8B-B14F-4D97-AF65-F5344CB8AC3E}">
        <p14:creationId xmlns:p14="http://schemas.microsoft.com/office/powerpoint/2010/main" val="4241619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제목 1">
            <a:extLst>
              <a:ext uri="{FF2B5EF4-FFF2-40B4-BE49-F238E27FC236}">
                <a16:creationId xmlns:a16="http://schemas.microsoft.com/office/drawing/2014/main" id="{6DE11192-554B-1D11-689E-A3D257DB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48131" name="내용 개체 틀 2">
            <a:extLst>
              <a:ext uri="{FF2B5EF4-FFF2-40B4-BE49-F238E27FC236}">
                <a16:creationId xmlns:a16="http://schemas.microsoft.com/office/drawing/2014/main" id="{F8992B41-20A7-B8FD-D446-7A035A4F6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97" y="1606380"/>
            <a:ext cx="10459995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tabLst>
                <a:tab pos="358775" algn="l"/>
              </a:tabLst>
            </a:pPr>
            <a:r>
              <a:rPr lang="en-US" altLang="ko-KR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SNRI </a:t>
            </a:r>
            <a:r>
              <a:rPr lang="ko-KR" altLang="en-US" sz="2800" dirty="0">
                <a:solidFill>
                  <a:srgbClr val="0033CC"/>
                </a:solidFill>
              </a:rPr>
              <a:t> </a:t>
            </a:r>
            <a:r>
              <a:rPr lang="ko-KR" altLang="en-US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세로토닌 </a:t>
            </a:r>
            <a:r>
              <a:rPr lang="ko-KR" altLang="en-US" sz="28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노르에피네프린</a:t>
            </a:r>
            <a:r>
              <a:rPr lang="ko-KR" altLang="en-US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재흡수 </a:t>
            </a:r>
            <a:r>
              <a:rPr lang="ko-KR" altLang="en-US" sz="28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</a:t>
            </a:r>
            <a:endParaRPr lang="en-US" altLang="ko-KR" sz="2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SSRI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보다 증상완화율이 다소 높다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임상자료는 큰 차이 없음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부작용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위장관계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오심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변비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혈압상승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성기능장애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불연속 증후군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Venlafaxine: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용량증가 과정에서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부정맥</a:t>
            </a:r>
            <a:r>
              <a:rPr lang="en-US" altLang="ko-KR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고혈압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악화 가능 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Duloxetine: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통증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에 효과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혈압상승은 적으나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오심과 현기증이 흔함</a:t>
            </a:r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Desvenlafaxine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갱년기 혈관운동성 증상 </a:t>
            </a: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완화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						          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부작용이</a:t>
            </a:r>
            <a:r>
              <a:rPr lang="en-US" altLang="ko-KR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가장 적고</a:t>
            </a:r>
            <a:r>
              <a:rPr lang="en-US" altLang="ko-KR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단일 용량 가능</a:t>
            </a:r>
            <a:r>
              <a:rPr lang="en-US" altLang="ko-KR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400" b="1" dirty="0" err="1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프리스틱</a:t>
            </a:r>
            <a:r>
              <a:rPr lang="en-US" altLang="ko-KR" sz="24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</a:p>
          <a:p>
            <a:pPr marL="706437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임산부는 투여 금기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FAF66C6-0B1F-3A27-EEF6-52B980850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264251"/>
              </p:ext>
            </p:extLst>
          </p:nvPr>
        </p:nvGraphicFramePr>
        <p:xfrm>
          <a:off x="1128583" y="1721324"/>
          <a:ext cx="10146958" cy="4438519"/>
        </p:xfrm>
        <a:graphic>
          <a:graphicData uri="http://schemas.openxmlformats.org/drawingml/2006/table">
            <a:tbl>
              <a:tblPr/>
              <a:tblGrid>
                <a:gridCol w="302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9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466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SNRI</a:t>
                      </a: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Dose (mg)</a:t>
                      </a: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Adverse effects</a:t>
                      </a: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Starting</a:t>
                      </a: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Standard</a:t>
                      </a: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91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Desvenlafaxine</a:t>
                      </a:r>
                      <a:endParaRPr kumimoji="0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Duloxetine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Venlafaxine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Milnacipran</a:t>
                      </a:r>
                      <a:endParaRPr kumimoji="0" lang="en-US" altLang="ko-K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30-60</a:t>
                      </a:r>
                      <a:endParaRPr kumimoji="0" lang="ko-K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25</a:t>
                      </a:r>
                      <a:endParaRPr kumimoji="0" lang="ko-K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50-100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60</a:t>
                      </a:r>
                      <a:endParaRPr kumimoji="0" lang="ko-K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150-225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50-100</a:t>
                      </a:r>
                      <a:endParaRPr kumimoji="0" lang="ko-KR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anxiety, insomnia, </a:t>
                      </a:r>
                    </a:p>
                    <a:p>
                      <a:pPr marL="12700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sexual dysfunction, </a:t>
                      </a:r>
                    </a:p>
                    <a:p>
                      <a:pPr marL="12700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hypertension, </a:t>
                      </a:r>
                    </a:p>
                    <a:p>
                      <a:pPr marL="12700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tachycardia, </a:t>
                      </a:r>
                    </a:p>
                    <a:p>
                      <a:pPr marL="12700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nausea, sweating</a:t>
                      </a:r>
                    </a:p>
                  </a:txBody>
                  <a:tcPr marL="17907" marR="17907" marT="17907" marB="17907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173" name="Rectangle 1">
            <a:extLst>
              <a:ext uri="{FF2B5EF4-FFF2-40B4-BE49-F238E27FC236}">
                <a16:creationId xmlns:a16="http://schemas.microsoft.com/office/drawing/2014/main" id="{07FC1CA4-1D1A-8CD4-5EA7-60BFF3831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ko-KR" sz="18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B99FDCE-3DE1-7608-EE70-7A2EB0EBF55D}"/>
              </a:ext>
            </a:extLst>
          </p:cNvPr>
          <p:cNvSpPr txBox="1">
            <a:spLocks/>
          </p:cNvSpPr>
          <p:nvPr/>
        </p:nvSpPr>
        <p:spPr>
          <a:xfrm>
            <a:off x="1981200" y="413266"/>
            <a:ext cx="8229600" cy="72973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83C45B5-D744-62CB-27DE-BC289CC58B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5250" y="254817"/>
            <a:ext cx="8229600" cy="1012825"/>
          </a:xfrm>
        </p:spPr>
        <p:txBody>
          <a:bodyPr anchor="ctr"/>
          <a:lstStyle/>
          <a:p>
            <a:pPr algn="ctr" eaLnBrk="1" hangingPunct="1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DC04AFE8-4610-9CA5-FC38-78404772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450" y="1559527"/>
            <a:ext cx="85153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ko-KR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NaSSA</a:t>
            </a:r>
            <a:r>
              <a:rPr lang="en-US" altLang="ko-KR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노르아드레너직</a:t>
            </a:r>
            <a:r>
              <a:rPr lang="ko-KR" altLang="en-US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선택적세로토닌</a:t>
            </a:r>
            <a:r>
              <a:rPr lang="ko-KR" altLang="en-US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항우울제</a:t>
            </a:r>
            <a:endParaRPr lang="en-US" altLang="ko-KR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Mirtazapine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레메론</a:t>
            </a:r>
            <a:endParaRPr lang="en-US" altLang="ko-KR" b="1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항우울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효과는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SSRI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비슷하나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발현시작이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빠르다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항불안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진정효과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불면증에서 </a:t>
            </a: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sleep latency↓, sleep time↑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Nausea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등 위장기능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개선 효과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성기능장애는 적다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ko-KR" altLang="en-US" sz="2400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4B8F5-8F7A-049F-5CD1-44EE319B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382385"/>
            <a:ext cx="10960440" cy="791999"/>
          </a:xfrm>
        </p:spPr>
        <p:txBody>
          <a:bodyPr/>
          <a:lstStyle/>
          <a:p>
            <a:pPr algn="ctr"/>
            <a:r>
              <a:rPr lang="en-US" altLang="ko-KR" sz="4000" i="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Depression in the Primary Care Setting </a:t>
            </a:r>
            <a:endParaRPr lang="ko-KR" altLang="en-US" sz="4000" dirty="0">
              <a:solidFill>
                <a:srgbClr val="008000"/>
              </a:solidFill>
              <a:latin typeface="Arial Narrow" panose="020B0606020202030204" pitchFamily="34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49F3C-3324-6330-26B5-7C84862BCE08}"/>
              </a:ext>
            </a:extLst>
          </p:cNvPr>
          <p:cNvSpPr txBox="1"/>
          <p:nvPr/>
        </p:nvSpPr>
        <p:spPr>
          <a:xfrm>
            <a:off x="802434" y="1687221"/>
            <a:ext cx="10767525" cy="3869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미국 우울증 평생 유병률 </a:t>
            </a:r>
            <a:r>
              <a:rPr lang="en-US" altLang="ko-KR" sz="2800" b="1" dirty="0">
                <a:solidFill>
                  <a:srgbClr val="0066FF"/>
                </a:solidFill>
              </a:rPr>
              <a:t>20-30%</a:t>
            </a:r>
            <a:r>
              <a:rPr lang="en-US" altLang="ko-KR" sz="2800" b="1" dirty="0"/>
              <a:t>   vs  </a:t>
            </a:r>
            <a:r>
              <a:rPr lang="en-US" altLang="ko-KR" sz="2800" b="1" dirty="0">
                <a:solidFill>
                  <a:srgbClr val="FF0000"/>
                </a:solidFill>
              </a:rPr>
              <a:t>37% (2020</a:t>
            </a:r>
            <a:r>
              <a:rPr lang="ko-KR" altLang="en-US" sz="2800" b="1" dirty="0">
                <a:solidFill>
                  <a:srgbClr val="FF0000"/>
                </a:solidFill>
              </a:rPr>
              <a:t>년 한국</a:t>
            </a:r>
            <a:r>
              <a:rPr lang="en-US" altLang="ko-KR" sz="2800" b="1" dirty="0">
                <a:solidFill>
                  <a:srgbClr val="FF0000"/>
                </a:solidFill>
              </a:rPr>
              <a:t>, OECD #1)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자살</a:t>
            </a:r>
            <a:r>
              <a:rPr lang="en-US" altLang="ko-KR" sz="2800" b="1" dirty="0"/>
              <a:t>:</a:t>
            </a:r>
            <a:r>
              <a:rPr lang="ko-KR" altLang="en-US" sz="2800" b="1" dirty="0"/>
              <a:t> 우울증과 관련된 것 </a:t>
            </a:r>
            <a:r>
              <a:rPr lang="en-US" altLang="ko-KR" sz="2800" b="1" dirty="0"/>
              <a:t>50% </a:t>
            </a:r>
            <a:r>
              <a:rPr lang="ko-KR" altLang="en-US" sz="2800" b="1" dirty="0"/>
              <a:t>이상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ko-KR" altLang="en-US" sz="2800" b="1" dirty="0"/>
              <a:t>              </a:t>
            </a:r>
            <a:r>
              <a:rPr lang="en-US" altLang="ko-KR" sz="2800" b="1" dirty="0"/>
              <a:t> </a:t>
            </a:r>
            <a:r>
              <a:rPr lang="ko-KR" altLang="en-US" sz="2800" b="1" dirty="0"/>
              <a:t>미국 사망 원인 </a:t>
            </a:r>
            <a:r>
              <a:rPr lang="en-US" altLang="ko-KR" sz="2800" b="1" dirty="0">
                <a:solidFill>
                  <a:srgbClr val="0066FF"/>
                </a:solidFill>
              </a:rPr>
              <a:t>10</a:t>
            </a:r>
            <a:r>
              <a:rPr lang="ko-KR" altLang="en-US" sz="2800" b="1" dirty="0">
                <a:solidFill>
                  <a:srgbClr val="0066FF"/>
                </a:solidFill>
              </a:rPr>
              <a:t>위 </a:t>
            </a:r>
            <a:r>
              <a:rPr lang="en-US" altLang="ko-KR" sz="2800" b="1" dirty="0">
                <a:solidFill>
                  <a:srgbClr val="0066FF"/>
                </a:solidFill>
              </a:rPr>
              <a:t>(2023</a:t>
            </a:r>
            <a:r>
              <a:rPr lang="ko-KR" altLang="en-US" sz="2800" b="1" dirty="0">
                <a:solidFill>
                  <a:srgbClr val="0066FF"/>
                </a:solidFill>
              </a:rPr>
              <a:t>년</a:t>
            </a:r>
            <a:r>
              <a:rPr lang="en-US" altLang="ko-KR" sz="2800" b="1" dirty="0">
                <a:solidFill>
                  <a:srgbClr val="0066FF"/>
                </a:solidFill>
              </a:rPr>
              <a:t>)</a:t>
            </a:r>
            <a:r>
              <a:rPr lang="ko-KR" altLang="en-US" sz="2800" b="1" dirty="0"/>
              <a:t>  </a:t>
            </a:r>
            <a:r>
              <a:rPr lang="en-US" altLang="ko-KR" sz="2800" b="1" dirty="0"/>
              <a:t> vs  </a:t>
            </a:r>
            <a:r>
              <a:rPr lang="en-US" altLang="ko-KR" sz="2800" b="1" dirty="0">
                <a:solidFill>
                  <a:srgbClr val="FF0000"/>
                </a:solidFill>
              </a:rPr>
              <a:t>5</a:t>
            </a:r>
            <a:r>
              <a:rPr lang="ko-KR" altLang="en-US" sz="2800" b="1" dirty="0">
                <a:solidFill>
                  <a:srgbClr val="FF0000"/>
                </a:solidFill>
              </a:rPr>
              <a:t>위 </a:t>
            </a:r>
            <a:r>
              <a:rPr lang="en-US" altLang="ko-KR" sz="2800" b="1" dirty="0">
                <a:solidFill>
                  <a:srgbClr val="FF0000"/>
                </a:solidFill>
              </a:rPr>
              <a:t>(2023</a:t>
            </a:r>
            <a:r>
              <a:rPr lang="ko-KR" altLang="en-US" sz="2800" b="1" dirty="0">
                <a:solidFill>
                  <a:srgbClr val="FF0000"/>
                </a:solidFill>
              </a:rPr>
              <a:t>년</a:t>
            </a:r>
            <a:r>
              <a:rPr lang="en-US" altLang="ko-KR" sz="2800" b="1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자살률</a:t>
            </a:r>
            <a:r>
              <a:rPr lang="en-US" altLang="ko-KR" sz="2800" b="1" dirty="0"/>
              <a:t>: </a:t>
            </a:r>
            <a:r>
              <a:rPr lang="en-US" altLang="ko-KR" sz="2800" b="1" dirty="0">
                <a:solidFill>
                  <a:srgbClr val="0066FF"/>
                </a:solidFill>
              </a:rPr>
              <a:t>14.7</a:t>
            </a:r>
            <a:r>
              <a:rPr lang="en-US" altLang="ko-KR" sz="2800" b="1" dirty="0"/>
              <a:t>/10</a:t>
            </a:r>
            <a:r>
              <a:rPr lang="ko-KR" altLang="en-US" sz="2800" b="1" dirty="0"/>
              <a:t>만 </a:t>
            </a:r>
            <a:r>
              <a:rPr lang="en-US" altLang="ko-KR" sz="2800" b="1" dirty="0"/>
              <a:t>2023</a:t>
            </a:r>
            <a:r>
              <a:rPr lang="ko-KR" altLang="en-US" sz="2800" b="1" dirty="0"/>
              <a:t>년</a:t>
            </a:r>
            <a:r>
              <a:rPr lang="en-US" altLang="ko-KR" sz="2800" b="1" dirty="0"/>
              <a:t>, </a:t>
            </a:r>
            <a:r>
              <a:rPr lang="en-US" altLang="ko-KR" sz="2800" b="1" dirty="0">
                <a:solidFill>
                  <a:srgbClr val="0066FF"/>
                </a:solidFill>
              </a:rPr>
              <a:t>OECD #9</a:t>
            </a:r>
            <a:r>
              <a:rPr lang="en-US" altLang="ko-KR" sz="2800" b="1" dirty="0"/>
              <a:t> vs</a:t>
            </a:r>
            <a:r>
              <a:rPr lang="ko-KR" altLang="en-US" sz="2800" b="1" dirty="0"/>
              <a:t> </a:t>
            </a:r>
            <a:r>
              <a:rPr lang="en-US" altLang="ko-KR" sz="2800" b="1" dirty="0">
                <a:solidFill>
                  <a:srgbClr val="FF0000"/>
                </a:solidFill>
              </a:rPr>
              <a:t>(2024</a:t>
            </a:r>
            <a:r>
              <a:rPr lang="ko-KR" altLang="en-US" sz="2800" b="1" dirty="0">
                <a:solidFill>
                  <a:srgbClr val="FF0000"/>
                </a:solidFill>
              </a:rPr>
              <a:t>년 </a:t>
            </a:r>
            <a:r>
              <a:rPr lang="en-US" altLang="ko-KR" sz="2800" b="1" dirty="0">
                <a:solidFill>
                  <a:srgbClr val="FF0000"/>
                </a:solidFill>
              </a:rPr>
              <a:t>28.3, OECD #1)</a:t>
            </a:r>
            <a:endParaRPr lang="en-US" altLang="ko-KR" sz="2800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정신건강 관리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60%</a:t>
            </a:r>
            <a:r>
              <a:rPr lang="ko-KR" altLang="en-US" sz="2800" b="1" dirty="0"/>
              <a:t>는 일차 진료에서 </a:t>
            </a:r>
            <a:endParaRPr lang="en-US" altLang="ko-KR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934B-1B6B-AB71-60BA-C013E131D26C}"/>
              </a:ext>
            </a:extLst>
          </p:cNvPr>
          <p:cNvSpPr txBox="1"/>
          <p:nvPr/>
        </p:nvSpPr>
        <p:spPr>
          <a:xfrm>
            <a:off x="671805" y="6187206"/>
            <a:ext cx="50244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Engl J Med. 2019 Feb 7;380(6):559–68</a:t>
            </a:r>
            <a:r>
              <a:rPr lang="en-US" altLang="ko-KR" sz="1600" b="0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ko-KR" altLang="en-US" sz="16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58B0E-86A9-83B2-1220-DD6DBFC1F1A0}"/>
              </a:ext>
            </a:extLst>
          </p:cNvPr>
          <p:cNvSpPr txBox="1"/>
          <p:nvPr/>
        </p:nvSpPr>
        <p:spPr>
          <a:xfrm>
            <a:off x="6097603" y="6264673"/>
            <a:ext cx="5770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ACP Clinical Guideline. Ann Intern Med 2023;176:239–52</a:t>
            </a:r>
            <a:r>
              <a:rPr lang="en-US" altLang="ko-KR" sz="1600" b="0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ko-KR" altLang="en-US" sz="16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9101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>
            <a:extLst>
              <a:ext uri="{FF2B5EF4-FFF2-40B4-BE49-F238E27FC236}">
                <a16:creationId xmlns:a16="http://schemas.microsoft.com/office/drawing/2014/main" id="{DC04AFE8-4610-9CA5-FC38-7840477201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4450" y="1559527"/>
            <a:ext cx="85153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ko-KR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Mirtazapine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부작용</a:t>
            </a:r>
            <a:endParaRPr lang="en-US" altLang="ko-KR" b="1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졸음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진정작용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식욕 및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체중 증가</a:t>
            </a:r>
            <a:endParaRPr lang="en-US" altLang="ko-KR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입마름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구강건조증 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변비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어지러움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기립성 저혈압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과량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복용시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방향감각 상실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기억력 장애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빈맥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None/>
            </a:pPr>
            <a:endParaRPr lang="ko-KR" altLang="en-US" sz="2400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1958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제목 1">
            <a:extLst>
              <a:ext uri="{FF2B5EF4-FFF2-40B4-BE49-F238E27FC236}">
                <a16:creationId xmlns:a16="http://schemas.microsoft.com/office/drawing/2014/main" id="{BED331CE-DC6F-19A1-1636-97B312028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 치료</a:t>
            </a:r>
          </a:p>
        </p:txBody>
      </p:sp>
      <p:sp>
        <p:nvSpPr>
          <p:cNvPr id="50179" name="내용 개체 틀 2">
            <a:extLst>
              <a:ext uri="{FF2B5EF4-FFF2-40B4-BE49-F238E27FC236}">
                <a16:creationId xmlns:a16="http://schemas.microsoft.com/office/drawing/2014/main" id="{BB0CDAA8-C1DB-7A32-A379-E5573AA07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NDRI </a:t>
            </a:r>
            <a:r>
              <a:rPr lang="ko-KR" altLang="en-US" sz="2800" dirty="0">
                <a:solidFill>
                  <a:srgbClr val="0033CC"/>
                </a:solidFill>
              </a:rPr>
              <a:t> </a:t>
            </a:r>
            <a:r>
              <a:rPr lang="ko-KR" altLang="en-US" sz="28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노르에피네프린</a:t>
            </a:r>
            <a:r>
              <a:rPr lang="en-US" altLang="ko-KR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2800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도파민 재흡수 </a:t>
            </a:r>
            <a:r>
              <a:rPr lang="ko-KR" altLang="en-US" sz="2800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억제제</a:t>
            </a:r>
            <a:endParaRPr lang="en-US" altLang="ko-KR" sz="2800" b="1" dirty="0">
              <a:solidFill>
                <a:srgbClr val="0033CC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Bupropion</a:t>
            </a:r>
            <a:r>
              <a:rPr lang="en-US" altLang="ko-KR" sz="28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항우울제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효과는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SSRI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나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TCA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와 유사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sz="2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150mg-&gt;300mg)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SSRI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의 부작용인 성기능장애가 적다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altLang="ko-KR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Bupropion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은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금연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보조제로도 사용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부작용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위장관계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오심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구갈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),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두통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불면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경련발작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금기증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발작 병력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대식증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신경성 식욕부진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임산부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endParaRPr lang="en-US" altLang="ko-KR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9E1BDDDD-4EDA-74FC-DB5A-4D7EE998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ko-KR" altLang="ko-KR" sz="1800"/>
          </a:p>
        </p:txBody>
      </p:sp>
    </p:spTree>
    <p:extLst>
      <p:ext uri="{BB962C8B-B14F-4D97-AF65-F5344CB8AC3E}">
        <p14:creationId xmlns:p14="http://schemas.microsoft.com/office/powerpoint/2010/main" val="1631036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F1E508A-23FF-32CE-C0C7-EF05B36ED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2714"/>
            <a:ext cx="8229600" cy="1012825"/>
          </a:xfrm>
        </p:spPr>
        <p:txBody>
          <a:bodyPr anchor="ctr"/>
          <a:lstStyle/>
          <a:p>
            <a:pPr algn="ctr" eaLnBrk="1" hangingPunct="1"/>
            <a:r>
              <a:rPr lang="ko-KR" altLang="en-US" sz="400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계열 항우울제와 특징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6E66394D-DEE3-4CC1-AA00-3E2CB9F1E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219" y="1530351"/>
            <a:ext cx="1103218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3000" b="1" dirty="0" err="1">
                <a:solidFill>
                  <a:srgbClr val="0033CC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Melatonergic</a:t>
            </a:r>
            <a:r>
              <a:rPr lang="en-US" altLang="ko-KR" sz="3000" b="1" dirty="0">
                <a:solidFill>
                  <a:srgbClr val="0033CC"/>
                </a:solidFill>
                <a:latin typeface="Arial Narrow" panose="020B0606020202030204" pitchFamily="34" charset="0"/>
                <a:ea typeface="맑은 고딕" panose="020B0503020000020004" pitchFamily="50" charset="-127"/>
              </a:rPr>
              <a:t> AD with melatonin agonist &amp; serotonin antagonist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Agomelatine: </a:t>
            </a:r>
            <a:r>
              <a:rPr lang="ko-KR" altLang="en-US" b="1" dirty="0" err="1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아고틴</a:t>
            </a:r>
            <a:r>
              <a:rPr lang="ko-KR" altLang="en-US" b="1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항우울효과 및 </a:t>
            </a:r>
            <a:r>
              <a:rPr lang="ko-KR" altLang="en-US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수면의 시간과 질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이 향상 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(25-50mg, </a:t>
            </a:r>
            <a:r>
              <a:rPr lang="en-US" altLang="ko-KR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hs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체중증가 및 성기능장애 부작용 적음</a:t>
            </a:r>
            <a:endParaRPr lang="en-US" altLang="ko-KR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복용중단이 용이함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부작용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어지럼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위장관계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FF66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간독성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으로 정기적인 간기능검사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(3,6,12,24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주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금기증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간장애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환자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간경화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활동성 간질환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ko-KR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5291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제목 1"/>
          <p:cNvSpPr>
            <a:spLocks noGrp="1"/>
          </p:cNvSpPr>
          <p:nvPr>
            <p:ph type="title"/>
          </p:nvPr>
        </p:nvSpPr>
        <p:spPr>
          <a:xfrm>
            <a:off x="1981910" y="500569"/>
            <a:ext cx="8228117" cy="774579"/>
          </a:xfr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0" lvl="0" indent="0" algn="ctr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4400" b="1" i="0" u="none" baseline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우울증의 치료 경과</a:t>
            </a:r>
            <a:endParaRPr kumimoji="1" lang="en-US" altLang="ko-KR" sz="4400" b="1" i="0" u="none" dirty="0">
              <a:solidFill>
                <a:srgbClr val="008000">
                  <a:alpha val="100000"/>
                </a:srgbClr>
              </a:solidFill>
              <a:latin typeface="맑은 고딕"/>
              <a:ea typeface="맑은 고딕"/>
            </a:endParaRPr>
          </a:p>
        </p:txBody>
      </p:sp>
      <p:sp>
        <p:nvSpPr>
          <p:cNvPr id="2765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981910" y="6247876"/>
            <a:ext cx="2133234" cy="457089"/>
          </a:xfrm>
          <a:noFill/>
          <a:ln>
            <a:noFill/>
          </a:ln>
        </p:spPr>
        <p:txBody>
          <a:bodyPr vert="horz" lIns="91440" tIns="45720" rIns="91440" bIns="45720" anchor="t">
            <a:noAutofit/>
          </a:bodyPr>
          <a:lstStyle>
            <a:lvl1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ko-KR" altLang="en-US" sz="1000" b="1" i="0" u="none" baseline="0">
                <a:solidFill>
                  <a:schemeClr val="tx1"/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latin typeface="굴림"/>
                <a:ea typeface="굴림"/>
              </a:defRPr>
            </a:lvl1pPr>
          </a:lstStyle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fld id="{51C50684-049B-4D60-B262-5FB151545E30}" type="slidenum">
              <a:rPr kumimoji="0" lang="en-US" altLang="en-US" sz="1000" b="1" i="0" u="none" baseline="0">
                <a:solidFill>
                  <a:schemeClr val="tx1"/>
                </a:solidFill>
                <a:effectLst>
                  <a:outerShdw blurRad="38100" dist="38100" dir="2700000" algn="tl" rotWithShape="0">
                    <a:srgbClr val="5A5A5A">
                      <a:alpha val="60000"/>
                    </a:srgbClr>
                  </a:outerShdw>
                </a:effectLst>
                <a:latin typeface="굴림"/>
                <a:ea typeface="굴림"/>
                <a:cs typeface="+mn-cs"/>
              </a:rPr>
              <a:pPr marL="0" lvl="0" indent="0" algn="l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43</a:t>
            </a:fld>
            <a:endParaRPr kumimoji="0" lang="en-US" altLang="en-US" sz="1000" b="1" i="0" u="none" baseline="0">
              <a:solidFill>
                <a:schemeClr val="tx1"/>
              </a:solidFill>
              <a:effectLst>
                <a:outerShdw blurRad="38100" dist="38100" dir="2700000" algn="tl" rotWithShape="0">
                  <a:srgbClr val="5A5A5A">
                    <a:alpha val="60000"/>
                  </a:srgbClr>
                </a:outerShdw>
              </a:effectLst>
              <a:latin typeface="굴림"/>
              <a:ea typeface="굴림"/>
              <a:cs typeface="+mn-cs"/>
            </a:endParaRPr>
          </a:p>
        </p:txBody>
      </p:sp>
      <p:sp>
        <p:nvSpPr>
          <p:cNvPr id="27652" name="TextBox 27651"/>
          <p:cNvSpPr txBox="1"/>
          <p:nvPr/>
        </p:nvSpPr>
        <p:spPr>
          <a:xfrm>
            <a:off x="8046652" y="2640167"/>
            <a:ext cx="1841196" cy="3217266"/>
          </a:xfrm>
          <a:prstGeom prst="rect">
            <a:avLst/>
          </a:prstGeom>
          <a:solidFill>
            <a:srgbClr val="808080">
              <a:alpha val="100000"/>
            </a:srgbClr>
          </a:solidFill>
          <a:ln w="25452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ko-KR" sz="1800" b="1" i="0" u="none" baseline="0">
              <a:solidFill>
                <a:schemeClr val="tx1"/>
              </a:solidFill>
              <a:latin typeface="굴림"/>
              <a:ea typeface="굴림"/>
              <a:cs typeface="+mn-cs"/>
            </a:endParaRPr>
          </a:p>
        </p:txBody>
      </p:sp>
      <p:sp>
        <p:nvSpPr>
          <p:cNvPr id="27653" name="자유형: 도형 27652"/>
          <p:cNvSpPr/>
          <p:nvPr/>
        </p:nvSpPr>
        <p:spPr>
          <a:xfrm>
            <a:off x="4978585" y="2629059"/>
            <a:ext cx="1493565" cy="3229936"/>
          </a:xfrm>
          <a:custGeom>
            <a:avLst/>
            <a:gdLst>
              <a:gd name="T0" fmla="*/ -2 w 940"/>
              <a:gd name="T1" fmla="*/ 0 h 2035"/>
              <a:gd name="T2" fmla="*/ 0 60000 65536"/>
              <a:gd name="T3" fmla="*/ -2 w 940"/>
              <a:gd name="T4" fmla="*/ -2 h 2035"/>
              <a:gd name="T5" fmla="*/ 0 60000 65536"/>
              <a:gd name="T6" fmla="*/ 0 w 940"/>
              <a:gd name="T7" fmla="*/ -2 h 2035"/>
              <a:gd name="T8" fmla="*/ 0 60000 65536"/>
              <a:gd name="T9" fmla="*/ 0 w 940"/>
              <a:gd name="T10" fmla="*/ -2 h 2035"/>
              <a:gd name="T11" fmla="*/ 0 60000 65536"/>
              <a:gd name="T12" fmla="*/ -2 w 940"/>
              <a:gd name="T13" fmla="*/ -2 h 2035"/>
              <a:gd name="T14" fmla="*/ 0 60000 65536"/>
              <a:gd name="T15" fmla="*/ -2 w 940"/>
              <a:gd name="T16" fmla="*/ -2 h 2035"/>
              <a:gd name="T17" fmla="*/ 0 60000 65536"/>
              <a:gd name="T18" fmla="*/ -2 w 940"/>
              <a:gd name="T19" fmla="*/ -2 h 2035"/>
              <a:gd name="T20" fmla="*/ 0 60000 65536"/>
              <a:gd name="T21" fmla="*/ -2 w 940"/>
              <a:gd name="T22" fmla="*/ -2 h 2035"/>
              <a:gd name="T23" fmla="*/ 0 60000 65536"/>
              <a:gd name="T24" fmla="*/ -2 w 940"/>
              <a:gd name="T25" fmla="*/ -2 h 2035"/>
              <a:gd name="T26" fmla="*/ 0 60000 65536"/>
              <a:gd name="T27" fmla="*/ -2 w 940"/>
              <a:gd name="T28" fmla="*/ -2 h 2035"/>
              <a:gd name="T29" fmla="*/ 0 60000 65536"/>
              <a:gd name="T30" fmla="*/ -2 w 940"/>
              <a:gd name="T31" fmla="*/ -2 h 2035"/>
              <a:gd name="T32" fmla="*/ 0 60000 65536"/>
              <a:gd name="T33" fmla="*/ -2 w 940"/>
              <a:gd name="T34" fmla="*/ -2 h 2035"/>
              <a:gd name="T35" fmla="*/ 0 60000 65536"/>
              <a:gd name="T36" fmla="*/ -2 w 940"/>
              <a:gd name="T37" fmla="*/ -2 h 2035"/>
              <a:gd name="T38" fmla="*/ 0 60000 65536"/>
              <a:gd name="T39" fmla="*/ -2 w 940"/>
              <a:gd name="T40" fmla="*/ -2 h 2035"/>
              <a:gd name="T41" fmla="*/ 0 60000 65536"/>
              <a:gd name="T42" fmla="*/ -2 w 940"/>
              <a:gd name="T43" fmla="*/ -2 h 2035"/>
              <a:gd name="T44" fmla="*/ 0 60000 65536"/>
              <a:gd name="T45" fmla="*/ -2 w 940"/>
              <a:gd name="T46" fmla="*/ -2 h 2035"/>
              <a:gd name="T47" fmla="*/ 0 60000 65536"/>
              <a:gd name="T48" fmla="*/ -2 w 940"/>
              <a:gd name="T49" fmla="*/ -2 h 2035"/>
              <a:gd name="T50" fmla="*/ 0 60000 65536"/>
              <a:gd name="T51" fmla="*/ -2 w 940"/>
              <a:gd name="T52" fmla="*/ -2 h 2035"/>
              <a:gd name="T53" fmla="*/ 0 60000 65536"/>
              <a:gd name="T54" fmla="*/ -2 w 940"/>
              <a:gd name="T55" fmla="*/ -2 h 2035"/>
              <a:gd name="T56" fmla="*/ 0 60000 65536"/>
              <a:gd name="T57" fmla="*/ -2 w 940"/>
              <a:gd name="T58" fmla="*/ -2 h 2035"/>
              <a:gd name="T59" fmla="*/ 0 60000 65536"/>
              <a:gd name="T60" fmla="*/ -2 w 940"/>
              <a:gd name="T61" fmla="*/ -2 h 2035"/>
              <a:gd name="T62" fmla="*/ 0 60000 65536"/>
              <a:gd name="T63" fmla="*/ -2 w 940"/>
              <a:gd name="T64" fmla="*/ -2 h 2035"/>
              <a:gd name="T65" fmla="*/ 0 60000 65536"/>
              <a:gd name="T66" fmla="*/ -2 w 940"/>
              <a:gd name="T67" fmla="*/ -2 h 2035"/>
              <a:gd name="T68" fmla="*/ 0 60000 65536"/>
              <a:gd name="T69" fmla="*/ -2 w 940"/>
              <a:gd name="T70" fmla="*/ -2 h 2035"/>
              <a:gd name="T71" fmla="*/ 0 60000 65536"/>
              <a:gd name="T72" fmla="*/ -2 w 940"/>
              <a:gd name="T73" fmla="*/ -2 h 2035"/>
              <a:gd name="T74" fmla="*/ 0 60000 65536"/>
              <a:gd name="T75" fmla="*/ -2 w 940"/>
              <a:gd name="T76" fmla="*/ -2 h 2035"/>
              <a:gd name="T77" fmla="*/ 0 60000 65536"/>
              <a:gd name="T78" fmla="*/ -2 w 940"/>
              <a:gd name="T79" fmla="*/ -2 h 2035"/>
              <a:gd name="T80" fmla="*/ 0 60000 65536"/>
              <a:gd name="T81" fmla="*/ 0 w 940"/>
              <a:gd name="T82" fmla="*/ 0 h 2035"/>
              <a:gd name="T83" fmla="*/ 940 w 940"/>
              <a:gd name="T84" fmla="*/ 2035 h 2035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  <a:cxn ang="T53">
                <a:pos x="T51" y="T52"/>
              </a:cxn>
              <a:cxn ang="T56">
                <a:pos x="T54" y="T55"/>
              </a:cxn>
              <a:cxn ang="T59">
                <a:pos x="T57" y="T58"/>
              </a:cxn>
              <a:cxn ang="T62">
                <a:pos x="T60" y="T61"/>
              </a:cxn>
              <a:cxn ang="T65">
                <a:pos x="T63" y="T64"/>
              </a:cxn>
              <a:cxn ang="T68">
                <a:pos x="T66" y="T67"/>
              </a:cxn>
              <a:cxn ang="T71">
                <a:pos x="T69" y="T70"/>
              </a:cxn>
              <a:cxn ang="T74">
                <a:pos x="T72" y="T73"/>
              </a:cxn>
              <a:cxn ang="T77">
                <a:pos x="T75" y="T76"/>
              </a:cxn>
              <a:cxn ang="T80">
                <a:pos x="T78" y="T79"/>
              </a:cxn>
            </a:cxnLst>
            <a:rect l="T81" t="T82" r="T83" b="T84"/>
            <a:pathLst>
              <a:path w="940" h="2035">
                <a:moveTo>
                  <a:pt x="939" y="0"/>
                </a:moveTo>
                <a:lnTo>
                  <a:pt x="939" y="2034"/>
                </a:lnTo>
                <a:lnTo>
                  <a:pt x="0" y="2034"/>
                </a:lnTo>
                <a:lnTo>
                  <a:pt x="0" y="1473"/>
                </a:lnTo>
                <a:lnTo>
                  <a:pt x="42" y="1474"/>
                </a:lnTo>
                <a:lnTo>
                  <a:pt x="108" y="1467"/>
                </a:lnTo>
                <a:lnTo>
                  <a:pt x="192" y="1430"/>
                </a:lnTo>
                <a:lnTo>
                  <a:pt x="245" y="1394"/>
                </a:lnTo>
                <a:lnTo>
                  <a:pt x="297" y="1336"/>
                </a:lnTo>
                <a:lnTo>
                  <a:pt x="355" y="1255"/>
                </a:lnTo>
                <a:lnTo>
                  <a:pt x="387" y="1201"/>
                </a:lnTo>
                <a:lnTo>
                  <a:pt x="408" y="1145"/>
                </a:lnTo>
                <a:lnTo>
                  <a:pt x="447" y="1058"/>
                </a:lnTo>
                <a:lnTo>
                  <a:pt x="480" y="963"/>
                </a:lnTo>
                <a:lnTo>
                  <a:pt x="506" y="860"/>
                </a:lnTo>
                <a:lnTo>
                  <a:pt x="528" y="763"/>
                </a:lnTo>
                <a:lnTo>
                  <a:pt x="539" y="679"/>
                </a:lnTo>
                <a:lnTo>
                  <a:pt x="551" y="605"/>
                </a:lnTo>
                <a:lnTo>
                  <a:pt x="564" y="495"/>
                </a:lnTo>
                <a:lnTo>
                  <a:pt x="578" y="430"/>
                </a:lnTo>
                <a:lnTo>
                  <a:pt x="603" y="350"/>
                </a:lnTo>
                <a:lnTo>
                  <a:pt x="629" y="276"/>
                </a:lnTo>
                <a:lnTo>
                  <a:pt x="700" y="162"/>
                </a:lnTo>
                <a:lnTo>
                  <a:pt x="754" y="87"/>
                </a:lnTo>
                <a:lnTo>
                  <a:pt x="793" y="49"/>
                </a:lnTo>
                <a:lnTo>
                  <a:pt x="844" y="21"/>
                </a:lnTo>
                <a:lnTo>
                  <a:pt x="936" y="5"/>
                </a:lnTo>
              </a:path>
            </a:pathLst>
          </a:custGeom>
          <a:solidFill>
            <a:srgbClr val="DDDDDD">
              <a:alpha val="100000"/>
            </a:srgbClr>
          </a:solidFill>
          <a:ln w="25452" cap="rnd" cmpd="sng" algn="ctr">
            <a:solidFill>
              <a:schemeClr val="bg2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54" name="TextBox 27653"/>
          <p:cNvSpPr txBox="1"/>
          <p:nvPr/>
        </p:nvSpPr>
        <p:spPr>
          <a:xfrm>
            <a:off x="6481696" y="2641729"/>
            <a:ext cx="1755461" cy="3215703"/>
          </a:xfrm>
          <a:prstGeom prst="rect">
            <a:avLst/>
          </a:prstGeom>
          <a:solidFill>
            <a:srgbClr val="969696">
              <a:alpha val="100000"/>
            </a:srgbClr>
          </a:solidFill>
          <a:ln w="25452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ko-KR" sz="1800" b="1" i="0" u="none" baseline="0">
              <a:solidFill>
                <a:schemeClr val="tx1"/>
              </a:solidFill>
              <a:latin typeface="굴림"/>
              <a:ea typeface="굴림"/>
              <a:cs typeface="+mn-cs"/>
            </a:endParaRPr>
          </a:p>
        </p:txBody>
      </p:sp>
      <p:cxnSp>
        <p:nvCxnSpPr>
          <p:cNvPr id="27655" name="직선 연결선 27654"/>
          <p:cNvCxnSpPr/>
          <p:nvPr/>
        </p:nvCxnSpPr>
        <p:spPr>
          <a:xfrm flipH="1">
            <a:off x="6713394" y="2395686"/>
            <a:ext cx="357120" cy="626998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w="sm" len="sm"/>
            <a:tailEnd type="stealth" w="med" len="lg"/>
          </a:ln>
        </p:spPr>
      </p:cxnSp>
      <p:cxnSp>
        <p:nvCxnSpPr>
          <p:cNvPr id="27656" name="직선 연결선 27655"/>
          <p:cNvCxnSpPr/>
          <p:nvPr/>
        </p:nvCxnSpPr>
        <p:spPr>
          <a:xfrm>
            <a:off x="6034095" y="2186203"/>
            <a:ext cx="399988" cy="296781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w="sm" len="sm"/>
            <a:tailEnd type="stealth" w="med" len="lg"/>
          </a:ln>
        </p:spPr>
      </p:cxnSp>
      <p:cxnSp>
        <p:nvCxnSpPr>
          <p:cNvPr id="27657" name="직선 연결선 27656"/>
          <p:cNvCxnSpPr/>
          <p:nvPr/>
        </p:nvCxnSpPr>
        <p:spPr>
          <a:xfrm>
            <a:off x="5383318" y="3184555"/>
            <a:ext cx="290474" cy="746001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w="sm" len="sm"/>
            <a:tailEnd type="stealth" w="med" len="lg"/>
          </a:ln>
        </p:spPr>
      </p:cxnSp>
      <p:cxnSp>
        <p:nvCxnSpPr>
          <p:cNvPr id="27658" name="직선 연결선 27657"/>
          <p:cNvCxnSpPr/>
          <p:nvPr/>
        </p:nvCxnSpPr>
        <p:spPr>
          <a:xfrm flipH="1">
            <a:off x="9103724" y="2454461"/>
            <a:ext cx="212720" cy="596745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w="sm" len="sm"/>
            <a:tailEnd type="stealth" w="med" len="lg"/>
          </a:ln>
        </p:spPr>
      </p:cxnSp>
      <p:cxnSp>
        <p:nvCxnSpPr>
          <p:cNvPr id="27659" name="직선 연결선 27658"/>
          <p:cNvCxnSpPr/>
          <p:nvPr/>
        </p:nvCxnSpPr>
        <p:spPr>
          <a:xfrm flipV="1">
            <a:off x="7556238" y="2313188"/>
            <a:ext cx="0" cy="860259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type="stealth" w="med" len="lg"/>
            <a:tailEnd w="sm" len="sm"/>
          </a:ln>
        </p:spPr>
      </p:cxnSp>
      <p:cxnSp>
        <p:nvCxnSpPr>
          <p:cNvPr id="27660" name="직선 연결선 27659"/>
          <p:cNvCxnSpPr/>
          <p:nvPr/>
        </p:nvCxnSpPr>
        <p:spPr>
          <a:xfrm flipV="1">
            <a:off x="8229175" y="1965556"/>
            <a:ext cx="0" cy="569841"/>
          </a:xfrm>
          <a:prstGeom prst="line">
            <a:avLst/>
          </a:prstGeom>
          <a:noFill/>
          <a:ln w="12726" cap="flat" cmpd="sng" algn="ctr">
            <a:solidFill>
              <a:schemeClr val="bg2"/>
            </a:solidFill>
            <a:prstDash val="solid"/>
            <a:round/>
            <a:headEnd type="stealth" w="med" len="lg"/>
            <a:tailEnd w="sm" len="sm"/>
          </a:ln>
        </p:spPr>
      </p:cxnSp>
      <p:sp>
        <p:nvSpPr>
          <p:cNvPr id="27661" name="TextBox 27660"/>
          <p:cNvSpPr txBox="1"/>
          <p:nvPr/>
        </p:nvSpPr>
        <p:spPr>
          <a:xfrm>
            <a:off x="6675326" y="1957630"/>
            <a:ext cx="1188801" cy="41109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Relapse</a:t>
            </a:r>
          </a:p>
        </p:txBody>
      </p:sp>
      <p:sp>
        <p:nvSpPr>
          <p:cNvPr id="27662" name="TextBox 27661"/>
          <p:cNvSpPr txBox="1"/>
          <p:nvPr/>
        </p:nvSpPr>
        <p:spPr>
          <a:xfrm>
            <a:off x="7619703" y="1692552"/>
            <a:ext cx="1360217" cy="41109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Recovery</a:t>
            </a:r>
          </a:p>
        </p:txBody>
      </p:sp>
      <p:sp>
        <p:nvSpPr>
          <p:cNvPr id="27663" name="TextBox 27662"/>
          <p:cNvSpPr txBox="1"/>
          <p:nvPr/>
        </p:nvSpPr>
        <p:spPr>
          <a:xfrm>
            <a:off x="8610130" y="2073507"/>
            <a:ext cx="1617368" cy="41109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Recurrence</a:t>
            </a:r>
          </a:p>
        </p:txBody>
      </p:sp>
      <p:sp>
        <p:nvSpPr>
          <p:cNvPr id="27664" name="TextBox 27663"/>
          <p:cNvSpPr txBox="1"/>
          <p:nvPr/>
        </p:nvSpPr>
        <p:spPr>
          <a:xfrm>
            <a:off x="6651493" y="5228871"/>
            <a:ext cx="1469787" cy="595238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FF00">
                    <a:alpha val="100000"/>
                  </a:srgbClr>
                </a:solidFill>
                <a:latin typeface="Arial"/>
                <a:ea typeface="굴림"/>
              </a:rPr>
              <a:t>Continuation</a:t>
            </a:r>
          </a:p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FF00">
                    <a:alpha val="100000"/>
                  </a:srgbClr>
                </a:solidFill>
                <a:latin typeface="Arial"/>
                <a:ea typeface="굴림"/>
              </a:rPr>
              <a:t>(4-9months)</a:t>
            </a:r>
            <a:endParaRPr kumimoji="1" lang="ko-KR" altLang="en-US" sz="1600" b="1" i="0" u="none">
              <a:solidFill>
                <a:srgbClr val="FFFF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27665" name="TextBox 27664"/>
          <p:cNvSpPr txBox="1"/>
          <p:nvPr/>
        </p:nvSpPr>
        <p:spPr>
          <a:xfrm>
            <a:off x="4937337" y="5228871"/>
            <a:ext cx="1493565" cy="590437"/>
          </a:xfrm>
          <a:prstGeom prst="rect">
            <a:avLst/>
          </a:prstGeom>
          <a:noFill/>
          <a:ln>
            <a:noFill/>
          </a:ln>
        </p:spPr>
        <p:txBody>
          <a:bodyPr vert="horz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0000">
                    <a:alpha val="100000"/>
                  </a:srgbClr>
                </a:solidFill>
                <a:latin typeface="Arial"/>
                <a:ea typeface="굴림"/>
              </a:rPr>
              <a:t>Acute</a:t>
            </a:r>
          </a:p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0000">
                    <a:alpha val="100000"/>
                  </a:srgbClr>
                </a:solidFill>
                <a:latin typeface="Arial"/>
                <a:ea typeface="굴림"/>
              </a:rPr>
              <a:t>(6-12weeks)</a:t>
            </a:r>
            <a:endParaRPr kumimoji="1" lang="ko-KR" altLang="en-US" sz="1600" b="1" i="0" u="none">
              <a:solidFill>
                <a:srgbClr val="FF0000">
                  <a:alpha val="100000"/>
                </a:srgbClr>
              </a:solidFill>
              <a:latin typeface="Arial"/>
              <a:ea typeface="굴림"/>
            </a:endParaRPr>
          </a:p>
        </p:txBody>
      </p:sp>
      <p:sp>
        <p:nvSpPr>
          <p:cNvPr id="27666" name="TextBox 27665"/>
          <p:cNvSpPr txBox="1"/>
          <p:nvPr/>
        </p:nvSpPr>
        <p:spPr>
          <a:xfrm>
            <a:off x="8392664" y="5228871"/>
            <a:ext cx="1447571" cy="595238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FF00">
                    <a:alpha val="100000"/>
                  </a:srgbClr>
                </a:solidFill>
                <a:latin typeface="Arial"/>
                <a:ea typeface="굴림"/>
              </a:rPr>
              <a:t>Maintenance</a:t>
            </a:r>
          </a:p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600" b="1" i="0" u="none" baseline="0">
                <a:solidFill>
                  <a:srgbClr val="FFFF00">
                    <a:alpha val="100000"/>
                  </a:srgbClr>
                </a:solidFill>
                <a:latin typeface="Arial"/>
                <a:ea typeface="굴림"/>
              </a:rPr>
              <a:t>(&gt;1yrs)</a:t>
            </a:r>
          </a:p>
        </p:txBody>
      </p:sp>
      <p:sp>
        <p:nvSpPr>
          <p:cNvPr id="27667" name="TextBox 27666"/>
          <p:cNvSpPr txBox="1"/>
          <p:nvPr/>
        </p:nvSpPr>
        <p:spPr>
          <a:xfrm>
            <a:off x="4700838" y="2040184"/>
            <a:ext cx="1501491" cy="41109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Remission</a:t>
            </a:r>
          </a:p>
        </p:txBody>
      </p:sp>
      <p:sp>
        <p:nvSpPr>
          <p:cNvPr id="27668" name="TextBox 27667"/>
          <p:cNvSpPr txBox="1"/>
          <p:nvPr/>
        </p:nvSpPr>
        <p:spPr>
          <a:xfrm>
            <a:off x="2185086" y="3144868"/>
            <a:ext cx="2176101" cy="406351"/>
          </a:xfrm>
          <a:prstGeom prst="rect">
            <a:avLst/>
          </a:prstGeom>
          <a:noFill/>
          <a:ln>
            <a:noFill/>
          </a:ln>
        </p:spPr>
        <p:txBody>
          <a:bodyPr vert="horz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Symptoms</a:t>
            </a:r>
          </a:p>
        </p:txBody>
      </p:sp>
      <p:sp>
        <p:nvSpPr>
          <p:cNvPr id="27669" name="TextBox 27668"/>
          <p:cNvSpPr txBox="1"/>
          <p:nvPr/>
        </p:nvSpPr>
        <p:spPr>
          <a:xfrm>
            <a:off x="2185086" y="4040070"/>
            <a:ext cx="2176101" cy="406295"/>
          </a:xfrm>
          <a:prstGeom prst="rect">
            <a:avLst/>
          </a:prstGeom>
          <a:noFill/>
          <a:ln>
            <a:noFill/>
          </a:ln>
        </p:spPr>
        <p:txBody>
          <a:bodyPr vert="horz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Syndrome</a:t>
            </a:r>
          </a:p>
        </p:txBody>
      </p:sp>
      <p:sp>
        <p:nvSpPr>
          <p:cNvPr id="27670" name="TextBox 27669"/>
          <p:cNvSpPr txBox="1"/>
          <p:nvPr/>
        </p:nvSpPr>
        <p:spPr>
          <a:xfrm>
            <a:off x="2185086" y="5357419"/>
            <a:ext cx="2682422" cy="406351"/>
          </a:xfrm>
          <a:prstGeom prst="rect">
            <a:avLst/>
          </a:prstGeom>
          <a:noFill/>
          <a:ln>
            <a:noFill/>
          </a:ln>
        </p:spPr>
        <p:txBody>
          <a:bodyPr vert="horz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Treatment Phases</a:t>
            </a:r>
          </a:p>
        </p:txBody>
      </p:sp>
      <p:sp>
        <p:nvSpPr>
          <p:cNvPr id="27671" name="자유형: 도형 27670"/>
          <p:cNvSpPr/>
          <p:nvPr/>
        </p:nvSpPr>
        <p:spPr>
          <a:xfrm>
            <a:off x="8867280" y="2721102"/>
            <a:ext cx="482486" cy="1525269"/>
          </a:xfrm>
          <a:custGeom>
            <a:avLst/>
            <a:gdLst>
              <a:gd name="T0" fmla="*/ 0 w 304"/>
              <a:gd name="T1" fmla="*/ 0 h 961"/>
              <a:gd name="T2" fmla="*/ 0 60000 65536"/>
              <a:gd name="T3" fmla="*/ 0 w 304"/>
              <a:gd name="T4" fmla="*/ -2 h 961"/>
              <a:gd name="T5" fmla="*/ 0 60000 65536"/>
              <a:gd name="T6" fmla="*/ -2 w 304"/>
              <a:gd name="T7" fmla="*/ -2 h 961"/>
              <a:gd name="T8" fmla="*/ 0 60000 65536"/>
              <a:gd name="T9" fmla="*/ -2 w 304"/>
              <a:gd name="T10" fmla="*/ -2 h 961"/>
              <a:gd name="T11" fmla="*/ 0 60000 65536"/>
              <a:gd name="T12" fmla="*/ -2 w 304"/>
              <a:gd name="T13" fmla="*/ -2 h 961"/>
              <a:gd name="T14" fmla="*/ 0 60000 65536"/>
              <a:gd name="T15" fmla="*/ -2 w 304"/>
              <a:gd name="T16" fmla="*/ -2 h 961"/>
              <a:gd name="T17" fmla="*/ 0 60000 65536"/>
              <a:gd name="T18" fmla="*/ -2 w 304"/>
              <a:gd name="T19" fmla="*/ -2 h 961"/>
              <a:gd name="T20" fmla="*/ 0 60000 65536"/>
              <a:gd name="T21" fmla="*/ -2 w 304"/>
              <a:gd name="T22" fmla="*/ -2 h 961"/>
              <a:gd name="T23" fmla="*/ 0 60000 65536"/>
              <a:gd name="T24" fmla="*/ -2 w 304"/>
              <a:gd name="T25" fmla="*/ -2 h 961"/>
              <a:gd name="T26" fmla="*/ 0 60000 65536"/>
              <a:gd name="T27" fmla="*/ -2 w 304"/>
              <a:gd name="T28" fmla="*/ -2 h 961"/>
              <a:gd name="T29" fmla="*/ 0 60000 65536"/>
              <a:gd name="T30" fmla="*/ 0 w 304"/>
              <a:gd name="T31" fmla="*/ 0 h 961"/>
              <a:gd name="T32" fmla="*/ 304 w 304"/>
              <a:gd name="T33" fmla="*/ 961 h 961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</a:cxnLst>
            <a:rect l="T30" t="T31" r="T32" b="T33"/>
            <a:pathLst>
              <a:path w="304" h="961">
                <a:moveTo>
                  <a:pt x="0" y="0"/>
                </a:moveTo>
                <a:lnTo>
                  <a:pt x="0" y="76"/>
                </a:lnTo>
                <a:lnTo>
                  <a:pt x="3" y="124"/>
                </a:lnTo>
                <a:lnTo>
                  <a:pt x="22" y="163"/>
                </a:lnTo>
                <a:lnTo>
                  <a:pt x="244" y="572"/>
                </a:lnTo>
                <a:lnTo>
                  <a:pt x="276" y="630"/>
                </a:lnTo>
                <a:lnTo>
                  <a:pt x="289" y="667"/>
                </a:lnTo>
                <a:lnTo>
                  <a:pt x="296" y="733"/>
                </a:lnTo>
                <a:lnTo>
                  <a:pt x="296" y="836"/>
                </a:lnTo>
                <a:lnTo>
                  <a:pt x="303" y="960"/>
                </a:lnTo>
              </a:path>
            </a:pathLst>
          </a:custGeom>
          <a:noFill/>
          <a:ln w="25452" cap="rnd" cmpd="sng" algn="ctr">
            <a:solidFill>
              <a:schemeClr val="bg2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72" name="자유형: 도형 27671"/>
          <p:cNvSpPr/>
          <p:nvPr/>
        </p:nvSpPr>
        <p:spPr>
          <a:xfrm>
            <a:off x="6119775" y="3022684"/>
            <a:ext cx="1107866" cy="1515780"/>
          </a:xfrm>
          <a:custGeom>
            <a:avLst/>
            <a:gdLst>
              <a:gd name="T0" fmla="*/ 0 w 698"/>
              <a:gd name="T1" fmla="*/ 0 h 955"/>
              <a:gd name="T2" fmla="*/ 0 60000 65536"/>
              <a:gd name="T3" fmla="*/ -2 w 698"/>
              <a:gd name="T4" fmla="*/ 0 h 955"/>
              <a:gd name="T5" fmla="*/ 0 60000 65536"/>
              <a:gd name="T6" fmla="*/ -2 w 698"/>
              <a:gd name="T7" fmla="*/ -2 h 955"/>
              <a:gd name="T8" fmla="*/ 0 60000 65536"/>
              <a:gd name="T9" fmla="*/ -2 w 698"/>
              <a:gd name="T10" fmla="*/ -2 h 955"/>
              <a:gd name="T11" fmla="*/ 0 60000 65536"/>
              <a:gd name="T12" fmla="*/ -2 w 698"/>
              <a:gd name="T13" fmla="*/ -2 h 955"/>
              <a:gd name="T14" fmla="*/ 0 60000 65536"/>
              <a:gd name="T15" fmla="*/ -2 w 698"/>
              <a:gd name="T16" fmla="*/ -2 h 955"/>
              <a:gd name="T17" fmla="*/ 0 60000 65536"/>
              <a:gd name="T18" fmla="*/ -2 w 698"/>
              <a:gd name="T19" fmla="*/ -2 h 955"/>
              <a:gd name="T20" fmla="*/ 0 60000 65536"/>
              <a:gd name="T21" fmla="*/ -2 w 698"/>
              <a:gd name="T22" fmla="*/ -2 h 955"/>
              <a:gd name="T23" fmla="*/ 0 60000 65536"/>
              <a:gd name="T24" fmla="*/ -2 w 698"/>
              <a:gd name="T25" fmla="*/ -2 h 955"/>
              <a:gd name="T26" fmla="*/ 0 60000 65536"/>
              <a:gd name="T27" fmla="*/ -2 w 698"/>
              <a:gd name="T28" fmla="*/ -2 h 955"/>
              <a:gd name="T29" fmla="*/ 0 60000 65536"/>
              <a:gd name="T30" fmla="*/ 0 w 698"/>
              <a:gd name="T31" fmla="*/ 0 h 955"/>
              <a:gd name="T32" fmla="*/ 698 w 698"/>
              <a:gd name="T33" fmla="*/ 955 h 955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</a:cxnLst>
            <a:rect l="T30" t="T31" r="T32" b="T33"/>
            <a:pathLst>
              <a:path w="698" h="955">
                <a:moveTo>
                  <a:pt x="0" y="0"/>
                </a:moveTo>
                <a:lnTo>
                  <a:pt x="136" y="0"/>
                </a:lnTo>
                <a:lnTo>
                  <a:pt x="208" y="2"/>
                </a:lnTo>
                <a:lnTo>
                  <a:pt x="269" y="18"/>
                </a:lnTo>
                <a:lnTo>
                  <a:pt x="318" y="58"/>
                </a:lnTo>
                <a:lnTo>
                  <a:pt x="352" y="118"/>
                </a:lnTo>
                <a:lnTo>
                  <a:pt x="560" y="742"/>
                </a:lnTo>
                <a:lnTo>
                  <a:pt x="593" y="830"/>
                </a:lnTo>
                <a:lnTo>
                  <a:pt x="638" y="902"/>
                </a:lnTo>
                <a:lnTo>
                  <a:pt x="697" y="954"/>
                </a:lnTo>
              </a:path>
            </a:pathLst>
          </a:custGeom>
          <a:noFill/>
          <a:ln w="25452" cap="rnd" cmpd="sng" algn="ctr">
            <a:solidFill>
              <a:schemeClr val="bg2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73" name="TextBox 27672"/>
          <p:cNvSpPr txBox="1"/>
          <p:nvPr/>
        </p:nvSpPr>
        <p:spPr>
          <a:xfrm>
            <a:off x="8072048" y="2370289"/>
            <a:ext cx="406351" cy="53333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800" b="1" i="0" u="none" baseline="0">
                <a:solidFill>
                  <a:srgbClr val="0033CC">
                    <a:alpha val="100000"/>
                  </a:srgbClr>
                </a:solidFill>
                <a:latin typeface="Arial"/>
                <a:ea typeface="굴림"/>
              </a:rPr>
              <a:t>x</a:t>
            </a:r>
          </a:p>
        </p:txBody>
      </p:sp>
      <p:sp>
        <p:nvSpPr>
          <p:cNvPr id="27674" name="TextBox 27673"/>
          <p:cNvSpPr txBox="1"/>
          <p:nvPr/>
        </p:nvSpPr>
        <p:spPr>
          <a:xfrm>
            <a:off x="5580131" y="3790845"/>
            <a:ext cx="406351" cy="53333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800" b="1" i="0" u="none" baseline="0" dirty="0">
                <a:solidFill>
                  <a:srgbClr val="0033CC">
                    <a:alpha val="100000"/>
                  </a:srgbClr>
                </a:solidFill>
                <a:latin typeface="Arial"/>
                <a:ea typeface="굴림"/>
              </a:rPr>
              <a:t>x</a:t>
            </a:r>
          </a:p>
        </p:txBody>
      </p:sp>
      <p:sp>
        <p:nvSpPr>
          <p:cNvPr id="27675" name="TextBox 27674"/>
          <p:cNvSpPr txBox="1"/>
          <p:nvPr/>
        </p:nvSpPr>
        <p:spPr>
          <a:xfrm>
            <a:off x="6310280" y="2371907"/>
            <a:ext cx="404732" cy="533280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800" b="1" i="0" u="none" baseline="0">
                <a:solidFill>
                  <a:srgbClr val="0033CC">
                    <a:alpha val="100000"/>
                  </a:srgbClr>
                </a:solidFill>
                <a:latin typeface="Arial"/>
                <a:ea typeface="굴림"/>
              </a:rPr>
              <a:t>x</a:t>
            </a:r>
          </a:p>
        </p:txBody>
      </p:sp>
      <p:sp>
        <p:nvSpPr>
          <p:cNvPr id="27676" name="TextBox 27675"/>
          <p:cNvSpPr txBox="1"/>
          <p:nvPr/>
        </p:nvSpPr>
        <p:spPr>
          <a:xfrm>
            <a:off x="4299286" y="2708376"/>
            <a:ext cx="1433226" cy="411096"/>
          </a:xfrm>
          <a:prstGeom prst="rect">
            <a:avLst/>
          </a:prstGeom>
          <a:noFill/>
          <a:ln>
            <a:noFill/>
          </a:ln>
        </p:spPr>
        <p:txBody>
          <a:bodyPr vert="horz" wrap="none" lIns="101600" tIns="50800" rIns="101600" bIns="50800" anchor="t">
            <a:spAutoFit/>
          </a:bodyPr>
          <a:lstStyle/>
          <a:p>
            <a:pPr marL="0" lvl="0" indent="0" algn="l" defTabSz="1106634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2000" b="1" i="0" u="none" baseline="0">
                <a:solidFill>
                  <a:schemeClr val="tx1"/>
                </a:solidFill>
                <a:latin typeface="Arial"/>
                <a:ea typeface="굴림"/>
              </a:rPr>
              <a:t>Response</a:t>
            </a:r>
          </a:p>
        </p:txBody>
      </p:sp>
      <p:cxnSp>
        <p:nvCxnSpPr>
          <p:cNvPr id="27677" name="직선 연결선 27676"/>
          <p:cNvCxnSpPr/>
          <p:nvPr/>
        </p:nvCxnSpPr>
        <p:spPr>
          <a:xfrm flipH="1">
            <a:off x="2272385" y="3616303"/>
            <a:ext cx="7610663" cy="0"/>
          </a:xfrm>
          <a:prstGeom prst="line">
            <a:avLst/>
          </a:prstGeom>
          <a:noFill/>
          <a:ln w="25452" cap="flat" cmpd="sng" algn="ctr">
            <a:solidFill>
              <a:schemeClr val="bg2"/>
            </a:solidFill>
            <a:prstDash val="dash"/>
            <a:round/>
            <a:headEnd w="sm" len="sm"/>
            <a:tailEnd w="sm" len="sm"/>
          </a:ln>
        </p:spPr>
      </p:cxnSp>
      <p:sp>
        <p:nvSpPr>
          <p:cNvPr id="27678" name="자유형: 도형 27677"/>
          <p:cNvSpPr/>
          <p:nvPr/>
        </p:nvSpPr>
        <p:spPr>
          <a:xfrm>
            <a:off x="4984949" y="4976520"/>
            <a:ext cx="1496746" cy="888838"/>
          </a:xfrm>
          <a:custGeom>
            <a:avLst/>
            <a:gdLst>
              <a:gd name="T0" fmla="*/ 0 w 943"/>
              <a:gd name="T1" fmla="*/ 0 h 560"/>
              <a:gd name="T2" fmla="*/ 0 60000 65536"/>
              <a:gd name="T3" fmla="*/ 0 w 943"/>
              <a:gd name="T4" fmla="*/ -2 h 560"/>
              <a:gd name="T5" fmla="*/ 0 60000 65536"/>
              <a:gd name="T6" fmla="*/ -2 w 943"/>
              <a:gd name="T7" fmla="*/ -2 h 560"/>
              <a:gd name="T8" fmla="*/ 0 60000 65536"/>
              <a:gd name="T9" fmla="*/ 0 w 943"/>
              <a:gd name="T10" fmla="*/ 0 h 560"/>
              <a:gd name="T11" fmla="*/ 943 w 943"/>
              <a:gd name="T12" fmla="*/ 560 h 560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</a:cxnLst>
            <a:rect l="T9" t="T10" r="T11" b="T12"/>
            <a:pathLst>
              <a:path w="943" h="560">
                <a:moveTo>
                  <a:pt x="0" y="0"/>
                </a:moveTo>
                <a:lnTo>
                  <a:pt x="0" y="559"/>
                </a:lnTo>
                <a:lnTo>
                  <a:pt x="942" y="559"/>
                </a:lnTo>
              </a:path>
            </a:pathLst>
          </a:custGeom>
          <a:noFill/>
          <a:ln w="25452" cap="rnd" cmpd="sng" algn="ctr">
            <a:solidFill>
              <a:schemeClr val="tx1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79" name="자유형: 도형 27678"/>
          <p:cNvSpPr/>
          <p:nvPr/>
        </p:nvSpPr>
        <p:spPr>
          <a:xfrm>
            <a:off x="2646976" y="2632184"/>
            <a:ext cx="3793414" cy="2342717"/>
          </a:xfrm>
          <a:custGeom>
            <a:avLst/>
            <a:gdLst>
              <a:gd name="T0" fmla="*/ 0 w 2390"/>
              <a:gd name="T1" fmla="*/ 0 h 1476"/>
              <a:gd name="T2" fmla="*/ 0 60000 65536"/>
              <a:gd name="T3" fmla="*/ -2 w 2390"/>
              <a:gd name="T4" fmla="*/ 0 h 1476"/>
              <a:gd name="T5" fmla="*/ 0 60000 65536"/>
              <a:gd name="T6" fmla="*/ -2 w 2390"/>
              <a:gd name="T7" fmla="*/ -2 h 1476"/>
              <a:gd name="T8" fmla="*/ 0 60000 65536"/>
              <a:gd name="T9" fmla="*/ -2 w 2390"/>
              <a:gd name="T10" fmla="*/ -2 h 1476"/>
              <a:gd name="T11" fmla="*/ 0 60000 65536"/>
              <a:gd name="T12" fmla="*/ -2 w 2390"/>
              <a:gd name="T13" fmla="*/ -2 h 1476"/>
              <a:gd name="T14" fmla="*/ 0 60000 65536"/>
              <a:gd name="T15" fmla="*/ -2 w 2390"/>
              <a:gd name="T16" fmla="*/ -2 h 1476"/>
              <a:gd name="T17" fmla="*/ 0 60000 65536"/>
              <a:gd name="T18" fmla="*/ -2 w 2390"/>
              <a:gd name="T19" fmla="*/ -2 h 1476"/>
              <a:gd name="T20" fmla="*/ 0 60000 65536"/>
              <a:gd name="T21" fmla="*/ -2 w 2390"/>
              <a:gd name="T22" fmla="*/ -2 h 1476"/>
              <a:gd name="T23" fmla="*/ 0 60000 65536"/>
              <a:gd name="T24" fmla="*/ -2 w 2390"/>
              <a:gd name="T25" fmla="*/ -2 h 1476"/>
              <a:gd name="T26" fmla="*/ 0 60000 65536"/>
              <a:gd name="T27" fmla="*/ -2 w 2390"/>
              <a:gd name="T28" fmla="*/ -2 h 1476"/>
              <a:gd name="T29" fmla="*/ 0 60000 65536"/>
              <a:gd name="T30" fmla="*/ -2 w 2390"/>
              <a:gd name="T31" fmla="*/ -2 h 1476"/>
              <a:gd name="T32" fmla="*/ 0 60000 65536"/>
              <a:gd name="T33" fmla="*/ -2 w 2390"/>
              <a:gd name="T34" fmla="*/ -2 h 1476"/>
              <a:gd name="T35" fmla="*/ 0 60000 65536"/>
              <a:gd name="T36" fmla="*/ -2 w 2390"/>
              <a:gd name="T37" fmla="*/ -2 h 1476"/>
              <a:gd name="T38" fmla="*/ 0 60000 65536"/>
              <a:gd name="T39" fmla="*/ -2 w 2390"/>
              <a:gd name="T40" fmla="*/ -2 h 1476"/>
              <a:gd name="T41" fmla="*/ 0 60000 65536"/>
              <a:gd name="T42" fmla="*/ -2 w 2390"/>
              <a:gd name="T43" fmla="*/ -2 h 1476"/>
              <a:gd name="T44" fmla="*/ 0 60000 65536"/>
              <a:gd name="T45" fmla="*/ -2 w 2390"/>
              <a:gd name="T46" fmla="*/ -2 h 1476"/>
              <a:gd name="T47" fmla="*/ 0 60000 65536"/>
              <a:gd name="T48" fmla="*/ -2 w 2390"/>
              <a:gd name="T49" fmla="*/ -2 h 1476"/>
              <a:gd name="T50" fmla="*/ 0 60000 65536"/>
              <a:gd name="T51" fmla="*/ -2 w 2390"/>
              <a:gd name="T52" fmla="*/ -2 h 1476"/>
              <a:gd name="T53" fmla="*/ 0 60000 65536"/>
              <a:gd name="T54" fmla="*/ -2 w 2390"/>
              <a:gd name="T55" fmla="*/ -2 h 1476"/>
              <a:gd name="T56" fmla="*/ 0 60000 65536"/>
              <a:gd name="T57" fmla="*/ -2 w 2390"/>
              <a:gd name="T58" fmla="*/ -2 h 1476"/>
              <a:gd name="T59" fmla="*/ 0 60000 65536"/>
              <a:gd name="T60" fmla="*/ -2 w 2390"/>
              <a:gd name="T61" fmla="*/ -2 h 1476"/>
              <a:gd name="T62" fmla="*/ 0 60000 65536"/>
              <a:gd name="T63" fmla="*/ -2 w 2390"/>
              <a:gd name="T64" fmla="*/ -2 h 1476"/>
              <a:gd name="T65" fmla="*/ 0 60000 65536"/>
              <a:gd name="T66" fmla="*/ -2 w 2390"/>
              <a:gd name="T67" fmla="*/ -2 h 1476"/>
              <a:gd name="T68" fmla="*/ 0 60000 65536"/>
              <a:gd name="T69" fmla="*/ -2 w 2390"/>
              <a:gd name="T70" fmla="*/ -2 h 1476"/>
              <a:gd name="T71" fmla="*/ 0 60000 65536"/>
              <a:gd name="T72" fmla="*/ -2 w 2390"/>
              <a:gd name="T73" fmla="*/ -2 h 1476"/>
              <a:gd name="T74" fmla="*/ 0 60000 65536"/>
              <a:gd name="T75" fmla="*/ -2 w 2390"/>
              <a:gd name="T76" fmla="*/ -2 h 1476"/>
              <a:gd name="T77" fmla="*/ 0 60000 65536"/>
              <a:gd name="T78" fmla="*/ -2 w 2390"/>
              <a:gd name="T79" fmla="*/ -2 h 1476"/>
              <a:gd name="T80" fmla="*/ 0 60000 65536"/>
              <a:gd name="T81" fmla="*/ -2 w 2390"/>
              <a:gd name="T82" fmla="*/ -2 h 1476"/>
              <a:gd name="T83" fmla="*/ 0 60000 65536"/>
              <a:gd name="T84" fmla="*/ -2 w 2390"/>
              <a:gd name="T85" fmla="*/ -2 h 1476"/>
              <a:gd name="T86" fmla="*/ 0 60000 65536"/>
              <a:gd name="T87" fmla="*/ -2 w 2390"/>
              <a:gd name="T88" fmla="*/ -2 h 1476"/>
              <a:gd name="T89" fmla="*/ 0 60000 65536"/>
              <a:gd name="T90" fmla="*/ -2 w 2390"/>
              <a:gd name="T91" fmla="*/ -2 h 1476"/>
              <a:gd name="T92" fmla="*/ 0 60000 65536"/>
              <a:gd name="T93" fmla="*/ -2 w 2390"/>
              <a:gd name="T94" fmla="*/ -2 h 1476"/>
              <a:gd name="T95" fmla="*/ 0 60000 65536"/>
              <a:gd name="T96" fmla="*/ 0 w 2390"/>
              <a:gd name="T97" fmla="*/ 0 h 1476"/>
              <a:gd name="T98" fmla="*/ 2390 w 2390"/>
              <a:gd name="T99" fmla="*/ 1476 h 1476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  <a:cxn ang="T11">
                <a:pos x="T9" y="T10"/>
              </a:cxn>
              <a:cxn ang="T14">
                <a:pos x="T12" y="T13"/>
              </a:cxn>
              <a:cxn ang="T17">
                <a:pos x="T15" y="T16"/>
              </a:cxn>
              <a:cxn ang="T20">
                <a:pos x="T18" y="T19"/>
              </a:cxn>
              <a:cxn ang="T23">
                <a:pos x="T21" y="T22"/>
              </a:cxn>
              <a:cxn ang="T26">
                <a:pos x="T24" y="T25"/>
              </a:cxn>
              <a:cxn ang="T29">
                <a:pos x="T27" y="T28"/>
              </a:cxn>
              <a:cxn ang="T32">
                <a:pos x="T30" y="T31"/>
              </a:cxn>
              <a:cxn ang="T35">
                <a:pos x="T33" y="T34"/>
              </a:cxn>
              <a:cxn ang="T38">
                <a:pos x="T36" y="T37"/>
              </a:cxn>
              <a:cxn ang="T41">
                <a:pos x="T39" y="T40"/>
              </a:cxn>
              <a:cxn ang="T44">
                <a:pos x="T42" y="T43"/>
              </a:cxn>
              <a:cxn ang="T47">
                <a:pos x="T45" y="T46"/>
              </a:cxn>
              <a:cxn ang="T50">
                <a:pos x="T48" y="T49"/>
              </a:cxn>
              <a:cxn ang="T53">
                <a:pos x="T51" y="T52"/>
              </a:cxn>
              <a:cxn ang="T56">
                <a:pos x="T54" y="T55"/>
              </a:cxn>
              <a:cxn ang="T59">
                <a:pos x="T57" y="T58"/>
              </a:cxn>
              <a:cxn ang="T62">
                <a:pos x="T60" y="T61"/>
              </a:cxn>
              <a:cxn ang="T65">
                <a:pos x="T63" y="T64"/>
              </a:cxn>
              <a:cxn ang="T68">
                <a:pos x="T66" y="T67"/>
              </a:cxn>
              <a:cxn ang="T71">
                <a:pos x="T69" y="T70"/>
              </a:cxn>
              <a:cxn ang="T74">
                <a:pos x="T72" y="T73"/>
              </a:cxn>
              <a:cxn ang="T77">
                <a:pos x="T75" y="T76"/>
              </a:cxn>
              <a:cxn ang="T80">
                <a:pos x="T78" y="T79"/>
              </a:cxn>
              <a:cxn ang="T83">
                <a:pos x="T81" y="T82"/>
              </a:cxn>
              <a:cxn ang="T86">
                <a:pos x="T84" y="T85"/>
              </a:cxn>
              <a:cxn ang="T89">
                <a:pos x="T87" y="T88"/>
              </a:cxn>
              <a:cxn ang="T92">
                <a:pos x="T90" y="T91"/>
              </a:cxn>
              <a:cxn ang="T95">
                <a:pos x="T93" y="T94"/>
              </a:cxn>
            </a:cxnLst>
            <a:rect l="T96" t="T97" r="T98" b="T99"/>
            <a:pathLst>
              <a:path w="2390" h="1476">
                <a:moveTo>
                  <a:pt x="0" y="0"/>
                </a:moveTo>
                <a:lnTo>
                  <a:pt x="487" y="0"/>
                </a:lnTo>
                <a:lnTo>
                  <a:pt x="571" y="19"/>
                </a:lnTo>
                <a:lnTo>
                  <a:pt x="624" y="55"/>
                </a:lnTo>
                <a:lnTo>
                  <a:pt x="675" y="100"/>
                </a:lnTo>
                <a:lnTo>
                  <a:pt x="715" y="165"/>
                </a:lnTo>
                <a:lnTo>
                  <a:pt x="760" y="267"/>
                </a:lnTo>
                <a:lnTo>
                  <a:pt x="1132" y="1125"/>
                </a:lnTo>
                <a:lnTo>
                  <a:pt x="1195" y="1248"/>
                </a:lnTo>
                <a:lnTo>
                  <a:pt x="1255" y="1347"/>
                </a:lnTo>
                <a:lnTo>
                  <a:pt x="1319" y="1413"/>
                </a:lnTo>
                <a:lnTo>
                  <a:pt x="1386" y="1459"/>
                </a:lnTo>
                <a:lnTo>
                  <a:pt x="1450" y="1475"/>
                </a:lnTo>
                <a:lnTo>
                  <a:pt x="1517" y="1475"/>
                </a:lnTo>
                <a:lnTo>
                  <a:pt x="1580" y="1468"/>
                </a:lnTo>
                <a:lnTo>
                  <a:pt x="1646" y="1444"/>
                </a:lnTo>
                <a:lnTo>
                  <a:pt x="1711" y="1402"/>
                </a:lnTo>
                <a:lnTo>
                  <a:pt x="1780" y="1332"/>
                </a:lnTo>
                <a:lnTo>
                  <a:pt x="1830" y="1257"/>
                </a:lnTo>
                <a:lnTo>
                  <a:pt x="1881" y="1157"/>
                </a:lnTo>
                <a:lnTo>
                  <a:pt x="1924" y="1050"/>
                </a:lnTo>
                <a:lnTo>
                  <a:pt x="1953" y="965"/>
                </a:lnTo>
                <a:lnTo>
                  <a:pt x="1979" y="861"/>
                </a:lnTo>
                <a:lnTo>
                  <a:pt x="2013" y="680"/>
                </a:lnTo>
                <a:lnTo>
                  <a:pt x="2038" y="528"/>
                </a:lnTo>
                <a:lnTo>
                  <a:pt x="2077" y="349"/>
                </a:lnTo>
                <a:lnTo>
                  <a:pt x="2103" y="275"/>
                </a:lnTo>
                <a:lnTo>
                  <a:pt x="2174" y="161"/>
                </a:lnTo>
                <a:lnTo>
                  <a:pt x="2213" y="99"/>
                </a:lnTo>
                <a:lnTo>
                  <a:pt x="2261" y="53"/>
                </a:lnTo>
                <a:lnTo>
                  <a:pt x="2322" y="21"/>
                </a:lnTo>
                <a:lnTo>
                  <a:pt x="2389" y="8"/>
                </a:lnTo>
              </a:path>
            </a:pathLst>
          </a:custGeom>
          <a:noFill/>
          <a:ln w="25452" cap="rnd" cmpd="sng" algn="ctr">
            <a:solidFill>
              <a:schemeClr val="bg2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80" name="자유형: 도형 27679"/>
          <p:cNvSpPr/>
          <p:nvPr/>
        </p:nvSpPr>
        <p:spPr>
          <a:xfrm>
            <a:off x="7238805" y="2702068"/>
            <a:ext cx="441237" cy="1606205"/>
          </a:xfrm>
          <a:custGeom>
            <a:avLst/>
            <a:gdLst>
              <a:gd name="T0" fmla="*/ -2 w 21600"/>
              <a:gd name="T1" fmla="*/ -2 h 21600"/>
              <a:gd name="T2" fmla="*/ 0 60000 65536"/>
              <a:gd name="T3" fmla="*/ 0 w 21600"/>
              <a:gd name="T4" fmla="*/ 0 h 21600"/>
              <a:gd name="T5" fmla="*/ 0 60000 65536"/>
              <a:gd name="T6" fmla="*/ -2 w 21600"/>
              <a:gd name="T7" fmla="*/ 0 h 21600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2">
                <a:pos x="T0" y="T1"/>
              </a:cxn>
              <a:cxn ang="T5">
                <a:pos x="T3" y="T4"/>
              </a:cxn>
              <a:cxn ang="T8">
                <a:pos x="T6" y="T7"/>
              </a:cxn>
            </a:cxnLst>
            <a:rect l="T9" t="T10" r="T11" b="T12"/>
            <a:pathLst>
              <a:path w="21600" h="21600" fill="none">
                <a:moveTo>
                  <a:pt x="21522" y="21599"/>
                </a:moveTo>
                <a:cubicBezTo>
                  <a:pt x="9623" y="21556"/>
                  <a:pt x="0" y="11898"/>
                  <a:pt x="0" y="0"/>
                </a:cubicBezTo>
              </a:path>
              <a:path w="21600" h="21600" stroke="0">
                <a:moveTo>
                  <a:pt x="21522" y="21599"/>
                </a:moveTo>
                <a:lnTo>
                  <a:pt x="0" y="1000"/>
                </a:lnTo>
                <a:lnTo>
                  <a:pt x="0" y="0"/>
                </a:lnTo>
                <a:cubicBezTo>
                  <a:pt x="9623" y="21556"/>
                  <a:pt x="0" y="11898"/>
                  <a:pt x="0" y="0"/>
                </a:cubicBezTo>
                <a:lnTo>
                  <a:pt x="21600" y="0"/>
                </a:lnTo>
                <a:lnTo>
                  <a:pt x="21522" y="21599"/>
                </a:lnTo>
                <a:close/>
              </a:path>
            </a:pathLst>
          </a:custGeom>
          <a:noFill/>
          <a:ln w="25452" cap="rnd" cmpd="sng" algn="ctr">
            <a:solidFill>
              <a:schemeClr val="bg2">
                <a:alpha val="100000"/>
              </a:schemeClr>
            </a:solidFill>
            <a:prstDash val="solid"/>
            <a:round/>
            <a:headEnd w="sm" len="sm"/>
            <a:tailEnd w="sm" len="sm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anchor="ctr">
            <a:noAutofit/>
          </a:bodyPr>
          <a:lstStyle/>
          <a:p>
            <a:pPr marL="0" lvl="0" indent="0" algn="l">
              <a:buNone/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681" name="타원 27680"/>
          <p:cNvSpPr/>
          <p:nvPr/>
        </p:nvSpPr>
        <p:spPr>
          <a:xfrm>
            <a:off x="7162614" y="2508381"/>
            <a:ext cx="201557" cy="228572"/>
          </a:xfrm>
          <a:prstGeom prst="ellipse">
            <a:avLst/>
          </a:prstGeom>
          <a:solidFill>
            <a:schemeClr val="hlink"/>
          </a:solidFill>
          <a:ln w="12726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ko-KR" sz="1800" b="1" i="0" u="none" baseline="0">
              <a:solidFill>
                <a:schemeClr val="tx1"/>
              </a:solidFill>
              <a:latin typeface="굴림"/>
              <a:ea typeface="굴림"/>
              <a:cs typeface="+mn-cs"/>
            </a:endParaRPr>
          </a:p>
        </p:txBody>
      </p:sp>
      <p:sp>
        <p:nvSpPr>
          <p:cNvPr id="27682" name="타원 27681"/>
          <p:cNvSpPr/>
          <p:nvPr/>
        </p:nvSpPr>
        <p:spPr>
          <a:xfrm>
            <a:off x="5880150" y="2924278"/>
            <a:ext cx="201557" cy="228516"/>
          </a:xfrm>
          <a:prstGeom prst="ellipse">
            <a:avLst/>
          </a:prstGeom>
          <a:solidFill>
            <a:schemeClr val="hlink"/>
          </a:solidFill>
          <a:ln w="12726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ko-KR" sz="1800" b="1" i="0" u="none" baseline="0">
              <a:solidFill>
                <a:schemeClr val="tx1"/>
              </a:solidFill>
              <a:latin typeface="굴림"/>
              <a:ea typeface="굴림"/>
              <a:cs typeface="+mn-cs"/>
            </a:endParaRPr>
          </a:p>
        </p:txBody>
      </p:sp>
      <p:sp>
        <p:nvSpPr>
          <p:cNvPr id="27683" name="타원 27682"/>
          <p:cNvSpPr/>
          <p:nvPr/>
        </p:nvSpPr>
        <p:spPr>
          <a:xfrm>
            <a:off x="8800578" y="2508381"/>
            <a:ext cx="203175" cy="228572"/>
          </a:xfrm>
          <a:prstGeom prst="ellipse">
            <a:avLst/>
          </a:prstGeom>
          <a:solidFill>
            <a:schemeClr val="hlink"/>
          </a:solidFill>
          <a:ln w="12726" cap="flat" cmpd="sng" algn="ctr">
            <a:solidFill>
              <a:schemeClr val="bg2"/>
            </a:solidFill>
            <a:prstDash val="solid"/>
            <a:round/>
            <a:headEnd w="med" len="med"/>
            <a:tailEnd w="med" len="med"/>
          </a:ln>
        </p:spPr>
        <p:txBody>
          <a:bodyPr vert="horz" wrap="none" lIns="91440" tIns="45720" rIns="91440" bIns="45720" anchor="ctr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en-US" altLang="ko-KR" sz="1800" b="1" i="0" u="none" baseline="0">
              <a:solidFill>
                <a:schemeClr val="tx1"/>
              </a:solidFill>
              <a:latin typeface="굴림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27316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제목 1"/>
          <p:cNvSpPr>
            <a:spLocks noGrp="1"/>
          </p:cNvSpPr>
          <p:nvPr>
            <p:ph type="title"/>
          </p:nvPr>
        </p:nvSpPr>
        <p:spPr>
          <a:xfrm>
            <a:off x="1981910" y="278360"/>
            <a:ext cx="8228117" cy="865059"/>
          </a:xfr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4400" b="1" i="0" u="none" baseline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약물치료</a:t>
            </a:r>
          </a:p>
        </p:txBody>
      </p:sp>
      <p:sp>
        <p:nvSpPr>
          <p:cNvPr id="28675" name="내용 개체 틀 2"/>
          <p:cNvSpPr>
            <a:spLocks noGrp="1"/>
          </p:cNvSpPr>
          <p:nvPr>
            <p:ph sz="half" idx="1"/>
          </p:nvPr>
        </p:nvSpPr>
        <p:spPr>
          <a:xfrm>
            <a:off x="1068861" y="1612865"/>
            <a:ext cx="8727216" cy="4529926"/>
          </a:xfr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800" b="1" i="0" u="none" baseline="0" dirty="0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급성치료기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3366FF">
                    <a:alpha val="100000"/>
                  </a:srgbClr>
                </a:solidFill>
                <a:latin typeface="맑은 고딕"/>
                <a:ea typeface="맑은 고딕"/>
              </a:rPr>
              <a:t>목적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증상 완화와 정신사회적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(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직업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기능 회복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3366FF">
                    <a:alpha val="100000"/>
                  </a:srgbClr>
                </a:solidFill>
                <a:latin typeface="맑은 고딕"/>
                <a:ea typeface="맑은 고딕"/>
              </a:rPr>
              <a:t>기간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항우울제 투여 후 </a:t>
            </a:r>
            <a:r>
              <a:rPr kumimoji="1" lang="en-US" altLang="ko-KR" sz="2400" b="1" i="0" u="none" baseline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6-12</a:t>
            </a:r>
            <a:r>
              <a:rPr kumimoji="1" lang="ko-KR" altLang="en-US" sz="2400" b="1" i="0" u="none" baseline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주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효과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항우울제 효과는 투여 </a:t>
            </a:r>
            <a:r>
              <a:rPr kumimoji="1" lang="en-US" altLang="ko-KR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2</a:t>
            </a: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주 후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나타남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부작용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곧바로 나타남</a:t>
            </a:r>
            <a:endParaRPr kumimoji="1" lang="en-US" altLang="ko-KR" sz="2400" b="1" i="0" u="none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  <p:pic>
        <p:nvPicPr>
          <p:cNvPr id="28676" name="그림 28675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5732996" y="3978541"/>
            <a:ext cx="4985397" cy="2479723"/>
          </a:xfrm>
          <a:prstGeom prst="rect">
            <a:avLst/>
          </a:prstGeom>
          <a:noFill/>
          <a:ln>
            <a:noFill/>
          </a:ln>
        </p:spPr>
      </p:pic>
      <p:sp>
        <p:nvSpPr>
          <p:cNvPr id="28677" name="TextBox 28676"/>
          <p:cNvSpPr txBox="1"/>
          <p:nvPr/>
        </p:nvSpPr>
        <p:spPr>
          <a:xfrm>
            <a:off x="8398689" y="6304292"/>
            <a:ext cx="863441" cy="30794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en-US" altLang="ko-KR" sz="1400" b="1" i="0" u="none" baseline="0">
                <a:solidFill>
                  <a:schemeClr val="tx1"/>
                </a:solidFill>
                <a:latin typeface="Arial Narrow"/>
                <a:ea typeface="굴림"/>
              </a:rPr>
              <a:t>Weeks</a:t>
            </a:r>
            <a:endParaRPr kumimoji="1" lang="ko-KR" altLang="en-US" sz="1400" b="1" i="0" u="none">
              <a:solidFill>
                <a:schemeClr val="tx1"/>
              </a:solidFill>
              <a:latin typeface="Arial Narrow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59079591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제목 1"/>
          <p:cNvSpPr>
            <a:spLocks noGrp="1"/>
          </p:cNvSpPr>
          <p:nvPr>
            <p:ph type="title"/>
          </p:nvPr>
        </p:nvSpPr>
        <p:spPr>
          <a:xfrm>
            <a:off x="1981910" y="278360"/>
            <a:ext cx="8228117" cy="865059"/>
          </a:xfr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4400" b="1" i="0" u="none" baseline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약물치료</a:t>
            </a:r>
          </a:p>
        </p:txBody>
      </p:sp>
      <p:sp>
        <p:nvSpPr>
          <p:cNvPr id="29699" name="내용 개체 틀 2"/>
          <p:cNvSpPr>
            <a:spLocks noGrp="1"/>
          </p:cNvSpPr>
          <p:nvPr>
            <p:ph sz="half" idx="1"/>
          </p:nvPr>
        </p:nvSpPr>
        <p:spPr>
          <a:xfrm>
            <a:off x="1319553" y="1710449"/>
            <a:ext cx="8602922" cy="4529926"/>
          </a:xfr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800" b="1" i="0" u="none" baseline="0" dirty="0" err="1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급성치료기</a:t>
            </a:r>
            <a:endParaRPr kumimoji="1" lang="ko-KR" altLang="en-US" sz="2800" b="1" i="0" u="none" baseline="0" dirty="0">
              <a:solidFill>
                <a:srgbClr val="0033CC">
                  <a:alpha val="100000"/>
                </a:srgbClr>
              </a:solidFill>
              <a:latin typeface="맑은 고딕"/>
              <a:ea typeface="맑은 고딕"/>
            </a:endParaRPr>
          </a:p>
          <a:p>
            <a:pPr marL="743048" lvl="1" indent="-285787" algn="l" rtl="0" eaLnBrk="0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추적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 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초기에는 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중증도에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따라 </a:t>
            </a:r>
            <a:r>
              <a:rPr kumimoji="1" lang="en-US" altLang="ko-KR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1-2</a:t>
            </a: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주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간격 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(3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주내 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1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회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  <a:endParaRPr kumimoji="1" lang="ko-KR" altLang="en-US" sz="2400" b="1" i="0" u="none" baseline="0" dirty="0">
              <a:solidFill>
                <a:schemeClr val="tx1"/>
              </a:solidFill>
              <a:latin typeface="맑은 고딕"/>
              <a:ea typeface="맑은 고딕"/>
            </a:endParaRP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ko-KR" altLang="en-US" sz="2400" b="1" i="0" u="none" baseline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부작용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이나 </a:t>
            </a:r>
            <a:r>
              <a:rPr kumimoji="1" lang="ko-KR" altLang="en-US" sz="2400" b="1" i="0" u="none" baseline="0" dirty="0" err="1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자살의도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에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대한 면밀한 관찰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증상이 완화되</a:t>
            </a:r>
            <a:r>
              <a:rPr kumimoji="1" lang="ko-KR" altLang="en-US" sz="2400" b="1" dirty="0">
                <a:latin typeface="맑은 고딕"/>
                <a:ea typeface="맑은 고딕"/>
              </a:rPr>
              <a:t>어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도 항우울제 치료 지속</a:t>
            </a:r>
          </a:p>
        </p:txBody>
      </p:sp>
    </p:spTree>
    <p:extLst>
      <p:ext uri="{BB962C8B-B14F-4D97-AF65-F5344CB8AC3E}">
        <p14:creationId xmlns:p14="http://schemas.microsoft.com/office/powerpoint/2010/main" val="8095677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0CD1911-345B-1919-973D-E1EEBAE10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57" y="1737211"/>
            <a:ext cx="10398728" cy="4559085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id="{70489791-85D9-0998-DEBC-C0C0DE6EB458}"/>
              </a:ext>
            </a:extLst>
          </p:cNvPr>
          <p:cNvSpPr txBox="1">
            <a:spLocks/>
          </p:cNvSpPr>
          <p:nvPr/>
        </p:nvSpPr>
        <p:spPr>
          <a:xfrm>
            <a:off x="478202" y="488432"/>
            <a:ext cx="10999403" cy="8379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kumimoji="1" lang="ko-KR" altLang="en-US" sz="44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첫 방문 후 </a:t>
            </a:r>
            <a:r>
              <a:rPr kumimoji="1" lang="en-US" altLang="ko-KR" sz="44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3</a:t>
            </a:r>
            <a:r>
              <a:rPr kumimoji="1" lang="ko-KR" altLang="en-US" sz="44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주 이내 재방문율 </a:t>
            </a:r>
            <a:r>
              <a:rPr kumimoji="1" lang="en-US" altLang="ko-KR" sz="32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2021 vs</a:t>
            </a:r>
            <a:r>
              <a:rPr kumimoji="1" lang="ko-KR" altLang="en-US" sz="32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r>
              <a:rPr kumimoji="1" lang="en-US" altLang="ko-KR" sz="32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2023 </a:t>
            </a:r>
            <a:r>
              <a:rPr kumimoji="1" lang="ko-KR" altLang="en-US" sz="3200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endParaRPr lang="ko-KR" alt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64256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477F17-5AA9-154F-F8D9-670C674B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ko-KR" altLang="en-US" sz="4400" b="1" i="0" u="none" baseline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외래 적정성 평가 지표</a:t>
            </a:r>
            <a:endParaRPr lang="ko-KR" altLang="en-US" sz="44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48B8589-12B5-2619-3F80-2862E52F8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622" y="1777702"/>
            <a:ext cx="9450119" cy="4267796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4EBE5CA-A58F-5286-88A4-83A303B3472E}"/>
              </a:ext>
            </a:extLst>
          </p:cNvPr>
          <p:cNvSpPr/>
          <p:nvPr/>
        </p:nvSpPr>
        <p:spPr>
          <a:xfrm>
            <a:off x="7037173" y="2619632"/>
            <a:ext cx="1161535" cy="389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1833CB-8821-0990-7529-CEB59CAC89E0}"/>
              </a:ext>
            </a:extLst>
          </p:cNvPr>
          <p:cNvSpPr/>
          <p:nvPr/>
        </p:nvSpPr>
        <p:spPr>
          <a:xfrm>
            <a:off x="7037173" y="3161270"/>
            <a:ext cx="2372497" cy="389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964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제목 1"/>
          <p:cNvSpPr>
            <a:spLocks noGrp="1"/>
          </p:cNvSpPr>
          <p:nvPr>
            <p:ph type="title"/>
          </p:nvPr>
        </p:nvSpPr>
        <p:spPr>
          <a:xfrm>
            <a:off x="1981910" y="278360"/>
            <a:ext cx="8228117" cy="865059"/>
          </a:xfr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4400" b="1" i="0" u="none" baseline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약물치료</a:t>
            </a:r>
          </a:p>
        </p:txBody>
      </p:sp>
      <p:sp>
        <p:nvSpPr>
          <p:cNvPr id="30723" name="내용 개체 틀 2"/>
          <p:cNvSpPr>
            <a:spLocks noGrp="1"/>
          </p:cNvSpPr>
          <p:nvPr>
            <p:ph sz="half" idx="1"/>
          </p:nvPr>
        </p:nvSpPr>
        <p:spPr>
          <a:xfrm>
            <a:off x="1156548" y="1736087"/>
            <a:ext cx="8228117" cy="4529926"/>
          </a:xfr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800" b="1" i="0" u="none" baseline="0" dirty="0" err="1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지속치료기</a:t>
            </a:r>
            <a:endParaRPr kumimoji="1" lang="ko-KR" altLang="en-US" sz="2800" b="1" i="0" u="none" baseline="0" dirty="0">
              <a:solidFill>
                <a:srgbClr val="0033CC">
                  <a:alpha val="100000"/>
                </a:srgbClr>
              </a:solidFill>
              <a:latin typeface="맑은 고딕"/>
              <a:ea typeface="맑은 고딕"/>
            </a:endParaRP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3366FF">
                    <a:alpha val="100000"/>
                  </a:srgbClr>
                </a:solidFill>
                <a:latin typeface="맑은 고딕"/>
                <a:ea typeface="맑은 고딕"/>
              </a:rPr>
              <a:t>목적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완화상태를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지속시켜서 재발을 낮추는 것 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3366FF">
                    <a:alpha val="100000"/>
                  </a:srgbClr>
                </a:solidFill>
                <a:latin typeface="맑은 고딕"/>
                <a:ea typeface="맑은 고딕"/>
              </a:rPr>
              <a:t>기간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급성치료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후 </a:t>
            </a:r>
            <a:r>
              <a:rPr kumimoji="1" lang="en-US" altLang="ko-KR" sz="2400" b="1" i="0" u="none" baseline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4-9</a:t>
            </a:r>
            <a:r>
              <a:rPr kumimoji="1" lang="ko-KR" altLang="en-US" sz="2400" b="1" i="0" u="none" baseline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개월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(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총 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6-12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개월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)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추적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 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증상이 완화되더라도 항우울제 치료 지속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en-US" altLang="ko-KR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 4-12</a:t>
            </a: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주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간격으로 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추적진료</a:t>
            </a:r>
            <a:endParaRPr kumimoji="1" lang="ko-KR" altLang="en-US" sz="2400" b="1" i="0" u="none" baseline="0" dirty="0">
              <a:solidFill>
                <a:schemeClr val="tx1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36157092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477F17-5AA9-154F-F8D9-670C674B0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ko-KR" altLang="en-US" sz="4400" b="1" i="0" u="none" baseline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외래 적정성 평가 지표</a:t>
            </a:r>
            <a:endParaRPr lang="ko-KR" altLang="en-US" sz="4400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048B8589-12B5-2619-3F80-2862E52F8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622" y="1777702"/>
            <a:ext cx="9450119" cy="4267796"/>
          </a:xfr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C4EBE5CA-A58F-5286-88A4-83A303B3472E}"/>
              </a:ext>
            </a:extLst>
          </p:cNvPr>
          <p:cNvSpPr/>
          <p:nvPr/>
        </p:nvSpPr>
        <p:spPr>
          <a:xfrm>
            <a:off x="6764123" y="5445382"/>
            <a:ext cx="1459127" cy="389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A1833CB-8821-0990-7529-CEB59CAC89E0}"/>
              </a:ext>
            </a:extLst>
          </p:cNvPr>
          <p:cNvSpPr/>
          <p:nvPr/>
        </p:nvSpPr>
        <p:spPr>
          <a:xfrm>
            <a:off x="6795873" y="4875770"/>
            <a:ext cx="2868827" cy="38923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6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84B8F5-8F7A-049F-5CD1-44EE319BF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1" y="382385"/>
            <a:ext cx="10960440" cy="791999"/>
          </a:xfrm>
        </p:spPr>
        <p:txBody>
          <a:bodyPr/>
          <a:lstStyle/>
          <a:p>
            <a:pPr algn="ctr"/>
            <a:r>
              <a:rPr lang="en-US" altLang="ko-KR" sz="4000" i="0" dirty="0">
                <a:solidFill>
                  <a:srgbClr val="008000"/>
                </a:solidFill>
                <a:effectLst/>
                <a:highlight>
                  <a:srgbClr val="FFFFFF"/>
                </a:highlight>
                <a:latin typeface="Arial Narrow" panose="020B0606020202030204" pitchFamily="34" charset="0"/>
                <a:ea typeface="맑은 고딕" panose="020B0503020000020004" pitchFamily="50" charset="-127"/>
                <a:cs typeface="Malgun Gothic Semilight" panose="020B0502040204020203" pitchFamily="50" charset="-127"/>
              </a:rPr>
              <a:t>Depression in the Primary Care Setting </a:t>
            </a:r>
            <a:endParaRPr lang="ko-KR" altLang="en-US" sz="4000" dirty="0">
              <a:solidFill>
                <a:srgbClr val="008000"/>
              </a:solidFill>
              <a:latin typeface="Arial Narrow" panose="020B0606020202030204" pitchFamily="34" charset="0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49F3C-3324-6330-26B5-7C84862BCE08}"/>
              </a:ext>
            </a:extLst>
          </p:cNvPr>
          <p:cNvSpPr txBox="1"/>
          <p:nvPr/>
        </p:nvSpPr>
        <p:spPr>
          <a:xfrm>
            <a:off x="1112327" y="2041785"/>
            <a:ext cx="9863929" cy="226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항우울제 처방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79%</a:t>
            </a:r>
            <a:r>
              <a:rPr lang="ko-KR" altLang="en-US" sz="2800" b="1" dirty="0"/>
              <a:t>는 비정신과의사 </a:t>
            </a:r>
            <a:r>
              <a:rPr lang="en-US" altLang="ko-KR" sz="2800" b="1" dirty="0"/>
              <a:t>vs </a:t>
            </a:r>
            <a:r>
              <a:rPr lang="en-US" altLang="ko-KR" sz="2800" b="1" dirty="0">
                <a:solidFill>
                  <a:srgbClr val="FF0000"/>
                </a:solidFill>
              </a:rPr>
              <a:t>(31-40%)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자살시도자 중 </a:t>
            </a:r>
            <a:r>
              <a:rPr lang="en-US" altLang="ko-KR" sz="2800" b="1" dirty="0"/>
              <a:t>1/3</a:t>
            </a:r>
            <a:r>
              <a:rPr lang="ko-KR" altLang="en-US" sz="2800" b="1" dirty="0"/>
              <a:t>에서 </a:t>
            </a:r>
            <a:r>
              <a:rPr lang="en-US" altLang="ko-KR" sz="2800" b="1" dirty="0"/>
              <a:t>1</a:t>
            </a:r>
            <a:r>
              <a:rPr lang="ko-KR" altLang="en-US" sz="2800" b="1" dirty="0"/>
              <a:t>주내</a:t>
            </a:r>
            <a:r>
              <a:rPr lang="en-US" altLang="ko-KR" sz="2800" b="1" dirty="0"/>
              <a:t>,  2/3</a:t>
            </a:r>
            <a:r>
              <a:rPr lang="ko-KR" altLang="en-US" sz="2800" b="1" dirty="0"/>
              <a:t>에서 </a:t>
            </a:r>
            <a:r>
              <a:rPr lang="en-US" altLang="ko-KR" sz="2800" b="1" dirty="0"/>
              <a:t>4</a:t>
            </a:r>
            <a:r>
              <a:rPr lang="ko-KR" altLang="en-US" sz="2800" b="1" dirty="0"/>
              <a:t>주내 의료기관 방문</a:t>
            </a:r>
            <a:endParaRPr lang="en-US" altLang="ko-KR" sz="2800" b="1" dirty="0"/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ko-KR" altLang="en-US" sz="2800" b="1" dirty="0"/>
              <a:t>낙인은 정신질환 치료하는 데 여전히 주요 장벽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9934B-1B6B-AB71-60BA-C013E131D26C}"/>
              </a:ext>
            </a:extLst>
          </p:cNvPr>
          <p:cNvSpPr txBox="1"/>
          <p:nvPr/>
        </p:nvSpPr>
        <p:spPr>
          <a:xfrm>
            <a:off x="752669" y="6149884"/>
            <a:ext cx="4335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 Engl J Med. 2019 Feb 7;380(6):559–68</a:t>
            </a:r>
            <a:r>
              <a:rPr lang="en-US" altLang="ko-KR" sz="1600" b="0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ko-KR" altLang="en-US" sz="16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A58B0E-86A9-83B2-1220-DD6DBFC1F1A0}"/>
              </a:ext>
            </a:extLst>
          </p:cNvPr>
          <p:cNvSpPr txBox="1"/>
          <p:nvPr/>
        </p:nvSpPr>
        <p:spPr>
          <a:xfrm>
            <a:off x="5469342" y="6121604"/>
            <a:ext cx="5957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b="1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ACP Clinical Guideline. Ann Intern Med 2023;176:239–52</a:t>
            </a:r>
            <a:r>
              <a:rPr lang="en-US" altLang="ko-KR" sz="1600" b="0" i="0" u="sng" dirty="0">
                <a:solidFill>
                  <a:srgbClr val="0066FF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ko-KR" altLang="en-US" sz="16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546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>
          <a:xfrm>
            <a:off x="1981910" y="278360"/>
            <a:ext cx="8228117" cy="865059"/>
          </a:xfrm>
          <a:noFill/>
          <a:ln>
            <a:noFill/>
          </a:ln>
        </p:spPr>
        <p:txBody>
          <a:bodyPr vert="horz" wrap="square" lIns="91440" tIns="45720" rIns="91440" bIns="45720" anchor="b">
            <a:noAutofit/>
          </a:bodyPr>
          <a:lstStyle/>
          <a:p>
            <a:pPr marL="0" lvl="0" indent="0" algn="ctr" rtl="0" eaLnBrk="0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1" lang="ko-KR" altLang="en-US" sz="4400" b="1" i="0" u="none" baseline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우울증 약물치료</a:t>
            </a:r>
          </a:p>
        </p:txBody>
      </p:sp>
      <p:sp>
        <p:nvSpPr>
          <p:cNvPr id="31747" name="내용 개체 틀 2"/>
          <p:cNvSpPr>
            <a:spLocks noGrp="1"/>
          </p:cNvSpPr>
          <p:nvPr>
            <p:ph sz="half" idx="1"/>
          </p:nvPr>
        </p:nvSpPr>
        <p:spPr>
          <a:xfrm>
            <a:off x="1506175" y="1637579"/>
            <a:ext cx="8228117" cy="4529926"/>
          </a:xfrm>
          <a:noFill/>
          <a:ln>
            <a:noFill/>
          </a:ln>
        </p:spPr>
        <p:txBody>
          <a:bodyPr vert="horz" wrap="square" lIns="91440" tIns="45720" rIns="91440" bIns="45720" anchor="t">
            <a:noAutofit/>
          </a:bodyPr>
          <a:lstStyle/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800" b="1" i="0" u="none" baseline="0" dirty="0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유지치료기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목적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우울증이 새롭게 재발하는 것을 예방 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기간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3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년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, 5</a:t>
            </a:r>
            <a:r>
              <a:rPr kumimoji="1" lang="ko-KR" altLang="en-US" sz="2400" b="1" i="0" u="none" baseline="0" dirty="0" err="1">
                <a:solidFill>
                  <a:schemeClr val="tx1"/>
                </a:solidFill>
                <a:latin typeface="맑은 고딕"/>
                <a:ea typeface="맑은 고딕"/>
              </a:rPr>
              <a:t>년이상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또는 평생동안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3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년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지속치료 종료 후 중단하였다가 재발한 환자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5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년 이상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재발의 고위험군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평생동안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3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회 이상 재발 </a:t>
            </a:r>
          </a:p>
          <a:p>
            <a:pPr marL="743048" lvl="1" indent="-285787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추적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:  </a:t>
            </a:r>
          </a:p>
          <a:p>
            <a:pPr marL="1143151" lvl="2" indent="-228630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"/>
              <a:buChar char="p"/>
              <a:defRPr/>
            </a:pPr>
            <a:r>
              <a:rPr kumimoji="1" lang="en-US" altLang="ko-KR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3-6</a:t>
            </a:r>
            <a:r>
              <a:rPr kumimoji="1" lang="ko-KR" altLang="en-US" sz="2400" b="1" i="0" u="none" baseline="0" dirty="0">
                <a:solidFill>
                  <a:srgbClr val="0066FF">
                    <a:alpha val="100000"/>
                  </a:srgbClr>
                </a:solidFill>
                <a:latin typeface="맑은 고딕"/>
                <a:ea typeface="맑은 고딕"/>
              </a:rPr>
              <a:t>개월</a:t>
            </a:r>
            <a:r>
              <a:rPr kumimoji="1" lang="ko-KR" altLang="en-US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간격</a:t>
            </a:r>
            <a:r>
              <a:rPr kumimoji="1" lang="en-US" altLang="ko-KR" sz="2400" b="1" i="0" u="none" baseline="0" dirty="0">
                <a:solidFill>
                  <a:schemeClr val="tx1"/>
                </a:solidFill>
                <a:latin typeface="맑은 고딕"/>
                <a:ea typeface="맑은 고딕"/>
              </a:rPr>
              <a:t> </a:t>
            </a:r>
          </a:p>
          <a:p>
            <a:pPr marL="342945" lvl="0" indent="-342945" algn="l" rtl="0" eaLnBrk="0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endParaRPr kumimoji="1" lang="ko-KR" altLang="en-US" sz="2800" b="0" i="0" u="none" dirty="0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10743743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그림 51201"/>
          <p:cNvPicPr>
            <a:picLocks noChangeAspect="1"/>
          </p:cNvPicPr>
          <p:nvPr/>
        </p:nvPicPr>
        <p:blipFill rotWithShape="1">
          <a:blip r:embed="rId2">
            <a:lum/>
          </a:blip>
          <a:stretch>
            <a:fillRect/>
          </a:stretch>
        </p:blipFill>
        <p:spPr>
          <a:xfrm>
            <a:off x="2125861" y="1598946"/>
            <a:ext cx="7775771" cy="4998124"/>
          </a:xfrm>
          <a:prstGeom prst="rect">
            <a:avLst/>
          </a:prstGeom>
          <a:noFill/>
          <a:ln>
            <a:noFill/>
          </a:ln>
        </p:spPr>
      </p:pic>
      <p:sp>
        <p:nvSpPr>
          <p:cNvPr id="51203" name="제목 1"/>
          <p:cNvSpPr txBox="1"/>
          <p:nvPr/>
        </p:nvSpPr>
        <p:spPr>
          <a:xfrm>
            <a:off x="1986784" y="116500"/>
            <a:ext cx="8229600" cy="1225550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/>
                <a:ea typeface="굴림"/>
              </a:defRPr>
            </a:lvl9pPr>
          </a:lstStyle>
          <a:p>
            <a:pPr marL="0" marR="0" lvl="0" indent="0" algn="ctr" defTabSz="914400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ko-KR" altLang="en-US" sz="4000" b="1" i="0" u="none" strike="noStrike" kern="0" cap="none" spc="0" normalizeH="0" baseline="0" dirty="0">
                <a:solidFill>
                  <a:srgbClr val="008000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가장 불편한 항우울제 부작용 순위</a:t>
            </a:r>
          </a:p>
          <a:p>
            <a:pPr marL="0" marR="0" lvl="0" indent="0" algn="ctr" defTabSz="914400" rtl="0" eaLnBrk="0" latinLnBrk="1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1" lang="en-US" altLang="ko-KR" sz="2800" b="1" i="0" u="none" strike="noStrike" kern="0" cap="none" spc="0" normalizeH="0" baseline="0" dirty="0">
                <a:solidFill>
                  <a:srgbClr val="0066FF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121</a:t>
            </a:r>
            <a:r>
              <a:rPr kumimoji="1" lang="ko-KR" altLang="en-US" sz="2800" b="1" i="0" u="none" strike="noStrike" kern="0" cap="none" spc="0" normalizeH="0" baseline="0" dirty="0">
                <a:solidFill>
                  <a:srgbClr val="0066FF"/>
                </a:solidFill>
                <a:effectLst/>
                <a:uLnTx/>
                <a:uFillTx/>
                <a:latin typeface="맑은 고딕"/>
                <a:ea typeface="맑은 고딕"/>
                <a:cs typeface="+mj-cs"/>
              </a:rPr>
              <a:t>명</a:t>
            </a:r>
          </a:p>
        </p:txBody>
      </p:sp>
      <p:sp>
        <p:nvSpPr>
          <p:cNvPr id="51204" name="TextBox 51203"/>
          <p:cNvSpPr txBox="1"/>
          <p:nvPr/>
        </p:nvSpPr>
        <p:spPr>
          <a:xfrm>
            <a:off x="3781353" y="1773544"/>
            <a:ext cx="1296752" cy="360302"/>
          </a:xfrm>
          <a:prstGeom prst="rect">
            <a:avLst/>
          </a:prstGeom>
          <a:noFill/>
          <a:ln w="28634" cap="flat" cmpd="sng" algn="ctr">
            <a:solidFill>
              <a:srgbClr val="FF990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lIns="91440" tIns="45720" rIns="91440" bIns="45720" anchor="t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1" i="0" u="none" baseline="0">
              <a:solidFill>
                <a:srgbClr val="FF33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51205" name="TextBox 51204"/>
          <p:cNvSpPr txBox="1"/>
          <p:nvPr/>
        </p:nvSpPr>
        <p:spPr>
          <a:xfrm>
            <a:off x="2702065" y="2205236"/>
            <a:ext cx="2376040" cy="647594"/>
          </a:xfrm>
          <a:prstGeom prst="rect">
            <a:avLst/>
          </a:prstGeom>
          <a:noFill/>
          <a:ln w="28634" cap="flat" cmpd="sng" algn="ctr">
            <a:solidFill>
              <a:srgbClr val="FF330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lIns="91440" tIns="45720" rIns="91440" bIns="45720" anchor="t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1" i="0" u="none" baseline="0">
              <a:solidFill>
                <a:srgbClr val="FF3300">
                  <a:alpha val="100000"/>
                </a:srgbClr>
              </a:solidFill>
              <a:latin typeface="굴림"/>
              <a:ea typeface="굴림"/>
            </a:endParaRPr>
          </a:p>
        </p:txBody>
      </p:sp>
      <p:sp>
        <p:nvSpPr>
          <p:cNvPr id="51206" name="TextBox 51205"/>
          <p:cNvSpPr txBox="1"/>
          <p:nvPr/>
        </p:nvSpPr>
        <p:spPr>
          <a:xfrm>
            <a:off x="3257561" y="3284524"/>
            <a:ext cx="1820544" cy="288911"/>
          </a:xfrm>
          <a:prstGeom prst="rect">
            <a:avLst/>
          </a:prstGeom>
          <a:noFill/>
          <a:ln w="28634" cap="flat" cmpd="sng" algn="ctr">
            <a:solidFill>
              <a:srgbClr val="FF3300">
                <a:alpha val="100000"/>
              </a:srgbClr>
            </a:solidFill>
            <a:prstDash val="solid"/>
            <a:round/>
            <a:headEnd w="med" len="med"/>
            <a:tailEnd w="med" len="med"/>
          </a:ln>
        </p:spPr>
        <p:txBody>
          <a:bodyPr vert="horz" lIns="91440" tIns="45720" rIns="91440" bIns="45720" anchor="t">
            <a:noAutofit/>
          </a:bodyPr>
          <a:lstStyle/>
          <a:p>
            <a:pPr marL="0" lvl="0" indent="0" algn="l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1" lang="ko-KR" altLang="en-US" sz="1800" b="1" i="0" u="none" baseline="0">
              <a:solidFill>
                <a:srgbClr val="FF3300">
                  <a:alpha val="100000"/>
                </a:srgbClr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230846541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16A8-B48C-49CF-B834-5B34AD2B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470761"/>
            <a:ext cx="11197167" cy="837909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</a:rPr>
              <a:t>항우울제</a:t>
            </a:r>
            <a:r>
              <a:rPr lang="en-US" altLang="ko-KR" sz="4000" dirty="0">
                <a:solidFill>
                  <a:srgbClr val="008000"/>
                </a:solidFill>
              </a:rPr>
              <a:t> </a:t>
            </a:r>
            <a:r>
              <a:rPr lang="ko-KR" altLang="en-US" sz="4000" dirty="0">
                <a:solidFill>
                  <a:srgbClr val="008000"/>
                </a:solidFill>
              </a:rPr>
              <a:t>부작용</a:t>
            </a:r>
            <a:r>
              <a:rPr lang="en-US" altLang="ko-KR" sz="4000" dirty="0">
                <a:solidFill>
                  <a:srgbClr val="00B050"/>
                </a:solidFill>
              </a:rPr>
              <a:t> </a:t>
            </a:r>
            <a:endParaRPr lang="en-US" sz="4000" baseline="30000" dirty="0"/>
          </a:p>
        </p:txBody>
      </p:sp>
      <p:sp>
        <p:nvSpPr>
          <p:cNvPr id="6" name="Tekstboks 16">
            <a:extLst>
              <a:ext uri="{FF2B5EF4-FFF2-40B4-BE49-F238E27FC236}">
                <a16:creationId xmlns:a16="http://schemas.microsoft.com/office/drawing/2014/main" id="{E2011F25-3D6A-B67C-874B-847776726ED7}"/>
              </a:ext>
            </a:extLst>
          </p:cNvPr>
          <p:cNvSpPr txBox="1"/>
          <p:nvPr/>
        </p:nvSpPr>
        <p:spPr>
          <a:xfrm>
            <a:off x="753626" y="6373491"/>
            <a:ext cx="9208273" cy="307777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>
              <a:tabLst>
                <a:tab pos="365125" algn="l"/>
              </a:tabLst>
              <a:defRPr/>
            </a:pPr>
            <a:r>
              <a:rPr lang="en-US" altLang="ko-KR" sz="1000" dirty="0">
                <a:ln>
                  <a:solidFill>
                    <a:srgbClr val="569099">
                      <a:alpha val="0"/>
                    </a:srgbClr>
                  </a:solidFill>
                </a:ln>
              </a:rPr>
              <a:t>Kennedy </a:t>
            </a:r>
            <a:r>
              <a:rPr lang="en-US" altLang="ko-KR" sz="1000" i="1" dirty="0">
                <a:ln>
                  <a:solidFill>
                    <a:srgbClr val="569099">
                      <a:alpha val="0"/>
                    </a:srgbClr>
                  </a:solidFill>
                </a:ln>
              </a:rPr>
              <a:t>et al</a:t>
            </a:r>
            <a:r>
              <a:rPr lang="en-US" altLang="ko-KR" sz="1000" dirty="0">
                <a:ln>
                  <a:solidFill>
                    <a:srgbClr val="569099">
                      <a:alpha val="0"/>
                    </a:srgbClr>
                  </a:solidFill>
                </a:ln>
              </a:rPr>
              <a:t>. Can J Psychiatry. 2016 Sep;61(9):540-60.; Vortioxetine. EU Summary of Product Characteristics 2018.;</a:t>
            </a:r>
            <a:br>
              <a:rPr lang="en-US" altLang="ko-KR" sz="1000" dirty="0">
                <a:ln>
                  <a:solidFill>
                    <a:srgbClr val="569099">
                      <a:alpha val="0"/>
                    </a:srgbClr>
                  </a:solidFill>
                </a:ln>
              </a:rPr>
            </a:br>
            <a:r>
              <a:rPr lang="en-US" altLang="ko-KR" sz="1000" dirty="0" err="1">
                <a:ln>
                  <a:solidFill>
                    <a:srgbClr val="569099">
                      <a:alpha val="0"/>
                    </a:srgbClr>
                  </a:solidFill>
                </a:ln>
              </a:rPr>
              <a:t>Cipralex</a:t>
            </a:r>
            <a:r>
              <a:rPr lang="en-US" altLang="ko-KR" sz="1000" dirty="0">
                <a:ln>
                  <a:solidFill>
                    <a:srgbClr val="569099">
                      <a:alpha val="0"/>
                    </a:srgbClr>
                  </a:solidFill>
                </a:ln>
              </a:rPr>
              <a:t>. EU Summary of Product Characteristics 2012 </a:t>
            </a:r>
          </a:p>
        </p:txBody>
      </p:sp>
      <p:sp>
        <p:nvSpPr>
          <p:cNvPr id="7" name="Tekstboks 16">
            <a:extLst>
              <a:ext uri="{FF2B5EF4-FFF2-40B4-BE49-F238E27FC236}">
                <a16:creationId xmlns:a16="http://schemas.microsoft.com/office/drawing/2014/main" id="{25CB5735-98A0-3CBB-83F2-050132F2E825}"/>
              </a:ext>
            </a:extLst>
          </p:cNvPr>
          <p:cNvSpPr txBox="1"/>
          <p:nvPr/>
        </p:nvSpPr>
        <p:spPr>
          <a:xfrm>
            <a:off x="753627" y="6219603"/>
            <a:ext cx="3849884" cy="153888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>
              <a:tabLst>
                <a:tab pos="365125" algn="l"/>
              </a:tabLst>
              <a:defRPr/>
            </a:pPr>
            <a:r>
              <a:rPr lang="en-US" altLang="ko-KR" sz="1000" dirty="0">
                <a:ln>
                  <a:solidFill>
                    <a:srgbClr val="569099">
                      <a:alpha val="0"/>
                    </a:srgbClr>
                  </a:solidFill>
                </a:ln>
              </a:rPr>
              <a:t>*Based on unadjusted rates from product monographs </a:t>
            </a:r>
          </a:p>
        </p:txBody>
      </p:sp>
      <p:graphicFrame>
        <p:nvGraphicFramePr>
          <p:cNvPr id="8" name="Group 4">
            <a:extLst>
              <a:ext uri="{FF2B5EF4-FFF2-40B4-BE49-F238E27FC236}">
                <a16:creationId xmlns:a16="http://schemas.microsoft.com/office/drawing/2014/main" id="{3FBEA37B-07A6-49AF-3CAE-6B454990D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528550"/>
              </p:ext>
            </p:extLst>
          </p:nvPr>
        </p:nvGraphicFramePr>
        <p:xfrm>
          <a:off x="755252" y="2388924"/>
          <a:ext cx="10461942" cy="3425995"/>
        </p:xfrm>
        <a:graphic>
          <a:graphicData uri="http://schemas.openxmlformats.org/drawingml/2006/table">
            <a:tbl>
              <a:tblPr/>
              <a:tblGrid>
                <a:gridCol w="579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95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306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Class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kern="1200" cap="none" normalizeH="0" baseline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맑은 고딕" panose="020B0503020000020004" pitchFamily="50" charset="-127"/>
                          <a:cs typeface="Arial" panose="020B0604020202020204" pitchFamily="34" charset="0"/>
                        </a:rPr>
                        <a:t>Drug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/>
                    </a:solidFill>
                  </a:tcPr>
                </a:tc>
                <a:tc gridSpan="19">
                  <a:txBody>
                    <a:bodyPr/>
                    <a:lstStyle>
                      <a:lvl1pPr marL="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noProof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맑은 고딕" panose="020B0503020000020004" pitchFamily="50" charset="-127"/>
                        <a:cs typeface="Arial" panose="020B0604020202020204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396">
                <a:tc rowSpan="6"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SSRI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Citalopram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560">
                <a:tc vMerge="1"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a-DK" sz="1000" b="1" i="0" kern="1200" noProof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+mn-cs"/>
                        </a:rPr>
                        <a:t>Escitalopram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da-DK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560">
                <a:tc vMerge="1"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Fluoxetine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Fluvoxamine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Paroxetine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Sertraline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56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SNRI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+mn-cs"/>
                        </a:rPr>
                        <a:t>Desvenlafaxine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Duloxetine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Levomilnacipran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Milnacipran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Venlafaxine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756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Agomelatine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Bupropion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+mn-cs"/>
                        </a:rPr>
                        <a:t>Mirtazapine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B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Moclobemide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7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Vilazodone 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7560">
                <a:tc vMerge="1"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108000" marR="10800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b="1" i="0" kern="1200" noProof="0" dirty="0">
                          <a:ln>
                            <a:solidFill>
                              <a:srgbClr val="FF0000">
                                <a:alpha val="0"/>
                              </a:srgbClr>
                            </a:solidFill>
                          </a:ln>
                          <a:solidFill>
                            <a:srgbClr val="FF6600"/>
                          </a:solidFill>
                          <a:latin typeface="Arial" charset="0"/>
                          <a:ea typeface="+mn-ea"/>
                          <a:cs typeface="+mn-cs"/>
                        </a:rPr>
                        <a:t>Vortioxetine</a:t>
                      </a: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69099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0" b="0" i="0" kern="1200" noProof="0" dirty="0">
                        <a:ln>
                          <a:solidFill>
                            <a:srgbClr val="FF0000">
                              <a:alpha val="0"/>
                            </a:srgbClr>
                          </a:solidFill>
                        </a:ln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 horzOverflow="overflow">
                    <a:lnL w="3175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F8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2B6263C5-1ED4-9D58-4D3D-0BC8777BD1A8}"/>
              </a:ext>
            </a:extLst>
          </p:cNvPr>
          <p:cNvGrpSpPr/>
          <p:nvPr/>
        </p:nvGrpSpPr>
        <p:grpSpPr>
          <a:xfrm>
            <a:off x="2526669" y="1986923"/>
            <a:ext cx="9665331" cy="520639"/>
            <a:chOff x="2636446" y="1872881"/>
            <a:chExt cx="9665331" cy="5206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3E187F-86C0-850B-D889-2AE57A2470E1}"/>
                </a:ext>
              </a:extLst>
            </p:cNvPr>
            <p:cNvSpPr txBox="1"/>
            <p:nvPr/>
          </p:nvSpPr>
          <p:spPr>
            <a:xfrm rot="-2400000">
              <a:off x="10747077" y="1872881"/>
              <a:ext cx="1554700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b">
              <a:spAutoFit/>
            </a:bodyPr>
            <a:lstStyle>
              <a:defPPr>
                <a:defRPr lang="en-US"/>
              </a:defPPr>
              <a:lvl1pPr algn="ctr" eaLnBrk="0" fontAlgn="base" hangingPunct="0">
                <a:defRPr sz="10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defRPr>
              </a:lvl1pPr>
            </a:lstStyle>
            <a:p>
              <a:pPr algn="l"/>
              <a:r>
                <a:rPr lang="en-US" dirty="0"/>
                <a:t>Male sexual dysfunction</a:t>
              </a:r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287178-D5D5-41D4-9ACD-03474A02774E}"/>
                </a:ext>
              </a:extLst>
            </p:cNvPr>
            <p:cNvSpPr txBox="1"/>
            <p:nvPr/>
          </p:nvSpPr>
          <p:spPr>
            <a:xfrm rot="-2400000">
              <a:off x="4919617" y="2196355"/>
              <a:ext cx="548227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Dizziness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14882A-C9FD-6C84-24CC-7A3AD3B52791}"/>
                </a:ext>
              </a:extLst>
            </p:cNvPr>
            <p:cNvSpPr txBox="1"/>
            <p:nvPr/>
          </p:nvSpPr>
          <p:spPr>
            <a:xfrm rot="-2400000">
              <a:off x="3977078" y="2182960"/>
              <a:ext cx="589905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Dry mouth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815953-B751-0B15-271B-B8BBBB84A915}"/>
                </a:ext>
              </a:extLst>
            </p:cNvPr>
            <p:cNvSpPr txBox="1"/>
            <p:nvPr/>
          </p:nvSpPr>
          <p:spPr>
            <a:xfrm rot="-2400000">
              <a:off x="3523910" y="2192234"/>
              <a:ext cx="561051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Diarrhoea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FB7BF8-994B-F784-C8EE-1F14589E7D2F}"/>
                </a:ext>
              </a:extLst>
            </p:cNvPr>
            <p:cNvSpPr txBox="1"/>
            <p:nvPr/>
          </p:nvSpPr>
          <p:spPr>
            <a:xfrm rot="19200000">
              <a:off x="7222935" y="2206144"/>
              <a:ext cx="490519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Insomnia</a:t>
              </a:r>
              <a:endParaRPr lang="en-GB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705E1F-FB8D-6BBD-1697-5055B543A989}"/>
                </a:ext>
              </a:extLst>
            </p:cNvPr>
            <p:cNvSpPr txBox="1"/>
            <p:nvPr/>
          </p:nvSpPr>
          <p:spPr>
            <a:xfrm rot="-2400000">
              <a:off x="6762556" y="2213357"/>
              <a:ext cx="495328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Agitation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AFE1C4-338E-D444-6829-C71AA0EFA3BE}"/>
                </a:ext>
              </a:extLst>
            </p:cNvPr>
            <p:cNvSpPr txBox="1"/>
            <p:nvPr/>
          </p:nvSpPr>
          <p:spPr>
            <a:xfrm rot="-2400000">
              <a:off x="6323813" y="2238086"/>
              <a:ext cx="418384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Anxiety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703F26-FD2C-3364-EE77-4F7ED7D2C202}"/>
                </a:ext>
              </a:extLst>
            </p:cNvPr>
            <p:cNvSpPr txBox="1"/>
            <p:nvPr/>
          </p:nvSpPr>
          <p:spPr>
            <a:xfrm rot="-2400000">
              <a:off x="5817832" y="2132986"/>
              <a:ext cx="745396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Nervousness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FABCB4-E5F4-17B2-BE90-74B0930A725E}"/>
                </a:ext>
              </a:extLst>
            </p:cNvPr>
            <p:cNvSpPr txBox="1"/>
            <p:nvPr/>
          </p:nvSpPr>
          <p:spPr>
            <a:xfrm rot="19200000">
              <a:off x="5386302" y="2144836"/>
              <a:ext cx="654025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Somnolence</a:t>
              </a:r>
              <a:endParaRPr lang="en-GB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682E12-31F0-62DA-E0B7-8399200CF7CC}"/>
                </a:ext>
              </a:extLst>
            </p:cNvPr>
            <p:cNvSpPr txBox="1"/>
            <p:nvPr/>
          </p:nvSpPr>
          <p:spPr>
            <a:xfrm rot="-2400000">
              <a:off x="4438261" y="2178839"/>
              <a:ext cx="602729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Headache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C97700-4C59-7E09-5D32-9DB85EE2E5D7}"/>
                </a:ext>
              </a:extLst>
            </p:cNvPr>
            <p:cNvSpPr txBox="1"/>
            <p:nvPr/>
          </p:nvSpPr>
          <p:spPr>
            <a:xfrm rot="-2400000">
              <a:off x="9493531" y="2210781"/>
              <a:ext cx="503343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Anorexia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48D5DA-FC41-E353-0B9A-1CC0CC49BBF4}"/>
                </a:ext>
              </a:extLst>
            </p:cNvPr>
            <p:cNvSpPr txBox="1"/>
            <p:nvPr/>
          </p:nvSpPr>
          <p:spPr>
            <a:xfrm rot="-2400000">
              <a:off x="9064412" y="2239632"/>
              <a:ext cx="413575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Tremor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76E5F1-E157-FBFE-9E7A-4790185EFA51}"/>
                </a:ext>
              </a:extLst>
            </p:cNvPr>
            <p:cNvSpPr txBox="1"/>
            <p:nvPr/>
          </p:nvSpPr>
          <p:spPr>
            <a:xfrm rot="-2400000">
              <a:off x="8584811" y="2213357"/>
              <a:ext cx="495327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Asthenia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09A46D-F5FA-CDD5-005D-19417E96AACB}"/>
                </a:ext>
              </a:extLst>
            </p:cNvPr>
            <p:cNvSpPr txBox="1"/>
            <p:nvPr/>
          </p:nvSpPr>
          <p:spPr>
            <a:xfrm rot="-2400000">
              <a:off x="8122044" y="2204083"/>
              <a:ext cx="524181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Sweating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E14B69-A5F2-CFB1-C7ED-86D283EB31E1}"/>
                </a:ext>
              </a:extLst>
            </p:cNvPr>
            <p:cNvSpPr txBox="1"/>
            <p:nvPr/>
          </p:nvSpPr>
          <p:spPr>
            <a:xfrm rot="-2400000">
              <a:off x="7694674" y="2236025"/>
              <a:ext cx="424796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Fatigue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DDB05A-AF04-6A20-8587-F0136A30FF06}"/>
                </a:ext>
              </a:extLst>
            </p:cNvPr>
            <p:cNvSpPr txBox="1"/>
            <p:nvPr/>
          </p:nvSpPr>
          <p:spPr>
            <a:xfrm rot="-2400000">
              <a:off x="9867712" y="1977888"/>
              <a:ext cx="1227977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Increased appetite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0358A43-95A6-B9A9-9302-59B2B1D78652}"/>
                </a:ext>
              </a:extLst>
            </p:cNvPr>
            <p:cNvSpPr txBox="1"/>
            <p:nvPr/>
          </p:nvSpPr>
          <p:spPr>
            <a:xfrm rot="-2400000">
              <a:off x="2636446" y="2226752"/>
              <a:ext cx="453650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Nausea</a:t>
              </a:r>
              <a:endParaRPr lang="en-GB" sz="10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64AD90-ED01-8E66-7B7C-BE1ED5C26589}"/>
                </a:ext>
              </a:extLst>
            </p:cNvPr>
            <p:cNvSpPr txBox="1"/>
            <p:nvPr/>
          </p:nvSpPr>
          <p:spPr>
            <a:xfrm rot="-2400000">
              <a:off x="3059579" y="2144836"/>
              <a:ext cx="708527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 anchor="b">
              <a:spAutoFit/>
            </a:bodyPr>
            <a:lstStyle/>
            <a:p>
              <a:pPr eaLnBrk="0" fontAlgn="base" hangingPunct="0"/>
              <a:r>
                <a:rPr lang="en-CA" sz="10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Constipation</a:t>
              </a:r>
              <a:endParaRPr lang="en-GB" sz="10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3AE623C-3F6F-D2FA-7A1E-F0577CDD8E3D}"/>
                </a:ext>
              </a:extLst>
            </p:cNvPr>
            <p:cNvSpPr txBox="1"/>
            <p:nvPr/>
          </p:nvSpPr>
          <p:spPr>
            <a:xfrm rot="-2400000">
              <a:off x="10370833" y="1977888"/>
              <a:ext cx="1227977" cy="15388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b">
              <a:spAutoFit/>
            </a:bodyPr>
            <a:lstStyle/>
            <a:p>
              <a:pPr eaLnBrk="0" fontAlgn="base" hangingPunct="0"/>
              <a:r>
                <a:rPr lang="en-US" sz="10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569099"/>
                  </a:solidFill>
                </a:rPr>
                <a:t>Weight gain</a:t>
              </a:r>
              <a:endParaRPr lang="en-GB" sz="10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569099"/>
                </a:solidFill>
              </a:endParaRPr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2EC94AA6-E5FD-734C-C886-E0AA0F06A4A8}"/>
              </a:ext>
            </a:extLst>
          </p:cNvPr>
          <p:cNvGrpSpPr/>
          <p:nvPr/>
        </p:nvGrpSpPr>
        <p:grpSpPr>
          <a:xfrm>
            <a:off x="9369290" y="5948902"/>
            <a:ext cx="1881653" cy="153888"/>
            <a:chOff x="886757" y="2961009"/>
            <a:chExt cx="1881653" cy="153888"/>
          </a:xfrm>
        </p:grpSpPr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4407DAFE-8487-6935-C980-9C27F65008F8}"/>
                </a:ext>
              </a:extLst>
            </p:cNvPr>
            <p:cNvGrpSpPr/>
            <p:nvPr/>
          </p:nvGrpSpPr>
          <p:grpSpPr>
            <a:xfrm>
              <a:off x="1521170" y="2961009"/>
              <a:ext cx="620842" cy="153888"/>
              <a:chOff x="1842011" y="2359616"/>
              <a:chExt cx="620842" cy="153888"/>
            </a:xfrm>
          </p:grpSpPr>
          <p:sp>
            <p:nvSpPr>
              <p:cNvPr id="38" name="Text Placeholder 5">
                <a:extLst>
                  <a:ext uri="{FF2B5EF4-FFF2-40B4-BE49-F238E27FC236}">
                    <a16:creationId xmlns:a16="http://schemas.microsoft.com/office/drawing/2014/main" id="{37922C21-FC41-B5FF-D9F2-C25E3763F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5540" y="2359616"/>
                <a:ext cx="487313" cy="153888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288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576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864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152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440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Clr>
                    <a:srgbClr val="EF8200"/>
                  </a:buClr>
                  <a:buNone/>
                  <a:defRPr/>
                </a:pPr>
                <a:r>
                  <a:rPr lang="en-GB" altLang="ko-KR" sz="10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10 - 29</a:t>
                </a:r>
                <a:r>
                  <a:rPr lang="en-GB" altLang="ko-KR" sz="8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%</a:t>
                </a:r>
              </a:p>
            </p:txBody>
          </p:sp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24AC1F13-0F7F-7328-BC31-183A65F3D0F3}"/>
                  </a:ext>
                </a:extLst>
              </p:cNvPr>
              <p:cNvSpPr/>
              <p:nvPr/>
            </p:nvSpPr>
            <p:spPr>
              <a:xfrm>
                <a:off x="1842011" y="2389760"/>
                <a:ext cx="93600" cy="93600"/>
              </a:xfrm>
              <a:prstGeom prst="rect">
                <a:avLst/>
              </a:prstGeom>
              <a:solidFill>
                <a:schemeClr val="accent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n>
                    <a:solidFill>
                      <a:srgbClr val="569099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CFE4745F-693C-D399-2E67-B30E9847FCA9}"/>
                </a:ext>
              </a:extLst>
            </p:cNvPr>
            <p:cNvGrpSpPr/>
            <p:nvPr/>
          </p:nvGrpSpPr>
          <p:grpSpPr>
            <a:xfrm>
              <a:off x="886757" y="2961009"/>
              <a:ext cx="479778" cy="153888"/>
              <a:chOff x="1842011" y="2156416"/>
              <a:chExt cx="479778" cy="153888"/>
            </a:xfrm>
          </p:grpSpPr>
          <p:sp>
            <p:nvSpPr>
              <p:cNvPr id="36" name="Text Placeholder 5">
                <a:extLst>
                  <a:ext uri="{FF2B5EF4-FFF2-40B4-BE49-F238E27FC236}">
                    <a16:creationId xmlns:a16="http://schemas.microsoft.com/office/drawing/2014/main" id="{0BB4F5B1-77AA-800B-ABCF-5985850AB9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5540" y="2156416"/>
                <a:ext cx="346249" cy="153888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288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576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864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152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440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Clr>
                    <a:srgbClr val="EF8200"/>
                  </a:buClr>
                  <a:buNone/>
                </a:pPr>
                <a:r>
                  <a:rPr lang="en-US" sz="10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0 - 9</a:t>
                </a:r>
                <a:r>
                  <a:rPr lang="en-US" sz="8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%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22BF5A18-1657-C415-FEF0-B113056D5C28}"/>
                  </a:ext>
                </a:extLst>
              </p:cNvPr>
              <p:cNvSpPr/>
              <p:nvPr/>
            </p:nvSpPr>
            <p:spPr>
              <a:xfrm>
                <a:off x="1842011" y="2186560"/>
                <a:ext cx="93600" cy="93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n>
                    <a:solidFill>
                      <a:srgbClr val="569099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1511EF33-C5FC-2887-00E6-8FEBDB174322}"/>
                </a:ext>
              </a:extLst>
            </p:cNvPr>
            <p:cNvGrpSpPr/>
            <p:nvPr/>
          </p:nvGrpSpPr>
          <p:grpSpPr>
            <a:xfrm>
              <a:off x="2296647" y="2961009"/>
              <a:ext cx="471763" cy="153888"/>
              <a:chOff x="1842011" y="2359616"/>
              <a:chExt cx="471763" cy="153888"/>
            </a:xfrm>
          </p:grpSpPr>
          <p:sp>
            <p:nvSpPr>
              <p:cNvPr id="34" name="Text Placeholder 5">
                <a:extLst>
                  <a:ext uri="{FF2B5EF4-FFF2-40B4-BE49-F238E27FC236}">
                    <a16:creationId xmlns:a16="http://schemas.microsoft.com/office/drawing/2014/main" id="{F1D48877-6491-7034-6CCE-5C15037358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75540" y="2359616"/>
                <a:ext cx="338234" cy="153888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spAutoFit/>
              </a:bodyPr>
              <a:lstStyle>
                <a:lvl1pPr marL="288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576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864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152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440000" indent="-288000" algn="l" defTabSz="914400" rtl="0" eaLnBrk="1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bg2"/>
                  </a:buClr>
                  <a:buSzPct val="135000"/>
                  <a:buFont typeface="Arial" panose="020B0604020202020204" pitchFamily="34" charset="0"/>
                  <a:buChar char="‒"/>
                  <a:defRPr sz="1800" b="0" i="0" kern="1200">
                    <a:solidFill>
                      <a:srgbClr val="000000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0"/>
                  </a:spcAft>
                  <a:buClr>
                    <a:srgbClr val="EF8200"/>
                  </a:buClr>
                  <a:buNone/>
                  <a:defRPr/>
                </a:pPr>
                <a:r>
                  <a:rPr lang="ko-KR" altLang="en-US" sz="10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≥ </a:t>
                </a:r>
                <a:r>
                  <a:rPr lang="en-GB" altLang="ko-KR" sz="10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30</a:t>
                </a:r>
                <a:r>
                  <a:rPr lang="en-GB" altLang="ko-KR" sz="800">
                    <a:ln>
                      <a:solidFill>
                        <a:srgbClr val="569099">
                          <a:alpha val="0"/>
                        </a:srgbClr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</a:rPr>
                  <a:t>%</a:t>
                </a:r>
                <a:endParaRPr lang="en-GB" altLang="ko-KR" sz="1000">
                  <a:ln>
                    <a:solidFill>
                      <a:srgbClr val="569099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직사각형 34">
                <a:extLst>
                  <a:ext uri="{FF2B5EF4-FFF2-40B4-BE49-F238E27FC236}">
                    <a16:creationId xmlns:a16="http://schemas.microsoft.com/office/drawing/2014/main" id="{86FCDF79-D242-118E-F954-99725CB53ABA}"/>
                  </a:ext>
                </a:extLst>
              </p:cNvPr>
              <p:cNvSpPr/>
              <p:nvPr/>
            </p:nvSpPr>
            <p:spPr>
              <a:xfrm>
                <a:off x="1842011" y="2389760"/>
                <a:ext cx="93600" cy="93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n>
                    <a:solidFill>
                      <a:srgbClr val="569099">
                        <a:alpha val="0"/>
                      </a:srgbClr>
                    </a:solidFill>
                  </a:ln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0BE34F2-8034-717B-373D-035C950CFD06}"/>
              </a:ext>
            </a:extLst>
          </p:cNvPr>
          <p:cNvSpPr txBox="1"/>
          <p:nvPr/>
        </p:nvSpPr>
        <p:spPr>
          <a:xfrm>
            <a:off x="2241551" y="1466300"/>
            <a:ext cx="760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Comparative tolerability profiles in CANMAT guidelines (2016)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2BB6643-9AB1-8204-A9AC-CF69A0033E53}"/>
              </a:ext>
            </a:extLst>
          </p:cNvPr>
          <p:cNvSpPr/>
          <p:nvPr/>
        </p:nvSpPr>
        <p:spPr>
          <a:xfrm>
            <a:off x="1327150" y="2800350"/>
            <a:ext cx="9874250" cy="1841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F557C3B-3085-FB03-CB40-C44138242744}"/>
              </a:ext>
            </a:extLst>
          </p:cNvPr>
          <p:cNvSpPr/>
          <p:nvPr/>
        </p:nvSpPr>
        <p:spPr>
          <a:xfrm>
            <a:off x="1346200" y="5626100"/>
            <a:ext cx="9874250" cy="1841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EB78AFF-216A-D83A-1A6B-B060F029A7B0}"/>
              </a:ext>
            </a:extLst>
          </p:cNvPr>
          <p:cNvSpPr/>
          <p:nvPr/>
        </p:nvSpPr>
        <p:spPr>
          <a:xfrm>
            <a:off x="1339850" y="3752850"/>
            <a:ext cx="9874250" cy="184150"/>
          </a:xfrm>
          <a:prstGeom prst="rect">
            <a:avLst/>
          </a:prstGeom>
          <a:noFill/>
          <a:ln w="19050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94C6306-7EB0-BB1D-6754-9D41305C5550}"/>
              </a:ext>
            </a:extLst>
          </p:cNvPr>
          <p:cNvSpPr/>
          <p:nvPr/>
        </p:nvSpPr>
        <p:spPr>
          <a:xfrm>
            <a:off x="1339850" y="5067300"/>
            <a:ext cx="9874250" cy="184150"/>
          </a:xfrm>
          <a:prstGeom prst="rect">
            <a:avLst/>
          </a:prstGeom>
          <a:noFill/>
          <a:ln w="19050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2232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759B5D48-64DD-4A49-DA36-541E9899A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57" y="1674340"/>
            <a:ext cx="9211962" cy="452874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C4E3CAE1-E122-39A9-DB59-2F3D5ABC3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865187"/>
          </a:xfrm>
        </p:spPr>
        <p:txBody>
          <a:bodyPr/>
          <a:lstStyle/>
          <a:p>
            <a:pPr algn="ctr"/>
            <a:r>
              <a:rPr lang="ko-KR" altLang="en-US" sz="400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약물부작용에 따른 항우울제 선택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4F46C27-7599-AEA9-63E9-8D85BC2A7F3F}"/>
              </a:ext>
            </a:extLst>
          </p:cNvPr>
          <p:cNvSpPr/>
          <p:nvPr/>
        </p:nvSpPr>
        <p:spPr>
          <a:xfrm>
            <a:off x="4826000" y="2343150"/>
            <a:ext cx="2025650" cy="1905000"/>
          </a:xfrm>
          <a:prstGeom prst="rect">
            <a:avLst/>
          </a:prstGeom>
          <a:noFill/>
          <a:ln w="38100" cap="flat" cmpd="sng" algn="ctr">
            <a:solidFill>
              <a:srgbClr val="0066FF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8325841-E67B-85B4-23F8-EF49AC1DAD10}"/>
              </a:ext>
            </a:extLst>
          </p:cNvPr>
          <p:cNvSpPr/>
          <p:nvPr/>
        </p:nvSpPr>
        <p:spPr>
          <a:xfrm>
            <a:off x="4832350" y="4298950"/>
            <a:ext cx="2019300" cy="12827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3A8ACA0-1AB7-2E44-02D4-03324E5B48EE}"/>
              </a:ext>
            </a:extLst>
          </p:cNvPr>
          <p:cNvSpPr/>
          <p:nvPr/>
        </p:nvSpPr>
        <p:spPr>
          <a:xfrm>
            <a:off x="6883400" y="2381250"/>
            <a:ext cx="1981200" cy="5651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997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FB20266-1E2D-C521-C9A6-077D40238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9044" y="5711762"/>
            <a:ext cx="2561799" cy="993437"/>
          </a:xfrm>
          <a:prstGeom prst="rect">
            <a:avLst/>
          </a:prstGeom>
        </p:spPr>
      </p:pic>
      <p:pic>
        <p:nvPicPr>
          <p:cNvPr id="11" name="그림 10" descr="텍스트, 로고, 그래픽, 폰트이(가) 표시된 사진&#10;&#10;자동 생성된 설명">
            <a:extLst>
              <a:ext uri="{FF2B5EF4-FFF2-40B4-BE49-F238E27FC236}">
                <a16:creationId xmlns:a16="http://schemas.microsoft.com/office/drawing/2014/main" id="{82EA6CBC-D6D9-8CD6-3D54-A68B1AB981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7" y="5621856"/>
            <a:ext cx="1173248" cy="11732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19A705-2695-40FF-A097-997A27534F8C}"/>
              </a:ext>
            </a:extLst>
          </p:cNvPr>
          <p:cNvSpPr txBox="1">
            <a:spLocks/>
          </p:cNvSpPr>
          <p:nvPr/>
        </p:nvSpPr>
        <p:spPr bwMode="auto">
          <a:xfrm>
            <a:off x="440463" y="1705496"/>
            <a:ext cx="7770602" cy="108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bg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kern="0" dirty="0"/>
              <a:t>5. </a:t>
            </a:r>
            <a:r>
              <a:rPr kumimoji="1" lang="en-US" altLang="ko-KR" sz="3600" b="1" dirty="0">
                <a:cs typeface="Arial" panose="020B0604020202020204" pitchFamily="34" charset="0"/>
              </a:rPr>
              <a:t>Treatment-Resistant Depression</a:t>
            </a:r>
            <a:endParaRPr lang="en-US" kern="0" dirty="0">
              <a:cs typeface="Arial" panose="020B0604020202020204" pitchFamily="34" charset="0"/>
            </a:endParaRPr>
          </a:p>
        </p:txBody>
      </p:sp>
      <p:sp>
        <p:nvSpPr>
          <p:cNvPr id="58371" name="TextBox 58370"/>
          <p:cNvSpPr txBox="1"/>
          <p:nvPr/>
        </p:nvSpPr>
        <p:spPr>
          <a:xfrm>
            <a:off x="2350894" y="3638596"/>
            <a:ext cx="3745106" cy="769957"/>
          </a:xfrm>
          <a:prstGeom prst="rect">
            <a:avLst/>
          </a:prstGeom>
          <a:noFill/>
          <a:ln w="9544" cap="flat" cmpd="sng" algn="ctr">
            <a:solidFill>
              <a:srgbClr val="92D050"/>
            </a:solidFill>
            <a:prstDash val="solid"/>
            <a:round/>
            <a:headEnd w="med" len="med"/>
            <a:tailEnd w="med" len="med"/>
          </a:ln>
        </p:spPr>
        <p:txBody>
          <a:bodyPr vert="horz" lIns="91461" tIns="45731" rIns="91461" bIns="45731" anchor="t">
            <a:sp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2801" b="1" dirty="0">
                <a:solidFill>
                  <a:srgbClr val="99FFCC"/>
                </a:solidFill>
                <a:latin typeface="맑은 고딕"/>
                <a:ea typeface="맑은 고딕"/>
              </a:rPr>
              <a:t>우울증</a:t>
            </a:r>
            <a:r>
              <a:rPr kumimoji="1" lang="en-US" altLang="ko-KR" sz="2801" b="1" dirty="0">
                <a:solidFill>
                  <a:srgbClr val="99FFCC"/>
                </a:solidFill>
                <a:latin typeface="맑은 고딕"/>
                <a:ea typeface="맑은 고딕"/>
              </a:rPr>
              <a:t> </a:t>
            </a:r>
            <a:r>
              <a:rPr kumimoji="1" lang="ko-KR" altLang="en-US" sz="2801" b="1" dirty="0">
                <a:solidFill>
                  <a:srgbClr val="99FFCC"/>
                </a:solidFill>
                <a:latin typeface="맑은 고딕"/>
                <a:ea typeface="맑은 고딕"/>
              </a:rPr>
              <a:t>환자의 </a:t>
            </a:r>
            <a:r>
              <a:rPr kumimoji="1" lang="ko-KR" altLang="en-US" sz="4401" b="1" dirty="0">
                <a:solidFill>
                  <a:srgbClr val="99FFCC"/>
                </a:solidFill>
                <a:latin typeface="맑은 고딕"/>
                <a:ea typeface="맑은 고딕"/>
              </a:rPr>
              <a:t>⅓</a:t>
            </a:r>
          </a:p>
        </p:txBody>
      </p:sp>
    </p:spTree>
    <p:extLst>
      <p:ext uri="{BB962C8B-B14F-4D97-AF65-F5344CB8AC3E}">
        <p14:creationId xmlns:p14="http://schemas.microsoft.com/office/powerpoint/2010/main" val="38127512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625690" y="281191"/>
            <a:ext cx="10960016" cy="791969"/>
          </a:xfrm>
        </p:spPr>
        <p:txBody>
          <a:bodyPr/>
          <a:lstStyle/>
          <a:p>
            <a:pPr lvl="0">
              <a:defRPr/>
            </a:pPr>
            <a:r>
              <a:rPr lang="en-US" sz="3200"/>
              <a:t>Clinical course of MDD </a:t>
            </a:r>
          </a:p>
        </p:txBody>
      </p:sp>
      <p:sp>
        <p:nvSpPr>
          <p:cNvPr id="4" name="Rectangle 2"/>
          <p:cNvSpPr/>
          <p:nvPr/>
        </p:nvSpPr>
        <p:spPr>
          <a:xfrm>
            <a:off x="561549" y="6237581"/>
            <a:ext cx="892142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en-US" sz="8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STAR*D, Sequenced Treatment Alternatives to Relieve Depression</a:t>
            </a:r>
            <a:br>
              <a:rPr kumimoji="0" lang="en-US" altLang="en-US" sz="8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altLang="en-US" sz="8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Gaynes BN et al. Cleve Clin J Med 2008;75:57-66; 2. </a:t>
            </a:r>
            <a:r>
              <a:rPr kumimoji="0" lang="en-GB" sz="8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Hasin DS et al. JAMA Psychiatry 2018: 75: 336–346; </a:t>
            </a:r>
            <a:r>
              <a:rPr kumimoji="0" lang="en-US" altLang="en-US" sz="800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Patient Flow, US, IMS LifeLink November 2012 to October 2016.</a:t>
            </a:r>
            <a:endParaRPr kumimoji="0" lang="en-GB" sz="800" b="0" i="0" u="none" strike="noStrike" kern="1200" cap="none" spc="0" normalizeH="0" baseline="0"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5" name="Group 3"/>
          <p:cNvGrpSpPr/>
          <p:nvPr/>
        </p:nvGrpSpPr>
        <p:grpSpPr>
          <a:xfrm>
            <a:off x="345911" y="981170"/>
            <a:ext cx="11394557" cy="4903635"/>
            <a:chOff x="345687" y="1163961"/>
            <a:chExt cx="11394997" cy="4903824"/>
          </a:xfrm>
        </p:grpSpPr>
        <p:pic>
          <p:nvPicPr>
            <p:cNvPr id="6" name="Picture 15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2442729" y="1916043"/>
              <a:ext cx="8921764" cy="2580211"/>
            </a:xfrm>
            <a:prstGeom prst="rect">
              <a:avLst/>
            </a:prstGeom>
          </p:spPr>
        </p:pic>
        <p:sp>
          <p:nvSpPr>
            <p:cNvPr id="7" name="Line 7"/>
            <p:cNvSpPr>
              <a:spLocks noChangeShapeType="1"/>
            </p:cNvSpPr>
            <p:nvPr/>
          </p:nvSpPr>
          <p:spPr>
            <a:xfrm>
              <a:off x="4444140" y="1964818"/>
              <a:ext cx="0" cy="180155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>
            <a:xfrm>
              <a:off x="5948527" y="1936372"/>
              <a:ext cx="0" cy="1826448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6600" y="1702811"/>
              <a:ext cx="1494969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Normal </a:t>
              </a:r>
              <a:b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function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Freeform 6"/>
            <p:cNvSpPr/>
            <p:nvPr/>
          </p:nvSpPr>
          <p:spPr>
            <a:xfrm>
              <a:off x="4171547" y="2085712"/>
              <a:ext cx="699176" cy="670843"/>
            </a:xfrm>
            <a:custGeom>
              <a:avLst/>
              <a:gdLst>
                <a:gd name="T0" fmla="*/ 0 w 79"/>
                <a:gd name="T1" fmla="*/ 3 h 211"/>
                <a:gd name="T2" fmla="*/ 5 w 79"/>
                <a:gd name="T3" fmla="*/ 0 h 211"/>
                <a:gd name="T4" fmla="*/ 17 w 79"/>
                <a:gd name="T5" fmla="*/ 8 h 211"/>
                <a:gd name="T6" fmla="*/ 56 w 79"/>
                <a:gd name="T7" fmla="*/ 134 h 211"/>
                <a:gd name="T8" fmla="*/ 64 w 79"/>
                <a:gd name="T9" fmla="*/ 167 h 211"/>
                <a:gd name="T10" fmla="*/ 72 w 79"/>
                <a:gd name="T11" fmla="*/ 195 h 211"/>
                <a:gd name="T12" fmla="*/ 79 w 79"/>
                <a:gd name="T13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11">
                  <a:moveTo>
                    <a:pt x="0" y="3"/>
                  </a:moveTo>
                  <a:cubicBezTo>
                    <a:pt x="1" y="2"/>
                    <a:pt x="3" y="1"/>
                    <a:pt x="5" y="0"/>
                  </a:cubicBezTo>
                  <a:cubicBezTo>
                    <a:pt x="10" y="0"/>
                    <a:pt x="15" y="6"/>
                    <a:pt x="17" y="8"/>
                  </a:cubicBezTo>
                  <a:cubicBezTo>
                    <a:pt x="32" y="27"/>
                    <a:pt x="48" y="105"/>
                    <a:pt x="56" y="134"/>
                  </a:cubicBezTo>
                  <a:cubicBezTo>
                    <a:pt x="58" y="145"/>
                    <a:pt x="60" y="149"/>
                    <a:pt x="64" y="167"/>
                  </a:cubicBezTo>
                  <a:cubicBezTo>
                    <a:pt x="67" y="176"/>
                    <a:pt x="68" y="184"/>
                    <a:pt x="72" y="195"/>
                  </a:cubicBezTo>
                  <a:cubicBezTo>
                    <a:pt x="75" y="202"/>
                    <a:pt x="77" y="207"/>
                    <a:pt x="79" y="211"/>
                  </a:cubicBezTo>
                </a:path>
              </a:pathLst>
            </a:custGeom>
            <a:noFill/>
            <a:ln w="19050" cap="flat">
              <a:solidFill>
                <a:schemeClr val="accent6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>
            <a:xfrm flipH="1" flipV="1">
              <a:off x="5153257" y="1942298"/>
              <a:ext cx="361186" cy="979005"/>
            </a:xfrm>
            <a:prstGeom prst="line">
              <a:avLst/>
            </a:prstGeom>
            <a:noFill/>
            <a:ln w="12700" cap="flat">
              <a:solidFill>
                <a:schemeClr val="accent6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>
            <a:xfrm flipH="1" flipV="1">
              <a:off x="6515156" y="1932816"/>
              <a:ext cx="364499" cy="1029971"/>
            </a:xfrm>
            <a:prstGeom prst="line">
              <a:avLst/>
            </a:prstGeom>
            <a:noFill/>
            <a:ln w="12700" cap="flat">
              <a:solidFill>
                <a:schemeClr val="accent6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>
            <a:xfrm flipV="1">
              <a:off x="9066648" y="2002745"/>
              <a:ext cx="0" cy="1750594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>
            <a:xfrm flipV="1">
              <a:off x="9447716" y="2002745"/>
              <a:ext cx="0" cy="1750594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>
            <a:xfrm>
              <a:off x="979889" y="2286017"/>
              <a:ext cx="10114698" cy="0"/>
            </a:xfrm>
            <a:prstGeom prst="line">
              <a:avLst/>
            </a:prstGeom>
            <a:noFill/>
            <a:ln w="19050" cap="flat">
              <a:solidFill>
                <a:schemeClr val="accent6"/>
              </a:solidFill>
              <a:prstDash val="sysDot"/>
              <a:miter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78331" y="1352234"/>
              <a:ext cx="1991525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Relapse</a:t>
              </a:r>
              <a:endParaRPr kumimoji="0" lang="en-GB" sz="1100" b="0" i="0" u="none" strike="noStrike" kern="1200" cap="none" spc="0" normalizeH="0" baseline="0">
                <a:solidFill>
                  <a:srgbClr val="C0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>
            <a:xfrm>
              <a:off x="2459275" y="1918920"/>
              <a:ext cx="8635310" cy="0"/>
            </a:xfrm>
            <a:prstGeom prst="line">
              <a:avLst/>
            </a:prstGeom>
            <a:noFill/>
            <a:ln w="28575" cap="flat">
              <a:solidFill>
                <a:schemeClr val="accent6"/>
              </a:solidFill>
              <a:prstDash val="dash"/>
              <a:miter/>
              <a:tailEnd type="triangle" w="lg" len="lg"/>
            </a:ln>
          </p:spPr>
          <p:txBody>
            <a:bodyPr vert="horz" wrap="square" lIns="91436" tIns="45719" rIns="91436" bIns="45719" anchor="t" anchorCtr="0">
              <a:prstTxWarp prst="textNoShape">
                <a:avLst/>
              </a:prstTxWarp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18" name="Straight Connector 34"/>
            <p:cNvCxnSpPr/>
            <p:nvPr/>
          </p:nvCxnSpPr>
          <p:spPr>
            <a:xfrm>
              <a:off x="1437841" y="1918920"/>
              <a:ext cx="1027224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Multiplication Sign 35"/>
            <p:cNvSpPr/>
            <p:nvPr/>
          </p:nvSpPr>
          <p:spPr>
            <a:xfrm>
              <a:off x="3682739" y="2400558"/>
              <a:ext cx="252000" cy="252000"/>
            </a:xfrm>
            <a:prstGeom prst="mathMultiply">
              <a:avLst>
                <a:gd name="adj1" fmla="val 107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91693" y="1410414"/>
              <a:ext cx="1991525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</a:rPr>
                <a:t>Remission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highlight>
                  <a:srgbClr val="FFFF00"/>
                </a:highlight>
                <a:latin typeface="Arial"/>
                <a:ea typeface="+mn-ea"/>
                <a:cs typeface="Arial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59026" y="1397754"/>
              <a:ext cx="1991525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</a:rPr>
                <a:t>Recovery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highlight>
                  <a:srgbClr val="FFFF00"/>
                </a:highlight>
                <a:latin typeface="Arial"/>
                <a:ea typeface="+mn-ea"/>
                <a:cs typeface="Arial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54103" y="1359973"/>
              <a:ext cx="1991525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Recurrence</a:t>
              </a:r>
              <a:endParaRPr kumimoji="0" lang="en-GB" sz="1100" b="0" i="0" u="none" strike="noStrike" kern="1200" cap="none" spc="0" normalizeH="0" baseline="0">
                <a:solidFill>
                  <a:srgbClr val="C0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95197" y="3404741"/>
              <a:ext cx="1196955" cy="246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00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Acute</a:t>
              </a:r>
              <a:endParaRPr kumimoji="0" lang="en-GB" sz="10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068500" y="3738869"/>
              <a:ext cx="2061585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Subchronicity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981306" y="4053261"/>
              <a:ext cx="1759378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Chronicity</a:t>
              </a:r>
              <a:endParaRPr kumimoji="0" lang="en-GB" sz="11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6" name="Straight Arrow Connector 48"/>
            <p:cNvCxnSpPr/>
            <p:nvPr/>
          </p:nvCxnSpPr>
          <p:spPr>
            <a:xfrm>
              <a:off x="5950216" y="1614539"/>
              <a:ext cx="8042" cy="27131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51"/>
            <p:cNvCxnSpPr/>
            <p:nvPr/>
          </p:nvCxnSpPr>
          <p:spPr>
            <a:xfrm flipH="1">
              <a:off x="6697408" y="1636940"/>
              <a:ext cx="407982" cy="52834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280515" y="3453730"/>
              <a:ext cx="1839319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≥2 months</a:t>
              </a:r>
              <a:endParaRPr kumimoji="0" lang="en-GB" sz="1100" b="0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29" name="Straight Arrow Connector 59"/>
            <p:cNvCxnSpPr/>
            <p:nvPr/>
          </p:nvCxnSpPr>
          <p:spPr>
            <a:xfrm>
              <a:off x="3661108" y="1571836"/>
              <a:ext cx="687456" cy="317383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Multiplication Sign 66"/>
            <p:cNvSpPr/>
            <p:nvPr/>
          </p:nvSpPr>
          <p:spPr>
            <a:xfrm>
              <a:off x="4293966" y="1856555"/>
              <a:ext cx="252000" cy="252000"/>
            </a:xfrm>
            <a:prstGeom prst="mathMultiply">
              <a:avLst>
                <a:gd name="adj1" fmla="val 107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Multiplication Sign 67"/>
            <p:cNvSpPr/>
            <p:nvPr/>
          </p:nvSpPr>
          <p:spPr>
            <a:xfrm>
              <a:off x="5822617" y="1840483"/>
              <a:ext cx="252000" cy="252000"/>
            </a:xfrm>
            <a:prstGeom prst="mathMultiply">
              <a:avLst>
                <a:gd name="adj1" fmla="val 107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Multiplication Sign 68"/>
            <p:cNvSpPr/>
            <p:nvPr/>
          </p:nvSpPr>
          <p:spPr>
            <a:xfrm>
              <a:off x="8942856" y="1915854"/>
              <a:ext cx="252000" cy="252000"/>
            </a:xfrm>
            <a:prstGeom prst="mathMultiply">
              <a:avLst>
                <a:gd name="adj1" fmla="val 1070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Oval 70"/>
            <p:cNvSpPr/>
            <p:nvPr/>
          </p:nvSpPr>
          <p:spPr>
            <a:xfrm>
              <a:off x="4044333" y="2049660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Oval 71"/>
            <p:cNvSpPr/>
            <p:nvPr/>
          </p:nvSpPr>
          <p:spPr>
            <a:xfrm>
              <a:off x="6445171" y="1879396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Oval 72"/>
            <p:cNvSpPr/>
            <p:nvPr/>
          </p:nvSpPr>
          <p:spPr>
            <a:xfrm>
              <a:off x="7053964" y="2007479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Oval 73"/>
            <p:cNvSpPr/>
            <p:nvPr/>
          </p:nvSpPr>
          <p:spPr>
            <a:xfrm>
              <a:off x="9394181" y="1980748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74"/>
            <p:cNvSpPr/>
            <p:nvPr/>
          </p:nvSpPr>
          <p:spPr>
            <a:xfrm>
              <a:off x="5081759" y="1888573"/>
              <a:ext cx="108000" cy="108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Straight Arrow Connector 43"/>
            <p:cNvCxnSpPr/>
            <p:nvPr/>
          </p:nvCxnSpPr>
          <p:spPr>
            <a:xfrm flipH="1">
              <a:off x="4572286" y="1588550"/>
              <a:ext cx="94412" cy="541866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45"/>
            <p:cNvCxnSpPr/>
            <p:nvPr/>
          </p:nvCxnSpPr>
          <p:spPr>
            <a:xfrm>
              <a:off x="4661066" y="1581359"/>
              <a:ext cx="386954" cy="497692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36600" y="2035961"/>
              <a:ext cx="1812406" cy="509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47" rtl="0" eaLnBrk="1" latinLnBrk="0" hangingPunct="1">
                <a:lnSpc>
                  <a:spcPts val="1599"/>
                </a:lnSpc>
                <a:spcBef>
                  <a:spcPts val="0"/>
                </a:spcBef>
                <a:spcAft>
                  <a:spcPts val="20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Symptoms</a:t>
              </a:r>
            </a:p>
            <a:p>
              <a:pPr marL="0" marR="0" lvl="0" indent="0" algn="l" defTabSz="914347" rtl="0" eaLnBrk="1" latinLnBrk="0" hangingPunct="1">
                <a:lnSpc>
                  <a:spcPts val="1599"/>
                </a:lnSpc>
                <a:spcBef>
                  <a:spcPts val="0"/>
                </a:spcBef>
                <a:spcAft>
                  <a:spcPts val="20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Syndrome</a:t>
              </a:r>
            </a:p>
          </p:txBody>
        </p:sp>
        <p:cxnSp>
          <p:nvCxnSpPr>
            <p:cNvPr id="41" name="Straight Arrow Connector 79"/>
            <p:cNvCxnSpPr/>
            <p:nvPr/>
          </p:nvCxnSpPr>
          <p:spPr>
            <a:xfrm flipV="1">
              <a:off x="3281923" y="3240630"/>
              <a:ext cx="0" cy="18077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80"/>
            <p:cNvCxnSpPr/>
            <p:nvPr/>
          </p:nvCxnSpPr>
          <p:spPr>
            <a:xfrm flipV="1">
              <a:off x="8099294" y="3599980"/>
              <a:ext cx="0" cy="18077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81"/>
            <p:cNvCxnSpPr/>
            <p:nvPr/>
          </p:nvCxnSpPr>
          <p:spPr>
            <a:xfrm flipH="1" flipV="1">
              <a:off x="10555288" y="3917419"/>
              <a:ext cx="72693" cy="135842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83"/>
            <p:cNvCxnSpPr/>
            <p:nvPr/>
          </p:nvCxnSpPr>
          <p:spPr>
            <a:xfrm>
              <a:off x="9050082" y="1550329"/>
              <a:ext cx="0" cy="326821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88"/>
            <p:cNvCxnSpPr/>
            <p:nvPr/>
          </p:nvCxnSpPr>
          <p:spPr>
            <a:xfrm>
              <a:off x="4444140" y="3700717"/>
              <a:ext cx="1504386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89"/>
            <p:cNvCxnSpPr/>
            <p:nvPr/>
          </p:nvCxnSpPr>
          <p:spPr>
            <a:xfrm>
              <a:off x="9059259" y="2165281"/>
              <a:ext cx="38845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605631" y="1894458"/>
              <a:ext cx="1130438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Relapse /</a:t>
              </a:r>
            </a:p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recurrence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02729" y="1971153"/>
              <a:ext cx="1390704" cy="2616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"/>
                  <a:ea typeface="+mn-ea"/>
                  <a:cs typeface="Arial"/>
                </a:rPr>
                <a:t>Response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highlight>
                  <a:srgbClr val="FFFF00"/>
                </a:highlight>
                <a:latin typeface="Arial"/>
                <a:ea typeface="+mn-ea"/>
                <a:cs typeface="Arial"/>
              </a:endParaRPr>
            </a:p>
          </p:txBody>
        </p:sp>
        <p:cxnSp>
          <p:nvCxnSpPr>
            <p:cNvPr id="49" name="Straight Arrow Connector 94"/>
            <p:cNvCxnSpPr/>
            <p:nvPr/>
          </p:nvCxnSpPr>
          <p:spPr>
            <a:xfrm>
              <a:off x="3437046" y="2208928"/>
              <a:ext cx="282426" cy="217905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9981306" y="3396831"/>
              <a:ext cx="950253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Third </a:t>
              </a:r>
              <a:b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episode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341807" y="1907153"/>
              <a:ext cx="1130438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Relapse /</a:t>
              </a:r>
            </a:p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recurrence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36124" y="3077582"/>
              <a:ext cx="950253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Second</a:t>
              </a:r>
              <a:b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episode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37815" y="2511962"/>
              <a:ext cx="950253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First</a:t>
              </a:r>
              <a:b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GB" sz="1100" b="0" i="0" u="none" strike="noStrike" kern="1200" cap="none" spc="0" normalizeH="0" baseline="0"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episode</a:t>
              </a:r>
              <a:endParaRPr kumimoji="0" lang="en-GB" sz="1100" b="0" i="0" u="none" strike="noStrike" kern="1200" cap="none" spc="0" normalizeH="0" baseline="0">
                <a:solidFill>
                  <a:srgbClr val="FFFFFF">
                    <a:lumMod val="50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81949" y="1163961"/>
              <a:ext cx="1543398" cy="430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Remission</a:t>
              </a:r>
            </a:p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100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recovery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55279" y="4772475"/>
              <a:ext cx="1954681" cy="6841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>
                  <a:solidFill>
                    <a:srgbClr val="CC2623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Number remaining in depression beginning with 100 hypothetical patients</a:t>
              </a:r>
              <a:endParaRPr kumimoji="0" lang="en-US" sz="1200" b="0" i="0" u="none" strike="noStrike" kern="1200" cap="none" spc="0" normalizeH="0" baseline="0">
                <a:solidFill>
                  <a:srgbClr val="CC2623">
                    <a:lumMod val="75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64873" y="5530286"/>
              <a:ext cx="1945087" cy="5374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5"/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>
                  <a:solidFill>
                    <a:srgbClr val="175AA9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Number achieving remission at each step</a:t>
              </a:r>
              <a:endParaRPr kumimoji="0" lang="en-US" sz="1200" b="0" i="0" u="none" strike="noStrike" kern="1200" cap="none" spc="0" normalizeH="0" baseline="0">
                <a:solidFill>
                  <a:srgbClr val="175AA9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461810" y="5530286"/>
              <a:ext cx="2234658" cy="52639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anchor="ctr">
              <a:noAutofit/>
            </a:bodyPr>
            <a:lstStyle/>
            <a:p>
              <a:pPr marL="1027053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  <a:endParaRPr kumimoji="0" lang="en-US" sz="2399" b="1" i="0" u="none" strike="noStrike" kern="1200" cap="none" spc="0" normalizeH="0" baseline="0" dirty="0">
                <a:solidFill>
                  <a:srgbClr val="FF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848318" y="5530286"/>
              <a:ext cx="1925577" cy="52639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anchor="ctr">
              <a:noAutofit/>
            </a:bodyPr>
            <a:lstStyle/>
            <a:p>
              <a:pPr marL="914347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24</a:t>
              </a:r>
              <a:endParaRPr kumimoji="0" lang="en-US" sz="2399" b="1" i="0" u="none" strike="noStrike" kern="1200" cap="none" spc="0" normalizeH="0" baseline="0" dirty="0">
                <a:solidFill>
                  <a:srgbClr val="FF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25745" y="5530286"/>
              <a:ext cx="1608818" cy="526393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anchor="ctr">
              <a:noAutofit/>
            </a:bodyPr>
            <a:lstStyle/>
            <a:p>
              <a:pPr marL="801641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</a:t>
              </a:r>
              <a:endParaRPr kumimoji="0" lang="en-US" sz="2399" b="1" i="0" u="none" strike="noStrike" kern="1200" cap="none" spc="0" normalizeH="0" baseline="0" dirty="0">
                <a:solidFill>
                  <a:srgbClr val="FF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686412" y="5530286"/>
              <a:ext cx="1363933" cy="52639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anchor="ctr">
              <a:noAutofit/>
            </a:bodyPr>
            <a:lstStyle/>
            <a:p>
              <a:pPr marL="746081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 dirty="0"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  <a:endParaRPr kumimoji="0" lang="en-US" sz="2399" b="1" i="0" u="none" strike="noStrike" kern="1200" cap="none" spc="0" normalizeH="0" baseline="0" dirty="0">
                <a:solidFill>
                  <a:srgbClr val="FF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1" name="Isosceles Triangle 9"/>
            <p:cNvSpPr/>
            <p:nvPr/>
          </p:nvSpPr>
          <p:spPr>
            <a:xfrm rot="10800000">
              <a:off x="3369116" y="5439701"/>
              <a:ext cx="447869" cy="162507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Isosceles Triangle 99"/>
            <p:cNvSpPr/>
            <p:nvPr/>
          </p:nvSpPr>
          <p:spPr>
            <a:xfrm rot="10800000">
              <a:off x="5585338" y="5439701"/>
              <a:ext cx="447869" cy="162507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Isosceles Triangle 100"/>
            <p:cNvSpPr/>
            <p:nvPr/>
          </p:nvSpPr>
          <p:spPr>
            <a:xfrm rot="10800000">
              <a:off x="7502890" y="5439701"/>
              <a:ext cx="447869" cy="162507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Isosceles Triangle 101"/>
            <p:cNvSpPr/>
            <p:nvPr/>
          </p:nvSpPr>
          <p:spPr>
            <a:xfrm rot="10800000">
              <a:off x="9140005" y="5439701"/>
              <a:ext cx="447869" cy="162507"/>
            </a:xfrm>
            <a:prstGeom prst="triangle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US" sz="1799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65" name="Group 102"/>
            <p:cNvGrpSpPr/>
            <p:nvPr/>
          </p:nvGrpSpPr>
          <p:grpSpPr>
            <a:xfrm>
              <a:off x="2970813" y="5590463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33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4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5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6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7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8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2460700" y="4772475"/>
              <a:ext cx="2234658" cy="68414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1027053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100</a:t>
              </a:r>
              <a:endParaRPr kumimoji="0" lang="en-US" sz="2399" b="1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46098" y="4772475"/>
              <a:ext cx="1925577" cy="684143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969906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67</a:t>
              </a:r>
              <a:endParaRPr kumimoji="0" lang="en-US" sz="2399" b="1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922415" y="4772475"/>
              <a:ext cx="1608818" cy="6841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746081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43</a:t>
              </a:r>
              <a:endParaRPr kumimoji="0" lang="en-US" sz="2399" b="1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681973" y="4772475"/>
              <a:ext cx="1363933" cy="68414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690522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37</a:t>
              </a:r>
              <a:endParaRPr kumimoji="0" lang="en-US" sz="2399" b="1" i="0" u="none" strike="noStrike" kern="1200" cap="none" spc="0" normalizeH="0" baseline="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0196647" y="4772475"/>
              <a:ext cx="1169592" cy="68414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anchor="ctr">
              <a:noAutofit/>
            </a:bodyPr>
            <a:lstStyle/>
            <a:p>
              <a:pPr marL="56988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2399" b="1" i="0" u="none" strike="noStrike" kern="1200" cap="none" spc="0" normalizeH="0" baseline="0" dirty="0">
                  <a:solidFill>
                    <a:srgbClr val="0066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33</a:t>
              </a:r>
              <a:endParaRPr kumimoji="0" lang="en-US" sz="2399" b="1" i="0" u="none" strike="noStrike" kern="1200" cap="none" spc="0" normalizeH="0" baseline="0" dirty="0">
                <a:solidFill>
                  <a:srgbClr val="0066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72135" y="4113995"/>
              <a:ext cx="822918" cy="822918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7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</a:p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 months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57419" y="4113995"/>
              <a:ext cx="822918" cy="822918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7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</a:p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 months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204531" y="4113995"/>
              <a:ext cx="822918" cy="822918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7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</a:t>
              </a:r>
            </a:p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 months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711399" y="4113995"/>
              <a:ext cx="822918" cy="822918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7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4</a:t>
              </a:r>
            </a:p>
            <a:p>
              <a:pPr marL="0" marR="0" lvl="0" indent="0" algn="ctr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05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 months</a:t>
              </a:r>
            </a:p>
          </p:txBody>
        </p:sp>
        <p:grpSp>
          <p:nvGrpSpPr>
            <p:cNvPr id="75" name="Group 31"/>
            <p:cNvGrpSpPr/>
            <p:nvPr/>
          </p:nvGrpSpPr>
          <p:grpSpPr>
            <a:xfrm>
              <a:off x="2993910" y="4926588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27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8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9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0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1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32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6" name="Group 109"/>
            <p:cNvGrpSpPr/>
            <p:nvPr/>
          </p:nvGrpSpPr>
          <p:grpSpPr>
            <a:xfrm>
              <a:off x="5279186" y="5590463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21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2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3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4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5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6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7" name="Group 116"/>
            <p:cNvGrpSpPr/>
            <p:nvPr/>
          </p:nvGrpSpPr>
          <p:grpSpPr>
            <a:xfrm>
              <a:off x="5318264" y="4926588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15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6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7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8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9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20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8" name="Group 123"/>
            <p:cNvGrpSpPr/>
            <p:nvPr/>
          </p:nvGrpSpPr>
          <p:grpSpPr>
            <a:xfrm>
              <a:off x="7241604" y="5590463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09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0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1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2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3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14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79" name="Group 130"/>
            <p:cNvGrpSpPr/>
            <p:nvPr/>
          </p:nvGrpSpPr>
          <p:grpSpPr>
            <a:xfrm>
              <a:off x="7196703" y="4926588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103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4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5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6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7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8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80" name="Group 137"/>
            <p:cNvGrpSpPr/>
            <p:nvPr/>
          </p:nvGrpSpPr>
          <p:grpSpPr>
            <a:xfrm>
              <a:off x="8935666" y="5590463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97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8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9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0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1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102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81" name="Group 144"/>
            <p:cNvGrpSpPr/>
            <p:nvPr/>
          </p:nvGrpSpPr>
          <p:grpSpPr>
            <a:xfrm>
              <a:off x="8900000" y="4926588"/>
              <a:ext cx="492903" cy="347009"/>
              <a:chOff x="384175" y="3059113"/>
              <a:chExt cx="1147763" cy="808038"/>
            </a:xfrm>
            <a:solidFill>
              <a:schemeClr val="bg1"/>
            </a:solidFill>
          </p:grpSpPr>
          <p:sp>
            <p:nvSpPr>
              <p:cNvPr id="91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2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3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4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5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6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grpSp>
          <p:nvGrpSpPr>
            <p:cNvPr id="82" name="Group 151"/>
            <p:cNvGrpSpPr/>
            <p:nvPr/>
          </p:nvGrpSpPr>
          <p:grpSpPr>
            <a:xfrm>
              <a:off x="10330057" y="4913975"/>
              <a:ext cx="492903" cy="347009"/>
              <a:chOff x="384175" y="3059113"/>
              <a:chExt cx="1147763" cy="808038"/>
            </a:xfrm>
            <a:solidFill>
              <a:schemeClr val="bg2"/>
            </a:solidFill>
          </p:grpSpPr>
          <p:sp>
            <p:nvSpPr>
              <p:cNvPr id="85" name="Freeform 5"/>
              <p:cNvSpPr/>
              <p:nvPr/>
            </p:nvSpPr>
            <p:spPr>
              <a:xfrm>
                <a:off x="1176338" y="3468688"/>
                <a:ext cx="355600" cy="398463"/>
              </a:xfrm>
              <a:custGeom>
                <a:avLst/>
                <a:gdLst>
                  <a:gd name="T0" fmla="*/ 52 w 83"/>
                  <a:gd name="T1" fmla="*/ 0 h 93"/>
                  <a:gd name="T2" fmla="*/ 10 w 83"/>
                  <a:gd name="T3" fmla="*/ 0 h 93"/>
                  <a:gd name="T4" fmla="*/ 12 w 83"/>
                  <a:gd name="T5" fmla="*/ 24 h 93"/>
                  <a:gd name="T6" fmla="*/ 5 w 83"/>
                  <a:gd name="T7" fmla="*/ 82 h 93"/>
                  <a:gd name="T8" fmla="*/ 5 w 83"/>
                  <a:gd name="T9" fmla="*/ 82 h 93"/>
                  <a:gd name="T10" fmla="*/ 5 w 83"/>
                  <a:gd name="T11" fmla="*/ 82 h 93"/>
                  <a:gd name="T12" fmla="*/ 0 w 83"/>
                  <a:gd name="T13" fmla="*/ 93 h 93"/>
                  <a:gd name="T14" fmla="*/ 3 w 83"/>
                  <a:gd name="T15" fmla="*/ 93 h 93"/>
                  <a:gd name="T16" fmla="*/ 59 w 83"/>
                  <a:gd name="T17" fmla="*/ 93 h 93"/>
                  <a:gd name="T18" fmla="*/ 73 w 83"/>
                  <a:gd name="T19" fmla="*/ 82 h 93"/>
                  <a:gd name="T20" fmla="*/ 80 w 83"/>
                  <a:gd name="T21" fmla="*/ 34 h 93"/>
                  <a:gd name="T22" fmla="*/ 52 w 83"/>
                  <a:gd name="T2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93">
                    <a:moveTo>
                      <a:pt x="52" y="0"/>
                    </a:moveTo>
                    <a:quadBezTo>
                      <a:pt x="10" y="0"/>
                      <a:pt x="10" y="0"/>
                    </a:quadBezTo>
                    <a:cubicBezTo>
                      <a:pt x="13" y="8"/>
                      <a:pt x="14" y="16"/>
                      <a:pt x="12" y="24"/>
                    </a:cubic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quadBezTo>
                      <a:pt x="5" y="82"/>
                      <a:pt x="5" y="82"/>
                    </a:quadBezTo>
                    <a:cubicBezTo>
                      <a:pt x="4" y="86"/>
                      <a:pt x="3" y="90"/>
                      <a:pt x="0" y="93"/>
                    </a:cubicBezTo>
                    <a:cubicBezTo>
                      <a:pt x="1" y="93"/>
                      <a:pt x="2" y="93"/>
                      <a:pt x="3" y="93"/>
                    </a:cubicBezTo>
                    <a:quadBezTo>
                      <a:pt x="59" y="93"/>
                      <a:pt x="59" y="93"/>
                    </a:quadBezTo>
                    <a:cubicBezTo>
                      <a:pt x="66" y="93"/>
                      <a:pt x="72" y="88"/>
                      <a:pt x="73" y="82"/>
                    </a:cubicBezTo>
                    <a:quadBezTo>
                      <a:pt x="80" y="34"/>
                      <a:pt x="80" y="34"/>
                    </a:quadBezTo>
                    <a:cubicBezTo>
                      <a:pt x="83" y="16"/>
                      <a:pt x="70" y="0"/>
                      <a:pt x="5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86" name="Freeform 6"/>
              <p:cNvSpPr/>
              <p:nvPr/>
            </p:nvSpPr>
            <p:spPr>
              <a:xfrm>
                <a:off x="1201738" y="3159126"/>
                <a:ext cx="214313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8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8" y="0"/>
                      <a:pt x="25" y="0"/>
                    </a:cubicBezTo>
                    <a:cubicBezTo>
                      <a:pt x="11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1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87" name="Freeform 7"/>
              <p:cNvSpPr/>
              <p:nvPr/>
            </p:nvSpPr>
            <p:spPr>
              <a:xfrm>
                <a:off x="384175" y="3471863"/>
                <a:ext cx="350838" cy="395288"/>
              </a:xfrm>
              <a:custGeom>
                <a:avLst/>
                <a:gdLst>
                  <a:gd name="T0" fmla="*/ 78 w 82"/>
                  <a:gd name="T1" fmla="*/ 81 h 92"/>
                  <a:gd name="T2" fmla="*/ 78 w 82"/>
                  <a:gd name="T3" fmla="*/ 81 h 92"/>
                  <a:gd name="T4" fmla="*/ 70 w 82"/>
                  <a:gd name="T5" fmla="*/ 23 h 92"/>
                  <a:gd name="T6" fmla="*/ 73 w 82"/>
                  <a:gd name="T7" fmla="*/ 0 h 92"/>
                  <a:gd name="T8" fmla="*/ 31 w 82"/>
                  <a:gd name="T9" fmla="*/ 0 h 92"/>
                  <a:gd name="T10" fmla="*/ 3 w 82"/>
                  <a:gd name="T11" fmla="*/ 33 h 92"/>
                  <a:gd name="T12" fmla="*/ 10 w 82"/>
                  <a:gd name="T13" fmla="*/ 81 h 92"/>
                  <a:gd name="T14" fmla="*/ 23 w 82"/>
                  <a:gd name="T15" fmla="*/ 92 h 92"/>
                  <a:gd name="T16" fmla="*/ 80 w 82"/>
                  <a:gd name="T17" fmla="*/ 92 h 92"/>
                  <a:gd name="T18" fmla="*/ 82 w 82"/>
                  <a:gd name="T19" fmla="*/ 92 h 92"/>
                  <a:gd name="T20" fmla="*/ 78 w 82"/>
                  <a:gd name="T21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92">
                    <a:moveTo>
                      <a:pt x="78" y="81"/>
                    </a:moveTo>
                    <a:quadBezTo>
                      <a:pt x="78" y="81"/>
                      <a:pt x="78" y="81"/>
                    </a:quadBezTo>
                    <a:quadBezTo>
                      <a:pt x="70" y="23"/>
                      <a:pt x="70" y="23"/>
                    </a:quadBezTo>
                    <a:cubicBezTo>
                      <a:pt x="69" y="15"/>
                      <a:pt x="70" y="7"/>
                      <a:pt x="73" y="0"/>
                    </a:cubicBezTo>
                    <a:quadBezTo>
                      <a:pt x="31" y="0"/>
                      <a:pt x="31" y="0"/>
                    </a:quadBezTo>
                    <a:cubicBezTo>
                      <a:pt x="13" y="0"/>
                      <a:pt x="0" y="16"/>
                      <a:pt x="3" y="33"/>
                    </a:cubicBezTo>
                    <a:quadBezTo>
                      <a:pt x="10" y="81"/>
                      <a:pt x="10" y="81"/>
                    </a:quadBezTo>
                    <a:cubicBezTo>
                      <a:pt x="11" y="87"/>
                      <a:pt x="17" y="92"/>
                      <a:pt x="23" y="92"/>
                    </a:cubicBezTo>
                    <a:quadBezTo>
                      <a:pt x="80" y="92"/>
                      <a:pt x="80" y="92"/>
                    </a:quadBezTo>
                    <a:cubicBezTo>
                      <a:pt x="81" y="92"/>
                      <a:pt x="82" y="92"/>
                      <a:pt x="82" y="92"/>
                    </a:cubicBezTo>
                    <a:cubicBezTo>
                      <a:pt x="80" y="89"/>
                      <a:pt x="79" y="85"/>
                      <a:pt x="78" y="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88" name="Freeform 8"/>
              <p:cNvSpPr/>
              <p:nvPr/>
            </p:nvSpPr>
            <p:spPr>
              <a:xfrm>
                <a:off x="500063" y="3159126"/>
                <a:ext cx="212725" cy="274638"/>
              </a:xfrm>
              <a:custGeom>
                <a:avLst/>
                <a:gdLst>
                  <a:gd name="T0" fmla="*/ 25 w 50"/>
                  <a:gd name="T1" fmla="*/ 64 h 64"/>
                  <a:gd name="T2" fmla="*/ 50 w 50"/>
                  <a:gd name="T3" fmla="*/ 39 h 64"/>
                  <a:gd name="T4" fmla="*/ 50 w 50"/>
                  <a:gd name="T5" fmla="*/ 25 h 64"/>
                  <a:gd name="T6" fmla="*/ 25 w 50"/>
                  <a:gd name="T7" fmla="*/ 0 h 64"/>
                  <a:gd name="T8" fmla="*/ 0 w 50"/>
                  <a:gd name="T9" fmla="*/ 25 h 64"/>
                  <a:gd name="T10" fmla="*/ 0 w 50"/>
                  <a:gd name="T11" fmla="*/ 39 h 64"/>
                  <a:gd name="T12" fmla="*/ 25 w 50"/>
                  <a:gd name="T13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64">
                    <a:moveTo>
                      <a:pt x="25" y="64"/>
                    </a:moveTo>
                    <a:cubicBezTo>
                      <a:pt x="39" y="64"/>
                      <a:pt x="50" y="53"/>
                      <a:pt x="50" y="39"/>
                    </a:cubicBezTo>
                    <a:quadBezTo>
                      <a:pt x="50" y="25"/>
                      <a:pt x="50" y="25"/>
                    </a:quadBezTo>
                    <a:cubicBezTo>
                      <a:pt x="50" y="11"/>
                      <a:pt x="39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quadBezTo>
                      <a:pt x="0" y="39"/>
                      <a:pt x="0" y="39"/>
                    </a:quadBezTo>
                    <a:cubicBezTo>
                      <a:pt x="0" y="53"/>
                      <a:pt x="12" y="64"/>
                      <a:pt x="25" y="6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89" name="Freeform 9"/>
              <p:cNvSpPr/>
              <p:nvPr/>
            </p:nvSpPr>
            <p:spPr>
              <a:xfrm>
                <a:off x="712788" y="3408363"/>
                <a:ext cx="488950" cy="458788"/>
              </a:xfrm>
              <a:custGeom>
                <a:avLst/>
                <a:gdLst>
                  <a:gd name="T0" fmla="*/ 80 w 114"/>
                  <a:gd name="T1" fmla="*/ 0 h 107"/>
                  <a:gd name="T2" fmla="*/ 34 w 114"/>
                  <a:gd name="T3" fmla="*/ 0 h 107"/>
                  <a:gd name="T4" fmla="*/ 3 w 114"/>
                  <a:gd name="T5" fmla="*/ 37 h 107"/>
                  <a:gd name="T6" fmla="*/ 11 w 114"/>
                  <a:gd name="T7" fmla="*/ 95 h 107"/>
                  <a:gd name="T8" fmla="*/ 26 w 114"/>
                  <a:gd name="T9" fmla="*/ 107 h 107"/>
                  <a:gd name="T10" fmla="*/ 88 w 114"/>
                  <a:gd name="T11" fmla="*/ 107 h 107"/>
                  <a:gd name="T12" fmla="*/ 103 w 114"/>
                  <a:gd name="T13" fmla="*/ 95 h 107"/>
                  <a:gd name="T14" fmla="*/ 111 w 114"/>
                  <a:gd name="T15" fmla="*/ 37 h 107"/>
                  <a:gd name="T16" fmla="*/ 80 w 114"/>
                  <a:gd name="T1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07">
                    <a:moveTo>
                      <a:pt x="80" y="0"/>
                    </a:moveTo>
                    <a:quadBezTo>
                      <a:pt x="34" y="0"/>
                      <a:pt x="34" y="0"/>
                    </a:quadBezTo>
                    <a:cubicBezTo>
                      <a:pt x="14" y="0"/>
                      <a:pt x="0" y="18"/>
                      <a:pt x="3" y="37"/>
                    </a:cubicBezTo>
                    <a:quadBezTo>
                      <a:pt x="11" y="95"/>
                      <a:pt x="11" y="95"/>
                    </a:quadBezTo>
                    <a:cubicBezTo>
                      <a:pt x="13" y="102"/>
                      <a:pt x="19" y="107"/>
                      <a:pt x="26" y="107"/>
                    </a:cubicBezTo>
                    <a:quadBezTo>
                      <a:pt x="88" y="107"/>
                      <a:pt x="88" y="107"/>
                    </a:quadBezTo>
                    <a:cubicBezTo>
                      <a:pt x="96" y="107"/>
                      <a:pt x="102" y="102"/>
                      <a:pt x="103" y="95"/>
                    </a:cubicBezTo>
                    <a:quadBezTo>
                      <a:pt x="111" y="37"/>
                      <a:pt x="111" y="37"/>
                    </a:quadBezTo>
                    <a:cubicBezTo>
                      <a:pt x="114" y="17"/>
                      <a:pt x="100" y="0"/>
                      <a:pt x="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  <p:sp>
            <p:nvSpPr>
              <p:cNvPr id="90" name="Freeform 10"/>
              <p:cNvSpPr/>
              <p:nvPr/>
            </p:nvSpPr>
            <p:spPr>
              <a:xfrm>
                <a:off x="838200" y="3059113"/>
                <a:ext cx="239713" cy="306388"/>
              </a:xfrm>
              <a:custGeom>
                <a:avLst/>
                <a:gdLst>
                  <a:gd name="T0" fmla="*/ 28 w 56"/>
                  <a:gd name="T1" fmla="*/ 71 h 71"/>
                  <a:gd name="T2" fmla="*/ 28 w 56"/>
                  <a:gd name="T3" fmla="*/ 71 h 71"/>
                  <a:gd name="T4" fmla="*/ 56 w 56"/>
                  <a:gd name="T5" fmla="*/ 44 h 71"/>
                  <a:gd name="T6" fmla="*/ 56 w 56"/>
                  <a:gd name="T7" fmla="*/ 28 h 71"/>
                  <a:gd name="T8" fmla="*/ 28 w 56"/>
                  <a:gd name="T9" fmla="*/ 0 h 71"/>
                  <a:gd name="T10" fmla="*/ 28 w 56"/>
                  <a:gd name="T11" fmla="*/ 0 h 71"/>
                  <a:gd name="T12" fmla="*/ 0 w 56"/>
                  <a:gd name="T13" fmla="*/ 28 h 71"/>
                  <a:gd name="T14" fmla="*/ 0 w 56"/>
                  <a:gd name="T15" fmla="*/ 44 h 71"/>
                  <a:gd name="T16" fmla="*/ 28 w 56"/>
                  <a:gd name="T17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71">
                    <a:moveTo>
                      <a:pt x="28" y="71"/>
                    </a:moveTo>
                    <a:quadBezTo>
                      <a:pt x="28" y="71"/>
                      <a:pt x="28" y="71"/>
                    </a:quadBezTo>
                    <a:cubicBezTo>
                      <a:pt x="43" y="71"/>
                      <a:pt x="56" y="59"/>
                      <a:pt x="56" y="44"/>
                    </a:cubicBezTo>
                    <a:quadBezTo>
                      <a:pt x="56" y="28"/>
                      <a:pt x="56" y="28"/>
                    </a:quadBezTo>
                    <a:cubicBezTo>
                      <a:pt x="56" y="13"/>
                      <a:pt x="43" y="0"/>
                      <a:pt x="28" y="0"/>
                    </a:cubicBezTo>
                    <a:quadBezTo>
                      <a:pt x="28" y="0"/>
                      <a:pt x="28" y="0"/>
                    </a:quadBezTo>
                    <a:cubicBezTo>
                      <a:pt x="13" y="0"/>
                      <a:pt x="0" y="13"/>
                      <a:pt x="0" y="28"/>
                    </a:cubicBezTo>
                    <a:quadBezTo>
                      <a:pt x="0" y="44"/>
                      <a:pt x="0" y="44"/>
                    </a:quadBezTo>
                    <a:cubicBezTo>
                      <a:pt x="0" y="59"/>
                      <a:pt x="13" y="71"/>
                      <a:pt x="28" y="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36" tIns="45719" rIns="91436" bIns="45719" anchor="t" anchorCtr="0">
                <a:prstTxWarp prst="textNoShape">
                  <a:avLst/>
                </a:prstTxWarp>
              </a:bodyPr>
              <a:lstStyle/>
              <a:p>
                <a:pPr marL="0" marR="0" lvl="0" indent="0" algn="l" defTabSz="914347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endParaRPr kumimoji="0" lang="en-US" sz="1799" b="0" i="0" u="none" strike="noStrike" kern="1200" cap="none" spc="0" normalizeH="0" baseline="0"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Arial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345687" y="4077704"/>
              <a:ext cx="1973867" cy="62110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US" sz="1200" b="0" i="0" u="none" strike="noStrike" kern="1200" cap="none" spc="0" normalizeH="0" baseline="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Treatment steps in </a:t>
              </a:r>
              <a:br>
                <a:rPr kumimoji="0" lang="en-US" sz="1200" b="0" i="0" u="none" strike="noStrike" kern="1200" cap="none" spc="0" normalizeH="0" baseline="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200" b="0" i="0" u="none" strike="noStrike" kern="1200" cap="none" spc="0" normalizeH="0" baseline="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the STAR*D trial of </a:t>
              </a:r>
              <a:br>
                <a:rPr kumimoji="0" lang="en-US" sz="1200" b="0" i="0" u="none" strike="noStrike" kern="1200" cap="none" spc="0" normalizeH="0" baseline="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en-US" sz="1200" b="0" i="0" u="none" strike="noStrike" kern="1200" cap="none" spc="0" normalizeH="0" baseline="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3671 patients with MDD</a:t>
              </a:r>
              <a:r>
                <a:rPr kumimoji="0" lang="en-US" sz="1200" b="0" i="0" u="none" strike="noStrike" kern="1200" cap="none" spc="0" normalizeH="0" baseline="30000">
                  <a:solidFill>
                    <a:srgbClr val="AE9E70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</a:t>
              </a:r>
              <a:endParaRPr kumimoji="0" lang="en-US" sz="1200" b="0" i="0" u="none" strike="noStrike" kern="1200" cap="none" spc="0" normalizeH="0" baseline="30000">
                <a:solidFill>
                  <a:srgbClr val="AE9E70">
                    <a:lumMod val="75000"/>
                  </a:srgbClr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541112" y="3633108"/>
              <a:ext cx="1774883" cy="69239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347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kumimoji="0" lang="en-GB" sz="1699" b="1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5-week delay </a:t>
              </a:r>
              <a:r>
                <a:rPr kumimoji="0" lang="en-GB" sz="1100" b="0" i="0" u="none" strike="noStrike" kern="1200" cap="none" spc="0" normalizeH="0" baseline="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between onset of first symptoms and treatment</a:t>
              </a:r>
              <a:r>
                <a:rPr kumimoji="0" lang="en-GB" sz="1100" b="0" i="0" u="none" strike="noStrike" kern="1200" cap="none" spc="0" normalizeH="0" baseline="30000"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2</a:t>
              </a:r>
              <a:endParaRPr kumimoji="0" lang="en-GB" sz="1100" b="0" i="0" u="none" strike="noStrike" kern="1200" cap="none" spc="0" normalizeH="0" baseline="30000">
                <a:solidFill>
                  <a:srgbClr val="FFFFFF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6027044" y="2973453"/>
            <a:ext cx="1535451" cy="78457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7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GB" sz="1699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 months </a:t>
            </a:r>
            <a:br>
              <a:rPr kumimoji="0" lang="en-GB" sz="1699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GB" sz="1699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switch </a:t>
            </a:r>
          </a:p>
          <a:p>
            <a:pPr marL="0" marR="0" lvl="0" indent="0" algn="l" defTabSz="91434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GB" sz="1100" b="0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first therapy fails</a:t>
            </a:r>
            <a:r>
              <a:rPr kumimoji="0" lang="en-GB" sz="1100" b="0" i="0" u="none" strike="noStrike" kern="1200" cap="none" spc="0" normalizeH="0" baseline="3000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endParaRPr kumimoji="0" lang="en-GB" sz="1100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705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제목 1"/>
          <p:cNvSpPr>
            <a:spLocks noGrp="1"/>
          </p:cNvSpPr>
          <p:nvPr>
            <p:ph type="title"/>
          </p:nvPr>
        </p:nvSpPr>
        <p:spPr>
          <a:xfrm>
            <a:off x="1980931" y="277813"/>
            <a:ext cx="8230022" cy="1135144"/>
          </a:xfrm>
          <a:noFill/>
          <a:ln>
            <a:noFill/>
          </a:ln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  <a:noAutofit/>
          </a:bodyPr>
          <a:lstStyle/>
          <a:p>
            <a:pPr algn="ctr" eaLnBrk="0" latinLnBrk="1" hangingPunct="0">
              <a:lnSpc>
                <a:spcPct val="100000"/>
              </a:lnSpc>
              <a:defRPr/>
            </a:pPr>
            <a:r>
              <a:rPr kumimoji="1" lang="ko-KR" altLang="en-US" sz="4001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항우울제 무반응</a:t>
            </a:r>
            <a:r>
              <a:rPr kumimoji="1" lang="en-US" altLang="ko-KR" sz="4001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(TRD)</a:t>
            </a:r>
            <a:r>
              <a:rPr kumimoji="1" lang="ko-KR" altLang="en-US" sz="4001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 대책</a:t>
            </a:r>
            <a:br>
              <a:rPr kumimoji="1" lang="en-US" altLang="ko-KR" sz="4001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</a:br>
            <a:r>
              <a:rPr kumimoji="1" lang="en-US" altLang="ko-KR" sz="3200" dirty="0">
                <a:solidFill>
                  <a:srgbClr val="FF0000"/>
                </a:solidFill>
                <a:latin typeface="맑은 고딕"/>
                <a:ea typeface="맑은 고딕"/>
              </a:rPr>
              <a:t>OSAC</a:t>
            </a:r>
            <a:endParaRPr kumimoji="1" lang="ko-KR" altLang="en-US" sz="3200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  <p:sp>
        <p:nvSpPr>
          <p:cNvPr id="59395" name="내용 개체 틀 2"/>
          <p:cNvSpPr>
            <a:spLocks noGrp="1"/>
          </p:cNvSpPr>
          <p:nvPr>
            <p:ph sz="half" idx="1"/>
          </p:nvPr>
        </p:nvSpPr>
        <p:spPr>
          <a:xfrm>
            <a:off x="1980931" y="1600268"/>
            <a:ext cx="8230022" cy="4530975"/>
          </a:xfrm>
          <a:noFill/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  <a:noAutofit/>
          </a:bodyPr>
          <a:lstStyle/>
          <a:p>
            <a:pPr marL="265200" indent="-265200" eaLnBrk="0" latinLnBrk="1" hangingPunct="0">
              <a:spcAft>
                <a:spcPts val="600"/>
              </a:spcAft>
              <a:buClr>
                <a:schemeClr val="bg2"/>
              </a:buClr>
              <a:buSzPct val="95000"/>
              <a:buFont typeface="굴림"/>
              <a:buAutoNum type="arabicPeriod"/>
              <a:defRPr/>
            </a:pPr>
            <a:r>
              <a:rPr kumimoji="1" lang="ko-KR" altLang="en-US" sz="2400" b="1">
                <a:latin typeface="맑은 고딕"/>
                <a:ea typeface="맑은 고딕"/>
              </a:rPr>
              <a:t>증량</a:t>
            </a:r>
            <a:r>
              <a:rPr kumimoji="1" lang="en-US" altLang="ko-KR" sz="2400" b="1">
                <a:latin typeface="맑은 고딕"/>
                <a:ea typeface="맑은 고딕"/>
              </a:rPr>
              <a:t> </a:t>
            </a:r>
            <a:r>
              <a:rPr kumimoji="1" lang="en-US" altLang="ko-KR" sz="2400" b="1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O</a:t>
            </a:r>
            <a:r>
              <a:rPr kumimoji="1" lang="en-US" altLang="ko-KR" sz="2400" b="1">
                <a:latin typeface="맑은 고딕"/>
                <a:ea typeface="맑은 고딕"/>
              </a:rPr>
              <a:t>ptimization</a:t>
            </a:r>
          </a:p>
          <a:p>
            <a:pPr marL="665383" lvl="1" indent="-265200" eaLnBrk="0" latinLnBrk="1" hangingPunct="0">
              <a:spcAft>
                <a:spcPts val="600"/>
              </a:spcAft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ko-KR" altLang="en-US" sz="2000" b="1">
                <a:latin typeface="맑은 고딕"/>
                <a:ea typeface="맑은 고딕"/>
              </a:rPr>
              <a:t>초기 용량이 소량 또는 최대가 아닐 경우</a:t>
            </a:r>
          </a:p>
          <a:p>
            <a:pPr marL="665383" lvl="1" indent="-265200" eaLnBrk="0" latinLnBrk="1" hangingPunct="0">
              <a:spcAft>
                <a:spcPts val="600"/>
              </a:spcAft>
              <a:buClr>
                <a:schemeClr val="tx2"/>
              </a:buClr>
              <a:buSzPct val="95000"/>
              <a:buFont typeface="Wingdings"/>
              <a:buChar char="n"/>
              <a:defRPr/>
            </a:pPr>
            <a:endParaRPr kumimoji="1" lang="en-US" altLang="ko-KR" b="1">
              <a:latin typeface="맑은 고딕"/>
              <a:ea typeface="맑은 고딕"/>
            </a:endParaRPr>
          </a:p>
          <a:p>
            <a:pPr marL="265200" indent="-265200" eaLnBrk="0" latinLnBrk="1" hangingPunct="0">
              <a:spcAft>
                <a:spcPts val="600"/>
              </a:spcAft>
              <a:buClr>
                <a:schemeClr val="bg2"/>
              </a:buClr>
              <a:buSzPct val="95000"/>
              <a:buFont typeface="굴림"/>
              <a:buAutoNum type="arabicPeriod"/>
              <a:defRPr/>
            </a:pPr>
            <a:r>
              <a:rPr kumimoji="1" lang="ko-KR" altLang="en-US" sz="2400" b="1">
                <a:latin typeface="맑은 고딕"/>
                <a:ea typeface="맑은 고딕"/>
              </a:rPr>
              <a:t>교체</a:t>
            </a:r>
            <a:r>
              <a:rPr kumimoji="1" lang="ko-KR" altLang="en-US" sz="2400" b="1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r>
              <a:rPr kumimoji="1" lang="en-US" altLang="ko-KR" sz="2400" b="1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S</a:t>
            </a:r>
            <a:r>
              <a:rPr kumimoji="1" lang="en-US" altLang="ko-KR" sz="2400" b="1">
                <a:latin typeface="맑은 고딕"/>
                <a:ea typeface="맑은 고딕"/>
              </a:rPr>
              <a:t>witching</a:t>
            </a:r>
            <a:r>
              <a:rPr kumimoji="1" lang="ko-KR" altLang="en-US" sz="2400" b="1">
                <a:latin typeface="맑은 고딕"/>
                <a:ea typeface="맑은 고딕"/>
              </a:rPr>
              <a:t> </a:t>
            </a:r>
          </a:p>
          <a:p>
            <a:pPr marL="665383" lvl="1" indent="-265200" eaLnBrk="0" latinLnBrk="1" hangingPunct="0">
              <a:spcAft>
                <a:spcPts val="600"/>
              </a:spcAft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ko-KR" altLang="en-US" sz="2000" b="1">
                <a:latin typeface="맑은 고딕"/>
                <a:ea typeface="맑은 고딕"/>
              </a:rPr>
              <a:t>다른 계열의 항우울제로 </a:t>
            </a:r>
          </a:p>
          <a:p>
            <a:pPr marL="1065566" lvl="2" indent="-265200" eaLnBrk="0" latinLnBrk="1" hangingPunct="0">
              <a:spcAft>
                <a:spcPts val="600"/>
              </a:spcAft>
              <a:buClr>
                <a:schemeClr val="accent1"/>
              </a:buClr>
              <a:buSzPct val="95000"/>
              <a:buFont typeface="Wingdings"/>
              <a:buChar char="p"/>
              <a:defRPr/>
            </a:pPr>
            <a:r>
              <a:rPr kumimoji="1" lang="ko-KR" altLang="en-US" sz="1800" b="1">
                <a:latin typeface="맑은 고딕"/>
                <a:ea typeface="맑은 고딕"/>
              </a:rPr>
              <a:t>장점</a:t>
            </a:r>
            <a:r>
              <a:rPr kumimoji="1" lang="en-US" altLang="ko-KR" sz="1800" b="1">
                <a:latin typeface="맑은 고딕"/>
                <a:ea typeface="맑은 고딕"/>
              </a:rPr>
              <a:t>:</a:t>
            </a:r>
            <a:r>
              <a:rPr kumimoji="1" lang="ko-KR" altLang="en-US" sz="1800" b="1">
                <a:latin typeface="맑은 고딕"/>
                <a:ea typeface="맑은 고딕"/>
              </a:rPr>
              <a:t> 약제복용 최소화로 부작용↓</a:t>
            </a:r>
            <a:r>
              <a:rPr kumimoji="1" lang="en-US" altLang="ko-KR" sz="1800" b="1">
                <a:latin typeface="맑은 고딕"/>
                <a:ea typeface="맑은 고딕"/>
              </a:rPr>
              <a:t>,</a:t>
            </a:r>
            <a:r>
              <a:rPr kumimoji="1" lang="ko-KR" altLang="en-US" sz="1800" b="1">
                <a:latin typeface="맑은 고딕"/>
                <a:ea typeface="맑은 고딕"/>
              </a:rPr>
              <a:t> 내약성↑</a:t>
            </a:r>
            <a:r>
              <a:rPr kumimoji="1" lang="en-US" altLang="ko-KR" sz="1800" b="1">
                <a:latin typeface="맑은 고딕"/>
                <a:ea typeface="맑은 고딕"/>
              </a:rPr>
              <a:t>,</a:t>
            </a:r>
            <a:r>
              <a:rPr kumimoji="1" lang="ko-KR" altLang="en-US" sz="1800" b="1">
                <a:latin typeface="맑은 고딕"/>
                <a:ea typeface="맑은 고딕"/>
              </a:rPr>
              <a:t> 복약순응도↑</a:t>
            </a:r>
          </a:p>
          <a:p>
            <a:pPr marL="1065566" lvl="2" indent="-265200" eaLnBrk="0" latinLnBrk="1" hangingPunct="0">
              <a:spcAft>
                <a:spcPts val="600"/>
              </a:spcAft>
              <a:buClr>
                <a:schemeClr val="accent1"/>
              </a:buClr>
              <a:buSzPct val="95000"/>
              <a:buFont typeface="Wingdings"/>
              <a:buChar char="p"/>
              <a:defRPr/>
            </a:pPr>
            <a:r>
              <a:rPr kumimoji="1" lang="ko-KR" altLang="en-US" sz="1800" b="1">
                <a:latin typeface="맑은 고딕"/>
                <a:ea typeface="맑은 고딕"/>
              </a:rPr>
              <a:t>단점</a:t>
            </a:r>
            <a:r>
              <a:rPr kumimoji="1" lang="en-US" altLang="ko-KR" sz="1800" b="1">
                <a:latin typeface="맑은 고딕"/>
                <a:ea typeface="맑은 고딕"/>
              </a:rPr>
              <a:t>: 2</a:t>
            </a:r>
            <a:r>
              <a:rPr kumimoji="1" lang="ko-KR" altLang="en-US" sz="1800" b="1">
                <a:latin typeface="맑은 고딕"/>
                <a:ea typeface="맑은 고딕"/>
              </a:rPr>
              <a:t>차 항우울제의 반응을 보일 때까지 추가 시간이 필요함</a:t>
            </a:r>
            <a:r>
              <a:rPr kumimoji="1" lang="en-US" altLang="ko-KR" sz="1800" b="1">
                <a:latin typeface="맑은 고딕"/>
                <a:ea typeface="맑은 고딕"/>
              </a:rPr>
              <a:t>.</a:t>
            </a:r>
          </a:p>
          <a:p>
            <a:pPr marL="665383" lvl="1" indent="-265200" eaLnBrk="0" latinLnBrk="1" hangingPunct="0">
              <a:spcAft>
                <a:spcPts val="600"/>
              </a:spcAft>
              <a:buClr>
                <a:schemeClr val="tx2"/>
              </a:buClr>
              <a:buSzPct val="95000"/>
              <a:buFont typeface="Wingdings"/>
              <a:buChar char="n"/>
              <a:defRPr/>
            </a:pPr>
            <a:endParaRPr kumimoji="1" lang="en-US" altLang="ko-KR" sz="2000" b="1">
              <a:latin typeface="맑은 고딕"/>
              <a:ea typeface="맑은 고딕"/>
            </a:endParaRPr>
          </a:p>
          <a:p>
            <a:pPr marL="665383" lvl="1" indent="-265200" eaLnBrk="0" latinLnBrk="1" hangingPunct="0">
              <a:spcAft>
                <a:spcPts val="600"/>
              </a:spcAft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ko-KR" altLang="en-US" sz="2000" b="1">
                <a:latin typeface="맑은 고딕"/>
                <a:ea typeface="맑은 고딕"/>
              </a:rPr>
              <a:t>동일한 계열의</a:t>
            </a:r>
            <a:r>
              <a:rPr kumimoji="1" lang="en-US" altLang="ko-KR" sz="2000" b="1">
                <a:latin typeface="맑은 고딕"/>
                <a:ea typeface="맑은 고딕"/>
              </a:rPr>
              <a:t> </a:t>
            </a:r>
            <a:r>
              <a:rPr kumimoji="1" lang="ko-KR" altLang="en-US" sz="2000" b="1">
                <a:latin typeface="맑은 고딕"/>
                <a:ea typeface="맑은 고딕"/>
              </a:rPr>
              <a:t>항우울제로 </a:t>
            </a:r>
          </a:p>
          <a:p>
            <a:pPr marL="1065566" lvl="2" indent="-265200" eaLnBrk="0" latinLnBrk="1" hangingPunct="0">
              <a:spcAft>
                <a:spcPts val="600"/>
              </a:spcAft>
              <a:buClr>
                <a:schemeClr val="accent1"/>
              </a:buClr>
              <a:buSzPct val="95000"/>
              <a:buFont typeface="Wingdings"/>
              <a:buChar char="p"/>
              <a:defRPr/>
            </a:pPr>
            <a:r>
              <a:rPr kumimoji="1" lang="en-US" altLang="ko-KR" sz="1800" b="1">
                <a:latin typeface="맑은 고딕"/>
                <a:ea typeface="맑은 고딕"/>
              </a:rPr>
              <a:t>SSRI </a:t>
            </a:r>
            <a:r>
              <a:rPr kumimoji="1" lang="ko-KR" altLang="en-US" sz="1800" b="1">
                <a:latin typeface="맑은 고딕"/>
                <a:ea typeface="맑은 고딕"/>
              </a:rPr>
              <a:t>실패후 다른 </a:t>
            </a:r>
            <a:r>
              <a:rPr kumimoji="1" lang="en-US" altLang="ko-KR" sz="1800" b="1">
                <a:latin typeface="맑은 고딕"/>
                <a:ea typeface="맑은 고딕"/>
              </a:rPr>
              <a:t>SSRI</a:t>
            </a:r>
            <a:r>
              <a:rPr kumimoji="1" lang="ko-KR" altLang="en-US" sz="1800" b="1">
                <a:latin typeface="맑은 고딕"/>
                <a:ea typeface="맑은 고딕"/>
              </a:rPr>
              <a:t>로 교체시 치료반응</a:t>
            </a:r>
            <a:r>
              <a:rPr kumimoji="1" lang="en-US" altLang="ko-KR" sz="1800" b="1">
                <a:latin typeface="맑은 고딕"/>
                <a:ea typeface="맑은 고딕"/>
              </a:rPr>
              <a:t>: 40-70%</a:t>
            </a:r>
            <a:endParaRPr kumimoji="1" lang="ko-KR" altLang="en-US" sz="1800" b="1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442729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내용 개체 틀 2"/>
          <p:cNvSpPr>
            <a:spLocks noGrp="1"/>
          </p:cNvSpPr>
          <p:nvPr>
            <p:ph sz="half" idx="1"/>
          </p:nvPr>
        </p:nvSpPr>
        <p:spPr>
          <a:xfrm>
            <a:off x="1980931" y="1600268"/>
            <a:ext cx="8230022" cy="4530975"/>
          </a:xfrm>
          <a:noFill/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  <a:noAutofit/>
          </a:bodyPr>
          <a:lstStyle/>
          <a:p>
            <a:pPr marL="457351" indent="-457351" eaLnBrk="0" latinLnBrk="1" hangingPunct="0">
              <a:lnSpc>
                <a:spcPct val="150000"/>
              </a:lnSpc>
              <a:buClr>
                <a:schemeClr val="bg2"/>
              </a:buClr>
              <a:buSzPct val="95000"/>
              <a:buFont typeface="굴림"/>
              <a:buAutoNum type="arabicPeriod" startAt="3"/>
              <a:defRPr/>
            </a:pPr>
            <a:r>
              <a:rPr kumimoji="1" lang="ko-KR" altLang="en-US" sz="2400" b="1" dirty="0" err="1">
                <a:latin typeface="맑은 고딕"/>
                <a:ea typeface="맑은 고딕"/>
              </a:rPr>
              <a:t>비항우울제</a:t>
            </a:r>
            <a:r>
              <a:rPr kumimoji="1" lang="ko-KR" altLang="en-US" sz="2400" b="1" dirty="0">
                <a:latin typeface="맑은 고딕"/>
                <a:ea typeface="맑은 고딕"/>
              </a:rPr>
              <a:t> 추가</a:t>
            </a:r>
            <a:r>
              <a:rPr kumimoji="1" lang="en-US" altLang="ko-KR" sz="2400" b="1" dirty="0">
                <a:latin typeface="맑은 고딕"/>
                <a:ea typeface="맑은 고딕"/>
              </a:rPr>
              <a:t> </a:t>
            </a:r>
            <a:r>
              <a:rPr kumimoji="1" lang="en-US" altLang="ko-KR" sz="2400" b="1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A</a:t>
            </a:r>
            <a:r>
              <a:rPr kumimoji="1" lang="en-US" altLang="ko-KR" sz="2400" b="1" dirty="0">
                <a:latin typeface="맑은 고딕"/>
                <a:ea typeface="맑은 고딕"/>
              </a:rPr>
              <a:t>ugmentation</a:t>
            </a:r>
            <a:r>
              <a:rPr kumimoji="1" lang="ko-KR" altLang="en-US" sz="2400" b="1" dirty="0">
                <a:latin typeface="맑은 고딕"/>
                <a:ea typeface="맑은 고딕"/>
              </a:rPr>
              <a:t> </a:t>
            </a:r>
          </a:p>
          <a:p>
            <a:pPr marL="665383" lvl="1" indent="-265200" eaLnBrk="0" latinLnBrk="1" hangingPunct="0">
              <a:lnSpc>
                <a:spcPct val="150000"/>
              </a:lnSpc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en-US" altLang="ko-KR" sz="2000" b="1" dirty="0">
                <a:latin typeface="맑은 고딕"/>
                <a:ea typeface="맑은 고딕"/>
              </a:rPr>
              <a:t>Benzodiazepines, Celecoxib</a:t>
            </a:r>
            <a:r>
              <a:rPr kumimoji="1" lang="ko-KR" altLang="en-US" sz="2000" b="1" dirty="0">
                <a:latin typeface="맑은 고딕"/>
                <a:ea typeface="맑은 고딕"/>
              </a:rPr>
              <a:t> </a:t>
            </a:r>
          </a:p>
          <a:p>
            <a:pPr marL="665383" lvl="1" indent="-265200" eaLnBrk="0" latinLnBrk="1" hangingPunct="0">
              <a:lnSpc>
                <a:spcPct val="150000"/>
              </a:lnSpc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en-US" altLang="ko-KR" sz="2000" b="1" dirty="0">
                <a:latin typeface="맑은 고딕"/>
                <a:ea typeface="맑은 고딕"/>
              </a:rPr>
              <a:t>HRT, TRT, Buspirone</a:t>
            </a:r>
            <a:r>
              <a:rPr kumimoji="1" lang="ko-KR" altLang="en-US" sz="2000" b="1" dirty="0">
                <a:latin typeface="맑은 고딕"/>
                <a:ea typeface="맑은 고딕"/>
              </a:rPr>
              <a:t> </a:t>
            </a:r>
          </a:p>
          <a:p>
            <a:pPr marL="665383" lvl="1" indent="-265200" eaLnBrk="0" latinLnBrk="1" hangingPunct="0">
              <a:lnSpc>
                <a:spcPct val="150000"/>
              </a:lnSpc>
              <a:buClr>
                <a:schemeClr val="tx2"/>
              </a:buClr>
              <a:buSzPct val="95000"/>
              <a:buFont typeface="Wingdings"/>
              <a:buChar char="n"/>
              <a:defRPr/>
            </a:pPr>
            <a:endParaRPr kumimoji="1" lang="ko-KR" altLang="en-US" sz="2000" b="1" dirty="0">
              <a:latin typeface="맑은 고딕"/>
              <a:ea typeface="맑은 고딕"/>
            </a:endParaRPr>
          </a:p>
          <a:p>
            <a:pPr marL="457351" indent="-457351" eaLnBrk="0" latinLnBrk="1" hangingPunct="0">
              <a:lnSpc>
                <a:spcPct val="150000"/>
              </a:lnSpc>
              <a:buClr>
                <a:schemeClr val="bg2"/>
              </a:buClr>
              <a:buSzPct val="95000"/>
              <a:buFont typeface="굴림"/>
              <a:buAutoNum type="arabicPeriod" startAt="3"/>
              <a:defRPr/>
            </a:pPr>
            <a:r>
              <a:rPr kumimoji="1" lang="ko-KR" altLang="en-US" sz="2400" b="1" dirty="0">
                <a:latin typeface="맑은 고딕"/>
                <a:ea typeface="맑은 고딕"/>
              </a:rPr>
              <a:t>다른 계열의 항우울제 병용 </a:t>
            </a:r>
            <a:r>
              <a:rPr kumimoji="1" lang="en-US" altLang="ko-KR" sz="2400" b="1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C</a:t>
            </a:r>
            <a:r>
              <a:rPr kumimoji="1" lang="en-US" altLang="ko-KR" sz="2400" b="1" dirty="0">
                <a:latin typeface="맑은 고딕"/>
                <a:ea typeface="맑은 고딕"/>
              </a:rPr>
              <a:t>ombination</a:t>
            </a:r>
            <a:r>
              <a:rPr kumimoji="1" lang="ko-KR" altLang="en-US" sz="2400" b="1" dirty="0">
                <a:latin typeface="맑은 고딕"/>
                <a:ea typeface="맑은 고딕"/>
              </a:rPr>
              <a:t> </a:t>
            </a:r>
          </a:p>
          <a:p>
            <a:pPr marL="665383" lvl="1" indent="-265200" eaLnBrk="0" latinLnBrk="1" hangingPunct="0">
              <a:lnSpc>
                <a:spcPct val="150000"/>
              </a:lnSpc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ko-KR" altLang="en-US" sz="2000" b="1" dirty="0">
                <a:latin typeface="맑은 고딕"/>
                <a:ea typeface="맑은 고딕"/>
              </a:rPr>
              <a:t>장점: 중단에 따른 증상악화의 위험이 없다</a:t>
            </a:r>
          </a:p>
          <a:p>
            <a:pPr marL="665383" lvl="1" indent="-265200" eaLnBrk="0" latinLnBrk="1" hangingPunct="0">
              <a:lnSpc>
                <a:spcPct val="150000"/>
              </a:lnSpc>
              <a:buClr>
                <a:schemeClr val="tx2"/>
              </a:buClr>
              <a:buSzPct val="95000"/>
              <a:buFont typeface="Wingdings"/>
              <a:buChar char="n"/>
              <a:defRPr/>
            </a:pPr>
            <a:r>
              <a:rPr kumimoji="1" lang="ko-KR" altLang="en-US" sz="2000" b="1" dirty="0">
                <a:latin typeface="맑은 고딕"/>
                <a:ea typeface="맑은 고딕"/>
              </a:rPr>
              <a:t>단점: 부작용과 약물상호작용의 가능성↑, 비용↑ </a:t>
            </a:r>
          </a:p>
          <a:p>
            <a:pPr marL="665383" lvl="1" indent="-265200" eaLnBrk="0" latinLnBrk="1" hangingPunct="0">
              <a:buClr>
                <a:schemeClr val="tx2"/>
              </a:buClr>
              <a:buSzPct val="95000"/>
              <a:buFont typeface="Wingdings"/>
              <a:buChar char="n"/>
              <a:defRPr/>
            </a:pPr>
            <a:endParaRPr kumimoji="1" lang="ko-KR" altLang="en-US" sz="2000" b="1" dirty="0">
              <a:latin typeface="맑은 고딕"/>
              <a:ea typeface="맑은 고딕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B748834-37B6-4586-29E7-11D4881DC461}"/>
              </a:ext>
            </a:extLst>
          </p:cNvPr>
          <p:cNvSpPr txBox="1">
            <a:spLocks/>
          </p:cNvSpPr>
          <p:nvPr/>
        </p:nvSpPr>
        <p:spPr bwMode="auto">
          <a:xfrm>
            <a:off x="1980931" y="159185"/>
            <a:ext cx="8230022" cy="113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0" latinLnBrk="1" hangingPunct="0">
              <a:lnSpc>
                <a:spcPct val="100000"/>
              </a:lnSpc>
              <a:defRPr/>
            </a:pPr>
            <a:r>
              <a:rPr kumimoji="1" lang="ko-KR" altLang="en-US" sz="4001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항우울제 무반응</a:t>
            </a:r>
            <a:r>
              <a:rPr kumimoji="1" lang="en-US" altLang="ko-KR" sz="4001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(TRD)</a:t>
            </a:r>
            <a:r>
              <a:rPr kumimoji="1" lang="ko-KR" altLang="en-US" sz="4001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  <a:t> 대책</a:t>
            </a:r>
            <a:br>
              <a:rPr kumimoji="1" lang="en-US" altLang="ko-KR" sz="4001" kern="0" dirty="0">
                <a:solidFill>
                  <a:srgbClr val="008000">
                    <a:alpha val="100000"/>
                  </a:srgbClr>
                </a:solidFill>
                <a:latin typeface="맑은 고딕"/>
                <a:ea typeface="맑은 고딕"/>
              </a:rPr>
            </a:br>
            <a:r>
              <a:rPr kumimoji="1" lang="en-US" altLang="ko-KR" sz="3200" dirty="0">
                <a:solidFill>
                  <a:srgbClr val="FF0000"/>
                </a:solidFill>
                <a:latin typeface="맑은 고딕"/>
                <a:ea typeface="맑은 고딕"/>
              </a:rPr>
              <a:t>O</a:t>
            </a:r>
            <a:r>
              <a:rPr kumimoji="1" lang="en-US" altLang="ko-KR" sz="3200" kern="0" dirty="0">
                <a:solidFill>
                  <a:srgbClr val="FF0000"/>
                </a:solidFill>
                <a:latin typeface="맑은 고딕"/>
                <a:ea typeface="맑은 고딕"/>
              </a:rPr>
              <a:t>SAC</a:t>
            </a:r>
            <a:endParaRPr kumimoji="1" lang="ko-KR" altLang="en-US" sz="3200" kern="0" dirty="0">
              <a:solidFill>
                <a:srgbClr val="FF0000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934832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텍스트 개체 틀 2"/>
          <p:cNvSpPr>
            <a:spLocks noGrp="1"/>
          </p:cNvSpPr>
          <p:nvPr>
            <p:ph type="body" idx="1"/>
          </p:nvPr>
        </p:nvSpPr>
        <p:spPr>
          <a:xfrm>
            <a:off x="1847607" y="1700316"/>
            <a:ext cx="8820596" cy="4681718"/>
          </a:xfrm>
          <a:noFill/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  <a:noAutofit/>
          </a:bodyPr>
          <a:lstStyle/>
          <a:p>
            <a:pPr marL="343014" indent="-34301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en-US" altLang="ko-KR" sz="2400" b="1" dirty="0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SSRI/SNRI/TCA</a:t>
            </a:r>
            <a:r>
              <a:rPr kumimoji="1" lang="en-US" altLang="ko-KR" sz="2400" b="1" dirty="0">
                <a:latin typeface="맑은 고딕"/>
                <a:ea typeface="맑은 고딕"/>
              </a:rPr>
              <a:t> ⇒</a:t>
            </a:r>
            <a:r>
              <a:rPr kumimoji="1" lang="ko-KR" altLang="en-US" sz="2400" b="1" dirty="0">
                <a:latin typeface="맑은 고딕"/>
                <a:ea typeface="맑은 고딕"/>
              </a:rPr>
              <a:t> </a:t>
            </a:r>
            <a:r>
              <a:rPr kumimoji="1" lang="en-US" altLang="ko-KR" sz="2400" b="1" dirty="0">
                <a:latin typeface="맑은 고딕"/>
                <a:ea typeface="맑은 고딕"/>
              </a:rPr>
              <a:t>delayed ejaculation or anorgasmia </a:t>
            </a:r>
          </a:p>
          <a:p>
            <a:pPr marL="343014" indent="-34301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400" b="1" dirty="0" err="1">
                <a:latin typeface="맑은 고딕"/>
                <a:ea typeface="맑은 고딕"/>
              </a:rPr>
              <a:t>대처법</a:t>
            </a:r>
            <a:r>
              <a:rPr kumimoji="1" lang="ko-KR" altLang="en-US" sz="2400" b="1" dirty="0">
                <a:latin typeface="맑은 고딕"/>
                <a:ea typeface="맑은 고딕"/>
              </a:rPr>
              <a:t> </a:t>
            </a:r>
          </a:p>
          <a:p>
            <a:pPr marL="743197" lvl="1" indent="-28584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ko-KR" altLang="en-US" sz="2200" b="1" dirty="0">
                <a:latin typeface="맑은 고딕"/>
                <a:ea typeface="맑은 고딕"/>
              </a:rPr>
              <a:t>용량 줄이기 </a:t>
            </a:r>
            <a:r>
              <a:rPr kumimoji="1" lang="en-US" altLang="ko-KR" sz="2200" b="1" dirty="0">
                <a:latin typeface="맑은 고딕"/>
                <a:ea typeface="맑은 고딕"/>
              </a:rPr>
              <a:t>/ </a:t>
            </a:r>
            <a:r>
              <a:rPr kumimoji="1" lang="ko-KR" altLang="en-US" sz="2200" b="1" dirty="0">
                <a:solidFill>
                  <a:srgbClr val="0033CC">
                    <a:alpha val="100000"/>
                  </a:srgbClr>
                </a:solidFill>
                <a:latin typeface="맑은 고딕"/>
                <a:ea typeface="맑은 고딕"/>
              </a:rPr>
              <a:t>다른 약으로 바꾸기 </a:t>
            </a:r>
            <a:r>
              <a:rPr kumimoji="1" lang="en-US" altLang="ko-KR" sz="2200" b="1" dirty="0">
                <a:latin typeface="맑은 고딕"/>
                <a:ea typeface="맑은 고딕"/>
              </a:rPr>
              <a:t>/ </a:t>
            </a:r>
            <a:r>
              <a:rPr kumimoji="1" lang="ko-KR" altLang="en-US" sz="2200" b="1" dirty="0">
                <a:latin typeface="맑은 고딕"/>
                <a:ea typeface="맑은 고딕"/>
              </a:rPr>
              <a:t>다른 약의 첨가</a:t>
            </a:r>
          </a:p>
          <a:p>
            <a:pPr marL="343014" indent="-34301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400" b="1" dirty="0">
                <a:latin typeface="맑은 고딕"/>
                <a:ea typeface="맑은 고딕"/>
              </a:rPr>
              <a:t>항우울제 끊으면 </a:t>
            </a:r>
            <a:r>
              <a:rPr kumimoji="1" lang="en-US" altLang="ko-KR" sz="2400" b="1" dirty="0">
                <a:latin typeface="맑은 고딕"/>
                <a:ea typeface="맑은 고딕"/>
              </a:rPr>
              <a:t>1-3</a:t>
            </a:r>
            <a:r>
              <a:rPr kumimoji="1" lang="ko-KR" altLang="en-US" sz="2400" b="1" dirty="0">
                <a:latin typeface="맑은 고딕"/>
                <a:ea typeface="맑은 고딕"/>
              </a:rPr>
              <a:t>일 후 좋아짐</a:t>
            </a:r>
            <a:r>
              <a:rPr kumimoji="1" lang="en-US" altLang="ko-KR" sz="2400" b="1" dirty="0">
                <a:latin typeface="맑은 고딕"/>
                <a:ea typeface="맑은 고딕"/>
              </a:rPr>
              <a:t>. </a:t>
            </a:r>
            <a:r>
              <a:rPr kumimoji="1" lang="ko-KR" altLang="en-US" sz="2400" b="1" dirty="0" err="1">
                <a:latin typeface="맑은 고딕"/>
                <a:ea typeface="맑은 고딕"/>
              </a:rPr>
              <a:t>복용시</a:t>
            </a:r>
            <a:r>
              <a:rPr kumimoji="1" lang="ko-KR" altLang="en-US" sz="2400" b="1" dirty="0">
                <a:latin typeface="맑은 고딕"/>
                <a:ea typeface="맑은 고딕"/>
              </a:rPr>
              <a:t> 다시 나타남</a:t>
            </a:r>
          </a:p>
          <a:p>
            <a:pPr marL="743197" lvl="1" indent="-28584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75000"/>
              <a:buFont typeface="Wingdings"/>
              <a:buChar char="n"/>
              <a:defRPr/>
            </a:pPr>
            <a:r>
              <a:rPr kumimoji="1" lang="en-US" altLang="ko-KR" sz="2200" b="1" dirty="0">
                <a:latin typeface="맑은 고딕"/>
                <a:ea typeface="맑은 고딕"/>
              </a:rPr>
              <a:t>Fluoxetine</a:t>
            </a:r>
            <a:r>
              <a:rPr kumimoji="1" lang="ko-KR" altLang="en-US" sz="2200" b="1" dirty="0">
                <a:latin typeface="맑은 고딕"/>
                <a:ea typeface="맑은 고딕"/>
              </a:rPr>
              <a:t>은</a:t>
            </a:r>
            <a:r>
              <a:rPr kumimoji="1" lang="en-US" altLang="ko-KR" sz="2200" b="1" dirty="0">
                <a:latin typeface="맑은 고딕"/>
                <a:ea typeface="맑은 고딕"/>
              </a:rPr>
              <a:t> </a:t>
            </a:r>
            <a:r>
              <a:rPr kumimoji="1" lang="ko-KR" altLang="en-US" sz="2200" b="1" dirty="0" err="1">
                <a:latin typeface="맑은 고딕"/>
                <a:ea typeface="맑은 고딕"/>
              </a:rPr>
              <a:t>끊은지</a:t>
            </a:r>
            <a:r>
              <a:rPr kumimoji="1" lang="ko-KR" altLang="en-US" sz="2200" b="1" dirty="0">
                <a:latin typeface="맑은 고딕"/>
                <a:ea typeface="맑은 고딕"/>
              </a:rPr>
              <a:t> </a:t>
            </a:r>
            <a:r>
              <a:rPr kumimoji="1" lang="en-US" altLang="ko-KR" sz="2200" b="1" dirty="0">
                <a:latin typeface="맑은 고딕"/>
                <a:ea typeface="맑은 고딕"/>
              </a:rPr>
              <a:t>1-3</a:t>
            </a:r>
            <a:r>
              <a:rPr kumimoji="1" lang="ko-KR" altLang="en-US" sz="2200" b="1" dirty="0" err="1">
                <a:latin typeface="맑은 고딕"/>
                <a:ea typeface="맑은 고딕"/>
              </a:rPr>
              <a:t>주후</a:t>
            </a:r>
            <a:r>
              <a:rPr kumimoji="1" lang="ko-KR" altLang="en-US" sz="2200" b="1" dirty="0">
                <a:latin typeface="맑은 고딕"/>
                <a:ea typeface="맑은 고딕"/>
              </a:rPr>
              <a:t> 좋아짐</a:t>
            </a:r>
          </a:p>
          <a:p>
            <a:pPr marL="343014" indent="-34301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en-US" altLang="ko-KR" sz="2400" b="1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Bupropion</a:t>
            </a:r>
            <a:r>
              <a:rPr kumimoji="1" lang="en-US" altLang="ko-KR" sz="2400" b="1" dirty="0">
                <a:latin typeface="맑은 고딕"/>
                <a:ea typeface="맑은 고딕"/>
              </a:rPr>
              <a:t>, </a:t>
            </a:r>
            <a:r>
              <a:rPr kumimoji="1" lang="en-US" altLang="ko-KR" sz="2400" b="1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mirtazapine, vortioxetine,</a:t>
            </a:r>
            <a:r>
              <a:rPr kumimoji="1" lang="ko-KR" altLang="en-US" sz="2400" b="1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 </a:t>
            </a:r>
            <a:r>
              <a:rPr kumimoji="1" lang="en-US" altLang="ko-KR" sz="2400" b="1" dirty="0">
                <a:latin typeface="맑은 고딕"/>
                <a:ea typeface="맑은 고딕"/>
              </a:rPr>
              <a:t>moclobemide, tianeptine </a:t>
            </a:r>
            <a:r>
              <a:rPr kumimoji="1" lang="ko-KR" altLang="en-US" sz="2400" b="1" dirty="0">
                <a:latin typeface="맑은 고딕"/>
                <a:ea typeface="맑은 고딕"/>
              </a:rPr>
              <a:t>은</a:t>
            </a:r>
            <a:r>
              <a:rPr kumimoji="1" lang="en-US" altLang="ko-KR" sz="2400" b="1" dirty="0">
                <a:latin typeface="맑은 고딕"/>
                <a:ea typeface="맑은 고딕"/>
              </a:rPr>
              <a:t> </a:t>
            </a:r>
            <a:r>
              <a:rPr kumimoji="1" lang="ko-KR" altLang="en-US" sz="2400" b="1" dirty="0">
                <a:latin typeface="맑은 고딕"/>
                <a:ea typeface="맑은 고딕"/>
              </a:rPr>
              <a:t>  </a:t>
            </a:r>
            <a:r>
              <a:rPr kumimoji="1" lang="en-US" altLang="ko-KR" sz="2400" b="1" dirty="0">
                <a:latin typeface="맑은 고딕"/>
                <a:ea typeface="맑은 고딕"/>
              </a:rPr>
              <a:t>sexual side effect </a:t>
            </a:r>
            <a:r>
              <a:rPr kumimoji="1" lang="ko-KR" altLang="en-US" sz="2400" b="1" dirty="0">
                <a:latin typeface="맑은 고딕"/>
                <a:ea typeface="맑은 고딕"/>
              </a:rPr>
              <a:t>줄일 수 있다</a:t>
            </a:r>
            <a:r>
              <a:rPr kumimoji="1" lang="en-US" altLang="ko-KR" sz="2400" b="1" dirty="0">
                <a:latin typeface="맑은 고딕"/>
                <a:ea typeface="맑은 고딕"/>
              </a:rPr>
              <a:t>. </a:t>
            </a:r>
          </a:p>
          <a:p>
            <a:pPr marL="343014" indent="-343014" eaLnBrk="0" latinLnBrk="1" hangingPunc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en-US" altLang="ko-KR" sz="2400" b="1" dirty="0">
                <a:latin typeface="맑은 고딕"/>
                <a:ea typeface="맑은 고딕"/>
              </a:rPr>
              <a:t>Erectile dysfunction</a:t>
            </a:r>
            <a:r>
              <a:rPr kumimoji="1" lang="ko-KR" altLang="en-US" sz="2400" b="1" dirty="0">
                <a:latin typeface="맑은 고딕"/>
                <a:ea typeface="맑은 고딕"/>
              </a:rPr>
              <a:t>의 경우 </a:t>
            </a:r>
            <a:r>
              <a:rPr kumimoji="1" lang="en-US" altLang="ko-KR" sz="2400" b="1" dirty="0">
                <a:solidFill>
                  <a:srgbClr val="FF0066">
                    <a:alpha val="100000"/>
                  </a:srgbClr>
                </a:solidFill>
                <a:latin typeface="맑은 고딕"/>
                <a:ea typeface="맑은 고딕"/>
              </a:rPr>
              <a:t>PDE5I</a:t>
            </a:r>
            <a:r>
              <a:rPr kumimoji="1" lang="ko-KR" altLang="en-US" sz="2400" b="1" dirty="0">
                <a:latin typeface="맑은 고딕"/>
                <a:ea typeface="맑은 고딕"/>
              </a:rPr>
              <a:t>가 효과적</a:t>
            </a:r>
            <a:r>
              <a:rPr kumimoji="1" lang="en-US" altLang="ko-KR" sz="2400" b="1" dirty="0">
                <a:latin typeface="맑은 고딕"/>
                <a:ea typeface="맑은 고딕"/>
              </a:rPr>
              <a:t>. </a:t>
            </a: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>
          <a:xfrm>
            <a:off x="1774619" y="476361"/>
            <a:ext cx="8355359" cy="79234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anchor="b"/>
          <a:lstStyle/>
          <a:p>
            <a:pPr algn="ctr" defTabSz="914583" latin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1" b="1">
                <a:solidFill>
                  <a:srgbClr val="008000"/>
                </a:solidFill>
                <a:latin typeface="맑은 고딕"/>
                <a:ea typeface="맑은 고딕"/>
              </a:rPr>
              <a:t>항우울제 부작용</a:t>
            </a:r>
            <a:r>
              <a:rPr kumimoji="1" lang="en-US" altLang="ko-KR" sz="4001" b="1">
                <a:solidFill>
                  <a:srgbClr val="008000"/>
                </a:solidFill>
                <a:latin typeface="맑은 고딕"/>
                <a:ea typeface="맑은 고딕"/>
              </a:rPr>
              <a:t>:</a:t>
            </a:r>
            <a:r>
              <a:rPr kumimoji="1" lang="ko-KR" altLang="en-US" sz="4001" b="1">
                <a:solidFill>
                  <a:srgbClr val="008000"/>
                </a:solidFill>
                <a:latin typeface="맑은 고딕"/>
                <a:ea typeface="맑은 고딕"/>
              </a:rPr>
              <a:t> 성기능장애</a:t>
            </a:r>
            <a:endParaRPr kumimoji="1" lang="en-US" altLang="ko-KR" sz="3201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8061852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0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 dirty="0">
                <a:solidFill>
                  <a:schemeClr val="bg1"/>
                </a:solidFill>
              </a:rPr>
              <a:t>Summary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object 25"/>
          <p:cNvSpPr/>
          <p:nvPr/>
        </p:nvSpPr>
        <p:spPr>
          <a:xfrm>
            <a:off x="742950" y="1250950"/>
            <a:ext cx="10820399" cy="5194300"/>
          </a:xfrm>
          <a:custGeom>
            <a:avLst/>
            <a:gdLst/>
            <a:ahLst/>
            <a:cxnLst/>
            <a:rect l="l" t="t" r="r" b="b"/>
            <a:pathLst>
              <a:path w="8730615" h="10704830">
                <a:moveTo>
                  <a:pt x="8730480" y="0"/>
                </a:moveTo>
                <a:lnTo>
                  <a:pt x="0" y="0"/>
                </a:lnTo>
                <a:lnTo>
                  <a:pt x="0" y="10704589"/>
                </a:lnTo>
                <a:lnTo>
                  <a:pt x="8730480" y="10704589"/>
                </a:lnTo>
                <a:lnTo>
                  <a:pt x="8730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lvl="0" defTabSz="311902" eaLnBrk="1" latinLnBrk="1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sz="818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object 26"/>
          <p:cNvSpPr/>
          <p:nvPr/>
        </p:nvSpPr>
        <p:spPr>
          <a:xfrm>
            <a:off x="635000" y="1136650"/>
            <a:ext cx="11017250" cy="5384800"/>
          </a:xfrm>
          <a:custGeom>
            <a:avLst/>
            <a:gdLst/>
            <a:ahLst/>
            <a:cxnLst/>
            <a:rect l="l" t="t" r="r" b="b"/>
            <a:pathLst>
              <a:path w="16852900" h="10748010">
                <a:moveTo>
                  <a:pt x="0" y="10747987"/>
                </a:moveTo>
                <a:lnTo>
                  <a:pt x="16852350" y="10747987"/>
                </a:lnTo>
                <a:lnTo>
                  <a:pt x="16852350" y="0"/>
                </a:lnTo>
                <a:lnTo>
                  <a:pt x="0" y="0"/>
                </a:lnTo>
                <a:lnTo>
                  <a:pt x="0" y="10747987"/>
                </a:lnTo>
                <a:close/>
              </a:path>
            </a:pathLst>
          </a:custGeom>
          <a:ln w="98164">
            <a:solidFill>
              <a:srgbClr val="E3530E"/>
            </a:solidFill>
          </a:ln>
        </p:spPr>
        <p:txBody>
          <a:bodyPr wrap="square" lIns="0" tIns="0" rIns="0" bIns="0"/>
          <a:lstStyle/>
          <a:p>
            <a:pPr lvl="0" defTabSz="311902" eaLnBrk="1" latinLnBrk="1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sz="818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object 29"/>
          <p:cNvSpPr/>
          <p:nvPr/>
        </p:nvSpPr>
        <p:spPr>
          <a:xfrm flipV="1">
            <a:off x="1126084" y="2418300"/>
            <a:ext cx="9873609" cy="45719"/>
          </a:xfrm>
          <a:custGeom>
            <a:avLst/>
            <a:gdLst/>
            <a:ahLst/>
            <a:cxnLst/>
            <a:rect l="l" t="t" r="r" b="b"/>
            <a:pathLst>
              <a:path w="6701790">
                <a:moveTo>
                  <a:pt x="0" y="0"/>
                </a:moveTo>
                <a:lnTo>
                  <a:pt x="6701360" y="0"/>
                </a:lnTo>
              </a:path>
            </a:pathLst>
          </a:custGeom>
          <a:ln w="19632">
            <a:solidFill>
              <a:srgbClr val="E3530E"/>
            </a:solidFill>
          </a:ln>
        </p:spPr>
        <p:txBody>
          <a:bodyPr wrap="square" lIns="0" tIns="0" rIns="0" bIns="0"/>
          <a:lstStyle/>
          <a:p>
            <a:pPr lvl="0" defTabSz="311902" eaLnBrk="1" latinLnBrk="1" hangingPunct="1">
              <a:spcBef>
                <a:spcPts val="0"/>
              </a:spcBef>
              <a:spcAft>
                <a:spcPts val="0"/>
              </a:spcAft>
              <a:buClrTx/>
              <a:defRPr/>
            </a:pPr>
            <a:endParaRPr sz="818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3F9F83F-6EDA-D163-AD11-07A082FA5297}"/>
              </a:ext>
            </a:extLst>
          </p:cNvPr>
          <p:cNvSpPr txBox="1">
            <a:spLocks/>
          </p:cNvSpPr>
          <p:nvPr/>
        </p:nvSpPr>
        <p:spPr bwMode="auto">
          <a:xfrm>
            <a:off x="1035050" y="1325562"/>
            <a:ext cx="10452100" cy="93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1" tIns="45731" rIns="91461" bIns="45731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ko-KR" altLang="en-US" sz="4000" kern="0" spc="-30" dirty="0">
                <a:solidFill>
                  <a:srgbClr val="008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일차의료에서 항우울제 처방</a:t>
            </a:r>
            <a:endParaRPr kumimoji="1" lang="ko-KR" altLang="en-US" sz="4000" kern="0" dirty="0">
              <a:solidFill>
                <a:srgbClr val="008000"/>
              </a:solidFill>
              <a:latin typeface="맑은 고딕"/>
              <a:ea typeface="맑은 고딕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AE8EF393-FB54-2065-1D66-6F80131D0F99}"/>
              </a:ext>
            </a:extLst>
          </p:cNvPr>
          <p:cNvSpPr txBox="1">
            <a:spLocks/>
          </p:cNvSpPr>
          <p:nvPr/>
        </p:nvSpPr>
        <p:spPr>
          <a:xfrm>
            <a:off x="965200" y="2819469"/>
            <a:ext cx="10566400" cy="38162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61" tIns="45731" rIns="91461" bIns="45731" numCol="1" anchor="t" anchorCtr="0" compatLnSpc="1">
            <a:prstTxWarp prst="textNoShape">
              <a:avLst/>
            </a:prstTxWarp>
            <a:noAutofit/>
          </a:bodyPr>
          <a:lstStyle>
            <a:lvl1pPr marL="514184" indent="-514184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666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1269587" indent="-5014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399">
                <a:solidFill>
                  <a:schemeClr val="tx1"/>
                </a:solidFill>
                <a:latin typeface="Arial" pitchFamily="34" charset="0"/>
              </a:defRPr>
            </a:lvl2pPr>
            <a:lvl3pPr marL="1908613" indent="-38510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2133">
                <a:solidFill>
                  <a:schemeClr val="tx1"/>
                </a:solidFill>
                <a:latin typeface="Arial" pitchFamily="34" charset="0"/>
              </a:defRPr>
            </a:lvl3pPr>
            <a:lvl4pPr marL="2467231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Arial" pitchFamily="34" charset="0"/>
              </a:defRPr>
            </a:lvl4pPr>
            <a:lvl5pPr marL="3025850" indent="-304701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8" charset="0"/>
              <a:buChar char="•"/>
              <a:defRPr sz="1599">
                <a:solidFill>
                  <a:schemeClr val="tx1"/>
                </a:solidFill>
                <a:latin typeface="Arial" pitchFamily="34" charset="0"/>
              </a:defRPr>
            </a:lvl5pPr>
            <a:lvl6pPr marL="3635251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6pPr>
            <a:lvl7pPr marL="4244653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7pPr>
            <a:lvl8pPr marL="4854055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8pPr>
            <a:lvl9pPr marL="5463457" indent="-304701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1866">
                <a:solidFill>
                  <a:schemeClr val="tx1"/>
                </a:solidFill>
                <a:latin typeface="+mn-lt"/>
              </a:defRPr>
            </a:lvl9pPr>
          </a:lstStyle>
          <a:p>
            <a:pPr marL="343014" indent="-343014" eaLnBrk="0" latinLnBrk="1" hangingPunct="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400" b="1" kern="0" dirty="0">
                <a:latin typeface="맑은 고딕"/>
                <a:ea typeface="맑은 고딕"/>
              </a:rPr>
              <a:t>항우울제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 1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차 선택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:</a:t>
            </a:r>
            <a:r>
              <a:rPr kumimoji="1" lang="en-US" altLang="ko-KR" sz="2400" b="1" kern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 SSRI, SNRI, Mirtazapine, Vortioxetine </a:t>
            </a:r>
          </a:p>
          <a:p>
            <a:pPr marL="343014" indent="-343014" eaLnBrk="0" latinLnBrk="1" hangingPunct="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lang="ko-KR" altLang="en-US" sz="2400" b="1" kern="0" spc="-41" dirty="0">
                <a:solidFill>
                  <a:srgbClr val="4C4C4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항우울제 무반응</a:t>
            </a:r>
            <a:r>
              <a:rPr lang="en-US" altLang="ko-KR" sz="2400" b="1" kern="0" spc="-41" dirty="0">
                <a:solidFill>
                  <a:srgbClr val="4C4C4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(⅓)</a:t>
            </a:r>
            <a:r>
              <a:rPr lang="ko-KR" altLang="en-US" sz="2400" b="1" kern="0" spc="-41" dirty="0">
                <a:solidFill>
                  <a:srgbClr val="4C4C4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 대책</a:t>
            </a:r>
            <a:r>
              <a:rPr lang="en-US" altLang="ko-KR" sz="2400" b="1" kern="0" spc="-41" dirty="0">
                <a:solidFill>
                  <a:srgbClr val="4C4C4C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: </a:t>
            </a:r>
            <a:r>
              <a:rPr lang="ko-KR" altLang="en-US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증량</a:t>
            </a:r>
            <a:r>
              <a:rPr lang="en-US" altLang="ko-KR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(O), </a:t>
            </a:r>
            <a:r>
              <a:rPr lang="ko-KR" altLang="en-US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교체</a:t>
            </a:r>
            <a:r>
              <a:rPr lang="en-US" altLang="ko-KR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(S), </a:t>
            </a:r>
            <a:r>
              <a:rPr lang="ko-KR" altLang="en-US" sz="2400" b="1" kern="0" spc="-41" dirty="0" err="1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비항우울제</a:t>
            </a:r>
            <a:r>
              <a:rPr lang="ko-KR" altLang="en-US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 추가</a:t>
            </a:r>
            <a:r>
              <a:rPr lang="en-US" altLang="ko-KR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(A), </a:t>
            </a:r>
            <a:r>
              <a:rPr lang="ko-KR" altLang="en-US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병용</a:t>
            </a:r>
            <a:r>
              <a:rPr lang="en-US" altLang="ko-KR" sz="2400" b="1" kern="0" spc="-41" dirty="0">
                <a:solidFill>
                  <a:srgbClr val="0066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Yoon 윤고딕 780"/>
              </a:rPr>
              <a:t>(C)</a:t>
            </a:r>
            <a:endParaRPr kumimoji="1" lang="en-US" altLang="ko-KR" sz="2400" b="1" kern="0" dirty="0">
              <a:latin typeface="맑은 고딕"/>
              <a:ea typeface="맑은 고딕"/>
            </a:endParaRPr>
          </a:p>
          <a:p>
            <a:pPr marL="343014" indent="-343014" eaLnBrk="0" latinLnBrk="1" hangingPunct="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ko-KR" altLang="en-US" sz="2400" b="1" kern="0" dirty="0">
                <a:latin typeface="맑은 고딕"/>
                <a:ea typeface="맑은 고딕"/>
              </a:rPr>
              <a:t>초기 추적관리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: 3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주내 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1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회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, 8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주내 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3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회 이상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 </a:t>
            </a:r>
          </a:p>
          <a:p>
            <a:pPr marL="343014" indent="-343014" eaLnBrk="0" latinLnBrk="1" hangingPunct="0">
              <a:lnSpc>
                <a:spcPct val="150000"/>
              </a:lnSpc>
              <a:spcAft>
                <a:spcPts val="600"/>
              </a:spcAft>
              <a:buClr>
                <a:schemeClr val="bg2"/>
              </a:buClr>
              <a:buSzPct val="75000"/>
              <a:buFont typeface="Wingdings"/>
              <a:buChar char="p"/>
              <a:defRPr/>
            </a:pPr>
            <a:r>
              <a:rPr kumimoji="1" lang="en-US" altLang="ko-KR" sz="2400" b="1" kern="0" dirty="0">
                <a:latin typeface="맑은 고딕"/>
                <a:ea typeface="맑은 고딕"/>
              </a:rPr>
              <a:t>Remission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 후 </a:t>
            </a:r>
            <a:r>
              <a:rPr kumimoji="1" lang="en-US" altLang="ko-KR" sz="2400" b="1" kern="0" dirty="0">
                <a:latin typeface="맑은 고딕"/>
                <a:ea typeface="맑은 고딕"/>
              </a:rPr>
              <a:t>6-12</a:t>
            </a:r>
            <a:r>
              <a:rPr kumimoji="1" lang="ko-KR" altLang="en-US" sz="2400" b="1" kern="0" dirty="0">
                <a:latin typeface="맑은 고딕"/>
                <a:ea typeface="맑은 고딕"/>
              </a:rPr>
              <a:t>개월 </a:t>
            </a:r>
            <a:r>
              <a:rPr kumimoji="1" lang="ko-KR" altLang="en-US" sz="2400" b="1" kern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지속치료</a:t>
            </a:r>
            <a:r>
              <a:rPr kumimoji="1" lang="en-US" altLang="ko-KR" sz="2400" b="1" kern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, </a:t>
            </a:r>
            <a:r>
              <a:rPr kumimoji="1" lang="ko-KR" altLang="en-US" sz="2400" b="1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치료 </a:t>
            </a:r>
            <a:r>
              <a:rPr kumimoji="1" lang="ko-KR" altLang="en-US" sz="2400" b="1" kern="0" dirty="0" err="1">
                <a:solidFill>
                  <a:schemeClr val="accent4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종료후</a:t>
            </a:r>
            <a:r>
              <a:rPr kumimoji="1" lang="ko-KR" altLang="en-US" sz="2400" b="1" kern="0" dirty="0">
                <a:solidFill>
                  <a:schemeClr val="accent4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 </a:t>
            </a:r>
            <a:r>
              <a:rPr kumimoji="1" lang="ko-KR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맑은 고딕"/>
                <a:ea typeface="맑은 고딕"/>
              </a:rPr>
              <a:t>재발하는 경우</a:t>
            </a:r>
            <a:r>
              <a:rPr kumimoji="1" lang="ko-KR" altLang="en-US" sz="2400" b="1" kern="0" dirty="0">
                <a:solidFill>
                  <a:srgbClr val="FF0000">
                    <a:alpha val="100000"/>
                  </a:srgbClr>
                </a:solidFill>
                <a:latin typeface="맑은 고딕"/>
                <a:ea typeface="맑은 고딕"/>
              </a:rPr>
              <a:t> 유지치료</a:t>
            </a:r>
          </a:p>
          <a:p>
            <a:pPr marL="343014" indent="-343014" eaLnBrk="0" latinLnBrk="1" hangingPunct="0">
              <a:buClr>
                <a:schemeClr val="bg2"/>
              </a:buClr>
              <a:buSzPct val="75000"/>
              <a:buFont typeface="Wingdings"/>
              <a:buChar char="p"/>
              <a:defRPr/>
            </a:pPr>
            <a:endParaRPr kumimoji="1" lang="ko-KR" altLang="en-US" sz="2400" b="1" kern="0" dirty="0"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5869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D35349F-DB59-32F9-F8BC-2016D3D6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761" y="1455086"/>
            <a:ext cx="5770039" cy="5250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8CADC255-30E7-9149-58AF-E5EB5F8580FB}"/>
              </a:ext>
            </a:extLst>
          </p:cNvPr>
          <p:cNvSpPr txBox="1">
            <a:spLocks/>
          </p:cNvSpPr>
          <p:nvPr/>
        </p:nvSpPr>
        <p:spPr>
          <a:xfrm>
            <a:off x="976084" y="205424"/>
            <a:ext cx="9565641" cy="9571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2021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년 정신건강실태조사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4000" kern="0" dirty="0">
                <a:solidFill>
                  <a:srgbClr val="0033CC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우울증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kern="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8580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472ED5-5756-1DEE-3CD4-80D870C7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02" y="1502229"/>
            <a:ext cx="10440955" cy="5143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C11AA0-C164-AEFB-9079-3698D0A0D4B1}"/>
              </a:ext>
            </a:extLst>
          </p:cNvPr>
          <p:cNvSpPr txBox="1"/>
          <p:nvPr/>
        </p:nvSpPr>
        <p:spPr>
          <a:xfrm>
            <a:off x="504203" y="212103"/>
            <a:ext cx="112804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32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Prevalence of Depression before and after COVID-19 </a:t>
            </a:r>
          </a:p>
          <a:p>
            <a:pPr algn="ctr" fontAlgn="base"/>
            <a:r>
              <a:rPr lang="en-US" altLang="ko-KR" sz="3200" b="1" i="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in OECD countries as of 2020</a:t>
            </a:r>
          </a:p>
        </p:txBody>
      </p:sp>
      <p:sp>
        <p:nvSpPr>
          <p:cNvPr id="2" name="타원 1"/>
          <p:cNvSpPr/>
          <p:nvPr/>
        </p:nvSpPr>
        <p:spPr>
          <a:xfrm>
            <a:off x="7614303" y="2401368"/>
            <a:ext cx="700755" cy="29055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6" name="타원 5"/>
          <p:cNvSpPr/>
          <p:nvPr/>
        </p:nvSpPr>
        <p:spPr>
          <a:xfrm rot="19081296">
            <a:off x="7353229" y="5277997"/>
            <a:ext cx="700675" cy="25352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w="med" len="med"/>
            <a:tailEnd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85763" marR="0" indent="-3857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75200"/>
              </a:buClr>
              <a:buFont typeface="Wingdings"/>
              <a:buNone/>
            </a:pPr>
            <a:endParaRPr kumimoji="0" lang="ko-KR" altLang="en-US" sz="1400" b="0" i="0" u="none" strike="noStrike" cap="none" normalizeH="0" baseline="0"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82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8202" y="488432"/>
            <a:ext cx="11408998" cy="837941"/>
          </a:xfrm>
        </p:spPr>
        <p:txBody>
          <a:bodyPr/>
          <a:lstStyle/>
          <a:p>
            <a:pPr lvl="0">
              <a:defRPr/>
            </a:pPr>
            <a:r>
              <a:rPr lang="en-US" altLang="ko-KR" dirty="0">
                <a:solidFill>
                  <a:srgbClr val="008000"/>
                </a:solidFill>
              </a:rPr>
              <a:t>Increasing Rates of Depression Worldwide after Covid-19</a:t>
            </a:r>
            <a:endParaRPr lang="ko-KR" altLang="en-US" dirty="0">
              <a:solidFill>
                <a:srgbClr val="0080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0950" y="6369568"/>
            <a:ext cx="77079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kumimoji="0" lang="en-US" altLang="ko-KR" sz="1000" b="0" i="0" u="none" strike="noStrike" kern="120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1. </a:t>
            </a:r>
            <a:r>
              <a:rPr kumimoji="0" lang="en-US" altLang="ko-KR" sz="1000" b="0" i="0" u="none" strike="noStrike" kern="1200" cap="none" spc="0" normalizeH="0" baseline="0" dirty="0" err="1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Ettman</a:t>
            </a:r>
            <a:r>
              <a:rPr kumimoji="0" lang="en-US" altLang="ko-KR" sz="1000" b="0" i="0" u="none" strike="noStrike" kern="120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CK, et al. JAMA </a:t>
            </a:r>
            <a:r>
              <a:rPr kumimoji="0" lang="en-US" altLang="ko-KR" sz="1000" b="0" i="0" u="none" strike="noStrike" kern="1200" cap="none" spc="0" normalizeH="0" baseline="0" dirty="0" err="1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Netw</a:t>
            </a:r>
            <a:r>
              <a:rPr kumimoji="0" lang="en-US" altLang="ko-KR" sz="1000" b="0" i="0" u="none" strike="noStrike" kern="120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Open. 2020;3(9):e2019686; 2. Lee H, et al.</a:t>
            </a:r>
            <a:r>
              <a:rPr lang="en-US" altLang="ko-KR" sz="1000" dirty="0"/>
              <a:t> Epidemiol Health 2022;44:e2022018</a:t>
            </a:r>
            <a:endParaRPr lang="ko-KR" altLang="en-US" sz="1000" dirty="0"/>
          </a:p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en-US" altLang="ko-KR" sz="1000" b="0" i="0" u="none" strike="noStrike" kern="1200" cap="none" spc="0" normalizeH="0" baseline="0" dirty="0"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/>
                <a:cs typeface="+mn-cs"/>
              </a:rPr>
              <a:t> </a:t>
            </a:r>
            <a:endParaRPr kumimoji="0" lang="ko-KR" altLang="en-US" sz="1000" b="0" i="0" u="none" strike="noStrike" kern="1200" cap="none" spc="0" normalizeH="0" baseline="0" dirty="0"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grpSp>
        <p:nvGrpSpPr>
          <p:cNvPr id="17" name="Group 10"/>
          <p:cNvGrpSpPr/>
          <p:nvPr/>
        </p:nvGrpSpPr>
        <p:grpSpPr>
          <a:xfrm>
            <a:off x="1586752" y="1715109"/>
            <a:ext cx="8490082" cy="2185280"/>
            <a:chOff x="1761581" y="2020035"/>
            <a:chExt cx="8527888" cy="2212504"/>
          </a:xfrm>
        </p:grpSpPr>
        <p:sp>
          <p:nvSpPr>
            <p:cNvPr id="18" name="Oval 12"/>
            <p:cNvSpPr/>
            <p:nvPr/>
          </p:nvSpPr>
          <p:spPr>
            <a:xfrm>
              <a:off x="7936992" y="2020035"/>
              <a:ext cx="2352477" cy="2212504"/>
            </a:xfrm>
            <a:prstGeom prst="ellipse">
              <a:avLst/>
            </a:prstGeom>
            <a:solidFill>
              <a:srgbClr val="589199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Oval 6"/>
            <p:cNvSpPr/>
            <p:nvPr/>
          </p:nvSpPr>
          <p:spPr>
            <a:xfrm>
              <a:off x="1761581" y="2020035"/>
              <a:ext cx="2352476" cy="2212504"/>
            </a:xfrm>
            <a:prstGeom prst="ellipse">
              <a:avLst/>
            </a:prstGeom>
            <a:solidFill>
              <a:srgbClr val="589199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srgbClr val="E983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0" name="Group 5"/>
            <p:cNvGrpSpPr/>
            <p:nvPr/>
          </p:nvGrpSpPr>
          <p:grpSpPr>
            <a:xfrm>
              <a:off x="1921522" y="2140932"/>
              <a:ext cx="8094076" cy="1931988"/>
              <a:chOff x="1241568" y="2444986"/>
              <a:chExt cx="7181833" cy="258047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41568" y="2444986"/>
                <a:ext cx="1803510" cy="258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Before the pandemic</a:t>
                </a:r>
                <a:b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kumimoji="0" lang="en-US" sz="2800" b="1" i="0" u="none" strike="noStrike" kern="0" cap="none" spc="0" normalizeH="0" baseline="0" dirty="0">
                    <a:solidFill>
                      <a:srgbClr val="E983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8.5% 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of </a:t>
                </a:r>
                <a:r>
                  <a:rPr kumimoji="0" lang="en-US" sz="1800" b="1" i="0" u="none" strike="noStrike" kern="0" cap="none" spc="0" normalizeH="0" baseline="0" dirty="0">
                    <a:solidFill>
                      <a:srgbClr val="0070C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US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0070C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adults reported depressive symptoms</a:t>
                </a:r>
                <a:r>
                  <a:rPr kumimoji="0" lang="en-US" sz="1800" b="0" i="0" u="none" strike="noStrike" kern="0" cap="none" spc="0" normalizeH="0" baseline="30000" dirty="0">
                    <a:solidFill>
                      <a:srgbClr val="5E6A7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en-US" sz="1800" b="0" i="0" u="none" strike="noStrike" kern="0" cap="none" spc="0" normalizeH="0" baseline="0" dirty="0">
                  <a:solidFill>
                    <a:srgbClr val="5E6A71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822067" y="2671709"/>
                <a:ext cx="1601334" cy="2178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That number has now </a:t>
                </a:r>
                <a:b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increased to </a:t>
                </a:r>
                <a:r>
                  <a:rPr kumimoji="0" lang="en-US" sz="4000" b="1" i="0" u="none" strike="noStrike" kern="0" cap="none" spc="0" normalizeH="0" baseline="0" dirty="0">
                    <a:solidFill>
                      <a:srgbClr val="E98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27.8%</a:t>
                </a:r>
                <a:r>
                  <a:rPr kumimoji="0" lang="en-US" sz="2800" b="0" i="0" u="none" strike="noStrike" kern="0" cap="none" spc="0" normalizeH="0" baseline="30000" dirty="0">
                    <a:solidFill>
                      <a:srgbClr val="E98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en-US" sz="2000" b="0" i="0" u="none" strike="noStrike" kern="0" cap="none" spc="0" normalizeH="0" baseline="0" dirty="0">
                  <a:solidFill>
                    <a:srgbClr val="E983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1" name="Arrow: Up 9"/>
            <p:cNvSpPr/>
            <p:nvPr/>
          </p:nvSpPr>
          <p:spPr>
            <a:xfrm rot="5400000">
              <a:off x="5269236" y="1153494"/>
              <a:ext cx="1452417" cy="3883094"/>
            </a:xfrm>
            <a:prstGeom prst="upArrow">
              <a:avLst>
                <a:gd name="adj1" fmla="val 33158"/>
                <a:gd name="adj2" fmla="val 64500"/>
              </a:avLst>
            </a:prstGeom>
            <a:gradFill flip="none" rotWithShape="1">
              <a:gsLst>
                <a:gs pos="25000">
                  <a:srgbClr val="B5D0D5"/>
                </a:gs>
                <a:gs pos="0">
                  <a:srgbClr val="589199"/>
                </a:gs>
                <a:gs pos="50000">
                  <a:srgbClr val="589199">
                    <a:tint val="44500"/>
                    <a:satMod val="160000"/>
                  </a:srgbClr>
                </a:gs>
                <a:gs pos="100000">
                  <a:srgbClr val="589199">
                    <a:lumMod val="20000"/>
                    <a:lumOff val="8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oup 10">
            <a:extLst>
              <a:ext uri="{FF2B5EF4-FFF2-40B4-BE49-F238E27FC236}">
                <a16:creationId xmlns:a16="http://schemas.microsoft.com/office/drawing/2014/main" id="{311EC95F-7D00-3C5F-4C95-D48767B7C409}"/>
              </a:ext>
            </a:extLst>
          </p:cNvPr>
          <p:cNvGrpSpPr/>
          <p:nvPr/>
        </p:nvGrpSpPr>
        <p:grpSpPr>
          <a:xfrm>
            <a:off x="1552540" y="3957826"/>
            <a:ext cx="8490082" cy="2185280"/>
            <a:chOff x="1761581" y="2020035"/>
            <a:chExt cx="8527888" cy="2212504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64EB49FF-053F-CDFC-3F18-8182BB78DD1B}"/>
                </a:ext>
              </a:extLst>
            </p:cNvPr>
            <p:cNvSpPr/>
            <p:nvPr/>
          </p:nvSpPr>
          <p:spPr>
            <a:xfrm>
              <a:off x="7936992" y="2020035"/>
              <a:ext cx="2352477" cy="2212504"/>
            </a:xfrm>
            <a:prstGeom prst="ellipse">
              <a:avLst/>
            </a:prstGeom>
            <a:solidFill>
              <a:srgbClr val="589199"/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586292E7-2D6D-878B-AA4B-F928D690230A}"/>
                </a:ext>
              </a:extLst>
            </p:cNvPr>
            <p:cNvSpPr/>
            <p:nvPr/>
          </p:nvSpPr>
          <p:spPr>
            <a:xfrm>
              <a:off x="1761581" y="2020035"/>
              <a:ext cx="2352476" cy="2212504"/>
            </a:xfrm>
            <a:prstGeom prst="ellipse">
              <a:avLst/>
            </a:prstGeom>
            <a:solidFill>
              <a:srgbClr val="589199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srgbClr val="E9830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" name="Group 5">
              <a:extLst>
                <a:ext uri="{FF2B5EF4-FFF2-40B4-BE49-F238E27FC236}">
                  <a16:creationId xmlns:a16="http://schemas.microsoft.com/office/drawing/2014/main" id="{3FDB9D72-48B0-C73B-B0A6-1F3E8C41669B}"/>
                </a:ext>
              </a:extLst>
            </p:cNvPr>
            <p:cNvGrpSpPr/>
            <p:nvPr/>
          </p:nvGrpSpPr>
          <p:grpSpPr>
            <a:xfrm>
              <a:off x="1921522" y="2140932"/>
              <a:ext cx="8094076" cy="1931987"/>
              <a:chOff x="1241568" y="2444986"/>
              <a:chExt cx="7181833" cy="258046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DF7C9AD-588A-68D9-3F46-F9A9CD4ECC5D}"/>
                  </a:ext>
                </a:extLst>
              </p:cNvPr>
              <p:cNvSpPr txBox="1"/>
              <p:nvPr/>
            </p:nvSpPr>
            <p:spPr>
              <a:xfrm>
                <a:off x="1241568" y="2444986"/>
                <a:ext cx="1892045" cy="2580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Before the pandemic</a:t>
                </a:r>
                <a:b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</a:br>
                <a:r>
                  <a:rPr kumimoji="0" lang="en-US" sz="2800" b="1" i="0" u="none" strike="noStrike" kern="0" cap="none" spc="0" normalizeH="0" baseline="0" dirty="0">
                    <a:solidFill>
                      <a:srgbClr val="E9830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6.1-6.8% 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of </a:t>
                </a:r>
                <a:r>
                  <a:rPr kumimoji="0" lang="en-US" sz="1800" b="1" i="0" u="none" strike="noStrike" kern="0" cap="none" spc="0" normalizeH="0" baseline="0" dirty="0">
                    <a:solidFill>
                      <a:srgbClr val="0070C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Korean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0070C0"/>
                    </a:solidFill>
                    <a:effectLst/>
                    <a:uLnTx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 </a:t>
                </a:r>
                <a:r>
                  <a:rPr kumimoji="0" lang="en-US" sz="1800" b="0" i="0" u="none" strike="noStrike" kern="0" cap="none" spc="0" normalizeH="0" baseline="0" dirty="0">
                    <a:solidFill>
                      <a:srgbClr val="5E6A7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adults reported depressive symptoms</a:t>
                </a:r>
                <a:r>
                  <a:rPr kumimoji="0" lang="en-US" sz="1800" b="0" i="0" u="none" strike="noStrike" kern="0" cap="none" spc="0" normalizeH="0" baseline="30000" dirty="0">
                    <a:solidFill>
                      <a:srgbClr val="5E6A71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</a:t>
                </a:r>
                <a:endParaRPr kumimoji="0" lang="en-US" sz="1800" b="0" i="0" u="none" strike="noStrike" kern="0" cap="none" spc="0" normalizeH="0" baseline="0" dirty="0">
                  <a:solidFill>
                    <a:srgbClr val="5E6A71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F2E9A6-C67B-4D5E-6093-173E21B67879}"/>
                  </a:ext>
                </a:extLst>
              </p:cNvPr>
              <p:cNvSpPr txBox="1"/>
              <p:nvPr/>
            </p:nvSpPr>
            <p:spPr>
              <a:xfrm>
                <a:off x="6822067" y="2671709"/>
                <a:ext cx="1601334" cy="2205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  <a:defRPr/>
                </a:pPr>
                <a: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That number has now </a:t>
                </a:r>
                <a:b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</a:br>
                <a:r>
                  <a:rPr kumimoji="0" lang="en-US" sz="2000" b="1" i="0" u="none" strike="noStrike" kern="0" cap="none" spc="0" normalizeH="0" baseline="0" dirty="0"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increased to </a:t>
                </a:r>
                <a:r>
                  <a:rPr kumimoji="0" lang="en-US" sz="4000" b="1" i="0" u="none" strike="noStrike" kern="0" cap="none" spc="0" normalizeH="0" baseline="0" dirty="0">
                    <a:solidFill>
                      <a:srgbClr val="E98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18.8%</a:t>
                </a:r>
                <a:r>
                  <a:rPr kumimoji="0" lang="en-US" sz="2800" b="0" i="0" u="none" strike="noStrike" kern="0" cap="none" spc="0" normalizeH="0" baseline="30000" dirty="0">
                    <a:solidFill>
                      <a:srgbClr val="E983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</a:t>
                </a:r>
                <a:endParaRPr kumimoji="0" lang="en-US" sz="2000" b="0" i="0" u="none" strike="noStrike" kern="0" cap="none" spc="0" normalizeH="0" baseline="0" dirty="0">
                  <a:solidFill>
                    <a:srgbClr val="E98300"/>
                  </a:solidFill>
                  <a:effectLst/>
                  <a:uLnTx/>
                  <a:uFillTx/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15" name="Arrow: Up 9">
              <a:extLst>
                <a:ext uri="{FF2B5EF4-FFF2-40B4-BE49-F238E27FC236}">
                  <a16:creationId xmlns:a16="http://schemas.microsoft.com/office/drawing/2014/main" id="{C88F1B73-FF84-B3C0-19B7-C9B2CDD6F7FB}"/>
                </a:ext>
              </a:extLst>
            </p:cNvPr>
            <p:cNvSpPr/>
            <p:nvPr/>
          </p:nvSpPr>
          <p:spPr>
            <a:xfrm rot="5400000">
              <a:off x="5269236" y="1153494"/>
              <a:ext cx="1452417" cy="3883094"/>
            </a:xfrm>
            <a:prstGeom prst="upArrow">
              <a:avLst>
                <a:gd name="adj1" fmla="val 33158"/>
                <a:gd name="adj2" fmla="val 64500"/>
              </a:avLst>
            </a:prstGeom>
            <a:gradFill flip="none" rotWithShape="1">
              <a:gsLst>
                <a:gs pos="25000">
                  <a:srgbClr val="B5D0D5"/>
                </a:gs>
                <a:gs pos="0">
                  <a:srgbClr val="589199"/>
                </a:gs>
                <a:gs pos="50000">
                  <a:srgbClr val="589199">
                    <a:tint val="44500"/>
                    <a:satMod val="160000"/>
                  </a:srgbClr>
                </a:gs>
                <a:gs pos="100000">
                  <a:srgbClr val="589199">
                    <a:lumMod val="20000"/>
                    <a:lumOff val="80000"/>
                  </a:srgb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lIns="0" tIns="0" rIns="0" bIns="0" anchor="ctr"/>
            <a:lstStyle/>
            <a:p>
              <a:pPr marL="0" marR="0" lvl="0" indent="0" algn="ctr" defTabSz="91440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endParaRPr kumimoji="0" lang="en-GB" sz="900" b="1" i="0" u="none" strike="noStrike" kern="0" cap="none" spc="0" normalizeH="0" baseline="0"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841F9D4-3115-9334-9007-2111F36B529C}"/>
              </a:ext>
            </a:extLst>
          </p:cNvPr>
          <p:cNvSpPr txBox="1"/>
          <p:nvPr/>
        </p:nvSpPr>
        <p:spPr>
          <a:xfrm>
            <a:off x="4935894" y="2589514"/>
            <a:ext cx="8677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X  3.3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326D5-4FBC-93A4-F4A6-CB858048DC35}"/>
              </a:ext>
            </a:extLst>
          </p:cNvPr>
          <p:cNvSpPr txBox="1"/>
          <p:nvPr/>
        </p:nvSpPr>
        <p:spPr>
          <a:xfrm>
            <a:off x="4871603" y="4834938"/>
            <a:ext cx="122439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X  2.8-3.1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6074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ph image">
            <a:extLst>
              <a:ext uri="{FF2B5EF4-FFF2-40B4-BE49-F238E27FC236}">
                <a16:creationId xmlns:a16="http://schemas.microsoft.com/office/drawing/2014/main" id="{7130B3AD-B62D-C42E-5C48-82AE8C2F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2" y="1746407"/>
            <a:ext cx="9098858" cy="46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0725970A-FD4C-E15D-71C3-BA3549F645DC}"/>
              </a:ext>
            </a:extLst>
          </p:cNvPr>
          <p:cNvSpPr txBox="1">
            <a:spLocks/>
          </p:cNvSpPr>
          <p:nvPr/>
        </p:nvSpPr>
        <p:spPr>
          <a:xfrm>
            <a:off x="976084" y="265936"/>
            <a:ext cx="9565641" cy="95717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199" b="1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999" b="1">
                <a:solidFill>
                  <a:schemeClr val="tx2"/>
                </a:solidFill>
                <a:latin typeface="Arial" charset="0"/>
              </a:defRPr>
            </a:lvl5pPr>
            <a:lvl6pPr marL="60940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6pPr>
            <a:lvl7pPr marL="1218804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7pPr>
            <a:lvl8pPr marL="182820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8pPr>
            <a:lvl9pPr marL="2437608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798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ko-KR" altLang="en-US" sz="44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우울증 환자수 </a:t>
            </a:r>
            <a:r>
              <a:rPr lang="en-US" altLang="ko-KR" sz="36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2020-2024</a:t>
            </a:r>
            <a:r>
              <a:rPr lang="ko-KR" altLang="en-US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kern="0" dirty="0">
                <a:solidFill>
                  <a:srgbClr val="008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ko-KR" altLang="en-US" sz="4000" kern="0" dirty="0">
              <a:solidFill>
                <a:srgbClr val="008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8A6AF-A71D-A460-629C-DF806DBA1232}"/>
              </a:ext>
            </a:extLst>
          </p:cNvPr>
          <p:cNvSpPr txBox="1"/>
          <p:nvPr/>
        </p:nvSpPr>
        <p:spPr>
          <a:xfrm>
            <a:off x="8783491" y="1556101"/>
            <a:ext cx="1237129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066FF"/>
                </a:solidFill>
              </a:rPr>
              <a:t>단위</a:t>
            </a:r>
            <a:r>
              <a:rPr lang="en-US" altLang="ko-KR" b="1" dirty="0">
                <a:solidFill>
                  <a:srgbClr val="0066FF"/>
                </a:solidFill>
              </a:rPr>
              <a:t>: </a:t>
            </a:r>
            <a:r>
              <a:rPr lang="ko-KR" altLang="en-US" b="1" dirty="0">
                <a:solidFill>
                  <a:srgbClr val="0066FF"/>
                </a:solidFill>
              </a:rPr>
              <a:t>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F5C281-EF6E-6881-E7A2-50206C8223AA}"/>
              </a:ext>
            </a:extLst>
          </p:cNvPr>
          <p:cNvSpPr txBox="1"/>
          <p:nvPr/>
        </p:nvSpPr>
        <p:spPr>
          <a:xfrm>
            <a:off x="9722289" y="2891085"/>
            <a:ext cx="2553078" cy="14732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b="1" dirty="0"/>
              <a:t>2020-4</a:t>
            </a:r>
            <a:r>
              <a:rPr lang="ko-KR" altLang="en-US" sz="2200" b="1" dirty="0"/>
              <a:t>년</a:t>
            </a:r>
            <a:r>
              <a:rPr lang="en-US" altLang="ko-KR" sz="22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b="1" dirty="0"/>
              <a:t>우울증 진료</a:t>
            </a:r>
            <a:r>
              <a:rPr lang="en-US" altLang="ko-KR" sz="2000" b="1" dirty="0"/>
              <a:t> </a:t>
            </a:r>
            <a:r>
              <a:rPr lang="en-US" altLang="ko-KR" sz="2000" b="1" dirty="0">
                <a:solidFill>
                  <a:srgbClr val="FF0000"/>
                </a:solidFill>
              </a:rPr>
              <a:t>32.9%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↑</a:t>
            </a:r>
          </a:p>
          <a:p>
            <a:pPr algn="ctr">
              <a:lnSpc>
                <a:spcPct val="150000"/>
              </a:lnSpc>
            </a:pPr>
            <a:r>
              <a:rPr lang="en-US" altLang="ko-KR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(8.2%/Y)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93068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3_Cipralex template - full">
  <a:themeElements>
    <a:clrScheme name="1_Cipralex temp. dancer 1">
      <a:dk1>
        <a:srgbClr val="000000"/>
      </a:dk1>
      <a:lt1>
        <a:srgbClr val="FFFFFF"/>
      </a:lt1>
      <a:dk2>
        <a:srgbClr val="005BA9"/>
      </a:dk2>
      <a:lt2>
        <a:srgbClr val="808080"/>
      </a:lt2>
      <a:accent1>
        <a:srgbClr val="005BA9"/>
      </a:accent1>
      <a:accent2>
        <a:srgbClr val="E3530E"/>
      </a:accent2>
      <a:accent3>
        <a:srgbClr val="FFFFFF"/>
      </a:accent3>
      <a:accent4>
        <a:srgbClr val="000000"/>
      </a:accent4>
      <a:accent5>
        <a:srgbClr val="AAB5D1"/>
      </a:accent5>
      <a:accent6>
        <a:srgbClr val="CE4A0C"/>
      </a:accent6>
      <a:hlink>
        <a:srgbClr val="4D4D4D"/>
      </a:hlink>
      <a:folHlink>
        <a:srgbClr val="F7A881"/>
      </a:folHlink>
    </a:clrScheme>
    <a:fontScheme name="Cipralex theme fonts">
      <a:majorFont>
        <a:latin typeface="Bliss 2 Medium"/>
        <a:ea typeface=""/>
        <a:cs typeface=""/>
      </a:majorFont>
      <a:minorFont>
        <a:latin typeface="Bliss 2 Ligh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 cap="flat" cmpd="sng" algn="ctr">
          <a:solidFill>
            <a:schemeClr val="tx1"/>
          </a:solidFill>
          <a:prstDash val="solid"/>
          <a:round/>
          <a:headEnd w="med" len="med"/>
          <a:tailEnd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5763" marR="0" indent="-3857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75200"/>
          </a:buClr>
          <a:buFont typeface="Wingdings"/>
          <a:buNone/>
          <a:defRPr kumimoji="0" lang="en-GB" sz="1400" b="0" i="0" u="none" strike="noStrike" cap="none" normalizeH="0" baseline="0" smtClean="0">
            <a:solidFill>
              <a:schemeClr val="tx1"/>
            </a:solidFill>
            <a:effectLst/>
            <a:latin typeface="Arial"/>
            <a:cs typeface="Arial"/>
          </a:defRPr>
        </a:defPPr>
      </a:lstStyle>
    </a:spDef>
    <a:lnDef>
      <a:spPr>
        <a:noFill/>
        <a:ln w="6350" cap="flat" cmpd="sng" algn="ctr">
          <a:solidFill>
            <a:schemeClr val="tx1"/>
          </a:solidFill>
          <a:prstDash val="solid"/>
          <a:round/>
          <a:headEnd w="med" len="med"/>
          <a:tailEnd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85763" marR="0" indent="-3857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E75200"/>
          </a:buClr>
          <a:buFont typeface="Wingdings"/>
          <a:buNone/>
          <a:defRPr kumimoji="0" lang="en-GB" sz="1400" b="0" i="0" u="none" strike="noStrike" cap="none" normalizeH="0" baseline="0" smtClean="0">
            <a:solidFill>
              <a:schemeClr val="tx1"/>
            </a:solidFill>
            <a:effectLst/>
            <a:latin typeface="Arial"/>
            <a:cs typeface="Arial"/>
          </a:defRPr>
        </a:defPPr>
      </a:lst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9772</TotalTime>
  <Words>2390</Words>
  <Application>Microsoft Office PowerPoint</Application>
  <PresentationFormat>와이드스크린</PresentationFormat>
  <Paragraphs>521</Paragraphs>
  <Slides>59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72" baseType="lpstr">
      <vt:lpstr>Bliss Pro Regular</vt:lpstr>
      <vt:lpstr>Pretendard</vt:lpstr>
      <vt:lpstr>Yoon 윤고딕 760</vt:lpstr>
      <vt:lpstr>Yoon 윤고딕 780</vt:lpstr>
      <vt:lpstr>굴림</vt:lpstr>
      <vt:lpstr>맑은 고딕</vt:lpstr>
      <vt:lpstr>Arial</vt:lpstr>
      <vt:lpstr>Arial Narrow</vt:lpstr>
      <vt:lpstr>Calibri</vt:lpstr>
      <vt:lpstr>Times</vt:lpstr>
      <vt:lpstr>Times New Roman</vt:lpstr>
      <vt:lpstr>Wingdings</vt:lpstr>
      <vt:lpstr>3_Cipralex template - full</vt:lpstr>
      <vt:lpstr>PowerPoint 프레젠테이션</vt:lpstr>
      <vt:lpstr>Contents</vt:lpstr>
      <vt:lpstr>PowerPoint 프레젠테이션</vt:lpstr>
      <vt:lpstr>Depression in the Primary Care Setting </vt:lpstr>
      <vt:lpstr>Depression in the Primary Care Setting </vt:lpstr>
      <vt:lpstr>PowerPoint 프레젠테이션</vt:lpstr>
      <vt:lpstr>PowerPoint 프레젠테이션</vt:lpstr>
      <vt:lpstr>Increasing Rates of Depression Worldwide after Covid-19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한국형 우울장애 약물치료지침 KMAP-DD 2021(4th) Korean Medication Algorithm Project for Depressive Disorder </vt:lpstr>
      <vt:lpstr>PowerPoint 프레젠테이션</vt:lpstr>
      <vt:lpstr>PowerPoint 프레젠테이션</vt:lpstr>
      <vt:lpstr>PowerPoint 프레젠테이션</vt:lpstr>
      <vt:lpstr>Patients treated with Escitalopram had a numerically higher remission† rate vs. other antidepressants1</vt:lpstr>
      <vt:lpstr>PowerPoint 프레젠테이션</vt:lpstr>
      <vt:lpstr>항우울제 치료</vt:lpstr>
      <vt:lpstr>항우울제 치료</vt:lpstr>
      <vt:lpstr>PowerPoint 프레젠테이션</vt:lpstr>
      <vt:lpstr>PowerPoint 프레젠테이션</vt:lpstr>
      <vt:lpstr>항우울제 치료</vt:lpstr>
      <vt:lpstr>항우울제 치료</vt:lpstr>
      <vt:lpstr>항우울제 치료</vt:lpstr>
      <vt:lpstr>Escitalopram(Lexapro) 효능 및 효과</vt:lpstr>
      <vt:lpstr>Escitalopram 부작용 </vt:lpstr>
      <vt:lpstr>Escitalopram 부작용 </vt:lpstr>
      <vt:lpstr>Escitalopram 부작용 </vt:lpstr>
      <vt:lpstr>항우울제 치료 SMS (Serotonin modulator &amp; stimulator) </vt:lpstr>
      <vt:lpstr>Vortioxetine(Brintellix) 효능 및 효과</vt:lpstr>
      <vt:lpstr>Vortioxetine 장점 </vt:lpstr>
      <vt:lpstr>Vortioxetine 부작용 </vt:lpstr>
      <vt:lpstr>Vortioxetine 부작용 </vt:lpstr>
      <vt:lpstr>PowerPoint 프레젠테이션</vt:lpstr>
      <vt:lpstr>항우울제 치료</vt:lpstr>
      <vt:lpstr>PowerPoint 프레젠테이션</vt:lpstr>
      <vt:lpstr>항우울제 치료</vt:lpstr>
      <vt:lpstr>PowerPoint 프레젠테이션</vt:lpstr>
      <vt:lpstr>항우울제 치료</vt:lpstr>
      <vt:lpstr>기타 계열 항우울제와 특징</vt:lpstr>
      <vt:lpstr>우울증의 치료 경과</vt:lpstr>
      <vt:lpstr>우울증 약물치료</vt:lpstr>
      <vt:lpstr>우울증 약물치료</vt:lpstr>
      <vt:lpstr>PowerPoint 프레젠테이션</vt:lpstr>
      <vt:lpstr>우울증 외래 적정성 평가 지표</vt:lpstr>
      <vt:lpstr>우울증 약물치료</vt:lpstr>
      <vt:lpstr>우울증 외래 적정성 평가 지표</vt:lpstr>
      <vt:lpstr>우울증 약물치료</vt:lpstr>
      <vt:lpstr>PowerPoint 프레젠테이션</vt:lpstr>
      <vt:lpstr>항우울제 부작용 </vt:lpstr>
      <vt:lpstr>약물부작용에 따른 항우울제 선택</vt:lpstr>
      <vt:lpstr>PowerPoint 프레젠테이션</vt:lpstr>
      <vt:lpstr>Clinical course of MDD </vt:lpstr>
      <vt:lpstr>항우울제 무반응(TRD) 대책 OSAC</vt:lpstr>
      <vt:lpstr>PowerPoint 프레젠테이션</vt:lpstr>
      <vt:lpstr>PowerPoint 프레젠테이션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Escitalopram in MDD with physical comorbidities</dc:title>
  <dc:creator>Bjarke Ebert</dc:creator>
  <cp:lastModifiedBy>Youn Huh</cp:lastModifiedBy>
  <cp:revision>194</cp:revision>
  <dcterms:created xsi:type="dcterms:W3CDTF">2020-11-23T08:40:47Z</dcterms:created>
  <dcterms:modified xsi:type="dcterms:W3CDTF">2026-04-12T10:54:11Z</dcterms:modified>
  <cp:version/>
</cp:coreProperties>
</file>