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6" r:id="rId4"/>
    <p:sldId id="288" r:id="rId5"/>
    <p:sldId id="267" r:id="rId6"/>
    <p:sldId id="289" r:id="rId7"/>
    <p:sldId id="291" r:id="rId8"/>
    <p:sldId id="259" r:id="rId9"/>
    <p:sldId id="258" r:id="rId10"/>
    <p:sldId id="268" r:id="rId11"/>
    <p:sldId id="292" r:id="rId12"/>
    <p:sldId id="269" r:id="rId13"/>
    <p:sldId id="278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3" r:id="rId22"/>
    <p:sldId id="302" r:id="rId23"/>
  </p:sldIdLst>
  <p:sldSz cx="14630400" cy="8229600"/>
  <p:notesSz cx="8229600" cy="146304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BB7AAA8-244F-4417-BF44-891505DE9F40}">
          <p14:sldIdLst>
            <p14:sldId id="256"/>
            <p14:sldId id="266"/>
            <p14:sldId id="288"/>
            <p14:sldId id="267"/>
            <p14:sldId id="289"/>
            <p14:sldId id="291"/>
            <p14:sldId id="259"/>
            <p14:sldId id="258"/>
            <p14:sldId id="268"/>
            <p14:sldId id="292"/>
            <p14:sldId id="269"/>
            <p14:sldId id="278"/>
            <p14:sldId id="294"/>
            <p14:sldId id="296"/>
            <p14:sldId id="297"/>
            <p14:sldId id="298"/>
            <p14:sldId id="299"/>
            <p14:sldId id="300"/>
            <p14:sldId id="301"/>
            <p14:sldId id="303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67793" autoAdjust="0"/>
  </p:normalViewPr>
  <p:slideViewPr>
    <p:cSldViewPr snapToGrid="0" snapToObjects="1">
      <p:cViewPr varScale="1">
        <p:scale>
          <a:sx n="63" d="100"/>
          <a:sy n="63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12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B171C-4214-A64C-AEA4-3F8629752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7E1D9-4F38-27A3-030A-8D442CBD0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DDFF8-DFB1-3498-A4D6-0DD7CA0FC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insufficient evidence to recommend routine screening in adults or adolescents where case management and coordination are not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208B-31B2-5D03-6D12-7B29B66A1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일반 인구 전체를 대상으로 하는 보편적 </a:t>
            </a:r>
            <a:r>
              <a:rPr lang="en-US" altLang="ko-KR" b="1" dirty="0"/>
              <a:t>depression screening</a:t>
            </a:r>
            <a:r>
              <a:rPr lang="ko-KR" altLang="en-US" b="1" dirty="0"/>
              <a:t>은 비효율적</a:t>
            </a:r>
            <a:r>
              <a:rPr lang="ko-KR" altLang="en-US" dirty="0"/>
              <a:t>이라고 보고</a:t>
            </a:r>
            <a:r>
              <a:rPr lang="en-US" altLang="ko-KR" dirty="0"/>
              <a:t>, </a:t>
            </a:r>
            <a:r>
              <a:rPr lang="ko-KR" altLang="en-US" dirty="0"/>
              <a:t>대신 </a:t>
            </a:r>
            <a:r>
              <a:rPr lang="ko-KR" altLang="en-US" b="1" dirty="0"/>
              <a:t>위험군</a:t>
            </a:r>
            <a:r>
              <a:rPr lang="ko-KR" altLang="en-US" dirty="0"/>
              <a:t>이 </a:t>
            </a:r>
            <a:r>
              <a:rPr lang="en-US" altLang="ko-KR" dirty="0"/>
              <a:t>1</a:t>
            </a:r>
            <a:r>
              <a:rPr lang="ko-KR" altLang="en-US" dirty="0"/>
              <a:t>차의료나 일반병원에서 접촉할 때 </a:t>
            </a:r>
            <a:r>
              <a:rPr lang="ko-KR" altLang="en-US" b="1" dirty="0"/>
              <a:t>조기발견 권고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Korea appeared to have the highest estimated prevalence of depression or depressive symptoms among OECD countries in early 2020 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antidepressant consumption in Korea was among the lowest in OECD countries</a:t>
            </a:r>
          </a:p>
          <a:p>
            <a:r>
              <a:rPr lang="en-US" altLang="ko-KR" dirty="0"/>
              <a:t>.Consumption of medicines for selected chronic conditions, 2000, 2019 and 2020 (or nearest years)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한국은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OECD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국가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중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자살률이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높은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편이며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정신건강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서비스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이용률은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낮다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.
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일차의료에서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우울증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선별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프로그램은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제한적이며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정신과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접근성이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지역별로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크게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altLang="ko-KR" sz="1200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차이난다</a:t>
            </a:r>
            <a:r>
              <a:rPr lang="en-US" altLang="ko-KR" sz="1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13DF-B82F-1B45-A57E-6BEA407CC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F32E9B-86C9-F4D4-7F2B-21D21622F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A8699-23DF-8D83-87CF-6C271E030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5DBD2-2E00-A971-15BE-070325E64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0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7EC2C-28C2-92E7-7D9C-932A08DBB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3A7D0-4045-E763-A4A7-288E2FEE0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CAAE3-65E4-2A08-7D81-39022059F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F1110-65B1-8827-EDB5-509ADAECAA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9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18082-A4BE-4B66-158C-E6EC72DBA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D2C12-4F37-2CF2-4989-1118527C4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F306F-BC29-21C5-0E01-FA71F81A6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67D38-AB60-7635-DAA6-BAF364140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93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91F6-EDFC-5F13-8FC0-8C875A8B8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1B73F-D830-BEFE-F6DE-B37282656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6B461-CDF8-8F8F-298A-CE2A4EA29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정신사회적 치료 중에서 대인관계정신치료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(Interpersonal Therapy), </a:t>
            </a:r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정신역동정신치료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(Psychodynamic Psychotherapy),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인지행동치료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(Cognitive Behavioral Therapy),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행동활성화기법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(Behavioral Activation),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문제해결정신치료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(Problem Solving Therapy), </a:t>
            </a:r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마음챙김인지치료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(Mindfulness-Based Cognitive Therapy),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단기정신치료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(Brief Psychotherapy), </a:t>
            </a:r>
            <a:r>
              <a:rPr lang="ko-KR" alt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수용전념치료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(Acceptance and Commitment Therapy) </a:t>
            </a:r>
            <a:r>
              <a:rPr lang="ko-KR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등이 우울증 증상을 경감시키는데 효과적이다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B076A-3DD6-4755-A74B-2C72B4F2E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81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D3821-13F7-AFB2-77BC-0134C1CD8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DFEE7-F1B3-1A92-4F35-2BEDEBEE4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E5B4A-83B8-50D6-8762-CEFA324DD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FC949-DAE7-CAAB-8E90-32768CB27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5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E4152-7F25-0642-A7D4-65F7EF28A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9BC3A-4477-CD7C-8163-3F5FC3B4C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2984E-AE0A-2D2C-71A8-C22E3D91B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73BA0-DA75-4A9F-3D9E-EEB7582A0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1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46976-2F07-322A-73F7-B4672B44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33926-01C1-873C-FCD9-55D55452D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AC49A-9AEF-0456-024F-0F8254806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CB150-32C7-62D5-3F42-3F97A075EE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3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6D224-1418-BD25-2753-8E34F712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F8FDA-C95A-8EEE-864F-8299437CF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1FD853-61F4-1B57-27C2-8501F15A8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5105D-358A-3C77-3D85-546980DC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89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622F1-6F26-2C04-7EB9-9790A437A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C52BF-9BD0-5862-7A93-D561C9341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A8339-B3FB-CD2E-ACB7-81A9FDB0E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5B646-F945-1E11-2AF8-FFE15AF7EF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EEC19-0405-D0A8-E3C7-61CAC118E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59986-F34D-B4E1-FB49-5A6D1D178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ADDBC-BB07-F4CB-97CF-CB1246D07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E7B6-3CDE-C407-1FA9-16552AF5C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/>
              <a:t>비수정</a:t>
            </a:r>
            <a:r>
              <a:rPr lang="ko-KR" altLang="en-US" b="1" dirty="0"/>
              <a:t> 가능한 위험 요인</a:t>
            </a:r>
            <a:r>
              <a:rPr lang="en-US" altLang="ko-KR" dirty="0"/>
              <a:t>: </a:t>
            </a:r>
            <a:r>
              <a:rPr lang="ko-KR" altLang="en-US" dirty="0"/>
              <a:t>여성 성별</a:t>
            </a:r>
            <a:r>
              <a:rPr lang="en-US" altLang="ko-KR" dirty="0"/>
              <a:t>, </a:t>
            </a:r>
            <a:r>
              <a:rPr lang="ko-KR" altLang="en-US" dirty="0"/>
              <a:t>가족력</a:t>
            </a:r>
            <a:r>
              <a:rPr lang="en-US" altLang="ko-KR" dirty="0"/>
              <a:t>, </a:t>
            </a:r>
            <a:r>
              <a:rPr lang="ko-KR" altLang="en-US" dirty="0"/>
              <a:t>어린 시절의 역경 경험</a:t>
            </a:r>
            <a:r>
              <a:rPr lang="en-US" altLang="ko-KR" dirty="0"/>
              <a:t>, </a:t>
            </a:r>
            <a:r>
              <a:rPr lang="ko-KR" altLang="en-US" dirty="0"/>
              <a:t>배우자 사별 등이 있습니다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수정 가능한 위험 요인</a:t>
            </a:r>
            <a:r>
              <a:rPr lang="en-US" altLang="ko-KR" dirty="0"/>
              <a:t>: </a:t>
            </a:r>
            <a:r>
              <a:rPr lang="ko-KR" altLang="en-US" dirty="0"/>
              <a:t>만성 질환</a:t>
            </a:r>
            <a:r>
              <a:rPr lang="en-US" altLang="ko-KR" dirty="0"/>
              <a:t>, </a:t>
            </a:r>
            <a:r>
              <a:rPr lang="ko-KR" altLang="en-US" dirty="0"/>
              <a:t>알코올 및 물질 사용 장애</a:t>
            </a:r>
            <a:r>
              <a:rPr lang="en-US" altLang="ko-KR" dirty="0"/>
              <a:t>, </a:t>
            </a:r>
            <a:r>
              <a:rPr lang="ko-KR" altLang="en-US" dirty="0"/>
              <a:t>스트레스가 많은 생활 사건</a:t>
            </a:r>
            <a:r>
              <a:rPr lang="en-US" altLang="ko-KR" dirty="0"/>
              <a:t>, </a:t>
            </a:r>
            <a:r>
              <a:rPr lang="ko-KR" altLang="en-US" dirty="0"/>
              <a:t>좌식 생활 등이 있습니다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스크리닝</a:t>
            </a:r>
            <a:r>
              <a:rPr lang="ko-KR" altLang="en-US" dirty="0"/>
              <a:t> 결과가 양성이거나 위험 요인이 있는 경우</a:t>
            </a:r>
            <a:r>
              <a:rPr lang="en-US" altLang="ko-KR" dirty="0"/>
              <a:t>, DSM-5-TR </a:t>
            </a:r>
            <a:r>
              <a:rPr lang="ko-KR" altLang="en-US" dirty="0"/>
              <a:t>또는 </a:t>
            </a:r>
            <a:r>
              <a:rPr lang="en-US" altLang="ko-KR" dirty="0"/>
              <a:t>ICD-11</a:t>
            </a:r>
            <a:r>
              <a:rPr lang="ko-KR" altLang="en-US" dirty="0"/>
              <a:t>과 같은 진단 기준에 따라 포괄적인 평가를 수행합니다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경도 우울증</a:t>
            </a:r>
            <a:r>
              <a:rPr lang="en-US" altLang="ko-KR" dirty="0"/>
              <a:t>: </a:t>
            </a:r>
            <a:r>
              <a:rPr lang="ko-KR" altLang="en-US" dirty="0"/>
              <a:t>심리치료</a:t>
            </a:r>
            <a:r>
              <a:rPr lang="en-US" altLang="ko-KR" dirty="0"/>
              <a:t>(</a:t>
            </a:r>
            <a:r>
              <a:rPr lang="ko-KR" altLang="en-US" dirty="0"/>
              <a:t>특히 인지행동치료</a:t>
            </a:r>
            <a:r>
              <a:rPr lang="en-US" altLang="ko-KR" dirty="0"/>
              <a:t>, CBT)</a:t>
            </a:r>
            <a:r>
              <a:rPr lang="ko-KR" altLang="en-US" dirty="0"/>
              <a:t>가 선호되며</a:t>
            </a:r>
            <a:r>
              <a:rPr lang="en-US" altLang="ko-KR" dirty="0"/>
              <a:t>, </a:t>
            </a:r>
            <a:r>
              <a:rPr lang="ko-KR" altLang="en-US" dirty="0"/>
              <a:t>운동</a:t>
            </a:r>
            <a:r>
              <a:rPr lang="en-US" altLang="ko-KR" dirty="0"/>
              <a:t>, </a:t>
            </a:r>
            <a:r>
              <a:rPr lang="ko-KR" altLang="en-US" dirty="0"/>
              <a:t>보완대체요법</a:t>
            </a:r>
            <a:r>
              <a:rPr lang="en-US" altLang="ko-KR" dirty="0"/>
              <a:t>(CAM), </a:t>
            </a:r>
            <a:r>
              <a:rPr lang="ko-KR" altLang="en-US" dirty="0"/>
              <a:t>디지털 건강 중재</a:t>
            </a:r>
            <a:r>
              <a:rPr lang="en-US" altLang="ko-KR" dirty="0"/>
              <a:t>(DHI)</a:t>
            </a:r>
            <a:r>
              <a:rPr lang="ko-KR" altLang="en-US" dirty="0"/>
              <a:t>도 고려될 수 있습니다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중등도 우울증</a:t>
            </a:r>
            <a:r>
              <a:rPr lang="en-US" altLang="ko-KR" dirty="0"/>
              <a:t>: </a:t>
            </a:r>
            <a:r>
              <a:rPr lang="ko-KR" altLang="en-US" dirty="0"/>
              <a:t>항우울제 또는 심리치료가 초기 치료 옵션으로 고려되며</a:t>
            </a:r>
            <a:r>
              <a:rPr lang="en-US" altLang="ko-KR" dirty="0"/>
              <a:t>, </a:t>
            </a:r>
            <a:r>
              <a:rPr lang="ko-KR" altLang="en-US" dirty="0"/>
              <a:t>두 가지를 병행하는 것이 더 효과적일 수 있습니다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중증 우울증</a:t>
            </a:r>
            <a:r>
              <a:rPr lang="en-US" altLang="ko-KR" dirty="0"/>
              <a:t>: </a:t>
            </a:r>
            <a:r>
              <a:rPr lang="ko-KR" altLang="en-US" dirty="0"/>
              <a:t>항우울제와 심리치료 병용 또는 항우울제와 비정형 항정신병 약물 병용이 권장됩니다</a:t>
            </a:r>
            <a:r>
              <a:rPr lang="en-US" altLang="ko-KR" dirty="0"/>
              <a:t>. </a:t>
            </a:r>
            <a:r>
              <a:rPr lang="ko-KR" altLang="en-US" dirty="0"/>
              <a:t>정신병적 증상이 동반된 경우 항우울제와 항정신병 약물 병용이 필요하며</a:t>
            </a:r>
            <a:r>
              <a:rPr lang="en-US" altLang="ko-KR" dirty="0"/>
              <a:t>, </a:t>
            </a:r>
            <a:r>
              <a:rPr lang="ko-KR" altLang="en-US" dirty="0"/>
              <a:t>생명을 위협하는 상황에서는 전기경련요법</a:t>
            </a:r>
            <a:r>
              <a:rPr lang="en-US" altLang="ko-KR" dirty="0"/>
              <a:t>(ECT)</a:t>
            </a:r>
            <a:r>
              <a:rPr lang="ko-KR" altLang="en-US" dirty="0"/>
              <a:t>을 고려할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85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3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1463040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53910" y="2540198"/>
            <a:ext cx="109448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312F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elasio" pitchFamily="34" charset="-120"/>
              </a:rPr>
              <a:t>일차의료에서 우울증 가이드라인</a:t>
            </a:r>
            <a:endParaRPr lang="en-US" sz="6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88" y="438697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가톨릭대학교 성빈센트병원 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793789" y="516207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김 하 나 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2E4E5-A4A5-5399-76C5-2F54E773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B87693C-09BE-56C9-C4EE-097BD9FFF5F9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호주</a:t>
            </a:r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1</a:t>
            </a:r>
            <a:r>
              <a:rPr lang="ko-KR" alt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차의료</a:t>
            </a:r>
            <a:r>
              <a:rPr lang="ko-KR" alt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우울증</a:t>
            </a:r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가이드라인</a:t>
            </a:r>
            <a:endParaRPr lang="en-US" sz="4480" b="1" dirty="0">
              <a:solidFill>
                <a:srgbClr val="030A18"/>
              </a:solidFill>
              <a:latin typeface="Malgun Gothic" pitchFamily="34" charset="0"/>
              <a:ea typeface="Malgun Gothic" pitchFamily="34" charset="-122"/>
              <a:cs typeface="Malgun Gothic" pitchFamily="34" charset="-120"/>
            </a:endParaRPr>
          </a:p>
          <a:p>
            <a:r>
              <a:rPr lang="en-US" sz="24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Royal Australian College of General Practitioners (RACGP)</a:t>
            </a:r>
            <a:endParaRPr lang="en-US" sz="24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4BA0F03-1031-07FC-CDE0-D1059DE38BCE}"/>
              </a:ext>
            </a:extLst>
          </p:cNvPr>
          <p:cNvSpPr/>
          <p:nvPr/>
        </p:nvSpPr>
        <p:spPr>
          <a:xfrm>
            <a:off x="320040" y="1872242"/>
            <a:ext cx="14310360" cy="223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30A1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 pitchFamily="34" charset="-120"/>
              </a:rPr>
              <a:t>Routine screening for depression in the general adult population in the context of staff-assisted support to the GP in providing depression care, case management and coordination (</a:t>
            </a:r>
            <a:r>
              <a:rPr lang="en-US" sz="3200" dirty="0" err="1">
                <a:solidFill>
                  <a:srgbClr val="030A1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 pitchFamily="34" charset="-120"/>
              </a:rPr>
              <a:t>eg</a:t>
            </a:r>
            <a:r>
              <a:rPr lang="en-US" sz="3200" dirty="0">
                <a:solidFill>
                  <a:srgbClr val="030A1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 pitchFamily="34" charset="-120"/>
              </a:rPr>
              <a:t> via practice nurses).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high level of awareness for depressive symptoms in patients at high risk of depression and make appropriate clinical assessments wherever the risk is high.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3C89736-762E-52D3-FA2A-F0D0173C4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51" y="4391711"/>
            <a:ext cx="9479403" cy="35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2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독일</a:t>
            </a:r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가이드라인</a:t>
            </a:r>
            <a:endParaRPr lang="en-US" sz="4480" b="1" dirty="0">
              <a:solidFill>
                <a:srgbClr val="030A18"/>
              </a:solidFill>
              <a:latin typeface="Malgun Gothic" pitchFamily="34" charset="0"/>
              <a:ea typeface="Malgun Gothic" pitchFamily="34" charset="-122"/>
              <a:cs typeface="Malgun Gothic" pitchFamily="34" charset="-120"/>
            </a:endParaRPr>
          </a:p>
          <a:p>
            <a:r>
              <a:rPr lang="de-DE" altLang="ko-KR" sz="2400" dirty="0"/>
              <a:t>Nationale VersorgungsLeitlinie (NVL) Unipolare Depression, 2022</a:t>
            </a:r>
            <a:r>
              <a:rPr lang="en-US" sz="240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121920" y="185250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+mn-ea"/>
              </a:rPr>
              <a:t>선별검사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en-US" altLang="ko-KR" sz="2400" dirty="0">
                <a:latin typeface="+mn-ea"/>
              </a:rPr>
              <a:t>Risk-group–based targeted case-finding</a:t>
            </a: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치료</a:t>
            </a:r>
            <a:r>
              <a:rPr lang="en-US" altLang="ko-KR" sz="2400" b="1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: </a:t>
            </a:r>
            <a:r>
              <a:rPr lang="ko-KR" altLang="en-US" sz="2400" dirty="0">
                <a:latin typeface="+mn-ea"/>
              </a:rPr>
              <a:t>중증도와 기능장애를 기준으로 단계화</a:t>
            </a:r>
            <a:endParaRPr lang="en-US" altLang="ko-KR" sz="2400" dirty="0">
              <a:solidFill>
                <a:srgbClr val="030A18"/>
              </a:solidFill>
              <a:latin typeface="+mn-ea"/>
              <a:cs typeface="Malgun Gothic" pitchFamily="34" charset="-120"/>
            </a:endParaRPr>
          </a:p>
          <a:p>
            <a:pPr marL="800100" lvl="1" indent="-342900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경증삽화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</a:t>
            </a:r>
            <a:r>
              <a:rPr lang="en-US" altLang="ko-KR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– 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상담</a:t>
            </a:r>
            <a:r>
              <a:rPr lang="en-US" altLang="ko-KR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, 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온라인 프로그램 </a:t>
            </a:r>
            <a:endParaRPr lang="en-US" altLang="ko-KR" sz="2400" dirty="0">
              <a:solidFill>
                <a:srgbClr val="030A18"/>
              </a:solidFill>
              <a:latin typeface="+mn-ea"/>
              <a:cs typeface="Malgun Gothic" pitchFamily="34" charset="-120"/>
            </a:endParaRPr>
          </a:p>
          <a:p>
            <a:pPr marL="800100" lvl="1" indent="-342900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중등</a:t>
            </a:r>
            <a:r>
              <a:rPr lang="en-US" altLang="ko-KR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/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재발성 경증</a:t>
            </a:r>
            <a:r>
              <a:rPr lang="en-US" altLang="ko-KR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-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정신치료 또는 약물치료</a:t>
            </a:r>
            <a:endParaRPr lang="en-US" altLang="ko-KR" sz="2400" dirty="0">
              <a:solidFill>
                <a:srgbClr val="030A18"/>
              </a:solidFill>
              <a:latin typeface="+mn-ea"/>
              <a:cs typeface="Malgun Gothic" pitchFamily="34" charset="-120"/>
            </a:endParaRPr>
          </a:p>
          <a:p>
            <a:pPr marL="800100" lvl="1" indent="-342900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중증</a:t>
            </a:r>
            <a:r>
              <a:rPr lang="en-US" altLang="ko-KR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-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정신치료</a:t>
            </a:r>
            <a:r>
              <a:rPr lang="en-US" altLang="ko-KR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, 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약물치료 병합</a:t>
            </a:r>
            <a:r>
              <a:rPr 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
New treatment: 인터넷/</a:t>
            </a:r>
            <a:r>
              <a:rPr 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모바일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중재</a:t>
            </a:r>
            <a:r>
              <a:rPr lang="en-US" altLang="ko-KR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(IMI)</a:t>
            </a:r>
            <a:r>
              <a:rPr 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, 에스케타민, </a:t>
            </a:r>
            <a:r>
              <a:rPr 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rTMS</a:t>
            </a:r>
            <a:r>
              <a:rPr lang="en-US" sz="2400" dirty="0">
                <a:latin typeface="+mn-ea"/>
              </a:rPr>
              <a:t>, </a:t>
            </a:r>
            <a:r>
              <a:rPr 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사회</a:t>
            </a:r>
            <a:r>
              <a:rPr 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참여·재활 강조, 다학제 </a:t>
            </a:r>
            <a:r>
              <a:rPr 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서비스</a:t>
            </a:r>
            <a:r>
              <a:rPr 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</a:t>
            </a:r>
            <a:r>
              <a:rPr 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조정</a:t>
            </a:r>
            <a:r>
              <a:rPr 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강화</a:t>
            </a:r>
            <a:endParaRPr lang="en-US" sz="2400" dirty="0">
              <a:latin typeface="+mn-ea"/>
            </a:endParaRPr>
          </a:p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목표: </a:t>
            </a:r>
            <a:r>
              <a:rPr lang="ko-KR" alt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위험군</a:t>
            </a:r>
            <a:r>
              <a:rPr lang="ko-KR" alt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</a:t>
            </a:r>
            <a:r>
              <a:rPr 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조기</a:t>
            </a:r>
            <a:r>
              <a:rPr 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발견, 정확한 진단, </a:t>
            </a:r>
            <a:r>
              <a:rPr 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통합</a:t>
            </a:r>
            <a:r>
              <a:rPr lang="en-US" sz="24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</a:t>
            </a:r>
            <a:r>
              <a:rPr lang="en-US" sz="24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치료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31520" y="749808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ÄZQ (Ärztliches Zentrum für Qualität in der Medizin). National Clinical Guideline for Unipolar Depression (S3‑Leitlinie/NVL Depression), Version 3. 2022.</a:t>
            </a:r>
            <a:endParaRPr lang="en-US" sz="12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463040"/>
            <a:r>
              <a:rPr 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한국</a:t>
            </a:r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ko-KR" alt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우울증</a:t>
            </a:r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현황</a:t>
            </a:r>
            <a:endParaRPr lang="en-US" sz="44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292608" y="1408176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 defTabSz="146304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438912" y="7424928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dirty="0"/>
              <a:t>Health at a Glance 2021: OECD Indicators</a:t>
            </a:r>
          </a:p>
          <a:p>
            <a:r>
              <a:rPr lang="en-US" altLang="ko-KR" dirty="0"/>
              <a:t>Tackling the mental health impact of the COVID-19 crisis: An integrated, </a:t>
            </a:r>
            <a:r>
              <a:rPr lang="en-US" altLang="ko-KR" dirty="0" err="1"/>
              <a:t>wholeof</a:t>
            </a:r>
            <a:r>
              <a:rPr lang="en-US" altLang="ko-KR" dirty="0"/>
              <a:t>-society response, 2021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5AFBF1-5F9B-82CB-E077-F41F1744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17776"/>
            <a:ext cx="8610599" cy="438302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B79440-B645-E78C-E5AB-203EF715E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65" y="438912"/>
            <a:ext cx="5578833" cy="6644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9FCD3-9499-8798-215B-18EB82006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54654D2-79D2-0E48-A2DC-F8161FEB0A6E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b="1" dirty="0"/>
              <a:t>일차 의료용 근거기반 우울증 임상진료지침</a:t>
            </a:r>
            <a:r>
              <a:rPr lang="en-US" altLang="ko-KR" sz="4000" b="1" dirty="0"/>
              <a:t>, 2022</a:t>
            </a:r>
            <a:endParaRPr lang="en-US" sz="400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BDE5A4B-ACE3-3805-08AE-66A082EC0BD7}"/>
              </a:ext>
            </a:extLst>
          </p:cNvPr>
          <p:cNvSpPr/>
          <p:nvPr/>
        </p:nvSpPr>
        <p:spPr>
          <a:xfrm>
            <a:off x="591312" y="210616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선별 및 확진</a:t>
            </a:r>
            <a:r>
              <a:rPr lang="en-US" altLang="ko-KR" sz="320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: </a:t>
            </a:r>
            <a:r>
              <a:rPr lang="ko-KR" altLang="en-US" sz="3200" b="1" dirty="0"/>
              <a:t>일차의료에서 우울증 찾기</a:t>
            </a:r>
            <a:endParaRPr lang="en-US" altLang="ko-KR" sz="3200" b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신체 증상 중심 내원 환자에서 숨어 있는 우울증 탐지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/>
              <a:t>PHQ-9, BDI, GDS, CDI, QIDS </a:t>
            </a:r>
            <a:r>
              <a:rPr lang="ko-KR" altLang="en-US" sz="3200" dirty="0"/>
              <a:t>등 검증된 평가도구 활용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전체 일괄 선별보다 고위험군 중심 선별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측정기반 진료로 중증도와 치료 경과 추적</a:t>
            </a:r>
            <a:endParaRPr lang="en-US" altLang="ko-KR" sz="3200" dirty="0"/>
          </a:p>
          <a:p>
            <a:endParaRPr lang="en-US" altLang="ko-KR" sz="3200" dirty="0">
              <a:solidFill>
                <a:srgbClr val="030A18"/>
              </a:solidFill>
              <a:latin typeface="Malgun Gothic" pitchFamily="34" charset="0"/>
              <a:ea typeface="Malgun Gothic" pitchFamily="34" charset="-122"/>
              <a:cs typeface="Malgun Gothic" pitchFamily="34" charset="-120"/>
            </a:endParaRPr>
          </a:p>
          <a:p>
            <a:endParaRPr lang="en-US" altLang="ko-KR" sz="3200" dirty="0">
              <a:solidFill>
                <a:srgbClr val="030A18"/>
              </a:solidFill>
              <a:latin typeface="Malgun Gothic" pitchFamily="34" charset="0"/>
              <a:ea typeface="Malgun Gothic" pitchFamily="34" charset="-122"/>
              <a:cs typeface="Malgun Gothic" pitchFamily="34" charset="-120"/>
            </a:endParaRPr>
          </a:p>
          <a:p>
            <a:r>
              <a:rPr lang="en-US" sz="3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
</a:t>
            </a:r>
            <a:endParaRPr lang="en-US" sz="3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3C2C6C7-FBEF-182B-B5FE-48F64A56830B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333558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47001-DD17-B2DC-200F-C01ED364F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41DF0F2-1EE1-72E0-52CC-1450D60779CD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b="1" dirty="0"/>
              <a:t>일차 의료용 근거기반 우울증 임상진료지침</a:t>
            </a:r>
            <a:r>
              <a:rPr lang="en-US" altLang="ko-KR" sz="4000" b="1" dirty="0"/>
              <a:t>, 2022</a:t>
            </a:r>
            <a:endParaRPr lang="en-US" sz="400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089B0CA-8097-D96E-E76C-D95B5A673D75}"/>
              </a:ext>
            </a:extLst>
          </p:cNvPr>
          <p:cNvSpPr/>
          <p:nvPr/>
        </p:nvSpPr>
        <p:spPr>
          <a:xfrm>
            <a:off x="591312" y="210616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/>
              <a:t>선별에서 확진으로</a:t>
            </a:r>
            <a:endParaRPr lang="en-US" altLang="ko-KR" sz="3200" b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선별 양성 </a:t>
            </a:r>
            <a:r>
              <a:rPr lang="en-US" altLang="ko-KR" sz="3200" dirty="0"/>
              <a:t>= </a:t>
            </a:r>
            <a:r>
              <a:rPr lang="ko-KR" altLang="en-US" sz="3200" dirty="0"/>
              <a:t>확진 아님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/>
              <a:t>DSM-5 </a:t>
            </a:r>
            <a:r>
              <a:rPr lang="ko-KR" altLang="en-US" sz="3200" dirty="0"/>
              <a:t>진단 기준 적용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평가도구 결과와 임상면담 통합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진단 후 치료 계획으로 즉시 연결</a:t>
            </a:r>
            <a:endParaRPr lang="en-US" altLang="ko-KR" sz="3200" dirty="0">
              <a:solidFill>
                <a:srgbClr val="030A18"/>
              </a:solidFill>
              <a:latin typeface="Malgun Gothic" pitchFamily="34" charset="0"/>
              <a:ea typeface="Malgun Gothic" pitchFamily="34" charset="-122"/>
              <a:cs typeface="Malgun Gothic" pitchFamily="34" charset="-120"/>
            </a:endParaRPr>
          </a:p>
          <a:p>
            <a:endParaRPr lang="en-US" altLang="ko-KR" sz="3200" dirty="0">
              <a:solidFill>
                <a:srgbClr val="030A18"/>
              </a:solidFill>
              <a:latin typeface="Malgun Gothic" pitchFamily="34" charset="0"/>
              <a:ea typeface="Malgun Gothic" pitchFamily="34" charset="-122"/>
              <a:cs typeface="Malgun Gothic" pitchFamily="34" charset="-120"/>
            </a:endParaRPr>
          </a:p>
          <a:p>
            <a:r>
              <a:rPr lang="en-US" sz="3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
</a:t>
            </a:r>
            <a:endParaRPr lang="en-US" sz="3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800AB63-1AA1-3D9D-DA35-87E0D89E25D4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163862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4EDB12-BD42-13DF-8D95-D53E4863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5E923D6-E9A8-8DDC-F817-3F44753B477C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b="1" dirty="0"/>
              <a:t>일차 의료용 근거기반 우울증 임상진료지침</a:t>
            </a:r>
            <a:r>
              <a:rPr lang="en-US" altLang="ko-KR" sz="4000" b="1" dirty="0"/>
              <a:t>, 2022</a:t>
            </a:r>
            <a:endParaRPr lang="en-US" sz="400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AE49296-907A-9DA0-4B6F-AF5BCBBE677D}"/>
              </a:ext>
            </a:extLst>
          </p:cNvPr>
          <p:cNvSpPr/>
          <p:nvPr/>
        </p:nvSpPr>
        <p:spPr>
          <a:xfrm>
            <a:off x="591312" y="210616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/>
              <a:t>선별 및 확진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진단 시 반드시 함께 볼 항목</a:t>
            </a:r>
            <a:endParaRPr lang="en-US" altLang="ko-KR" sz="3200" b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자살위험도 평가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양극성 장애 병력 확인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물질사용장애</a:t>
            </a:r>
            <a:r>
              <a:rPr lang="en-US" altLang="ko-KR" sz="3200" dirty="0"/>
              <a:t>, </a:t>
            </a:r>
            <a:r>
              <a:rPr lang="ko-KR" altLang="en-US" sz="3200" dirty="0"/>
              <a:t>불안장애</a:t>
            </a:r>
            <a:r>
              <a:rPr lang="en-US" altLang="ko-KR" sz="3200" dirty="0"/>
              <a:t>, </a:t>
            </a:r>
            <a:r>
              <a:rPr lang="ko-KR" altLang="en-US" sz="3200" dirty="0"/>
              <a:t>인격장애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식이장애</a:t>
            </a:r>
            <a:r>
              <a:rPr lang="en-US" altLang="ko-KR" sz="3200" dirty="0"/>
              <a:t>, </a:t>
            </a:r>
            <a:r>
              <a:rPr lang="ko-KR" altLang="en-US" sz="3200" dirty="0"/>
              <a:t>조현병</a:t>
            </a:r>
            <a:r>
              <a:rPr lang="en-US" altLang="ko-KR" sz="3200" dirty="0"/>
              <a:t>, ADHD, </a:t>
            </a:r>
            <a:r>
              <a:rPr lang="ko-KR" altLang="en-US" sz="3200" dirty="0"/>
              <a:t>치매 등 정신질환 평가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동반된 신체질환과 치료에 미치는 영향 확인</a:t>
            </a:r>
            <a:endParaRPr lang="en-US" altLang="ko-KR" sz="3200" dirty="0">
              <a:solidFill>
                <a:srgbClr val="030A18"/>
              </a:solidFill>
              <a:latin typeface="Malgun Gothic" pitchFamily="34" charset="0"/>
              <a:ea typeface="Malgun Gothic" pitchFamily="34" charset="-122"/>
              <a:cs typeface="Malgun Gothic" pitchFamily="34" charset="-120"/>
            </a:endParaRPr>
          </a:p>
          <a:p>
            <a:r>
              <a:rPr lang="en-US" sz="32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
</a:t>
            </a:r>
            <a:endParaRPr lang="en-US" sz="3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FC65774-36CF-6ECF-21B2-921F63D0F91F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276344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586D3-1EE4-9400-6EEB-54301D3A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32034E0-66DA-F2E0-ABB6-A937F25BFE6C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dirty="0"/>
              <a:t>일차 의료용 근거기반 우울증 임상진료지침</a:t>
            </a:r>
            <a:r>
              <a:rPr lang="en-US" altLang="ko-KR" sz="4000" dirty="0"/>
              <a:t>, 2022</a:t>
            </a:r>
            <a:endParaRPr lang="en-US" sz="4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9C607ED-D767-C116-C6A4-64BE82E12EEF}"/>
              </a:ext>
            </a:extLst>
          </p:cNvPr>
          <p:cNvSpPr/>
          <p:nvPr/>
        </p:nvSpPr>
        <p:spPr>
          <a:xfrm>
            <a:off x="292608" y="1341120"/>
            <a:ext cx="14093952" cy="58155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/>
              <a:t>치료 및 관리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정신사회적 치료 </a:t>
            </a:r>
            <a:endParaRPr lang="en-US" altLang="ko-KR" sz="32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500" dirty="0"/>
              <a:t>경도 </a:t>
            </a:r>
            <a:r>
              <a:rPr lang="ko-KR" altLang="en-US" sz="2500" dirty="0">
                <a:latin typeface="+mn-ea"/>
              </a:rPr>
              <a:t>혹은 중등도의 우울증에서 우선적으로 고려</a:t>
            </a:r>
            <a:endParaRPr lang="en-US" altLang="ko-KR" sz="25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500" dirty="0">
                <a:latin typeface="+mn-ea"/>
              </a:rPr>
              <a:t>대인관계 정신치료</a:t>
            </a:r>
            <a:r>
              <a:rPr lang="en-US" altLang="ko-KR" sz="2500" dirty="0">
                <a:latin typeface="+mn-ea"/>
              </a:rPr>
              <a:t>(Interpersonal Therapy), psychodynamic therapy, CBT, behavioral activation, problem-solving therapy, MBCT(Mindfulness-Based Cognitive Therapy), brief psychotherapy, ACT (Acceptance and Commitment Therapy)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500" dirty="0">
                <a:latin typeface="+mn-ea"/>
              </a:rPr>
              <a:t>환자 선호에 따라 개인치료 또는 집단치료</a:t>
            </a:r>
            <a:endParaRPr lang="en-US" altLang="ko-KR" sz="25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500" dirty="0">
                <a:latin typeface="+mn-ea"/>
              </a:rPr>
              <a:t>지속적 </a:t>
            </a:r>
            <a:r>
              <a:rPr lang="ko-KR" altLang="en-US" sz="2500" dirty="0" err="1">
                <a:latin typeface="+mn-ea"/>
              </a:rPr>
              <a:t>역치하</a:t>
            </a:r>
            <a:r>
              <a:rPr lang="ko-KR" altLang="en-US" sz="2500" dirty="0">
                <a:latin typeface="+mn-ea"/>
              </a:rPr>
              <a:t> 우울증</a:t>
            </a:r>
            <a:r>
              <a:rPr lang="en-US" altLang="ko-KR" sz="2500" dirty="0">
                <a:latin typeface="+mn-ea"/>
              </a:rPr>
              <a:t>, </a:t>
            </a:r>
            <a:r>
              <a:rPr lang="ko-KR" altLang="en-US" sz="2500" dirty="0">
                <a:latin typeface="+mn-ea"/>
              </a:rPr>
              <a:t>경증</a:t>
            </a:r>
            <a:r>
              <a:rPr lang="en-US" altLang="ko-KR" sz="2500" dirty="0">
                <a:latin typeface="+mn-ea"/>
              </a:rPr>
              <a:t>·</a:t>
            </a:r>
            <a:r>
              <a:rPr lang="ko-KR" altLang="en-US" sz="2500" dirty="0">
                <a:latin typeface="+mn-ea"/>
              </a:rPr>
              <a:t>중등도 우울증에서 </a:t>
            </a:r>
            <a:r>
              <a:rPr lang="en-US" altLang="ko-KR" sz="2500" dirty="0">
                <a:latin typeface="+mn-ea"/>
              </a:rPr>
              <a:t>guided self-help, internet CBT, structured group exercise </a:t>
            </a:r>
            <a:r>
              <a:rPr lang="ko-KR" altLang="en-US" sz="2500" dirty="0">
                <a:latin typeface="+mn-ea"/>
              </a:rPr>
              <a:t>활용</a:t>
            </a:r>
            <a:endParaRPr lang="en-US" altLang="ko-KR" sz="25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500" dirty="0">
                <a:latin typeface="+mn-ea"/>
              </a:rPr>
              <a:t>약물치료와 정신사회적 치료 병행 시 단독치료보다 효과적</a:t>
            </a:r>
            <a:endParaRPr lang="en-US" sz="25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B9E678C-F5C1-A341-73CC-D1F505B8BF46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97921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31EAA-94AF-053A-289C-8D214881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9EADAD0-459A-7B2C-FDE1-F95CF58B82E2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b="1" dirty="0"/>
              <a:t>일차 의료용 근거기반 우울증 임상진료지침</a:t>
            </a:r>
            <a:r>
              <a:rPr lang="en-US" altLang="ko-KR" sz="4000" b="1" dirty="0"/>
              <a:t>, 2022</a:t>
            </a:r>
            <a:endParaRPr lang="en-US" sz="400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A143AF4-AC67-5B53-1228-4F03B1F1CCC0}"/>
              </a:ext>
            </a:extLst>
          </p:cNvPr>
          <p:cNvSpPr/>
          <p:nvPr/>
        </p:nvSpPr>
        <p:spPr>
          <a:xfrm>
            <a:off x="591312" y="180136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/>
              <a:t>치료 및 관리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약물치료 시작 원칙</a:t>
            </a:r>
            <a:endParaRPr lang="en-US" altLang="ko-KR" sz="3200" b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 err="1"/>
              <a:t>주요우울삽화에서</a:t>
            </a:r>
            <a:r>
              <a:rPr lang="ko-KR" altLang="en-US" sz="3200" dirty="0"/>
              <a:t> 약물치료 권고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정신치료</a:t>
            </a:r>
            <a:r>
              <a:rPr lang="en-US" altLang="ko-KR" sz="3200" dirty="0"/>
              <a:t>, </a:t>
            </a:r>
            <a:r>
              <a:rPr lang="ko-KR" altLang="en-US" sz="3200" dirty="0"/>
              <a:t>인지행동치료</a:t>
            </a:r>
            <a:r>
              <a:rPr lang="en-US" altLang="ko-KR" sz="3200" dirty="0"/>
              <a:t>, </a:t>
            </a:r>
            <a:r>
              <a:rPr lang="ko-KR" altLang="en-US" sz="3200" dirty="0"/>
              <a:t>대인관계치료</a:t>
            </a:r>
            <a:r>
              <a:rPr lang="en-US" altLang="ko-KR" sz="3200" dirty="0"/>
              <a:t>, </a:t>
            </a:r>
            <a:r>
              <a:rPr lang="ko-KR" altLang="en-US" sz="3200" dirty="0"/>
              <a:t>운동과 병합한 포괄적 치료계획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약제 선택 기준</a:t>
            </a:r>
            <a:r>
              <a:rPr lang="en-US" altLang="ko-KR" sz="3200" dirty="0"/>
              <a:t>: </a:t>
            </a:r>
            <a:r>
              <a:rPr lang="ko-KR" altLang="en-US" sz="3200" dirty="0"/>
              <a:t>임상양상</a:t>
            </a:r>
            <a:r>
              <a:rPr lang="en-US" altLang="ko-KR" sz="3200" dirty="0"/>
              <a:t>, </a:t>
            </a:r>
            <a:r>
              <a:rPr lang="ko-KR" altLang="en-US" sz="3200" dirty="0"/>
              <a:t>이전 </a:t>
            </a:r>
            <a:r>
              <a:rPr lang="ko-KR" altLang="en-US" sz="3200" dirty="0" err="1"/>
              <a:t>약물치료력</a:t>
            </a:r>
            <a:r>
              <a:rPr lang="en-US" altLang="ko-KR" sz="3200" dirty="0"/>
              <a:t>, </a:t>
            </a:r>
            <a:r>
              <a:rPr lang="ko-KR" altLang="en-US" sz="3200" dirty="0"/>
              <a:t>부작용</a:t>
            </a:r>
            <a:r>
              <a:rPr lang="en-US" altLang="ko-KR" sz="3200" dirty="0"/>
              <a:t>, </a:t>
            </a:r>
            <a:r>
              <a:rPr lang="ko-KR" altLang="en-US" sz="3200" dirty="0"/>
              <a:t>상호작용</a:t>
            </a:r>
            <a:r>
              <a:rPr lang="en-US" altLang="ko-KR" sz="3200" dirty="0"/>
              <a:t>, </a:t>
            </a:r>
            <a:r>
              <a:rPr lang="ko-KR" altLang="en-US" sz="3200" dirty="0"/>
              <a:t>환자 선호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/>
              <a:t>1</a:t>
            </a:r>
            <a:r>
              <a:rPr lang="ko-KR" altLang="en-US" sz="3200" dirty="0"/>
              <a:t>차 약제</a:t>
            </a:r>
            <a:r>
              <a:rPr lang="en-US" altLang="ko-KR" sz="3200" dirty="0"/>
              <a:t>: SSRI, SNRI, mirtazapine, agomelatine, bupropion, vortioxetine</a:t>
            </a:r>
            <a:endParaRPr lang="en-US" sz="3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CD4D46E-9B66-CA7B-732F-022C8A828766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322591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965C0-6536-8AD3-B734-ADD36747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F8911DB-B0C3-CEDA-FBFB-1A9188A4E331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b="1" dirty="0"/>
              <a:t>일차 의료용 근거기반 우울증 임상진료지침</a:t>
            </a:r>
            <a:r>
              <a:rPr lang="en-US" altLang="ko-KR" sz="4000" b="1" dirty="0"/>
              <a:t>, 2022</a:t>
            </a:r>
            <a:endParaRPr lang="en-US" sz="400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880C727-CDFF-1E2D-294F-6FB75F7F8D28}"/>
              </a:ext>
            </a:extLst>
          </p:cNvPr>
          <p:cNvSpPr/>
          <p:nvPr/>
        </p:nvSpPr>
        <p:spPr>
          <a:xfrm>
            <a:off x="591312" y="180136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/>
              <a:t>치료 및 관리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추적관리와 환자교육</a:t>
            </a:r>
            <a:endParaRPr lang="en-US" altLang="ko-KR" sz="3200" b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000" dirty="0" err="1"/>
              <a:t>급성기</a:t>
            </a:r>
            <a:r>
              <a:rPr lang="ko-KR" altLang="en-US" sz="3000" dirty="0"/>
              <a:t> 목표 </a:t>
            </a:r>
            <a:r>
              <a:rPr lang="en-US" altLang="ko-KR" sz="3000" dirty="0"/>
              <a:t>= </a:t>
            </a:r>
            <a:r>
              <a:rPr lang="ko-KR" altLang="en-US" sz="3000" dirty="0"/>
              <a:t>관해</a:t>
            </a:r>
            <a:r>
              <a:rPr lang="en-US" altLang="ko-KR" sz="3000" dirty="0"/>
              <a:t>, </a:t>
            </a:r>
            <a:r>
              <a:rPr lang="ko-KR" altLang="en-US" sz="3000" dirty="0" err="1"/>
              <a:t>유지기</a:t>
            </a:r>
            <a:r>
              <a:rPr lang="ko-KR" altLang="en-US" sz="3000" dirty="0"/>
              <a:t> 목표 </a:t>
            </a:r>
            <a:r>
              <a:rPr lang="en-US" altLang="ko-KR" sz="3000" dirty="0"/>
              <a:t>= </a:t>
            </a:r>
            <a:r>
              <a:rPr lang="ko-KR" altLang="en-US" sz="3000" dirty="0"/>
              <a:t>재발방지</a:t>
            </a:r>
            <a:endParaRPr lang="en-US" altLang="ko-KR" sz="30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000" dirty="0"/>
              <a:t>약물 효과 평가는 대개 </a:t>
            </a:r>
            <a:r>
              <a:rPr lang="en-US" altLang="ko-KR" sz="3000" dirty="0"/>
              <a:t>2</a:t>
            </a:r>
            <a:r>
              <a:rPr lang="ko-KR" altLang="en-US" sz="3000" dirty="0"/>
              <a:t>주 이후 시작</a:t>
            </a:r>
            <a:r>
              <a:rPr lang="en-US" altLang="ko-KR" sz="3000" dirty="0"/>
              <a:t>, 6–12</a:t>
            </a:r>
            <a:r>
              <a:rPr lang="ko-KR" altLang="en-US" sz="3000" dirty="0"/>
              <a:t>주 내 증상 관해 목표</a:t>
            </a:r>
            <a:endParaRPr lang="en-US" altLang="ko-KR" sz="30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000" dirty="0"/>
              <a:t>초기 </a:t>
            </a:r>
            <a:r>
              <a:rPr lang="en-US" altLang="ko-KR" sz="3000" dirty="0"/>
              <a:t>2–4</a:t>
            </a:r>
            <a:r>
              <a:rPr lang="ko-KR" altLang="en-US" sz="3000" dirty="0"/>
              <a:t>주 반응 불충분 시 증량</a:t>
            </a:r>
            <a:r>
              <a:rPr lang="en-US" altLang="ko-KR" sz="3000" dirty="0"/>
              <a:t>, </a:t>
            </a:r>
            <a:r>
              <a:rPr lang="ko-KR" altLang="en-US" sz="3000" dirty="0"/>
              <a:t>적정 용량 </a:t>
            </a:r>
            <a:r>
              <a:rPr lang="en-US" altLang="ko-KR" sz="3000" dirty="0"/>
              <a:t>4</a:t>
            </a:r>
            <a:r>
              <a:rPr lang="ko-KR" altLang="en-US" sz="3000" dirty="0"/>
              <a:t>주 후 무반응이면 교체 고려</a:t>
            </a:r>
            <a:endParaRPr lang="en-US" altLang="ko-KR" sz="30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000" dirty="0"/>
              <a:t>관해 후 </a:t>
            </a:r>
            <a:r>
              <a:rPr lang="en-US" altLang="ko-KR" sz="3000" dirty="0"/>
              <a:t>4–9</a:t>
            </a:r>
            <a:r>
              <a:rPr lang="ko-KR" altLang="en-US" sz="3000" dirty="0"/>
              <a:t>개월 유지치료 검토</a:t>
            </a:r>
            <a:endParaRPr lang="en-US" altLang="ko-KR" sz="30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000" dirty="0"/>
              <a:t>첫 </a:t>
            </a:r>
            <a:r>
              <a:rPr lang="ko-KR" altLang="en-US" sz="3000" dirty="0" err="1"/>
              <a:t>진료시</a:t>
            </a:r>
            <a:r>
              <a:rPr lang="ko-KR" altLang="en-US" sz="3000" dirty="0"/>
              <a:t> 환자교육</a:t>
            </a:r>
            <a:r>
              <a:rPr lang="en-US" altLang="ko-KR" sz="3000" dirty="0"/>
              <a:t>:</a:t>
            </a:r>
            <a:r>
              <a:rPr lang="ko-KR" altLang="en-US" sz="3000" dirty="0"/>
              <a:t> 부작용</a:t>
            </a:r>
            <a:r>
              <a:rPr lang="en-US" altLang="ko-KR" sz="3000" dirty="0"/>
              <a:t>, </a:t>
            </a:r>
            <a:r>
              <a:rPr lang="ko-KR" altLang="en-US" sz="3000" dirty="0"/>
              <a:t>예상 치료기간</a:t>
            </a:r>
            <a:r>
              <a:rPr lang="en-US" altLang="ko-KR" sz="3000" dirty="0"/>
              <a:t>, </a:t>
            </a:r>
            <a:r>
              <a:rPr lang="ko-KR" altLang="en-US" sz="3000" dirty="0"/>
              <a:t>중단 시 증상</a:t>
            </a:r>
            <a:r>
              <a:rPr lang="en-US" altLang="ko-KR" sz="3000" dirty="0"/>
              <a:t>, </a:t>
            </a:r>
            <a:r>
              <a:rPr lang="ko-KR" altLang="en-US" sz="3000" dirty="0"/>
              <a:t>자살사고 악화 가능성</a:t>
            </a:r>
            <a:endParaRPr lang="en-US" sz="3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76252B6-5DF1-805C-5D80-DB2B4844AF84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214291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66FE3-3B3C-A019-06A8-5023795A0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97AAD8C-1014-5B3D-FDD2-28CC48E70839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b="1" dirty="0"/>
              <a:t>일차 의료용 근거기반 우울증 임상진료지침</a:t>
            </a:r>
            <a:r>
              <a:rPr lang="en-US" altLang="ko-KR" sz="4000" b="1" dirty="0"/>
              <a:t>, 2022</a:t>
            </a:r>
            <a:endParaRPr lang="en-US" sz="400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30C5CC4-7FB3-C7E5-3977-7FD788418361}"/>
              </a:ext>
            </a:extLst>
          </p:cNvPr>
          <p:cNvSpPr/>
          <p:nvPr/>
        </p:nvSpPr>
        <p:spPr>
          <a:xfrm>
            <a:off x="591312" y="180136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/>
              <a:t>특수상황</a:t>
            </a:r>
            <a:endParaRPr lang="en-US" altLang="ko-KR" sz="3200" b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3000" dirty="0"/>
              <a:t>치료저항성 우울증</a:t>
            </a:r>
            <a:r>
              <a:rPr lang="en-US" altLang="ko-KR" sz="3000" dirty="0"/>
              <a:t>: </a:t>
            </a:r>
            <a:r>
              <a:rPr lang="ko-KR" altLang="en-US" sz="3200" dirty="0"/>
              <a:t>다른 질환 가능성</a:t>
            </a:r>
            <a:r>
              <a:rPr lang="en-US" altLang="ko-KR" sz="3200" dirty="0"/>
              <a:t>(</a:t>
            </a:r>
            <a:r>
              <a:rPr lang="ko-KR" altLang="en-US" sz="3200" dirty="0"/>
              <a:t>양극성장애 등</a:t>
            </a:r>
            <a:r>
              <a:rPr lang="en-US" altLang="ko-KR" sz="3200" dirty="0"/>
              <a:t>)</a:t>
            </a:r>
            <a:r>
              <a:rPr lang="ko-KR" altLang="en-US" sz="3200" dirty="0"/>
              <a:t> 재평가 </a:t>
            </a:r>
            <a:endParaRPr lang="en-US" altLang="ko-KR" sz="3200" dirty="0"/>
          </a:p>
          <a:p>
            <a:pPr>
              <a:lnSpc>
                <a:spcPct val="200000"/>
              </a:lnSpc>
            </a:pPr>
            <a:r>
              <a:rPr lang="en-US" altLang="ko-KR" sz="3200" dirty="0">
                <a:sym typeface="Wingdings" panose="05000000000000000000" pitchFamily="2" charset="2"/>
              </a:rPr>
              <a:t>      </a:t>
            </a:r>
            <a:r>
              <a:rPr lang="ko-KR" altLang="en-US" sz="3200" dirty="0"/>
              <a:t>정신건강의학과 의뢰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3000" dirty="0"/>
              <a:t>노인우울증</a:t>
            </a:r>
            <a:r>
              <a:rPr lang="en-US" altLang="ko-KR" sz="3000" dirty="0"/>
              <a:t>: </a:t>
            </a:r>
            <a:r>
              <a:rPr lang="ko-KR" altLang="en-US" sz="3200" dirty="0"/>
              <a:t>노화 과정</a:t>
            </a:r>
            <a:r>
              <a:rPr lang="en-US" altLang="ko-KR" sz="3200" dirty="0"/>
              <a:t>, </a:t>
            </a:r>
            <a:r>
              <a:rPr lang="ko-KR" altLang="en-US" sz="3200" dirty="0"/>
              <a:t>내과 공존질환</a:t>
            </a:r>
            <a:r>
              <a:rPr lang="en-US" altLang="ko-KR" sz="3200" dirty="0"/>
              <a:t>, </a:t>
            </a:r>
            <a:r>
              <a:rPr lang="ko-KR" altLang="en-US" sz="3200" dirty="0"/>
              <a:t>기억력장애</a:t>
            </a:r>
            <a:r>
              <a:rPr lang="en-US" altLang="ko-KR" sz="3200" dirty="0"/>
              <a:t>·</a:t>
            </a:r>
            <a:r>
              <a:rPr lang="ko-KR" altLang="en-US" sz="3200" dirty="0"/>
              <a:t>초기 치매 가능성  고려</a:t>
            </a:r>
            <a:endParaRPr lang="en-US" altLang="ko-KR" sz="30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우울증 평가와 인지저하 감별을 함께 진행</a:t>
            </a:r>
            <a:endParaRPr lang="en-US" sz="3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4F4EE5E-76AF-8805-A72E-FE2EA7327DEC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220616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463040"/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우울증: 일차의료의 중요성</a:t>
            </a:r>
            <a:endParaRPr lang="en-US" sz="44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575733" y="1476260"/>
            <a:ext cx="13615755" cy="62412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571500" indent="-571500" defTabSz="146304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우울증은 세계적으로 가장 큰 질병 부담 중 </a:t>
            </a:r>
            <a:r>
              <a:rPr lang="ko-KR" alt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하나</a:t>
            </a:r>
            <a:r>
              <a:rPr 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
일차진료 환자의 약 10%가 </a:t>
            </a:r>
            <a:r>
              <a:rPr lang="en-US" sz="32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우울</a:t>
            </a:r>
            <a:r>
              <a:rPr 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</a:t>
            </a:r>
            <a:r>
              <a:rPr lang="en-US" sz="32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증상을</a:t>
            </a:r>
            <a:r>
              <a:rPr 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보</a:t>
            </a:r>
            <a:r>
              <a:rPr lang="ko-KR" alt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임</a:t>
            </a:r>
            <a:endParaRPr lang="en-US" sz="3200" dirty="0">
              <a:solidFill>
                <a:prstClr val="black"/>
              </a:solidFill>
              <a:latin typeface="+mn-ea"/>
            </a:endParaRPr>
          </a:p>
          <a:p>
            <a:pPr marL="571500" indent="-571500" defTabSz="146304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조기 선별과 적절한 치료는 삶의 질을 향상시키고 </a:t>
            </a:r>
            <a:r>
              <a:rPr lang="en-US" sz="32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자살률을</a:t>
            </a:r>
            <a:r>
              <a:rPr 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 </a:t>
            </a:r>
            <a:r>
              <a:rPr lang="en-US" sz="3200" dirty="0" err="1">
                <a:solidFill>
                  <a:srgbClr val="030A18"/>
                </a:solidFill>
                <a:latin typeface="+mn-ea"/>
                <a:cs typeface="Malgun Gothic" pitchFamily="34" charset="-120"/>
              </a:rPr>
              <a:t>감소</a:t>
            </a:r>
            <a:r>
              <a:rPr lang="ko-KR" altLang="en-US" sz="3200" dirty="0">
                <a:solidFill>
                  <a:srgbClr val="030A18"/>
                </a:solidFill>
                <a:latin typeface="+mn-ea"/>
                <a:cs typeface="Malgun Gothic" pitchFamily="34" charset="-120"/>
              </a:rPr>
              <a:t>시킴</a:t>
            </a:r>
            <a:endParaRPr lang="en-US" sz="3200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7" name="그림 6" descr="그림, 클립아트, 일러스트레이션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E09E30-9A2D-841B-53C9-703C41BEA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005" y="0"/>
            <a:ext cx="5120640" cy="30403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C9570-B6F2-C8FB-A8BD-E074F40FD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465FB3B-8E5E-6CA3-4316-4D9852542F39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b="1" dirty="0"/>
              <a:t>일차 의료용 근거기반 우울증 임상진료지침</a:t>
            </a:r>
            <a:r>
              <a:rPr lang="en-US" altLang="ko-KR" sz="4000" b="1" dirty="0"/>
              <a:t>, 2022</a:t>
            </a:r>
            <a:endParaRPr lang="en-US" sz="400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896F88A-03D8-408F-A9CF-635F2FA3AC6B}"/>
              </a:ext>
            </a:extLst>
          </p:cNvPr>
          <p:cNvSpPr/>
          <p:nvPr/>
        </p:nvSpPr>
        <p:spPr>
          <a:xfrm>
            <a:off x="591312" y="180136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/>
              <a:t>의뢰기준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즉시 의뢰가 필요한 응급상황</a:t>
            </a:r>
            <a:endParaRPr lang="en-US" altLang="ko-KR" sz="3200" b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자살 등 응급상황</a:t>
            </a:r>
            <a:r>
              <a:rPr lang="en-US" altLang="ko-KR" sz="3200" dirty="0"/>
              <a:t>: </a:t>
            </a:r>
            <a:r>
              <a:rPr lang="ko-KR" altLang="en-US" sz="3200" dirty="0"/>
              <a:t>예상 시 즉시 대처 체계 가동</a:t>
            </a:r>
            <a:r>
              <a:rPr lang="en-US" altLang="ko-KR" sz="3200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응급실 방문 방법과 비상연락체계 사전 공유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/>
              <a:t>자신이나 타인을 해칠 위험이 높은 급박한 상황</a:t>
            </a:r>
            <a:endParaRPr lang="en-US" sz="3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1B93642-2A2C-C2F7-A162-B44A0B043216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338357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E378C-38B0-7542-F0ED-AF384C90B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8854FC1-1724-FAF4-F722-241E64C4BFCB}"/>
              </a:ext>
            </a:extLst>
          </p:cNvPr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altLang="en-US" sz="4000" b="1" dirty="0"/>
              <a:t>일차 의료용 근거기반 우울증 임상진료지침</a:t>
            </a:r>
            <a:r>
              <a:rPr lang="en-US" altLang="ko-KR" sz="4000" b="1" dirty="0"/>
              <a:t>, 2022</a:t>
            </a:r>
            <a:endParaRPr lang="en-US" sz="400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1746111-38D5-AF57-7248-B195B61CBD3C}"/>
              </a:ext>
            </a:extLst>
          </p:cNvPr>
          <p:cNvSpPr/>
          <p:nvPr/>
        </p:nvSpPr>
        <p:spPr>
          <a:xfrm>
            <a:off x="591312" y="1801368"/>
            <a:ext cx="13898880" cy="5413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b="1" dirty="0"/>
              <a:t>의뢰기준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정신건강의학과 의뢰 기준</a:t>
            </a:r>
            <a:endParaRPr lang="en-US" altLang="ko-KR" sz="3200" b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dirty="0"/>
              <a:t>치료저항성 우울증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dirty="0"/>
              <a:t>다른 질환 가능성에 대한 재평가 필요 상황</a:t>
            </a:r>
            <a:endParaRPr lang="en-US" altLang="ko-KR" sz="32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3200" dirty="0"/>
              <a:t>종합적 치료전략 수립이 필요한 경우</a:t>
            </a:r>
            <a:endParaRPr lang="en-US" sz="3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5BFAB51-6237-736D-E4FA-A4C3264907C1}"/>
              </a:ext>
            </a:extLst>
          </p:cNvPr>
          <p:cNvSpPr/>
          <p:nvPr/>
        </p:nvSpPr>
        <p:spPr>
          <a:xfrm>
            <a:off x="591312" y="7583424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일차 의료용 근거기반 우울증 임상진료지침</a:t>
            </a:r>
            <a:r>
              <a:rPr lang="en-US" altLang="ko-KR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, 2022</a:t>
            </a: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248915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975104"/>
          </a:xfrm>
          <a:prstGeom prst="rect">
            <a:avLst/>
          </a:prstGeom>
          <a:solidFill>
            <a:srgbClr val="3D2B56"/>
          </a:solidFill>
          <a:ln w="12700">
            <a:solidFill>
              <a:srgbClr val="3D2B56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1869" cy="1975104"/>
          </a:xfrm>
          <a:prstGeom prst="rect">
            <a:avLst/>
          </a:prstGeom>
          <a:solidFill>
            <a:srgbClr val="B07FCC"/>
          </a:solidFill>
          <a:ln w="12700">
            <a:solidFill>
              <a:srgbClr val="B07FCC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2582144" y="-1024128"/>
            <a:ext cx="3218688" cy="3218688"/>
          </a:xfrm>
          <a:prstGeom prst="ellipse">
            <a:avLst/>
          </a:prstGeom>
          <a:solidFill>
            <a:srgbClr val="7C4D9F">
              <a:alpha val="30000"/>
            </a:srgbClr>
          </a:solidFill>
          <a:ln w="12700">
            <a:solidFill>
              <a:srgbClr val="7C4D9F">
                <a:alpha val="30000"/>
              </a:srgbClr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3459968" y="146304"/>
            <a:ext cx="1755648" cy="1755648"/>
          </a:xfrm>
          <a:prstGeom prst="ellipse">
            <a:avLst/>
          </a:prstGeom>
          <a:solidFill>
            <a:srgbClr val="B07FCC">
              <a:alpha val="40000"/>
            </a:srgbClr>
          </a:solidFill>
          <a:ln w="12700">
            <a:solidFill>
              <a:srgbClr val="B07FCC">
                <a:alpha val="40000"/>
              </a:srgbClr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512064" y="263347"/>
            <a:ext cx="12874752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384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왜 일차의료에서 우울증을 다루어야 하는가?</a:t>
            </a:r>
            <a:endParaRPr lang="en-US" sz="384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512064" y="1228954"/>
            <a:ext cx="12874752" cy="555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463040"/>
            <a:r>
              <a:rPr lang="en-US" sz="1920" i="1" dirty="0">
                <a:solidFill>
                  <a:srgbClr val="D8C9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Care &amp; Depression — Key Rationale</a:t>
            </a:r>
            <a:endParaRPr lang="en-US" sz="192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65760" y="2165299"/>
            <a:ext cx="6803136" cy="2516429"/>
          </a:xfrm>
          <a:prstGeom prst="rect">
            <a:avLst/>
          </a:prstGeom>
          <a:solidFill>
            <a:srgbClr val="FFFFFF"/>
          </a:solidFill>
          <a:ln w="12700">
            <a:solidFill>
              <a:srgbClr val="DDD0EE"/>
            </a:solidFill>
            <a:prstDash val="solid"/>
          </a:ln>
          <a:effectLst>
            <a:outerShdw blurRad="101600" dist="38100" dir="8100000" algn="bl" rotWithShape="0">
              <a:srgbClr val="3D2B56">
                <a:alpha val="10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65760" y="2165299"/>
            <a:ext cx="263347" cy="2516429"/>
          </a:xfrm>
          <a:prstGeom prst="rect">
            <a:avLst/>
          </a:prstGeom>
          <a:solidFill>
            <a:srgbClr val="7C4D9F"/>
          </a:solidFill>
          <a:ln w="12700">
            <a:solidFill>
              <a:srgbClr val="7C4D9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75411" y="2370125"/>
            <a:ext cx="643738" cy="643738"/>
          </a:xfrm>
          <a:prstGeom prst="ellipse">
            <a:avLst/>
          </a:prstGeom>
          <a:solidFill>
            <a:srgbClr val="7C4D9F"/>
          </a:solidFill>
          <a:ln w="12700">
            <a:solidFill>
              <a:srgbClr val="7C4D9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75411" y="2370125"/>
            <a:ext cx="643738" cy="64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463040"/>
            <a:r>
              <a:rPr lang="en-US" sz="208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594714" y="2311603"/>
            <a:ext cx="5340096" cy="614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2160" b="1" dirty="0">
                <a:solidFill>
                  <a:srgbClr val="2A1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숨겨진 유병률과 신체화 증상</a:t>
            </a:r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75411" y="3013862"/>
            <a:ext cx="6144768" cy="160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48640" indent="-548640" defTabSz="1463040">
              <a:spcAft>
                <a:spcPts val="480"/>
              </a:spcAft>
              <a:buSzPct val="100000"/>
              <a:buFontTx/>
              <a:buChar char="▸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일차의료 내원 환자의 약 10~20%가 우울증 동반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  <a:p>
            <a:pPr marL="548640" indent="-548640" defTabSz="1463040">
              <a:spcAft>
                <a:spcPts val="480"/>
              </a:spcAft>
              <a:buSzPct val="100000"/>
              <a:buFontTx/>
              <a:buChar char="▸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피로·소화불량·만성통증 등 '신체 증상'으로 </a:t>
            </a:r>
            <a:r>
              <a:rPr lang="en-US" sz="1760" dirty="0" err="1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호소</a:t>
            </a: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defTabSz="1463040">
              <a:spcAft>
                <a:spcPts val="480"/>
              </a:spcAft>
              <a:buSzPct val="100000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→ 조기 진단 어려움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534656" y="2165299"/>
            <a:ext cx="6803136" cy="2516429"/>
          </a:xfrm>
          <a:prstGeom prst="rect">
            <a:avLst/>
          </a:prstGeom>
          <a:solidFill>
            <a:srgbClr val="FFFFFF"/>
          </a:solidFill>
          <a:ln w="12700">
            <a:solidFill>
              <a:srgbClr val="DDD0EE"/>
            </a:solidFill>
            <a:prstDash val="solid"/>
          </a:ln>
          <a:effectLst>
            <a:outerShdw blurRad="101600" dist="38100" dir="8100000" algn="bl" rotWithShape="0">
              <a:srgbClr val="3D2B56">
                <a:alpha val="10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34656" y="2165299"/>
            <a:ext cx="263347" cy="2516429"/>
          </a:xfrm>
          <a:prstGeom prst="rect">
            <a:avLst/>
          </a:prstGeom>
          <a:solidFill>
            <a:srgbClr val="7C4D9F"/>
          </a:solidFill>
          <a:ln w="12700">
            <a:solidFill>
              <a:srgbClr val="7C4D9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944307" y="2370125"/>
            <a:ext cx="643738" cy="643738"/>
          </a:xfrm>
          <a:prstGeom prst="ellipse">
            <a:avLst/>
          </a:prstGeom>
          <a:solidFill>
            <a:srgbClr val="7C4D9F"/>
          </a:solidFill>
          <a:ln w="12700">
            <a:solidFill>
              <a:srgbClr val="7C4D9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944307" y="2370125"/>
            <a:ext cx="643738" cy="64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463040"/>
            <a:r>
              <a:rPr lang="en-US" sz="208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763610" y="2311603"/>
            <a:ext cx="5340096" cy="614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2160" b="1" dirty="0">
                <a:solidFill>
                  <a:srgbClr val="2A1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만성질환과의 치명적인 악순환</a:t>
            </a:r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944307" y="3013862"/>
            <a:ext cx="6144768" cy="160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48640" indent="-548640" defTabSz="1463040">
              <a:spcAft>
                <a:spcPts val="480"/>
              </a:spcAft>
              <a:buSzPct val="100000"/>
              <a:buFontTx/>
              <a:buChar char="▸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우울증 동반 시 만성질환 발병 위험 증가 및 치료 순응도 저하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  <a:p>
            <a:pPr marL="548640" indent="-548640" defTabSz="1463040">
              <a:spcAft>
                <a:spcPts val="480"/>
              </a:spcAft>
              <a:buSzPct val="100000"/>
              <a:buFontTx/>
              <a:buChar char="▸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우울증 치료는 만성질환 예후 및 생존율 </a:t>
            </a:r>
            <a:r>
              <a:rPr lang="en-US" sz="1760" dirty="0" err="1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개선의</a:t>
            </a: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ko-KR" alt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효과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65760" y="4901184"/>
            <a:ext cx="6803136" cy="2516429"/>
          </a:xfrm>
          <a:prstGeom prst="rect">
            <a:avLst/>
          </a:prstGeom>
          <a:solidFill>
            <a:srgbClr val="FFFFFF"/>
          </a:solidFill>
          <a:ln w="12700">
            <a:solidFill>
              <a:srgbClr val="DDD0EE"/>
            </a:solidFill>
            <a:prstDash val="solid"/>
          </a:ln>
          <a:effectLst>
            <a:outerShdw blurRad="101600" dist="38100" dir="8100000" algn="bl" rotWithShape="0">
              <a:srgbClr val="3D2B56">
                <a:alpha val="10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65760" y="4901184"/>
            <a:ext cx="263347" cy="2516429"/>
          </a:xfrm>
          <a:prstGeom prst="rect">
            <a:avLst/>
          </a:prstGeom>
          <a:solidFill>
            <a:srgbClr val="7C4D9F"/>
          </a:solidFill>
          <a:ln w="12700">
            <a:solidFill>
              <a:srgbClr val="7C4D9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775411" y="5106009"/>
            <a:ext cx="643738" cy="643738"/>
          </a:xfrm>
          <a:prstGeom prst="ellipse">
            <a:avLst/>
          </a:prstGeom>
          <a:solidFill>
            <a:srgbClr val="7C4D9F"/>
          </a:solidFill>
          <a:ln w="12700">
            <a:solidFill>
              <a:srgbClr val="7C4D9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75411" y="5106009"/>
            <a:ext cx="643738" cy="64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463040"/>
            <a:r>
              <a:rPr lang="en-US" sz="208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594714" y="5047488"/>
            <a:ext cx="5340096" cy="614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2160" b="1" dirty="0">
                <a:solidFill>
                  <a:srgbClr val="2A1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정신건강의학과 진입 장벽과 스티그마</a:t>
            </a:r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75411" y="5749747"/>
            <a:ext cx="6144768" cy="160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48640" indent="-548640" defTabSz="1463040">
              <a:spcAft>
                <a:spcPts val="480"/>
              </a:spcAft>
              <a:buSzPct val="100000"/>
              <a:buFontTx/>
              <a:buChar char="▸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국내 환자들의 정신건강의학과 방문에 대한 높은 </a:t>
            </a:r>
            <a:r>
              <a:rPr lang="en-US" sz="1760" dirty="0" err="1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심리적</a:t>
            </a: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760" dirty="0" err="1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문턱</a:t>
            </a: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ko-KR" alt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존재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  <a:p>
            <a:pPr marL="548640" indent="-548640" defTabSz="1463040">
              <a:spcAft>
                <a:spcPts val="480"/>
              </a:spcAft>
              <a:buSzPct val="100000"/>
              <a:buFontTx/>
              <a:buChar char="▸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라포 형성된 주치의: 거부감 없는 선별 검사 및 </a:t>
            </a:r>
            <a:r>
              <a:rPr lang="ko-KR" alt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조기</a:t>
            </a:r>
            <a:r>
              <a:rPr lang="en-US" sz="1760" dirty="0" err="1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치료</a:t>
            </a: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개입의 최적 환경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7534656" y="4901184"/>
            <a:ext cx="6803136" cy="2516429"/>
          </a:xfrm>
          <a:prstGeom prst="rect">
            <a:avLst/>
          </a:prstGeom>
          <a:solidFill>
            <a:srgbClr val="FFFFFF"/>
          </a:solidFill>
          <a:ln w="12700">
            <a:solidFill>
              <a:srgbClr val="DDD0EE"/>
            </a:solidFill>
            <a:prstDash val="solid"/>
          </a:ln>
          <a:effectLst>
            <a:outerShdw blurRad="101600" dist="38100" dir="8100000" algn="bl" rotWithShape="0">
              <a:srgbClr val="3D2B56">
                <a:alpha val="10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7534656" y="4901184"/>
            <a:ext cx="263347" cy="2516429"/>
          </a:xfrm>
          <a:prstGeom prst="rect">
            <a:avLst/>
          </a:prstGeom>
          <a:solidFill>
            <a:srgbClr val="7C4D9F"/>
          </a:solidFill>
          <a:ln w="12700">
            <a:solidFill>
              <a:srgbClr val="7C4D9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7944307" y="5106009"/>
            <a:ext cx="643738" cy="643738"/>
          </a:xfrm>
          <a:prstGeom prst="ellipse">
            <a:avLst/>
          </a:prstGeom>
          <a:solidFill>
            <a:srgbClr val="7C4D9F"/>
          </a:solidFill>
          <a:ln w="12700">
            <a:solidFill>
              <a:srgbClr val="7C4D9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944307" y="5106009"/>
            <a:ext cx="643738" cy="64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463040"/>
            <a:r>
              <a:rPr lang="en-US" sz="208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0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8763610" y="5047488"/>
            <a:ext cx="5340096" cy="614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2160" b="1" dirty="0">
                <a:solidFill>
                  <a:srgbClr val="2A1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자살 예방의 게이트키퍼</a:t>
            </a:r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7944307" y="5749747"/>
            <a:ext cx="6144768" cy="160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48640" indent="-548640" defTabSz="1463040">
              <a:spcAft>
                <a:spcPts val="480"/>
              </a:spcAft>
              <a:buSzPct val="100000"/>
              <a:buFontTx/>
              <a:buChar char="▸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자살 사망자 상당수가 사망 1개월 전 정신과가 아닌 일차의료기관 방문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  <a:p>
            <a:pPr marL="548640" indent="-548640" defTabSz="1463040">
              <a:spcAft>
                <a:spcPts val="480"/>
              </a:spcAft>
              <a:buSzPct val="100000"/>
              <a:buFontTx/>
              <a:buChar char="▸"/>
            </a:pPr>
            <a:r>
              <a:rPr lang="en-US" sz="1760" dirty="0">
                <a:solidFill>
                  <a:srgbClr val="4A38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일차의료 현장의 조기 발견 및 선제개입 = 자살 예방의 필수 요소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0" y="7798003"/>
            <a:ext cx="14630400" cy="431597"/>
          </a:xfrm>
          <a:prstGeom prst="rect">
            <a:avLst/>
          </a:prstGeom>
          <a:solidFill>
            <a:srgbClr val="3D2B56"/>
          </a:solidFill>
          <a:ln w="12700">
            <a:solidFill>
              <a:srgbClr val="3D2B56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미국</a:t>
            </a:r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US Preventive Services Task Force</a:t>
            </a:r>
          </a:p>
          <a:p>
            <a:r>
              <a:rPr lang="en-US" altLang="ko-KR" sz="2800" b="1" dirty="0"/>
              <a:t>Screening for Depression and Suicide Risk in Adults</a:t>
            </a:r>
          </a:p>
        </p:txBody>
      </p:sp>
      <p:sp>
        <p:nvSpPr>
          <p:cNvPr id="4" name="Text 2"/>
          <p:cNvSpPr/>
          <p:nvPr/>
        </p:nvSpPr>
        <p:spPr>
          <a:xfrm>
            <a:off x="731520" y="749808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80" dirty="0">
                <a:solidFill>
                  <a:srgbClr val="666666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[1] Siu AL, et al.; U.S. Preventive Services Task Force. Screening for Depression and Suicide Risk in Adults. JAMA. 2023.</a:t>
            </a:r>
            <a:endParaRPr lang="en-US" sz="128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840CF32-D59E-DDAF-5BAC-610A25171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744192"/>
            <a:ext cx="13290124" cy="365679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503C409-FBAA-82B9-4E2F-9459F8D37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9" y="5804062"/>
            <a:ext cx="13060251" cy="1511138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7E1C863-40B3-D3A4-B065-FEA7EF8A902B}"/>
              </a:ext>
            </a:extLst>
          </p:cNvPr>
          <p:cNvCxnSpPr>
            <a:cxnSpLocks/>
          </p:cNvCxnSpPr>
          <p:nvPr/>
        </p:nvCxnSpPr>
        <p:spPr>
          <a:xfrm>
            <a:off x="3725092" y="6764384"/>
            <a:ext cx="9716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A233466-F5D2-E6FB-6970-904A74EDFF05}"/>
              </a:ext>
            </a:extLst>
          </p:cNvPr>
          <p:cNvCxnSpPr>
            <a:cxnSpLocks/>
          </p:cNvCxnSpPr>
          <p:nvPr/>
        </p:nvCxnSpPr>
        <p:spPr>
          <a:xfrm>
            <a:off x="731520" y="7130144"/>
            <a:ext cx="5501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0CB76F-53E7-8D3F-3B42-7495A9F8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398" cy="8228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FAA2951D-B2C4-39DE-F4EB-6F90EB286E5C}"/>
              </a:ext>
            </a:extLst>
          </p:cNvPr>
          <p:cNvSpPr/>
          <p:nvPr/>
        </p:nvSpPr>
        <p:spPr>
          <a:xfrm>
            <a:off x="1291640" y="470263"/>
            <a:ext cx="4222399" cy="2865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미국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US Preventive Services Task Force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Screening for Depression and Suicide Risk in Adults</a:t>
            </a: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581990"/>
            <a:ext cx="877824" cy="808152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37204" y="0"/>
            <a:ext cx="1793196" cy="822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2972" y="470263"/>
            <a:ext cx="7211239" cy="72204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6BAE734-0376-31A9-7252-E66EB976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54" y="-76530"/>
            <a:ext cx="7710279" cy="8306129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3B73020-AB77-3080-FB1F-5C24C25681C6}"/>
              </a:ext>
            </a:extLst>
          </p:cNvPr>
          <p:cNvCxnSpPr>
            <a:cxnSpLocks/>
          </p:cNvCxnSpPr>
          <p:nvPr/>
        </p:nvCxnSpPr>
        <p:spPr>
          <a:xfrm>
            <a:off x="9027886" y="725715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C4CF6C1-C1FB-9390-00A1-0987706E091E}"/>
              </a:ext>
            </a:extLst>
          </p:cNvPr>
          <p:cNvCxnSpPr>
            <a:cxnSpLocks/>
          </p:cNvCxnSpPr>
          <p:nvPr/>
        </p:nvCxnSpPr>
        <p:spPr>
          <a:xfrm>
            <a:off x="9013372" y="5682344"/>
            <a:ext cx="5006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C107ECE-8D98-C7B6-F516-197547C93362}"/>
              </a:ext>
            </a:extLst>
          </p:cNvPr>
          <p:cNvCxnSpPr>
            <a:cxnSpLocks/>
          </p:cNvCxnSpPr>
          <p:nvPr/>
        </p:nvCxnSpPr>
        <p:spPr>
          <a:xfrm>
            <a:off x="9013372" y="4688115"/>
            <a:ext cx="24529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03AE70E-8D09-E980-E04B-57BDBB5582D7}"/>
              </a:ext>
            </a:extLst>
          </p:cNvPr>
          <p:cNvSpPr txBox="1"/>
          <p:nvPr/>
        </p:nvSpPr>
        <p:spPr>
          <a:xfrm>
            <a:off x="200487" y="4001896"/>
            <a:ext cx="6335628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De</a:t>
            </a:r>
            <a:r>
              <a:rPr lang="ko-KR" altLang="en-US" sz="2400" b="1" dirty="0" err="1">
                <a:latin typeface="+mj-lt"/>
              </a:rPr>
              <a:t>pression</a:t>
            </a:r>
            <a:r>
              <a:rPr lang="ko-KR" altLang="en-US" sz="2400" b="1" dirty="0">
                <a:latin typeface="+mj-lt"/>
              </a:rPr>
              <a:t> </a:t>
            </a:r>
            <a:r>
              <a:rPr lang="ko-KR" altLang="en-US" sz="2400" b="1" dirty="0" err="1">
                <a:latin typeface="+mj-lt"/>
              </a:rPr>
              <a:t>screening</a:t>
            </a:r>
            <a:r>
              <a:rPr lang="ko-KR" altLang="en-US" sz="2400" b="1" dirty="0">
                <a:latin typeface="+mj-lt"/>
              </a:rPr>
              <a:t> </a:t>
            </a:r>
            <a:r>
              <a:rPr lang="ko-KR" altLang="en-US" sz="2400" b="1" dirty="0" err="1">
                <a:latin typeface="+mj-lt"/>
              </a:rPr>
              <a:t>instruments</a:t>
            </a:r>
            <a:r>
              <a:rPr lang="ko-KR" altLang="en-US" sz="2400" b="1" dirty="0">
                <a:latin typeface="+mj-lt"/>
              </a:rPr>
              <a:t> </a:t>
            </a:r>
            <a:endParaRPr lang="en-US" altLang="ko-KR" sz="2400" b="1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+mj-lt"/>
              </a:rPr>
              <a:t>Pati</a:t>
            </a:r>
            <a:r>
              <a:rPr lang="ko-KR" altLang="en-US" sz="2400" dirty="0" err="1">
                <a:latin typeface="+mj-lt"/>
              </a:rPr>
              <a:t>ent</a:t>
            </a:r>
            <a:r>
              <a:rPr lang="ko-KR" altLang="en-US" sz="2400" dirty="0">
                <a:latin typeface="+mj-lt"/>
              </a:rPr>
              <a:t> Health </a:t>
            </a:r>
            <a:r>
              <a:rPr lang="ko-KR" altLang="en-US" sz="2400" dirty="0" err="1">
                <a:latin typeface="+mj-lt"/>
              </a:rPr>
              <a:t>Questionnaire</a:t>
            </a:r>
            <a:r>
              <a:rPr lang="ko-KR" altLang="en-US" sz="2400" dirty="0">
                <a:latin typeface="+mj-lt"/>
              </a:rPr>
              <a:t> (PHQ) </a:t>
            </a:r>
            <a:endParaRPr lang="en-US" altLang="ko-KR" sz="24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>
                <a:latin typeface="+mj-lt"/>
              </a:rPr>
              <a:t>Center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for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Epidemiologic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Studies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Depression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Scale</a:t>
            </a:r>
            <a:r>
              <a:rPr lang="ko-KR" altLang="en-US" sz="2400" dirty="0">
                <a:latin typeface="+mj-lt"/>
              </a:rPr>
              <a:t> (CES-D)</a:t>
            </a:r>
            <a:endParaRPr lang="en-US" altLang="ko-KR" sz="24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>
                <a:latin typeface="+mj-lt"/>
              </a:rPr>
              <a:t>Geriatric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Depression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Scale</a:t>
            </a:r>
            <a:r>
              <a:rPr lang="ko-KR" altLang="en-US" sz="2400" dirty="0">
                <a:latin typeface="+mj-lt"/>
              </a:rPr>
              <a:t> (GDS) </a:t>
            </a:r>
            <a:r>
              <a:rPr lang="ko-KR" altLang="en-US" sz="2400" dirty="0" err="1">
                <a:latin typeface="+mj-lt"/>
              </a:rPr>
              <a:t>in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older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adults</a:t>
            </a:r>
            <a:endParaRPr lang="en-US" altLang="ko-KR" sz="24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>
                <a:latin typeface="+mj-lt"/>
              </a:rPr>
              <a:t>Edinburgh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Postnatal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Depression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Scale</a:t>
            </a:r>
            <a:r>
              <a:rPr lang="ko-KR" altLang="en-US" sz="2400" dirty="0">
                <a:latin typeface="+mj-lt"/>
              </a:rPr>
              <a:t> (EPDS) </a:t>
            </a:r>
            <a:r>
              <a:rPr lang="ko-KR" altLang="en-US" sz="2400" dirty="0" err="1">
                <a:latin typeface="+mj-lt"/>
              </a:rPr>
              <a:t>in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postpartum</a:t>
            </a:r>
            <a:r>
              <a:rPr lang="ko-KR" altLang="en-US" sz="2400" dirty="0">
                <a:latin typeface="+mj-lt"/>
              </a:rPr>
              <a:t> and </a:t>
            </a:r>
            <a:r>
              <a:rPr lang="ko-KR" altLang="en-US" sz="2400" dirty="0" err="1">
                <a:latin typeface="+mj-lt"/>
              </a:rPr>
              <a:t>pregnant</a:t>
            </a:r>
            <a:r>
              <a:rPr lang="ko-KR" altLang="en-US" sz="2400" dirty="0">
                <a:latin typeface="+mj-lt"/>
              </a:rPr>
              <a:t> </a:t>
            </a:r>
            <a:r>
              <a:rPr lang="ko-KR" altLang="en-US" sz="2400" dirty="0" err="1">
                <a:latin typeface="+mj-lt"/>
              </a:rPr>
              <a:t>persons</a:t>
            </a:r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027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12064" y="146304"/>
            <a:ext cx="11411712" cy="760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3520" b="1" dirty="0">
                <a:solidFill>
                  <a:srgbClr val="FFFFFF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성인 우울증 선별검사 권고안 (2025)</a:t>
            </a:r>
            <a:endParaRPr lang="en-US" sz="352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3347" y="1609344"/>
            <a:ext cx="6729984" cy="2516429"/>
          </a:xfrm>
          <a:prstGeom prst="rect">
            <a:avLst/>
          </a:prstGeom>
          <a:solidFill>
            <a:srgbClr val="F0F4FF"/>
          </a:solidFill>
          <a:ln w="12700">
            <a:solidFill>
              <a:srgbClr val="BFCFEF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63347" y="1609344"/>
            <a:ext cx="6729984" cy="52669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409651" y="1653235"/>
            <a:ext cx="6510528" cy="468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1760" b="1" dirty="0">
                <a:solidFill>
                  <a:srgbClr val="FFFFFF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🚫  핵심 권고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438912" y="2194560"/>
            <a:ext cx="6364224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463040">
              <a:lnSpc>
                <a:spcPct val="165000"/>
              </a:lnSpc>
            </a:pPr>
            <a:r>
              <a:rPr lang="en-US" sz="1680" b="1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설문지 이용 우울증 선별검사 권장하지 않음
</a:t>
            </a:r>
            <a:r>
              <a:rPr lang="en-US" sz="1680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∙ 모든 성인(18세 이상) 대상
∙ 근거 수준: 매우 낮은 확실성 (강력 권고)
∙ 예외: 기존 진단·병력·임상적 의심 환자 제외</a:t>
            </a:r>
            <a:endParaRPr lang="en-US" sz="16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63347" y="4315968"/>
            <a:ext cx="6729984" cy="1901952"/>
          </a:xfrm>
          <a:prstGeom prst="rect">
            <a:avLst/>
          </a:prstGeom>
          <a:solidFill>
            <a:srgbClr val="F0F4FF"/>
          </a:solidFill>
          <a:ln w="12700">
            <a:solidFill>
              <a:srgbClr val="BFCFEF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63347" y="4315968"/>
            <a:ext cx="6729984" cy="52669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09651" y="4359859"/>
            <a:ext cx="6510528" cy="468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1760" b="1" dirty="0">
                <a:solidFill>
                  <a:srgbClr val="FFFFFF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✅  임상 진료 원칙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38912" y="4901184"/>
            <a:ext cx="6364224" cy="12435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463040">
              <a:lnSpc>
                <a:spcPct val="165000"/>
              </a:lnSpc>
            </a:pPr>
            <a:r>
              <a:rPr lang="en-US" sz="1680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∙ 환자 안녕에 대해 적극적으로 질문
∙ 우울증 증상 및 징후를 경계
∙ 좋은 임상 진료의 중요성 강조</a:t>
            </a:r>
            <a:endParaRPr lang="en-US" sz="16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63347" y="6364224"/>
            <a:ext cx="6729984" cy="1316736"/>
          </a:xfrm>
          <a:prstGeom prst="rect">
            <a:avLst/>
          </a:prstGeom>
          <a:solidFill>
            <a:srgbClr val="F0F4FF"/>
          </a:solidFill>
          <a:ln w="12700">
            <a:solidFill>
              <a:srgbClr val="BFCFEF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63347" y="6364224"/>
            <a:ext cx="6729984" cy="52669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09651" y="6408115"/>
            <a:ext cx="6510528" cy="468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1760" b="1" dirty="0">
                <a:solidFill>
                  <a:srgbClr val="FFFFFF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📊  PHQ-9 (절단점 10) — 100명 선별 시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38912" y="6934809"/>
            <a:ext cx="6364224" cy="6437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463040"/>
            <a:r>
              <a:rPr lang="en-US" sz="1680" b="1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진양성 9명   위음성 2명   위양성 13명   진음성 76명</a:t>
            </a:r>
            <a:endParaRPr lang="en-US" sz="16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388352" y="1609344"/>
            <a:ext cx="6949440" cy="3145536"/>
          </a:xfrm>
          <a:prstGeom prst="rect">
            <a:avLst/>
          </a:prstGeom>
          <a:solidFill>
            <a:srgbClr val="F0F4FF"/>
          </a:solidFill>
          <a:ln w="12700">
            <a:solidFill>
              <a:srgbClr val="BFCFEF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388352" y="1609344"/>
            <a:ext cx="6949440" cy="52669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534656" y="1653235"/>
            <a:ext cx="6729984" cy="468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1760" b="1" dirty="0">
                <a:solidFill>
                  <a:srgbClr val="FFFFFF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🔬  근거 요약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563917" y="2194560"/>
            <a:ext cx="6583680" cy="24579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463040">
              <a:lnSpc>
                <a:spcPct val="165000"/>
              </a:lnSpc>
            </a:pPr>
            <a:r>
              <a:rPr lang="en-US" sz="1680" b="1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체계적 검토 결과
</a:t>
            </a:r>
            <a:r>
              <a:rPr lang="en-US" sz="1680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∙ 연구 1: 선별검사의 영향 없음 (중간 확실성)
∙ 연구 2·3: 매우 불확실한 증거
</a:t>
            </a:r>
            <a:r>
              <a:rPr lang="en-US" sz="1680" b="1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선별검사 이득
</a:t>
            </a:r>
            <a:r>
              <a:rPr lang="en-US" sz="1680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∙ 우울 증상·삶의 질 개선 효과 거의 없음
∙ 직접적인 해악 보고 없음 (간접 증거만 존재)</a:t>
            </a:r>
            <a:endParaRPr lang="en-US" sz="16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388352" y="4930445"/>
            <a:ext cx="6949440" cy="2896819"/>
          </a:xfrm>
          <a:prstGeom prst="rect">
            <a:avLst/>
          </a:prstGeom>
          <a:solidFill>
            <a:srgbClr val="F0F4FF"/>
          </a:solidFill>
          <a:ln w="12700">
            <a:solidFill>
              <a:srgbClr val="BFCFEF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7388352" y="4930445"/>
            <a:ext cx="6949440" cy="52669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534656" y="4974336"/>
            <a:ext cx="6729984" cy="468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463040"/>
            <a:r>
              <a:rPr lang="en-US" sz="1760" b="1" dirty="0">
                <a:solidFill>
                  <a:srgbClr val="FFFFFF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⚠️  잠재적 해악</a:t>
            </a:r>
            <a:endParaRPr lang="en-US" sz="1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563917" y="5515661"/>
            <a:ext cx="658368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463040">
              <a:lnSpc>
                <a:spcPct val="165000"/>
              </a:lnSpc>
            </a:pPr>
            <a:r>
              <a:rPr lang="en-US" sz="1680" dirty="0">
                <a:solidFill>
                  <a:srgbClr val="1E293B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∙ 위양성 증가 가능성
∙ 불필요한 의뢰 및 진단 평가
∙ 과잉 진단 및 과잉 치료 우려
∙ 정신건강 자원의 불필요한 소모
  → 실제 환자에게 돌아갈 자원 감소</a:t>
            </a:r>
            <a:endParaRPr lang="en-US" sz="16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0" y="7871155"/>
            <a:ext cx="14630400" cy="358445"/>
          </a:xfrm>
          <a:prstGeom prst="rect">
            <a:avLst/>
          </a:prstGeom>
          <a:solidFill>
            <a:srgbClr val="EFF2FB"/>
          </a:solidFill>
          <a:ln w="12700">
            <a:solidFill>
              <a:srgbClr val="BFCFEF"/>
            </a:solidFill>
            <a:prstDash val="solid"/>
          </a:ln>
        </p:spPr>
        <p:txBody>
          <a:bodyPr/>
          <a:lstStyle/>
          <a:p>
            <a:pPr defTabSz="1463040"/>
            <a:endParaRPr lang="ko-KR" altLang="en-US" sz="288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292608" y="7885786"/>
            <a:ext cx="14045184" cy="3218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463040"/>
            <a:r>
              <a:rPr lang="en-US" sz="1360" dirty="0">
                <a:solidFill>
                  <a:srgbClr val="4B6CB7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Depression in Adults (Update) 2025  |  Canadian Task Force on Preventive Health Care</a:t>
            </a:r>
            <a:endParaRPr lang="en-US" sz="1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529463-F73A-E270-1E9F-8FD30EDB777C}"/>
              </a:ext>
            </a:extLst>
          </p:cNvPr>
          <p:cNvSpPr txBox="1"/>
          <p:nvPr/>
        </p:nvSpPr>
        <p:spPr>
          <a:xfrm>
            <a:off x="56270" y="100675"/>
            <a:ext cx="14603390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63040"/>
            <a:r>
              <a:rPr lang="ko-KR" altLang="en-US" sz="4400" spc="-160" dirty="0">
                <a:solidFill>
                  <a:srgbClr val="312F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elasio" pitchFamily="34" charset="-120"/>
              </a:rPr>
              <a:t>캐나다 우울증 선별 가이드라인 </a:t>
            </a:r>
            <a:r>
              <a:rPr lang="en-US" altLang="ko-KR" sz="4400" spc="-160" dirty="0">
                <a:solidFill>
                  <a:srgbClr val="312F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elasio" pitchFamily="34" charset="-120"/>
              </a:rPr>
              <a:t>2025 update</a:t>
            </a:r>
          </a:p>
          <a:p>
            <a:pPr defTabSz="1463040"/>
            <a:r>
              <a:rPr lang="en-US" altLang="ko-KR" sz="288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Canadian Task Force on Preventive Health Care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567988" y="245031"/>
            <a:ext cx="67563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ko-KR" altLang="en-US" sz="4400" dirty="0">
                <a:solidFill>
                  <a:srgbClr val="312F2B"/>
                </a:solidFill>
                <a:latin typeface="+mn-ea"/>
                <a:cs typeface="Gelasio" pitchFamily="34" charset="-120"/>
              </a:rPr>
              <a:t>캐나다</a:t>
            </a:r>
            <a:r>
              <a:rPr lang="en-US" sz="4400" dirty="0">
                <a:solidFill>
                  <a:srgbClr val="312F2B"/>
                </a:solidFill>
                <a:latin typeface="+mn-ea"/>
                <a:cs typeface="Gelasio" pitchFamily="34" charset="-120"/>
              </a:rPr>
              <a:t> </a:t>
            </a:r>
            <a:r>
              <a:rPr lang="ko-KR" altLang="en-US" sz="4400" dirty="0">
                <a:solidFill>
                  <a:srgbClr val="312F2B"/>
                </a:solidFill>
                <a:latin typeface="+mn-ea"/>
                <a:cs typeface="Gelasio" pitchFamily="34" charset="-120"/>
              </a:rPr>
              <a:t>우울증 치료 가이드라인</a:t>
            </a:r>
            <a:endParaRPr lang="en-US" altLang="ko-KR" sz="4400" dirty="0">
              <a:solidFill>
                <a:srgbClr val="312F2B"/>
              </a:solidFill>
              <a:latin typeface="+mn-ea"/>
              <a:cs typeface="Gelasio" pitchFamily="34" charset="-120"/>
            </a:endParaRPr>
          </a:p>
          <a:p>
            <a:r>
              <a:rPr lang="en-US" altLang="ko-KR" sz="2800" dirty="0"/>
              <a:t>Canadian Network for Mood and Anxiety Treatments (CANMAT) 2023 Update</a:t>
            </a:r>
            <a:endParaRPr lang="en-US" sz="2800" dirty="0">
              <a:latin typeface="+mn-ea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6680" y="1747481"/>
            <a:ext cx="8488680" cy="5840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272525"/>
                </a:solidFill>
                <a:latin typeface="+mn-ea"/>
                <a:cs typeface="Lato" pitchFamily="34" charset="-120"/>
              </a:rPr>
              <a:t>위험요인 파악</a:t>
            </a:r>
            <a:endParaRPr lang="en-US" altLang="ko-KR" sz="2400" b="1" dirty="0">
              <a:solidFill>
                <a:srgbClr val="272525"/>
              </a:solidFill>
              <a:latin typeface="+mn-ea"/>
              <a:cs typeface="Lato" pitchFamily="34" charset="-120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err="1">
                <a:solidFill>
                  <a:srgbClr val="272525"/>
                </a:solidFill>
                <a:latin typeface="+mn-ea"/>
                <a:cs typeface="Lato" pitchFamily="34" charset="-120"/>
              </a:rPr>
              <a:t>스크리닝</a:t>
            </a:r>
            <a:r>
              <a:rPr lang="ko-KR" altLang="en-US" sz="2400" b="1" dirty="0">
                <a:solidFill>
                  <a:srgbClr val="272525"/>
                </a:solidFill>
                <a:latin typeface="+mn-ea"/>
                <a:cs typeface="Lato" pitchFamily="34" charset="-120"/>
              </a:rPr>
              <a:t> 및 진단</a:t>
            </a:r>
            <a:endParaRPr lang="en-US" altLang="ko-KR" sz="2400" b="1" dirty="0">
              <a:solidFill>
                <a:srgbClr val="272525"/>
              </a:solidFill>
              <a:latin typeface="+mn-ea"/>
              <a:cs typeface="Lato" pitchFamily="34" charset="-120"/>
            </a:endParaRPr>
          </a:p>
          <a:p>
            <a:pPr lvl="1">
              <a:lnSpc>
                <a:spcPts val="3500"/>
              </a:lnSpc>
            </a:pPr>
            <a:r>
              <a:rPr lang="en-US" altLang="ko-KR" sz="2400" dirty="0">
                <a:latin typeface="+mn-ea"/>
              </a:rPr>
              <a:t>- PHQ-2 </a:t>
            </a:r>
            <a:r>
              <a:rPr lang="ko-KR" altLang="en-US" sz="2400" dirty="0">
                <a:latin typeface="+mn-ea"/>
              </a:rPr>
              <a:t>및 </a:t>
            </a:r>
            <a:r>
              <a:rPr lang="en-US" altLang="ko-KR" sz="2400" dirty="0">
                <a:latin typeface="+mn-ea"/>
              </a:rPr>
              <a:t>PHQ-9 </a:t>
            </a:r>
          </a:p>
          <a:p>
            <a:pPr lvl="1">
              <a:lnSpc>
                <a:spcPts val="3500"/>
              </a:lnSpc>
            </a:pPr>
            <a:r>
              <a:rPr lang="en-US" altLang="ko-KR" sz="2400" dirty="0">
                <a:latin typeface="+mn-ea"/>
              </a:rPr>
              <a:t>- DSM-5-TR, ICD-11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+mn-ea"/>
              </a:rPr>
              <a:t>치료목표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dirty="0">
                <a:latin typeface="+mn-ea"/>
              </a:rPr>
              <a:t>증상 완화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기능 회복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삶의 질 향상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 재발 방지</a:t>
            </a:r>
            <a:endParaRPr lang="en-US" altLang="ko-KR" sz="2400" dirty="0">
              <a:latin typeface="+mn-ea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+mn-ea"/>
              </a:rPr>
              <a:t>치료선택</a:t>
            </a:r>
            <a:r>
              <a:rPr lang="en-US" altLang="ko-KR" sz="2400" b="1" dirty="0">
                <a:latin typeface="+mn-ea"/>
              </a:rPr>
              <a:t>: </a:t>
            </a:r>
          </a:p>
          <a:p>
            <a:pPr lvl="1">
              <a:lnSpc>
                <a:spcPts val="3500"/>
              </a:lnSpc>
            </a:pPr>
            <a:r>
              <a:rPr lang="en-US" altLang="ko-KR" sz="2400" dirty="0">
                <a:latin typeface="+mn-ea"/>
              </a:rPr>
              <a:t>- </a:t>
            </a:r>
            <a:r>
              <a:rPr lang="ko-KR" altLang="en-US" sz="2400" dirty="0">
                <a:latin typeface="+mn-ea"/>
              </a:rPr>
              <a:t>경도</a:t>
            </a:r>
            <a:r>
              <a:rPr lang="en-US" altLang="ko-KR" sz="2400" dirty="0">
                <a:latin typeface="+mn-ea"/>
              </a:rPr>
              <a:t>: CBT, CAM, DHI </a:t>
            </a:r>
          </a:p>
          <a:p>
            <a:pPr lvl="1">
              <a:lnSpc>
                <a:spcPts val="3500"/>
              </a:lnSpc>
            </a:pPr>
            <a:r>
              <a:rPr lang="en-US" altLang="ko-KR" sz="2400" dirty="0">
                <a:latin typeface="+mn-ea"/>
              </a:rPr>
              <a:t>- </a:t>
            </a:r>
            <a:r>
              <a:rPr lang="ko-KR" altLang="en-US" sz="2400" dirty="0">
                <a:latin typeface="+mn-ea"/>
              </a:rPr>
              <a:t>중등도</a:t>
            </a:r>
            <a:r>
              <a:rPr lang="en-US" altLang="ko-KR" sz="2400" dirty="0">
                <a:latin typeface="+mn-ea"/>
              </a:rPr>
              <a:t>: </a:t>
            </a:r>
            <a:r>
              <a:rPr lang="ko-KR" altLang="en-US" sz="2400" dirty="0">
                <a:latin typeface="+mn-ea"/>
              </a:rPr>
              <a:t>항우울제 또는 </a:t>
            </a:r>
            <a:r>
              <a:rPr lang="en-US" altLang="ko-KR" sz="2400" dirty="0">
                <a:latin typeface="+mn-ea"/>
              </a:rPr>
              <a:t>CBT</a:t>
            </a:r>
          </a:p>
          <a:p>
            <a:pPr lvl="1">
              <a:lnSpc>
                <a:spcPts val="3500"/>
              </a:lnSpc>
            </a:pPr>
            <a:r>
              <a:rPr lang="en-US" altLang="ko-KR" sz="2400" dirty="0">
                <a:latin typeface="+mn-ea"/>
              </a:rPr>
              <a:t>- </a:t>
            </a:r>
            <a:r>
              <a:rPr lang="ko-KR" altLang="en-US" sz="2400" dirty="0">
                <a:latin typeface="+mn-ea"/>
              </a:rPr>
              <a:t>중증</a:t>
            </a:r>
            <a:r>
              <a:rPr lang="en-US" altLang="ko-KR" sz="2400" dirty="0">
                <a:latin typeface="+mn-ea"/>
              </a:rPr>
              <a:t>: </a:t>
            </a:r>
            <a:r>
              <a:rPr lang="ko-KR" altLang="en-US" sz="2400" dirty="0">
                <a:latin typeface="+mn-ea"/>
              </a:rPr>
              <a:t>항우울제</a:t>
            </a:r>
            <a:r>
              <a:rPr lang="en-US" altLang="ko-KR" sz="2400" dirty="0">
                <a:latin typeface="+mn-ea"/>
              </a:rPr>
              <a:t>+</a:t>
            </a:r>
            <a:r>
              <a:rPr lang="ko-KR" altLang="en-US" sz="2400" dirty="0">
                <a:latin typeface="+mn-ea"/>
              </a:rPr>
              <a:t>비정형 항정신병약물</a:t>
            </a:r>
            <a:r>
              <a:rPr lang="en-US" altLang="ko-KR" sz="2400" dirty="0">
                <a:latin typeface="+mn-ea"/>
              </a:rPr>
              <a:t>+</a:t>
            </a:r>
            <a:r>
              <a:rPr lang="ko-KR" altLang="en-US" sz="2400" dirty="0">
                <a:latin typeface="+mn-ea"/>
              </a:rPr>
              <a:t>심리치료</a:t>
            </a:r>
            <a:endParaRPr lang="en-US" altLang="ko-KR" sz="2400" dirty="0">
              <a:latin typeface="+mn-ea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+mn-ea"/>
              </a:rPr>
              <a:t>모니터링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dirty="0">
                <a:latin typeface="+mn-ea"/>
              </a:rPr>
              <a:t>증상 및 심각도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부작용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기능 및 삶의 질</a:t>
            </a:r>
            <a:endParaRPr lang="en-US" altLang="ko-KR" sz="2400" dirty="0">
              <a:latin typeface="+mn-ea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err="1">
                <a:latin typeface="+mn-ea"/>
              </a:rPr>
              <a:t>재방</a:t>
            </a:r>
            <a:r>
              <a:rPr lang="ko-KR" altLang="en-US" sz="2400" b="1" dirty="0">
                <a:latin typeface="+mn-ea"/>
              </a:rPr>
              <a:t> 발지</a:t>
            </a:r>
            <a:endParaRPr lang="en-US" altLang="ko-KR" sz="2400" b="1" dirty="0">
              <a:latin typeface="+mn-ea"/>
            </a:endParaRPr>
          </a:p>
          <a:p>
            <a:pPr marL="800100" lvl="1" indent="-342900">
              <a:lnSpc>
                <a:spcPts val="3500"/>
              </a:lnSpc>
              <a:buFontTx/>
              <a:buChar char="-"/>
            </a:pPr>
            <a:r>
              <a:rPr lang="ko-KR" altLang="en-US" sz="2400" dirty="0">
                <a:latin typeface="+mn-ea"/>
              </a:rPr>
              <a:t>유지치료</a:t>
            </a:r>
            <a:r>
              <a:rPr lang="en-US" altLang="ko-KR" sz="2400" dirty="0">
                <a:latin typeface="+mn-ea"/>
              </a:rPr>
              <a:t>: </a:t>
            </a:r>
            <a:r>
              <a:rPr lang="ko-KR" altLang="en-US" sz="2400" dirty="0">
                <a:latin typeface="+mn-ea"/>
              </a:rPr>
              <a:t>항우울제는 증상 완화 후 최소 </a:t>
            </a:r>
            <a:r>
              <a:rPr lang="en-US" altLang="ko-KR" sz="2400" dirty="0">
                <a:latin typeface="+mn-ea"/>
              </a:rPr>
              <a:t>6-12</a:t>
            </a:r>
            <a:r>
              <a:rPr lang="ko-KR" altLang="en-US" sz="2400" dirty="0">
                <a:latin typeface="+mn-ea"/>
              </a:rPr>
              <a:t>개월 유지</a:t>
            </a:r>
            <a:endParaRPr lang="en-US" altLang="ko-KR" sz="2400" dirty="0">
              <a:latin typeface="+mn-ea"/>
            </a:endParaRPr>
          </a:p>
          <a:p>
            <a:pPr marL="800100" lvl="1" indent="-342900">
              <a:lnSpc>
                <a:spcPts val="3500"/>
              </a:lnSpc>
              <a:buFontTx/>
              <a:buChar char="-"/>
            </a:pPr>
            <a:r>
              <a:rPr lang="ko-KR" altLang="en-US" sz="2400" dirty="0">
                <a:latin typeface="+mn-ea"/>
              </a:rPr>
              <a:t>재발위험요인 </a:t>
            </a:r>
            <a:r>
              <a:rPr lang="en-US" altLang="ko-KR" sz="2400" dirty="0">
                <a:latin typeface="+mn-ea"/>
              </a:rPr>
              <a:t>(</a:t>
            </a:r>
            <a:r>
              <a:rPr lang="ko-KR" altLang="en-US" sz="2400" dirty="0">
                <a:latin typeface="+mn-ea"/>
              </a:rPr>
              <a:t>잔존 증상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어린 시절의 역경 경험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낮은 사회적 지지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만성 스트레스</a:t>
            </a:r>
            <a:r>
              <a:rPr lang="en-US" altLang="ko-KR" sz="2400" dirty="0">
                <a:latin typeface="+mn-ea"/>
              </a:rPr>
              <a:t>): 2</a:t>
            </a:r>
            <a:r>
              <a:rPr lang="ko-KR" altLang="en-US" sz="2400" dirty="0">
                <a:latin typeface="+mn-ea"/>
              </a:rPr>
              <a:t>년 이상 유지 </a:t>
            </a:r>
          </a:p>
          <a:p>
            <a:pPr>
              <a:lnSpc>
                <a:spcPts val="2850"/>
              </a:lnSpc>
            </a:pPr>
            <a:endParaRPr lang="ko-KR" altLang="en-US" sz="1600" dirty="0"/>
          </a:p>
          <a:p>
            <a:pPr algn="l">
              <a:lnSpc>
                <a:spcPts val="2850"/>
              </a:lnSpc>
            </a:pPr>
            <a:br>
              <a:rPr lang="en-US" altLang="ko-KR" sz="1750" b="1" dirty="0">
                <a:solidFill>
                  <a:srgbClr val="272525"/>
                </a:solidFill>
                <a:latin typeface="Lato" pitchFamily="34" charset="0"/>
                <a:cs typeface="Lato" pitchFamily="34" charset="-120"/>
              </a:rPr>
            </a:br>
            <a:endParaRPr lang="en-US" altLang="ko-KR" sz="1750" b="1" dirty="0">
              <a:solidFill>
                <a:srgbClr val="272525"/>
              </a:solidFill>
              <a:latin typeface="Lato" pitchFamily="34" charset="0"/>
              <a:cs typeface="Lat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6B5395B-F85B-49F2-252E-96748FCD2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1378861"/>
            <a:ext cx="5621882" cy="56547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575733" y="535067"/>
            <a:ext cx="5177790" cy="647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50"/>
              </a:lnSpc>
            </a:pPr>
            <a:r>
              <a:rPr lang="ko-KR" altLang="en-US" sz="4050" b="1" dirty="0">
                <a:solidFill>
                  <a:srgbClr val="312F2B"/>
                </a:solidFill>
                <a:latin typeface="+mn-ea"/>
                <a:cs typeface="Gelasio" pitchFamily="34" charset="-120"/>
              </a:rPr>
              <a:t>영국 우울증 가이드라인 </a:t>
            </a:r>
            <a:r>
              <a:rPr lang="en-US" altLang="ko-KR" sz="2400" b="1" dirty="0">
                <a:latin typeface="+mn-ea"/>
              </a:rPr>
              <a:t>Depression in adults: treatment and management </a:t>
            </a:r>
          </a:p>
          <a:p>
            <a:pPr>
              <a:lnSpc>
                <a:spcPts val="5050"/>
              </a:lnSpc>
            </a:pPr>
            <a:r>
              <a:rPr lang="en-US" altLang="ko-KR" sz="2400" b="1" dirty="0"/>
              <a:t>National Institute for Health and Care Excellence (</a:t>
            </a:r>
            <a:r>
              <a:rPr lang="en-US" altLang="ko-KR" sz="2400" b="1" dirty="0">
                <a:solidFill>
                  <a:srgbClr val="312F2B"/>
                </a:solidFill>
                <a:latin typeface="+mn-ea"/>
                <a:cs typeface="Gelasio" pitchFamily="34" charset="-120"/>
              </a:rPr>
              <a:t>NICE) 2022</a:t>
            </a:r>
            <a:endParaRPr lang="en-US" sz="2400" b="1" dirty="0">
              <a:latin typeface="+mn-ea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5733" y="1981201"/>
            <a:ext cx="13682133" cy="5210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200000"/>
              </a:lnSpc>
              <a:buSzPct val="100000"/>
              <a:buChar char="•"/>
            </a:pPr>
            <a:r>
              <a:rPr lang="ko-KR" altLang="en-US" sz="2600" dirty="0"/>
              <a:t>고위험군</a:t>
            </a:r>
            <a:r>
              <a:rPr lang="en-US" altLang="ko-KR" sz="2600" dirty="0"/>
              <a:t>·</a:t>
            </a:r>
            <a:r>
              <a:rPr lang="ko-KR" altLang="en-US" sz="2600" dirty="0"/>
              <a:t>의심환자에서 </a:t>
            </a:r>
            <a:r>
              <a:rPr lang="en-US" sz="2600" dirty="0">
                <a:solidFill>
                  <a:srgbClr val="030A18"/>
                </a:solidFill>
                <a:cs typeface="Malgun Gothic" pitchFamily="34" charset="-120"/>
              </a:rPr>
              <a:t>PHQ‑9 및 PHQ-2 </a:t>
            </a:r>
            <a:r>
              <a:rPr lang="en-US" sz="2600" dirty="0" err="1">
                <a:solidFill>
                  <a:srgbClr val="030A18"/>
                </a:solidFill>
                <a:cs typeface="Malgun Gothic" pitchFamily="34" charset="-120"/>
              </a:rPr>
              <a:t>사용한</a:t>
            </a:r>
            <a:r>
              <a:rPr lang="en-US" sz="2600" dirty="0">
                <a:solidFill>
                  <a:srgbClr val="030A18"/>
                </a:solidFill>
                <a:cs typeface="Malgun Gothic" pitchFamily="34" charset="-120"/>
              </a:rPr>
              <a:t> </a:t>
            </a:r>
            <a:r>
              <a:rPr lang="ko-KR" altLang="en-US" sz="2600" dirty="0">
                <a:solidFill>
                  <a:srgbClr val="030A18"/>
                </a:solidFill>
                <a:cs typeface="Malgun Gothic" pitchFamily="34" charset="-120"/>
              </a:rPr>
              <a:t>선별</a:t>
            </a:r>
            <a:endParaRPr lang="en-US" altLang="ko-KR" sz="2600" dirty="0">
              <a:solidFill>
                <a:srgbClr val="030A18"/>
              </a:solidFill>
              <a:cs typeface="Malgun Gothic" pitchFamily="34" charset="-120"/>
            </a:endParaRPr>
          </a:p>
          <a:p>
            <a:pPr marL="342900" indent="-342900">
              <a:lnSpc>
                <a:spcPct val="200000"/>
              </a:lnSpc>
              <a:buSzPct val="100000"/>
              <a:buChar char="•"/>
            </a:pPr>
            <a:r>
              <a:rPr lang="ko-KR" altLang="en-US" sz="2600" dirty="0"/>
              <a:t>선별 양성 </a:t>
            </a:r>
            <a:r>
              <a:rPr lang="en-US" altLang="ko-KR" sz="2600" dirty="0">
                <a:sym typeface="Wingdings" panose="05000000000000000000" pitchFamily="2" charset="2"/>
              </a:rPr>
              <a:t> </a:t>
            </a:r>
            <a:r>
              <a:rPr lang="en-US" altLang="ko-KR" sz="2600" dirty="0"/>
              <a:t>DSM-5 </a:t>
            </a:r>
            <a:r>
              <a:rPr lang="ko-KR" altLang="en-US" sz="2600" dirty="0"/>
              <a:t>기준 </a:t>
            </a:r>
            <a:r>
              <a:rPr lang="en-US" altLang="ko-KR" sz="2600" dirty="0"/>
              <a:t>+ </a:t>
            </a:r>
            <a:r>
              <a:rPr lang="ko-KR" altLang="en-US" sz="2600" dirty="0"/>
              <a:t>임상면담으로 확진</a:t>
            </a:r>
            <a:endParaRPr lang="en-US" altLang="ko-KR" sz="2600" dirty="0"/>
          </a:p>
          <a:p>
            <a:pPr marL="342900" indent="-342900">
              <a:lnSpc>
                <a:spcPct val="200000"/>
              </a:lnSpc>
              <a:buSzPct val="100000"/>
              <a:buChar char="•"/>
            </a:pPr>
            <a:r>
              <a:rPr lang="ko-KR" altLang="en-US" sz="2600" dirty="0"/>
              <a:t>중증도</a:t>
            </a:r>
            <a:r>
              <a:rPr lang="en-US" altLang="ko-KR" sz="2600" dirty="0"/>
              <a:t>, </a:t>
            </a:r>
            <a:r>
              <a:rPr lang="ko-KR" altLang="en-US" sz="2600" dirty="0"/>
              <a:t>기능저하</a:t>
            </a:r>
            <a:r>
              <a:rPr lang="en-US" altLang="ko-KR" sz="2600" dirty="0"/>
              <a:t>, </a:t>
            </a:r>
            <a:r>
              <a:rPr lang="ko-KR" altLang="en-US" sz="2600" dirty="0"/>
              <a:t>과거력</a:t>
            </a:r>
            <a:r>
              <a:rPr lang="en-US" altLang="ko-KR" sz="2600" dirty="0"/>
              <a:t>, </a:t>
            </a:r>
            <a:r>
              <a:rPr lang="ko-KR" altLang="en-US" sz="2600" dirty="0"/>
              <a:t>양극성 가능성</a:t>
            </a:r>
            <a:r>
              <a:rPr lang="en-US" altLang="ko-KR" sz="2600" dirty="0"/>
              <a:t>, </a:t>
            </a:r>
            <a:r>
              <a:rPr lang="ko-KR" altLang="en-US" sz="2600" dirty="0"/>
              <a:t>공존질환</a:t>
            </a:r>
            <a:r>
              <a:rPr lang="en-US" altLang="ko-KR" sz="2600" dirty="0"/>
              <a:t>, </a:t>
            </a:r>
            <a:r>
              <a:rPr lang="ko-KR" altLang="en-US" sz="2600" dirty="0"/>
              <a:t>자살위험 동시 평가</a:t>
            </a:r>
            <a:endParaRPr lang="en-US" altLang="ko-KR" sz="2600" dirty="0"/>
          </a:p>
          <a:p>
            <a:pPr marL="342900" indent="-342900">
              <a:lnSpc>
                <a:spcPct val="200000"/>
              </a:lnSpc>
              <a:buSzPct val="100000"/>
              <a:buChar char="•"/>
            </a:pPr>
            <a:r>
              <a:rPr lang="ko-KR" altLang="en-US" sz="2600" dirty="0" err="1"/>
              <a:t>주요우울삽화는</a:t>
            </a:r>
            <a:r>
              <a:rPr lang="ko-KR" altLang="en-US" sz="2600" dirty="0"/>
              <a:t> 약물치료를 기본축으로 설정</a:t>
            </a:r>
            <a:r>
              <a:rPr lang="en-US" sz="2600" dirty="0">
                <a:solidFill>
                  <a:srgbClr val="030A18"/>
                </a:solidFill>
                <a:ea typeface="Malgun Gothic" pitchFamily="34" charset="-122"/>
                <a:cs typeface="Malgun Gothic" pitchFamily="34" charset="-120"/>
              </a:rPr>
              <a:t>
</a:t>
            </a:r>
            <a:r>
              <a:rPr lang="en-US" altLang="ko-KR" sz="2600" dirty="0"/>
              <a:t>1</a:t>
            </a:r>
            <a:r>
              <a:rPr lang="ko-KR" altLang="en-US" sz="2600" dirty="0"/>
              <a:t>차 항우울제</a:t>
            </a:r>
            <a:r>
              <a:rPr lang="en-US" altLang="ko-KR" sz="2600" dirty="0"/>
              <a:t>: SSRI / SNRI / mirtazapine / agomelatine / bupropion / vortioxetine</a:t>
            </a:r>
          </a:p>
          <a:p>
            <a:pPr marL="342900" indent="-342900">
              <a:lnSpc>
                <a:spcPct val="200000"/>
              </a:lnSpc>
              <a:buSzPct val="100000"/>
              <a:buChar char="•"/>
            </a:pPr>
            <a:r>
              <a:rPr lang="ko-KR" altLang="en-US" sz="2600" dirty="0"/>
              <a:t>경도</a:t>
            </a:r>
            <a:r>
              <a:rPr lang="en-US" altLang="ko-KR" sz="2600" dirty="0"/>
              <a:t>·</a:t>
            </a:r>
            <a:r>
              <a:rPr lang="ko-KR" altLang="en-US" sz="2600" dirty="0"/>
              <a:t>중등도 또는 지속적 </a:t>
            </a:r>
            <a:r>
              <a:rPr lang="ko-KR" altLang="en-US" sz="2600" dirty="0" err="1"/>
              <a:t>역치하</a:t>
            </a:r>
            <a:r>
              <a:rPr lang="ko-KR" altLang="en-US" sz="2600" dirty="0"/>
              <a:t> 증상</a:t>
            </a:r>
            <a:r>
              <a:rPr lang="en-US" altLang="ko-KR" sz="2600" dirty="0"/>
              <a:t>: guided self-help, internet CBT, </a:t>
            </a:r>
            <a:r>
              <a:rPr lang="ko-KR" altLang="en-US" sz="2600" dirty="0"/>
              <a:t>구조화된 신체활동 고려</a:t>
            </a:r>
            <a:endParaRPr lang="en-US" altLang="ko-KR" sz="2600" dirty="0"/>
          </a:p>
          <a:p>
            <a:pPr marL="342900" indent="-342900">
              <a:lnSpc>
                <a:spcPct val="200000"/>
              </a:lnSpc>
              <a:buSzPct val="100000"/>
              <a:buChar char="•"/>
            </a:pPr>
            <a:r>
              <a:rPr lang="ko-KR" altLang="en-US" sz="2600" dirty="0"/>
              <a:t>목표</a:t>
            </a:r>
            <a:r>
              <a:rPr lang="en-US" altLang="ko-KR" sz="2600" dirty="0"/>
              <a:t>: </a:t>
            </a:r>
            <a:r>
              <a:rPr lang="ko-KR" altLang="en-US" sz="2600" dirty="0"/>
              <a:t>초기 반응과 부작용을 추적하고</a:t>
            </a:r>
            <a:r>
              <a:rPr lang="en-US" altLang="ko-KR" sz="2600" dirty="0"/>
              <a:t>, </a:t>
            </a:r>
            <a:r>
              <a:rPr lang="ko-KR" altLang="en-US" sz="2600" dirty="0"/>
              <a:t>관해 후 유지치료로 재발 예방</a:t>
            </a:r>
            <a:endParaRPr lang="en-US" sz="2600" dirty="0"/>
          </a:p>
          <a:p>
            <a:pPr marL="342900" indent="-342900" algn="l">
              <a:lnSpc>
                <a:spcPts val="2450"/>
              </a:lnSpc>
              <a:buSzPct val="100000"/>
              <a:buChar char="•"/>
            </a:pP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438912"/>
            <a:ext cx="13752576" cy="902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호주</a:t>
            </a:r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1</a:t>
            </a:r>
            <a:r>
              <a:rPr lang="ko-KR" alt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차의료</a:t>
            </a:r>
            <a:r>
              <a:rPr lang="ko-KR" alt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우울증</a:t>
            </a:r>
            <a:r>
              <a:rPr lang="en-US" sz="4480" b="1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 </a:t>
            </a:r>
            <a:r>
              <a:rPr lang="en-US" sz="4480" b="1" dirty="0" err="1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가이드라인</a:t>
            </a:r>
            <a:endParaRPr lang="en-US" sz="4480" b="1" dirty="0">
              <a:solidFill>
                <a:srgbClr val="030A18"/>
              </a:solidFill>
              <a:latin typeface="Malgun Gothic" pitchFamily="34" charset="0"/>
              <a:ea typeface="Malgun Gothic" pitchFamily="34" charset="-122"/>
              <a:cs typeface="Malgun Gothic" pitchFamily="34" charset="-120"/>
            </a:endParaRPr>
          </a:p>
          <a:p>
            <a:r>
              <a:rPr lang="en-US" sz="2400" dirty="0">
                <a:solidFill>
                  <a:srgbClr val="030A18"/>
                </a:solidFill>
                <a:latin typeface="Malgun Gothic" pitchFamily="34" charset="0"/>
                <a:ea typeface="Malgun Gothic" pitchFamily="34" charset="-122"/>
                <a:cs typeface="Malgun Gothic" pitchFamily="34" charset="-120"/>
              </a:rPr>
              <a:t>Royal Australian College of General Practitioners (RACGP)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46744" y="2259461"/>
            <a:ext cx="12076212" cy="223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30A1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 pitchFamily="34" charset="-120"/>
              </a:rPr>
              <a:t>Given that GPs provide most of all mental health care, including depression care.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30A1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 pitchFamily="34" charset="-120"/>
              </a:rPr>
              <a:t>Screening and case finding according to population groups as outlined in the recommendations below.</a:t>
            </a:r>
            <a:endParaRPr lang="en-US" sz="3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3F82666-4C0D-B247-95CE-731F0850B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88" y="5079478"/>
            <a:ext cx="12086810" cy="25834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1795</Words>
  <Application>Microsoft Office PowerPoint</Application>
  <PresentationFormat>사용자 지정</PresentationFormat>
  <Paragraphs>199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Aptos</vt:lpstr>
      <vt:lpstr>맑은 고딕</vt:lpstr>
      <vt:lpstr>Lato</vt:lpstr>
      <vt:lpstr>Calibri</vt:lpstr>
      <vt:lpstr>Arial</vt:lpstr>
      <vt:lpstr>맑은 고딕</vt:lpstr>
      <vt:lpstr>Wingdings</vt:lpstr>
      <vt:lpstr>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Ha-Na Kim</cp:lastModifiedBy>
  <cp:revision>25</cp:revision>
  <dcterms:created xsi:type="dcterms:W3CDTF">2026-02-18T01:18:27Z</dcterms:created>
  <dcterms:modified xsi:type="dcterms:W3CDTF">2026-03-23T09:56:05Z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Fasoo_Trace_ID" pid="2">
    <vt:lpwstr>eyJub2RlMSI6eyJkc2QiOiIwMTAwMDAwMDAwMDAzMTk0IiwibG9nVGltZSI6IjIwMjYtMDMtMjNUMDU6MTc6MDZaIiwicElEIjoxLCJ0cmFjZUlkIjoiRTQxRDg0MjY4QjA1NDdCM0FERkYxQkM4RjlCMzgwMjkiLCJ1c2VyQ29kZSI6IjEwNjAxNzkxIn0sIm5vZGUyIjp7ImRzZCI6IjAxMDAwMDAwMDAwMDMxOTQiLCJsb2dUaW1lIjoiMjAyNi0wMy0yM1QwOTo1Mjo0NFoiLCJwSUQiOjEsInRyYWNlSWQiOiI1MkNEOTk2Qzk4NjU0M0ZGODhERENGMkE0Q0MwMEMwRCIsInVzZXJDb2RlIjoiMTA2MDE3OTEifSwibm9kZTMiOnsiZHNkIjoiMDAwMDAwMDAwMDAwMDAwMCIsImxvZ1RpbWUiOiIyMDI2LTAzLTIzVDA5OjU0OjQ2WiIsInBJRCI6MjA0OCwidHJhY2VJZCI6IjFBNDk3QTE5RDEwNTQzNkRCM0NENzNEMjE2NDA0OTVBIiwidXNlckNvZGUiOiIxMDYwMTc5MSJ9LCJub2RlNCI6eyJkc2QiOiIwMTAwMDAwMDAwMDAzMTk0IiwibG9nVGltZSI6IjIwMjYtMDMtMjNUMDk6NTY6MDVaIiwicElEIjoxLCJ0cmFjZUlkIjoiNzNBNjMxMTlFMzM0NDc2OEIyQkNCQzMyQzlCMjRCMDQiLCJ1c2VyQ29kZSI6IjEwNjAxNzkxIn0sIm5vZGU1Ijp7ImRzZCI6IjAwMDAwMDAwMDAwMDAwMDAiLCJsb2dUaW1lIjoiMjAyNi0wMy0yM1QwOTo1NjoxNVoiLCJwSUQiOjIwNDgsInRyYWNlSWQiOiI0NTRBRDMxQTQwQUU0MTZGQUU5ODg4NUZERkEyQjAwRCIsInVzZXJDb2RlIjoiMTA2MDE3OTEifSwibm9kZUNvdW50Ijo3fQ==</vt:lpwstr>
  </property>
</Properties>
</file>